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9" r:id="rId12"/>
    <p:sldId id="266" r:id="rId13"/>
    <p:sldId id="267" r:id="rId14"/>
    <p:sldId id="268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6600CC"/>
    <a:srgbClr val="0000FF"/>
    <a:srgbClr val="0066FF"/>
    <a:srgbClr val="0099FF"/>
    <a:srgbClr val="66FFFF"/>
    <a:srgbClr val="33CC33"/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282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850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78851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8852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/>
              <a:ahLst/>
              <a:cxnLst>
                <a:cxn ang="0">
                  <a:pos x="5311" y="3209"/>
                </a:cxn>
                <a:cxn ang="0">
                  <a:pos x="0" y="3689"/>
                </a:cxn>
                <a:cxn ang="0">
                  <a:pos x="0" y="9"/>
                </a:cxn>
                <a:cxn ang="0">
                  <a:pos x="5328" y="0"/>
                </a:cxn>
                <a:cxn ang="0">
                  <a:pos x="5311" y="320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8853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78854" name="Rectangle 6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8855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8856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316E9A7-3015-45F0-9578-87AC6BAFBE1D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8857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0D4743-CBDF-4E0A-9EDB-F67C293F7D2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ver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99D4B5-BBC5-41BA-A244-4AFF59D8BF5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ver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DD0052-0AC7-42C3-B783-2749912FB12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ver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C2C691-0D7D-4FDA-898E-39FC2C49047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ver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D98085-ED3F-4DF8-BA26-72115F5B976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ver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282B5F-7E1F-4DBD-930E-B3292E020BA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ver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1B35FD-ADCE-49CE-BDF8-A278A5C28AC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ver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0E242E-B5F9-4EEA-8366-077D2E948A1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ver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B7AF34-12E2-475B-80F0-5C069FC31C7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ver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9483A7-7D3B-4AEA-943E-9887B5915F0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over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826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77827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7828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/>
              <a:ahLst/>
              <a:cxnLst>
                <a:cxn ang="0">
                  <a:pos x="4560" y="932"/>
                </a:cxn>
                <a:cxn ang="0">
                  <a:pos x="0" y="1199"/>
                </a:cxn>
                <a:cxn ang="0">
                  <a:pos x="0" y="0"/>
                </a:cxn>
                <a:cxn ang="0">
                  <a:pos x="4562" y="0"/>
                </a:cxn>
                <a:cxn ang="0">
                  <a:pos x="4560" y="932"/>
                </a:cxn>
                <a:cxn ang="0">
                  <a:pos x="4560" y="932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78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778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778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778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778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fld id="{854C1575-6C4C-436B-99DF-855820AA879F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ransition>
    <p:cover dir="r"/>
  </p:transition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250825" y="115888"/>
            <a:ext cx="8713788" cy="1081087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144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008000"/>
                    </a:gs>
                    <a:gs pos="100000">
                      <a:schemeClr val="folHlink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Impact"/>
              </a:rPr>
              <a:t>Компьютерные вирусы</a:t>
            </a:r>
          </a:p>
        </p:txBody>
      </p:sp>
      <p:sp>
        <p:nvSpPr>
          <p:cNvPr id="2054" name="WordArt 6"/>
          <p:cNvSpPr>
            <a:spLocks noChangeArrowheads="1" noChangeShapeType="1" noTextEdit="1"/>
          </p:cNvSpPr>
          <p:nvPr/>
        </p:nvSpPr>
        <p:spPr bwMode="auto">
          <a:xfrm>
            <a:off x="4356100" y="1412875"/>
            <a:ext cx="504825" cy="56515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8000"/>
                    </a:gs>
                    <a:gs pos="50000">
                      <a:schemeClr val="folHlink"/>
                    </a:gs>
                    <a:gs pos="100000">
                      <a:srgbClr val="008000"/>
                    </a:gs>
                  </a:gsLst>
                  <a:lin ang="27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Impact"/>
              </a:rPr>
              <a:t>и</a:t>
            </a:r>
          </a:p>
        </p:txBody>
      </p:sp>
      <p:sp>
        <p:nvSpPr>
          <p:cNvPr id="2055" name="WordArt 7"/>
          <p:cNvSpPr>
            <a:spLocks noChangeArrowheads="1" noChangeShapeType="1" noTextEdit="1"/>
          </p:cNvSpPr>
          <p:nvPr/>
        </p:nvSpPr>
        <p:spPr bwMode="auto">
          <a:xfrm>
            <a:off x="1476375" y="2133600"/>
            <a:ext cx="6048375" cy="9271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chemeClr val="folHlink"/>
                    </a:gs>
                    <a:gs pos="100000">
                      <a:srgbClr val="008000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Impact"/>
              </a:rPr>
              <a:t>защита от них.</a:t>
            </a:r>
          </a:p>
        </p:txBody>
      </p:sp>
      <p:sp>
        <p:nvSpPr>
          <p:cNvPr id="8" name="Подзаголовок 7"/>
          <p:cNvSpPr>
            <a:spLocks noGrp="1"/>
          </p:cNvSpPr>
          <p:nvPr>
            <p:ph type="subTitle" sz="quarter" idx="1"/>
          </p:nvPr>
        </p:nvSpPr>
        <p:spPr>
          <a:xfrm>
            <a:off x="285720" y="5357826"/>
            <a:ext cx="8501122" cy="1328750"/>
          </a:xfrm>
        </p:spPr>
        <p:txBody>
          <a:bodyPr/>
          <a:lstStyle/>
          <a:p>
            <a:pPr>
              <a:defRPr/>
            </a:pPr>
            <a:endParaRPr lang="ru-RU" sz="2000" i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5" descr="1248241242_3"/>
          <p:cNvPicPr>
            <a:picLocks noChangeAspect="1" noChangeArrowheads="1"/>
          </p:cNvPicPr>
          <p:nvPr/>
        </p:nvPicPr>
        <p:blipFill>
          <a:blip r:embed="rId2" cstate="print"/>
          <a:srcRect l="5249" t="7874" r="8749" b="31496"/>
          <a:stretch>
            <a:fillRect/>
          </a:stretch>
        </p:blipFill>
        <p:spPr bwMode="auto">
          <a:xfrm>
            <a:off x="2428860" y="3214686"/>
            <a:ext cx="4390211" cy="2062613"/>
          </a:xfrm>
          <a:prstGeom prst="rect">
            <a:avLst/>
          </a:prstGeom>
          <a:noFill/>
        </p:spPr>
      </p:pic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539750" y="1268413"/>
            <a:ext cx="8137525" cy="47513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800">
                <a:latin typeface="Times New Roman" pitchFamily="18" charset="0"/>
              </a:rPr>
              <a:t>позволяют обнаруживать файлы, зараженные одним из  нескольких известных вирусов. Эти программы проверяют, имеется ли в файлах на указанном пользователем диске специфическая для данного вируса комбинация байтов. При ее обнаружении в каком-либо файле на экран выводится соответствующее  сообщение. Многие детекторы имеют режимы лечения или уничтожения зараженных файлов. Следует подчеркнуть, что программы-детекторы могут обнаруживать только те вирусы, которые ей "известны".</a:t>
            </a:r>
            <a:r>
              <a:rPr lang="ru-RU" sz="2800"/>
              <a:t> </a:t>
            </a:r>
          </a:p>
        </p:txBody>
      </p:sp>
      <p:sp>
        <p:nvSpPr>
          <p:cNvPr id="12294" name="WordArt 6"/>
          <p:cNvSpPr>
            <a:spLocks noChangeArrowheads="1" noChangeShapeType="1" noTextEdit="1"/>
          </p:cNvSpPr>
          <p:nvPr/>
        </p:nvSpPr>
        <p:spPr bwMode="auto">
          <a:xfrm>
            <a:off x="2843213" y="188913"/>
            <a:ext cx="5400675" cy="86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Программы-детекторы</a:t>
            </a:r>
          </a:p>
        </p:txBody>
      </p:sp>
      <p:pic>
        <p:nvPicPr>
          <p:cNvPr id="12296" name="Picture 8" descr="a9c276ce-070d-11dd-885b-000423c7280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428750" cy="1419225"/>
          </a:xfrm>
          <a:prstGeom prst="rect">
            <a:avLst/>
          </a:prstGeom>
          <a:noFill/>
        </p:spPr>
      </p:pic>
      <p:pic>
        <p:nvPicPr>
          <p:cNvPr id="12297" name="Picture 9" descr="2006-06-02-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43663" y="4292600"/>
            <a:ext cx="1962150" cy="2028825"/>
          </a:xfrm>
          <a:prstGeom prst="rect">
            <a:avLst/>
          </a:prstGeom>
          <a:noFill/>
        </p:spPr>
      </p:pic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400"/>
              <a:t>имеют две стадии работы. Сначала они запоминают сведения о состоянии программ и системных областей дисков (загрузочного сектора и сектора с таблицей разбиения жесткого диска). Предполагается, что в этот момент программы и системные области дисков не заражены. После этого с помощью программы-ревизора можно в любой момент сравнить состояние программ и системных областей  дисков  с исходным. О выявленных несоответствиях сообщается пользователю. </a:t>
            </a:r>
            <a:br>
              <a:rPr lang="ru-RU" sz="2400"/>
            </a:br>
            <a:r>
              <a:rPr lang="ru-RU" sz="2400"/>
              <a:t/>
            </a:r>
            <a:br>
              <a:rPr lang="ru-RU" sz="2400"/>
            </a:br>
            <a:r>
              <a:rPr lang="ru-RU" sz="2400"/>
              <a:t/>
            </a:r>
            <a:br>
              <a:rPr lang="ru-RU" sz="2400"/>
            </a:br>
            <a:endParaRPr lang="ru-RU" sz="2400"/>
          </a:p>
        </p:txBody>
      </p:sp>
      <p:sp>
        <p:nvSpPr>
          <p:cNvPr id="17412" name="WordArt 4"/>
          <p:cNvSpPr>
            <a:spLocks noChangeArrowheads="1" noChangeShapeType="1" noTextEdit="1"/>
          </p:cNvSpPr>
          <p:nvPr/>
        </p:nvSpPr>
        <p:spPr bwMode="auto">
          <a:xfrm>
            <a:off x="539750" y="188913"/>
            <a:ext cx="8064500" cy="11525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Программы-ревизоры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2000"/>
              <a:t>располагаются резидентно в оперативной памяти компьютера и перехватывают те обращения  к  операционной  системе, которые используются вирусами для  размножения и нанесения  вреда, и сообщают  о них пользователя. Пользователь может разрешить или запретить выполнение соответствующей операции.</a:t>
            </a:r>
            <a:br>
              <a:rPr lang="ru-RU" sz="2000"/>
            </a:br>
            <a:r>
              <a:rPr lang="ru-RU" sz="2000"/>
              <a:t>Некоторые программы-фильтры не "ловят" подозрительные  действия, а  проверяют вызываемые на выполнение программы на наличие вирусов. Это  вызывает  замедление работы компьютера.</a:t>
            </a:r>
            <a:br>
              <a:rPr lang="ru-RU" sz="2000"/>
            </a:br>
            <a:r>
              <a:rPr lang="ru-RU" sz="2000"/>
              <a:t>Однако преимущества использования программ-фильтров весьма  значительны – они позволяют обнаружить многие вирусы на самой ранней стадии, когда  вирус  еще  не успел размножиться и что-либо испортить. Тем самым можно свести убытки от вируса к минимуму. </a:t>
            </a:r>
          </a:p>
        </p:txBody>
      </p:sp>
      <p:sp>
        <p:nvSpPr>
          <p:cNvPr id="14340" name="WordArt 4"/>
          <p:cNvSpPr>
            <a:spLocks noChangeArrowheads="1" noChangeShapeType="1" noTextEdit="1"/>
          </p:cNvSpPr>
          <p:nvPr/>
        </p:nvSpPr>
        <p:spPr bwMode="auto">
          <a:xfrm>
            <a:off x="539750" y="188913"/>
            <a:ext cx="8135938" cy="11525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Программы-фильтры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125538"/>
            <a:ext cx="8424862" cy="23749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400"/>
              <a:t>модифицируют  программы и диски  таким образом, что это не отражается на работе  программ,  но тот вирус,  от  которого производится вакцинация, считает эти программы  или  диски уже  зараженными. Эти программы крайне неэффективны.</a:t>
            </a:r>
            <a:br>
              <a:rPr lang="ru-RU" sz="2400"/>
            </a:br>
            <a:r>
              <a:rPr lang="ru-RU" sz="2400"/>
              <a:t/>
            </a:r>
            <a:br>
              <a:rPr lang="ru-RU" sz="2400"/>
            </a:br>
            <a:endParaRPr lang="ru-RU" sz="2400"/>
          </a:p>
        </p:txBody>
      </p:sp>
      <p:sp>
        <p:nvSpPr>
          <p:cNvPr id="15364" name="WordArt 4"/>
          <p:cNvSpPr>
            <a:spLocks noChangeArrowheads="1" noChangeShapeType="1" noTextEdit="1"/>
          </p:cNvSpPr>
          <p:nvPr/>
        </p:nvSpPr>
        <p:spPr bwMode="auto">
          <a:xfrm>
            <a:off x="323850" y="188913"/>
            <a:ext cx="4826000" cy="7191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Программы-вакцины</a:t>
            </a:r>
          </a:p>
        </p:txBody>
      </p:sp>
      <p:sp>
        <p:nvSpPr>
          <p:cNvPr id="15366" name="WordArt 6"/>
          <p:cNvSpPr>
            <a:spLocks noChangeArrowheads="1" noChangeShapeType="1" noTextEdit="1"/>
          </p:cNvSpPr>
          <p:nvPr/>
        </p:nvSpPr>
        <p:spPr bwMode="auto">
          <a:xfrm>
            <a:off x="5219700" y="260350"/>
            <a:ext cx="3529013" cy="596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(Иммунизаторы)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AIDSTEST</a:t>
            </a:r>
            <a:br>
              <a:rPr lang="ru-RU" sz="4000"/>
            </a:br>
            <a:endParaRPr lang="ru-RU" sz="400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773238"/>
            <a:ext cx="8229600" cy="44958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/>
              <a:t/>
            </a:r>
            <a:br>
              <a:rPr lang="ru-RU" sz="2800"/>
            </a:br>
            <a:r>
              <a:rPr lang="ru-RU" sz="2800"/>
              <a:t>В нашей стране, особую  популярность приобрели антивирусные программы, совмещающие в  себе  функции детекторов и докторов. Самой известной из них является программа AIDSTEST Д.Н. Лозинского. В Украине  практически  на  каждом IBM-совместимом персональном компьютере есть одна из версий этой программы. Одна из последних версия обнаруживает более 8000 вирусов. </a:t>
            </a:r>
          </a:p>
        </p:txBody>
      </p:sp>
      <p:sp>
        <p:nvSpPr>
          <p:cNvPr id="16388" name="WordArt 4"/>
          <p:cNvSpPr>
            <a:spLocks noChangeArrowheads="1" noChangeShapeType="1" noTextEdit="1"/>
          </p:cNvSpPr>
          <p:nvPr/>
        </p:nvSpPr>
        <p:spPr bwMode="auto">
          <a:xfrm>
            <a:off x="287338" y="2205038"/>
            <a:ext cx="8856662" cy="2058987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ru-RU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Антивирусные программы</a:t>
            </a:r>
          </a:p>
        </p:txBody>
      </p:sp>
      <p:pic>
        <p:nvPicPr>
          <p:cNvPr id="16389" name="Picture 5" descr="sn120x10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88913"/>
            <a:ext cx="1450975" cy="1657350"/>
          </a:xfrm>
          <a:prstGeom prst="rect">
            <a:avLst/>
          </a:prstGeom>
          <a:noFill/>
        </p:spPr>
      </p:pic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6387" grpId="0" build="p"/>
      <p:bldP spid="16388" grpId="0" animBg="1"/>
      <p:bldP spid="16388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03225"/>
            <a:ext cx="8229600" cy="579438"/>
          </a:xfrm>
        </p:spPr>
        <p:txBody>
          <a:bodyPr/>
          <a:lstStyle/>
          <a:p>
            <a:r>
              <a:rPr lang="ru-RU" sz="4000"/>
              <a:t>DOCTOR WEB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052513"/>
            <a:ext cx="4967287" cy="54006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1800"/>
              <a:t>В последнее время стремительно растет популярность другой антивирусной программы - Doctor Web. Dr.Web так же, как  и  Aidstest относится к классу детекторов - докторов, но в отличие от последнего, имеет так называемый </a:t>
            </a:r>
            <a:r>
              <a:rPr lang="ru-RU" sz="1800" u="sng"/>
              <a:t>"эвристический анализатор"</a:t>
            </a:r>
            <a:r>
              <a:rPr lang="ru-RU" sz="1800"/>
              <a:t> -  алгоритм, позволяющий обнаруживать неизвестные вирусы. "Лечебная паутина", как переводится с английского название программы, стала ответом отечественных программистов на нашествие самомодифицирующихся вирусов-мутантов. Последние при размножении  модифицируют свое тело так, что не остается ни одной характерной цепочки байт,  присутствовавшей в исходной версии вируса. Dr.Web можно назвать антивирусом нового поколения по сравнению с Aidstest и его аналогами.</a:t>
            </a:r>
            <a:br>
              <a:rPr lang="ru-RU" sz="1800"/>
            </a:br>
            <a:r>
              <a:rPr lang="ru-RU" sz="1800"/>
              <a:t/>
            </a:r>
            <a:br>
              <a:rPr lang="ru-RU" sz="1800"/>
            </a:br>
            <a:endParaRPr lang="ru-RU" sz="1800"/>
          </a:p>
        </p:txBody>
      </p:sp>
      <p:pic>
        <p:nvPicPr>
          <p:cNvPr id="18436" name="Picture 4" descr="ant"/>
          <p:cNvPicPr>
            <a:picLocks noChangeAspect="1" noChangeArrowheads="1"/>
          </p:cNvPicPr>
          <p:nvPr/>
        </p:nvPicPr>
        <p:blipFill>
          <a:blip r:embed="rId2" cstate="print"/>
          <a:srcRect l="66811" b="77721"/>
          <a:stretch>
            <a:fillRect/>
          </a:stretch>
        </p:blipFill>
        <p:spPr bwMode="auto">
          <a:xfrm>
            <a:off x="5651500" y="1196975"/>
            <a:ext cx="3351213" cy="4897438"/>
          </a:xfrm>
          <a:prstGeom prst="rect">
            <a:avLst/>
          </a:prstGeom>
          <a:noFill/>
        </p:spPr>
      </p:pic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115888"/>
            <a:ext cx="8229600" cy="1143000"/>
          </a:xfrm>
        </p:spPr>
        <p:txBody>
          <a:bodyPr/>
          <a:lstStyle/>
          <a:p>
            <a:r>
              <a:rPr lang="ru-RU"/>
              <a:t>Microsoft Antivirus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981075"/>
            <a:ext cx="8785225" cy="4525963"/>
          </a:xfrm>
        </p:spPr>
        <p:txBody>
          <a:bodyPr/>
          <a:lstStyle/>
          <a:p>
            <a:r>
              <a:rPr lang="ru-RU" sz="2400"/>
              <a:t>В состав современных версий MS-DOS (например, 7.10) входит  антивирусная программа Microsoft Antivirus (MSAV). Этот  антивирус может работать в режимах детектора-доктора и ревизора.</a:t>
            </a:r>
            <a:r>
              <a:rPr lang="ru-RU"/>
              <a:t> </a:t>
            </a:r>
            <a:br>
              <a:rPr lang="ru-RU"/>
            </a:br>
            <a:endParaRPr lang="ru-RU"/>
          </a:p>
          <a:p>
            <a:r>
              <a:rPr lang="en-US"/>
              <a:t>Avast!</a:t>
            </a:r>
            <a:r>
              <a:rPr lang="ru-RU"/>
              <a:t>Antivirus</a:t>
            </a:r>
          </a:p>
        </p:txBody>
      </p:sp>
      <p:pic>
        <p:nvPicPr>
          <p:cNvPr id="19460" name="Picture 4" descr="ant"/>
          <p:cNvPicPr>
            <a:picLocks noChangeAspect="1" noChangeArrowheads="1"/>
          </p:cNvPicPr>
          <p:nvPr/>
        </p:nvPicPr>
        <p:blipFill>
          <a:blip r:embed="rId2" cstate="print"/>
          <a:srcRect t="75226" r="33189" b="2495"/>
          <a:stretch>
            <a:fillRect/>
          </a:stretch>
        </p:blipFill>
        <p:spPr bwMode="auto">
          <a:xfrm>
            <a:off x="3419475" y="2565400"/>
            <a:ext cx="5545138" cy="4025900"/>
          </a:xfrm>
          <a:prstGeom prst="rect">
            <a:avLst/>
          </a:prstGeom>
          <a:noFill/>
        </p:spPr>
      </p:pic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0"/>
            <a:ext cx="8075612" cy="993775"/>
          </a:xfrm>
        </p:spPr>
        <p:txBody>
          <a:bodyPr/>
          <a:lstStyle/>
          <a:p>
            <a:r>
              <a:rPr lang="ru-RU" sz="4000"/>
              <a:t>ADINF(Advanced Diskinfoscope)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08050"/>
            <a:ext cx="8229600" cy="449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800">
                <a:latin typeface="Times New Roman" pitchFamily="18" charset="0"/>
              </a:rPr>
              <a:t>ADinf относится к классу программ-ревизоров.  Антивирус  имеет высокую скорость работы, способен с успехом  противостоять  вирусам, находящимся в памяти. Он позволяет контролировать диск,  читая его по секторам через BIOS и не используя системные  прерывания DOS,</a:t>
            </a:r>
            <a:r>
              <a:rPr lang="en-US" sz="2800">
                <a:latin typeface="Times New Roman" pitchFamily="18" charset="0"/>
              </a:rPr>
              <a:t> </a:t>
            </a:r>
            <a:r>
              <a:rPr lang="ru-RU" sz="2800">
                <a:latin typeface="Times New Roman" pitchFamily="18" charset="0"/>
              </a:rPr>
              <a:t>которые может перехватить вирус. </a:t>
            </a:r>
          </a:p>
        </p:txBody>
      </p:sp>
      <p:pic>
        <p:nvPicPr>
          <p:cNvPr id="20484" name="Picture 4" descr="antiviru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5600" y="3716338"/>
            <a:ext cx="3187700" cy="2868612"/>
          </a:xfrm>
          <a:prstGeom prst="rect">
            <a:avLst/>
          </a:prstGeom>
          <a:noFill/>
        </p:spPr>
      </p:pic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/>
              <a:t>Kaspersky Internet Security 2009</a:t>
            </a:r>
            <a:endParaRPr lang="ru-RU" sz="400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484313"/>
            <a:ext cx="8301038" cy="46704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1600">
                <a:latin typeface="Times New Roman" pitchFamily="18" charset="0"/>
              </a:rPr>
              <a:t>Комплексная защита от всех видов вредоносных программ </a:t>
            </a:r>
          </a:p>
          <a:p>
            <a:pPr>
              <a:lnSpc>
                <a:spcPct val="80000"/>
              </a:lnSpc>
            </a:pPr>
            <a:r>
              <a:rPr lang="ru-RU" sz="1600">
                <a:latin typeface="Times New Roman" pitchFamily="18" charset="0"/>
              </a:rPr>
              <a:t>Проверка файлов, почтовых сообщений и интернет-трафика </a:t>
            </a:r>
          </a:p>
          <a:p>
            <a:pPr>
              <a:lnSpc>
                <a:spcPct val="80000"/>
              </a:lnSpc>
            </a:pPr>
            <a:r>
              <a:rPr lang="ru-RU" sz="1600">
                <a:latin typeface="Times New Roman" pitchFamily="18" charset="0"/>
              </a:rPr>
              <a:t>Защита интернет-пейджеров (ICQ, MSN) </a:t>
            </a:r>
          </a:p>
          <a:p>
            <a:pPr>
              <a:lnSpc>
                <a:spcPct val="80000"/>
              </a:lnSpc>
            </a:pPr>
            <a:r>
              <a:rPr lang="ru-RU" sz="1600">
                <a:latin typeface="Times New Roman" pitchFamily="18" charset="0"/>
              </a:rPr>
              <a:t>Автоматическое обновление баз </a:t>
            </a:r>
          </a:p>
          <a:p>
            <a:pPr>
              <a:lnSpc>
                <a:spcPct val="80000"/>
              </a:lnSpc>
            </a:pPr>
            <a:r>
              <a:rPr lang="ru-RU" sz="1600">
                <a:latin typeface="Times New Roman" pitchFamily="18" charset="0"/>
              </a:rPr>
              <a:t>Персональный сетевой экран </a:t>
            </a:r>
          </a:p>
          <a:p>
            <a:pPr>
              <a:lnSpc>
                <a:spcPct val="80000"/>
              </a:lnSpc>
            </a:pPr>
            <a:r>
              <a:rPr lang="ru-RU" sz="1600">
                <a:latin typeface="Times New Roman" pitchFamily="18" charset="0"/>
              </a:rPr>
              <a:t>Безопасная работа в сетях Wi-Fi и VPN</a:t>
            </a:r>
          </a:p>
          <a:p>
            <a:pPr>
              <a:lnSpc>
                <a:spcPct val="80000"/>
              </a:lnSpc>
            </a:pPr>
            <a:r>
              <a:rPr lang="ru-RU" sz="1600">
                <a:latin typeface="Times New Roman" pitchFamily="18" charset="0"/>
              </a:rPr>
              <a:t>Защита от сетевых атак </a:t>
            </a:r>
          </a:p>
          <a:p>
            <a:pPr>
              <a:lnSpc>
                <a:spcPct val="80000"/>
              </a:lnSpc>
            </a:pPr>
            <a:r>
              <a:rPr lang="ru-RU" sz="1600">
                <a:latin typeface="Times New Roman" pitchFamily="18" charset="0"/>
              </a:rPr>
              <a:t>Инновационная система установки правил и контроля работы приложении </a:t>
            </a:r>
          </a:p>
          <a:p>
            <a:pPr>
              <a:lnSpc>
                <a:spcPct val="80000"/>
              </a:lnSpc>
            </a:pPr>
            <a:r>
              <a:rPr lang="ru-RU" sz="1600">
                <a:latin typeface="Times New Roman" pitchFamily="18" charset="0"/>
              </a:rPr>
              <a:t>Проактивная защита от новых и неизвестных угроз </a:t>
            </a:r>
          </a:p>
          <a:p>
            <a:pPr>
              <a:lnSpc>
                <a:spcPct val="80000"/>
              </a:lnSpc>
            </a:pPr>
            <a:r>
              <a:rPr lang="ru-RU" sz="1600">
                <a:latin typeface="Times New Roman" pitchFamily="18" charset="0"/>
              </a:rPr>
              <a:t>Поиск уязвимостей в ОС и установленном ПО </a:t>
            </a:r>
          </a:p>
          <a:p>
            <a:pPr>
              <a:lnSpc>
                <a:spcPct val="80000"/>
              </a:lnSpc>
            </a:pPr>
            <a:r>
              <a:rPr lang="ru-RU" sz="1600">
                <a:latin typeface="Times New Roman" pitchFamily="18" charset="0"/>
              </a:rPr>
              <a:t>Блокирование ссылок на зараженные сайты</a:t>
            </a:r>
          </a:p>
          <a:p>
            <a:pPr>
              <a:lnSpc>
                <a:spcPct val="80000"/>
              </a:lnSpc>
            </a:pPr>
            <a:r>
              <a:rPr lang="ru-RU" sz="1600">
                <a:latin typeface="Times New Roman" pitchFamily="18" charset="0"/>
              </a:rPr>
              <a:t>Блокирование ссылок на фишинговые сайты </a:t>
            </a:r>
          </a:p>
          <a:p>
            <a:pPr>
              <a:lnSpc>
                <a:spcPct val="80000"/>
              </a:lnSpc>
            </a:pPr>
            <a:r>
              <a:rPr lang="ru-RU" sz="1600">
                <a:latin typeface="Times New Roman" pitchFamily="18" charset="0"/>
              </a:rPr>
              <a:t>Виртуальная клавиатура для безопасного ввода логинов и паролей </a:t>
            </a:r>
          </a:p>
          <a:p>
            <a:pPr>
              <a:lnSpc>
                <a:spcPct val="80000"/>
              </a:lnSpc>
            </a:pPr>
            <a:r>
              <a:rPr lang="ru-RU" sz="1600">
                <a:latin typeface="Times New Roman" pitchFamily="18" charset="0"/>
              </a:rPr>
              <a:t>Предотвращение кражи данных, передаваемых через SSL-соединение (по HTTPS-протоколу)</a:t>
            </a:r>
          </a:p>
          <a:p>
            <a:pPr>
              <a:lnSpc>
                <a:spcPct val="80000"/>
              </a:lnSpc>
            </a:pPr>
            <a:r>
              <a:rPr lang="ru-RU" sz="1600">
                <a:latin typeface="Times New Roman" pitchFamily="18" charset="0"/>
              </a:rPr>
              <a:t>Блокирование несанкционированных телефонных звонков Родительский контроль</a:t>
            </a:r>
          </a:p>
          <a:p>
            <a:pPr>
              <a:lnSpc>
                <a:spcPct val="80000"/>
              </a:lnSpc>
            </a:pPr>
            <a:r>
              <a:rPr lang="ru-RU" sz="1600">
                <a:latin typeface="Times New Roman" pitchFamily="18" charset="0"/>
              </a:rPr>
              <a:t>Защита от спама </a:t>
            </a:r>
          </a:p>
        </p:txBody>
      </p:sp>
      <p:pic>
        <p:nvPicPr>
          <p:cNvPr id="21508" name="Picture 4" descr="Антивиру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1213" y="1341438"/>
            <a:ext cx="1457325" cy="187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0" name="Picture 6" descr="ant"/>
          <p:cNvPicPr>
            <a:picLocks noChangeAspect="1" noChangeArrowheads="1"/>
          </p:cNvPicPr>
          <p:nvPr/>
        </p:nvPicPr>
        <p:blipFill>
          <a:blip r:embed="rId3" cstate="print"/>
          <a:srcRect l="34056" t="24681" b="53052"/>
          <a:stretch>
            <a:fillRect/>
          </a:stretch>
        </p:blipFill>
        <p:spPr bwMode="auto">
          <a:xfrm>
            <a:off x="395288" y="260350"/>
            <a:ext cx="8280400" cy="6086475"/>
          </a:xfrm>
          <a:prstGeom prst="rect">
            <a:avLst/>
          </a:prstGeom>
          <a:noFill/>
        </p:spPr>
      </p:pic>
      <p:pic>
        <p:nvPicPr>
          <p:cNvPr id="21511" name="Picture 7" descr="ant"/>
          <p:cNvPicPr>
            <a:picLocks noChangeAspect="1" noChangeArrowheads="1"/>
          </p:cNvPicPr>
          <p:nvPr/>
        </p:nvPicPr>
        <p:blipFill>
          <a:blip r:embed="rId3" cstate="print"/>
          <a:srcRect t="49734" r="34489" b="26791"/>
          <a:stretch>
            <a:fillRect/>
          </a:stretch>
        </p:blipFill>
        <p:spPr bwMode="auto">
          <a:xfrm>
            <a:off x="395288" y="0"/>
            <a:ext cx="8281987" cy="6459538"/>
          </a:xfrm>
          <a:prstGeom prst="rect">
            <a:avLst/>
          </a:prstGeom>
          <a:noFill/>
        </p:spPr>
      </p:pic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9877" name="Picture 5" descr="ant"/>
          <p:cNvPicPr>
            <a:picLocks noChangeAspect="1" noChangeArrowheads="1"/>
          </p:cNvPicPr>
          <p:nvPr/>
        </p:nvPicPr>
        <p:blipFill>
          <a:blip r:embed="rId2" cstate="print"/>
          <a:srcRect l="66811" t="49362" b="26961"/>
          <a:stretch>
            <a:fillRect/>
          </a:stretch>
        </p:blipFill>
        <p:spPr bwMode="auto">
          <a:xfrm>
            <a:off x="250825" y="188913"/>
            <a:ext cx="4033838" cy="6264275"/>
          </a:xfrm>
          <a:prstGeom prst="rect">
            <a:avLst/>
          </a:prstGeom>
          <a:noFill/>
        </p:spPr>
      </p:pic>
      <p:pic>
        <p:nvPicPr>
          <p:cNvPr id="79878" name="Picture 6" descr="ant"/>
          <p:cNvPicPr>
            <a:picLocks noChangeAspect="1" noChangeArrowheads="1"/>
          </p:cNvPicPr>
          <p:nvPr/>
        </p:nvPicPr>
        <p:blipFill>
          <a:blip r:embed="rId2" cstate="print"/>
          <a:srcRect l="67221" t="73961" b="2357"/>
          <a:stretch>
            <a:fillRect/>
          </a:stretch>
        </p:blipFill>
        <p:spPr bwMode="auto">
          <a:xfrm>
            <a:off x="4284663" y="188913"/>
            <a:ext cx="4365625" cy="6335712"/>
          </a:xfrm>
          <a:prstGeom prst="rect">
            <a:avLst/>
          </a:prstGeom>
          <a:noFill/>
        </p:spPr>
      </p:pic>
      <p:pic>
        <p:nvPicPr>
          <p:cNvPr id="79879" name="Picture 7" descr="ant"/>
          <p:cNvPicPr>
            <a:picLocks noChangeAspect="1" noChangeArrowheads="1"/>
          </p:cNvPicPr>
          <p:nvPr/>
        </p:nvPicPr>
        <p:blipFill>
          <a:blip r:embed="rId2" cstate="print"/>
          <a:srcRect r="33189" b="77734"/>
          <a:stretch>
            <a:fillRect/>
          </a:stretch>
        </p:blipFill>
        <p:spPr bwMode="auto">
          <a:xfrm>
            <a:off x="250825" y="188913"/>
            <a:ext cx="8675688" cy="6292850"/>
          </a:xfrm>
          <a:prstGeom prst="rect">
            <a:avLst/>
          </a:prstGeom>
          <a:noFill/>
        </p:spPr>
      </p:pic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9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9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9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Что такое компьютерный вирус?</a:t>
            </a:r>
            <a:r>
              <a:rPr lang="ru-RU" sz="400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ru-RU" sz="400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ru-RU" sz="4000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68413"/>
            <a:ext cx="8964613" cy="54006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000" b="1" i="1" u="sng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Компьютерный вирус</a:t>
            </a:r>
            <a:r>
              <a:rPr lang="ru-RU" sz="2000">
                <a:latin typeface="Times New Roman" pitchFamily="18" charset="0"/>
              </a:rPr>
              <a:t> – это специально написанная небольшая по размерам программа, которая может «приписывать» себя к другим программам, а также выполнять различные нежелательные действия на компьютере. Программа, внутри которой находится вирус, называется «зараженной». Когда такая программа начинает работу, то сначала управление получает вирус. Вирус находит и «заражает» другие программы, а также выполняет какие-нибудь вредные действия (например, портит файлы или таблицу размещения файлов на диске, «засоряет» оперативную память и   т.д.). </a:t>
            </a:r>
          </a:p>
          <a:p>
            <a:pPr>
              <a:lnSpc>
                <a:spcPct val="80000"/>
              </a:lnSpc>
            </a:pPr>
            <a:r>
              <a:rPr lang="ru-RU" sz="200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Вирус</a:t>
            </a:r>
            <a:r>
              <a:rPr lang="ru-RU" sz="2000">
                <a:latin typeface="Times New Roman" pitchFamily="18" charset="0"/>
              </a:rPr>
              <a:t> – это программа, обладающая способностью к самовоспроизведению. Такая способность является единственным свойством, присущим всем типам вирусов. Вирус не может существовать в «полной изоляции». Это означает, что сегодня нельзя представить себе вирус, который бы так или иначе не использовал код других программ, информацию о файловой структуре или даже просто имена других программ. Причина этого довольно понятна: вирус должен каким-нибудь способом обеспечить передачу себе управления.</a:t>
            </a:r>
            <a:br>
              <a:rPr lang="ru-RU" sz="2000">
                <a:latin typeface="Times New Roman" pitchFamily="18" charset="0"/>
              </a:rPr>
            </a:br>
            <a:r>
              <a:rPr lang="ru-RU" sz="2000">
                <a:latin typeface="Times New Roman" pitchFamily="18" charset="0"/>
              </a:rPr>
              <a:t/>
            </a:r>
            <a:br>
              <a:rPr lang="ru-RU" sz="2000">
                <a:latin typeface="Times New Roman" pitchFamily="18" charset="0"/>
              </a:rPr>
            </a:br>
            <a:endParaRPr lang="ru-RU" sz="2000">
              <a:latin typeface="Times New Roman" pitchFamily="18" charset="0"/>
            </a:endParaRPr>
          </a:p>
        </p:txBody>
      </p:sp>
      <p:pic>
        <p:nvPicPr>
          <p:cNvPr id="3076" name="Picture 4" descr="рпнгл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025" y="5084763"/>
            <a:ext cx="1835150" cy="1649412"/>
          </a:xfrm>
          <a:prstGeom prst="rect">
            <a:avLst/>
          </a:prstGeom>
          <a:noFill/>
        </p:spPr>
      </p:pic>
      <p:pic>
        <p:nvPicPr>
          <p:cNvPr id="3077" name="Picture 5" descr="1248241242_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313" y="5157788"/>
            <a:ext cx="2303462" cy="153511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cover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0350"/>
            <a:ext cx="8507413" cy="6121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>
                <a:latin typeface="Times New Roman" pitchFamily="18" charset="0"/>
              </a:rPr>
              <a:t>В настоящее время известно более 5000 программных вирусов, их можно классифицировать по  следующим признакам: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>
                <a:latin typeface="Times New Roman" pitchFamily="18" charset="0"/>
              </a:rPr>
              <a:t>   1) среде обитания</a:t>
            </a:r>
            <a:br>
              <a:rPr lang="ru-RU">
                <a:latin typeface="Times New Roman" pitchFamily="18" charset="0"/>
              </a:rPr>
            </a:br>
            <a:r>
              <a:rPr lang="ru-RU">
                <a:latin typeface="Times New Roman" pitchFamily="18" charset="0"/>
              </a:rPr>
              <a:t/>
            </a:r>
            <a:br>
              <a:rPr lang="ru-RU">
                <a:latin typeface="Times New Roman" pitchFamily="18" charset="0"/>
              </a:rPr>
            </a:br>
            <a:r>
              <a:rPr lang="ru-RU">
                <a:latin typeface="Times New Roman" pitchFamily="18" charset="0"/>
              </a:rPr>
              <a:t>2) способу заражения среды обитания</a:t>
            </a:r>
            <a:br>
              <a:rPr lang="ru-RU">
                <a:latin typeface="Times New Roman" pitchFamily="18" charset="0"/>
              </a:rPr>
            </a:br>
            <a:r>
              <a:rPr lang="ru-RU">
                <a:latin typeface="Times New Roman" pitchFamily="18" charset="0"/>
              </a:rPr>
              <a:t/>
            </a:r>
            <a:br>
              <a:rPr lang="ru-RU">
                <a:latin typeface="Times New Roman" pitchFamily="18" charset="0"/>
              </a:rPr>
            </a:br>
            <a:r>
              <a:rPr lang="ru-RU">
                <a:latin typeface="Times New Roman" pitchFamily="18" charset="0"/>
              </a:rPr>
              <a:t>3) воздействию</a:t>
            </a:r>
            <a:br>
              <a:rPr lang="ru-RU">
                <a:latin typeface="Times New Roman" pitchFamily="18" charset="0"/>
              </a:rPr>
            </a:br>
            <a:r>
              <a:rPr lang="ru-RU">
                <a:latin typeface="Times New Roman" pitchFamily="18" charset="0"/>
              </a:rPr>
              <a:t/>
            </a:r>
            <a:br>
              <a:rPr lang="ru-RU">
                <a:latin typeface="Times New Roman" pitchFamily="18" charset="0"/>
              </a:rPr>
            </a:br>
            <a:r>
              <a:rPr lang="ru-RU">
                <a:latin typeface="Times New Roman" pitchFamily="18" charset="0"/>
              </a:rPr>
              <a:t>4) особенностям алгоритма</a:t>
            </a:r>
            <a:br>
              <a:rPr lang="ru-RU">
                <a:latin typeface="Times New Roman" pitchFamily="18" charset="0"/>
              </a:rPr>
            </a:br>
            <a:r>
              <a:rPr lang="ru-RU"/>
              <a:t/>
            </a:r>
            <a:br>
              <a:rPr lang="ru-RU"/>
            </a:br>
            <a:endParaRPr lang="ru-RU"/>
          </a:p>
        </p:txBody>
      </p:sp>
      <p:pic>
        <p:nvPicPr>
          <p:cNvPr id="4101" name="Picture 5" descr="трогш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1863" y="4508500"/>
            <a:ext cx="2962275" cy="2103438"/>
          </a:xfrm>
          <a:prstGeom prst="rect">
            <a:avLst/>
          </a:prstGeom>
          <a:noFill/>
        </p:spPr>
      </p:pic>
      <p:sp>
        <p:nvSpPr>
          <p:cNvPr id="4102" name="WordArt 6"/>
          <p:cNvSpPr>
            <a:spLocks noChangeArrowheads="1" noChangeShapeType="1" noTextEdit="1"/>
          </p:cNvSpPr>
          <p:nvPr/>
        </p:nvSpPr>
        <p:spPr bwMode="auto">
          <a:xfrm>
            <a:off x="107950" y="1916113"/>
            <a:ext cx="8785225" cy="2879725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ru-RU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Классификация  вирусов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0" decel="100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900" decel="100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  <p:bldP spid="4102" grpId="0" animBg="1"/>
      <p:bldP spid="4102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23850" y="188913"/>
            <a:ext cx="8353425" cy="863600"/>
          </a:xfrm>
        </p:spPr>
        <p:txBody>
          <a:bodyPr/>
          <a:lstStyle/>
          <a:p>
            <a:r>
              <a:rPr lang="ru-RU" sz="2400"/>
              <a:t> В зависимости от среды обитания вирусы можно разделить на: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1268413"/>
            <a:ext cx="8569325" cy="3816350"/>
          </a:xfrm>
        </p:spPr>
        <p:txBody>
          <a:bodyPr/>
          <a:lstStyle/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Blip>
                <a:blip r:embed="rId2"/>
              </a:buBlip>
            </a:pPr>
            <a:r>
              <a:rPr lang="ru-RU" sz="2000" b="1" i="1" u="sng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Сетевые вирусы</a:t>
            </a:r>
            <a:r>
              <a:rPr lang="ru-RU" sz="2000"/>
              <a:t> распространяются по различным компьютерным сетям. 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Blip>
                <a:blip r:embed="rId2"/>
              </a:buBlip>
            </a:pPr>
            <a:r>
              <a:rPr lang="ru-RU" sz="2000" b="1" i="1" u="sng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Файловые вирусы</a:t>
            </a:r>
            <a:r>
              <a:rPr lang="ru-RU" sz="2000"/>
              <a:t> внедряются главным образом в исполняемые модули, т. е. В файлы, имеющие расширения  COM  и  EXE. Файловые вирусы могут внедряться и в другие типы файлов, но, как правило, записанные в таких файлах, они никогда не получают управление и, следовательно, теряют способность к размножению. 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Blip>
                <a:blip r:embed="rId2"/>
              </a:buBlip>
            </a:pPr>
            <a:r>
              <a:rPr lang="ru-RU" sz="2000" b="1" i="1" u="sng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Загрузочные вирусы</a:t>
            </a:r>
            <a:r>
              <a:rPr lang="ru-RU" sz="2000"/>
              <a:t> внедряются в загрузочный сектор диска (Boot-сектор) или в сектор, содержащий программу загрузки системного диска (Master Boot Re-cord).                       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Blip>
                <a:blip r:embed="rId2"/>
              </a:buBlip>
            </a:pPr>
            <a:r>
              <a:rPr lang="ru-RU" sz="2000" b="1" i="1" u="sng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Файлово-загрузочные вирусы</a:t>
            </a:r>
            <a:r>
              <a:rPr lang="ru-RU" sz="2000"/>
              <a:t> заражают как файлы, так и загрузочные сектора дисков.</a:t>
            </a:r>
            <a:br>
              <a:rPr lang="ru-RU" sz="2000"/>
            </a:br>
            <a:r>
              <a:rPr lang="ru-RU" sz="2000"/>
              <a:t/>
            </a:r>
            <a:br>
              <a:rPr lang="ru-RU" sz="2000"/>
            </a:br>
            <a:endParaRPr lang="ru-RU" sz="2000"/>
          </a:p>
        </p:txBody>
      </p:sp>
      <p:pic>
        <p:nvPicPr>
          <p:cNvPr id="5125" name="Picture 5" descr="лл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7050" y="4292600"/>
            <a:ext cx="2027238" cy="2413000"/>
          </a:xfrm>
          <a:prstGeom prst="rect">
            <a:avLst/>
          </a:prstGeom>
          <a:noFill/>
        </p:spPr>
      </p:pic>
      <p:pic>
        <p:nvPicPr>
          <p:cNvPr id="5126" name="Picture 6" descr="тптр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282" y="4286256"/>
            <a:ext cx="1873250" cy="2376488"/>
          </a:xfrm>
          <a:prstGeom prst="rect">
            <a:avLst/>
          </a:prstGeom>
          <a:noFill/>
        </p:spPr>
      </p:pic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79425" y="314325"/>
            <a:ext cx="8086725" cy="985838"/>
          </a:xfrm>
        </p:spPr>
        <p:txBody>
          <a:bodyPr/>
          <a:lstStyle/>
          <a:p>
            <a:r>
              <a:rPr lang="ru-RU" sz="3200"/>
              <a:t>По способу заражения вирусы делятся на: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600200"/>
            <a:ext cx="8507412" cy="449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400" b="1" i="1" u="sng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Резидентные вирусы</a:t>
            </a:r>
            <a:r>
              <a:rPr lang="ru-RU" sz="2400"/>
              <a:t> при заражении компьютера оставляют в оперативной памяти свою резидентную часть, которая потом перехватывает обращение операционной системы к объектам заражения (файлам, загрузочным секторам дисков и т. п.) и внедряется в них. Резидентные вирусы находятся в памяти и являются активными вплоть до выключения или перезагрузки компьютера.</a:t>
            </a:r>
          </a:p>
          <a:p>
            <a:pPr>
              <a:lnSpc>
                <a:spcPct val="90000"/>
              </a:lnSpc>
            </a:pPr>
            <a:r>
              <a:rPr lang="ru-RU" sz="2400" b="1" i="1" u="sng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Нерезидентные вирусы</a:t>
            </a:r>
            <a:r>
              <a:rPr lang="ru-RU" sz="2400"/>
              <a:t> не заражают память                                                                             компьютера и являются активными ограниченное время. </a:t>
            </a:r>
          </a:p>
        </p:txBody>
      </p:sp>
      <p:pic>
        <p:nvPicPr>
          <p:cNvPr id="6148" name="Picture 4" descr="ьол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388" y="5013325"/>
            <a:ext cx="1800225" cy="1731963"/>
          </a:xfrm>
          <a:prstGeom prst="rect">
            <a:avLst/>
          </a:prstGeom>
          <a:noFill/>
        </p:spPr>
      </p:pic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74638"/>
            <a:ext cx="8785225" cy="1143000"/>
          </a:xfrm>
        </p:spPr>
        <p:txBody>
          <a:bodyPr/>
          <a:lstStyle/>
          <a:p>
            <a:r>
              <a:rPr lang="ru-RU" sz="2800"/>
              <a:t>По степени воздействия вирусы можно разделить на следующие виды:</a:t>
            </a:r>
            <a:br>
              <a:rPr lang="ru-RU" sz="2800"/>
            </a:br>
            <a:endParaRPr lang="ru-RU" sz="280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341438"/>
            <a:ext cx="8229600" cy="47815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400" b="1" i="1" u="sng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Неопасные</a:t>
            </a:r>
            <a:r>
              <a:rPr lang="ru-RU" sz="240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</a:t>
            </a:r>
            <a:r>
              <a:rPr lang="ru-RU" sz="2400"/>
              <a:t> не мешающие работе компьютера, но уменьшающие объем свободной оперативной памяти и памяти на дисках, действия таких вирусов проявляются в каких-либо графических  или звуковых эффектах.</a:t>
            </a:r>
          </a:p>
          <a:p>
            <a:pPr>
              <a:lnSpc>
                <a:spcPct val="80000"/>
              </a:lnSpc>
            </a:pPr>
            <a:r>
              <a:rPr lang="ru-RU" sz="2400" b="1" i="1" u="sng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Опасные</a:t>
            </a:r>
            <a:r>
              <a:rPr lang="ru-RU" sz="240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</a:t>
            </a:r>
            <a:r>
              <a:rPr lang="ru-RU" sz="2400"/>
              <a:t> которые могут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/>
              <a:t>   привести к различным нарушениям в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/>
              <a:t>   работе компьютера.</a:t>
            </a:r>
          </a:p>
          <a:p>
            <a:pPr>
              <a:lnSpc>
                <a:spcPct val="80000"/>
              </a:lnSpc>
            </a:pPr>
            <a:r>
              <a:rPr lang="ru-RU" sz="2400" b="1" i="1" u="sng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Очень опасные</a:t>
            </a:r>
            <a:r>
              <a:rPr lang="ru-RU" sz="240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</a:t>
            </a:r>
            <a:r>
              <a:rPr lang="ru-RU" sz="2400"/>
              <a:t> воздействие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/>
              <a:t>   которых может привести к потере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/>
              <a:t>   программ, уничтожению данных,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/>
              <a:t>   стиранию информации в системных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/>
              <a:t>   областях диска. </a:t>
            </a:r>
          </a:p>
        </p:txBody>
      </p:sp>
      <p:pic>
        <p:nvPicPr>
          <p:cNvPr id="7172" name="Picture 4" descr="жьи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688" y="3573463"/>
            <a:ext cx="2462212" cy="3128962"/>
          </a:xfrm>
          <a:prstGeom prst="rect">
            <a:avLst/>
          </a:prstGeom>
          <a:noFill/>
        </p:spPr>
      </p:pic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8569325" cy="1484313"/>
          </a:xfrm>
        </p:spPr>
        <p:txBody>
          <a:bodyPr/>
          <a:lstStyle/>
          <a:p>
            <a:r>
              <a:rPr lang="ru-RU" sz="2800" b="1"/>
              <a:t>По особенностям алгоритма вирусы трудно классифицировать из-за большого разнообразия.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628775"/>
            <a:ext cx="8229600" cy="4525963"/>
          </a:xfrm>
        </p:spPr>
        <p:txBody>
          <a:bodyPr/>
          <a:lstStyle/>
          <a:p>
            <a:r>
              <a:rPr lang="ru-RU" sz="2800" b="1" i="1" u="sng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Простейшие вирусы</a:t>
            </a:r>
            <a:r>
              <a:rPr lang="ru-RU" sz="2800"/>
              <a:t> - паразитические, они изменяют содержимое файлов и секторов диска и могут быть достаточно легко обнаружены и уничтожены.</a:t>
            </a:r>
          </a:p>
          <a:p>
            <a:r>
              <a:rPr lang="ru-RU" sz="2800" b="1" i="1" u="sng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Вирусы-репликаторы(черви)</a:t>
            </a:r>
            <a:r>
              <a:rPr lang="ru-RU" sz="280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</a:t>
            </a:r>
            <a:r>
              <a:rPr lang="ru-RU" sz="2800"/>
              <a:t>распространяются по компьютерным сетям, вычисляют адреса сетевых компьютеров и записывают по этим адресам свои</a:t>
            </a:r>
          </a:p>
          <a:p>
            <a:pPr>
              <a:buFont typeface="Wingdings" pitchFamily="2" charset="2"/>
              <a:buNone/>
            </a:pPr>
            <a:r>
              <a:rPr lang="ru-RU" sz="2800"/>
              <a:t>   копии. </a:t>
            </a:r>
          </a:p>
        </p:txBody>
      </p:sp>
      <p:pic>
        <p:nvPicPr>
          <p:cNvPr id="9220" name="Picture 4" descr="итрь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125" y="4941888"/>
            <a:ext cx="2376488" cy="1687512"/>
          </a:xfrm>
          <a:prstGeom prst="rect">
            <a:avLst/>
          </a:prstGeom>
          <a:noFill/>
        </p:spPr>
      </p:pic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60350"/>
            <a:ext cx="8291512" cy="586581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800" b="1" i="1" u="sng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Вирусы-невидимки (стелс-вирусы)</a:t>
            </a:r>
            <a:r>
              <a:rPr lang="ru-RU" sz="2800"/>
              <a:t> - очень трудно обнаружить и обезвредить, так как они перехватывают обращения операционной системы к пораженным файлам и секторам дисков и подставляют вместо своего тела незараженные участки диска.</a:t>
            </a:r>
          </a:p>
          <a:p>
            <a:pPr>
              <a:lnSpc>
                <a:spcPct val="80000"/>
              </a:lnSpc>
            </a:pPr>
            <a:r>
              <a:rPr lang="ru-RU" sz="2800" b="1" i="1" u="sng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Вирусы-мутанты</a:t>
            </a:r>
            <a:r>
              <a:rPr lang="ru-RU" sz="280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800"/>
              <a:t>- содержат алгоритмы шифровки-расшифровки, благодаря которым копии одного и того же вируса не имеют ни одной повторяющейся цепочки байтов.</a:t>
            </a:r>
          </a:p>
          <a:p>
            <a:pPr>
              <a:lnSpc>
                <a:spcPct val="80000"/>
              </a:lnSpc>
            </a:pPr>
            <a:r>
              <a:rPr lang="ru-RU" sz="2800" b="1" i="1" u="sng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Квазивирусные или «троянские» программы</a:t>
            </a:r>
            <a:r>
              <a:rPr lang="ru-RU" sz="2800"/>
              <a:t> - хотя они и не способны к самораспространению, но очень опасны, так как, маскируясь под полезную программу, разрушают загрузочный сектор и файловую систему дисков. </a:t>
            </a: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74638"/>
            <a:ext cx="8713787" cy="1143000"/>
          </a:xfrm>
        </p:spPr>
        <p:txBody>
          <a:bodyPr/>
          <a:lstStyle/>
          <a:p>
            <a:r>
              <a:rPr lang="ru-RU" sz="280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Для защиты от вирусов можно использовать:</a:t>
            </a:r>
            <a:br>
              <a:rPr lang="ru-RU" sz="280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ru-RU" sz="2800">
              <a:solidFill>
                <a:srgbClr val="6600CC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052513"/>
            <a:ext cx="8229600" cy="4495800"/>
          </a:xfrm>
        </p:spPr>
        <p:txBody>
          <a:bodyPr/>
          <a:lstStyle/>
          <a:p>
            <a:r>
              <a:rPr lang="ru-RU" sz="2800"/>
              <a:t>Общие средства защиты информации, которые полезны также и как страховка от физической порчи дисков, неправильно работающих программ или ошибочных действий пользователя;</a:t>
            </a:r>
          </a:p>
          <a:p>
            <a:r>
              <a:rPr lang="ru-RU" sz="2800"/>
              <a:t>Профилактические меры, позволяющие уменьшить вероятность  заражения вирусом;</a:t>
            </a:r>
          </a:p>
          <a:p>
            <a:r>
              <a:rPr lang="ru-RU" sz="2800"/>
              <a:t>Специализированные программы для защиты от вирусов. </a:t>
            </a:r>
          </a:p>
        </p:txBody>
      </p:sp>
      <p:pic>
        <p:nvPicPr>
          <p:cNvPr id="11268" name="Picture 4" descr="птоорл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325" y="4724400"/>
            <a:ext cx="2449513" cy="1951038"/>
          </a:xfrm>
          <a:prstGeom prst="rect">
            <a:avLst/>
          </a:prstGeom>
          <a:noFill/>
        </p:spPr>
      </p:pic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азрез">
  <a:themeElements>
    <a:clrScheme name="Разрез 8">
      <a:dk1>
        <a:srgbClr val="000000"/>
      </a:dk1>
      <a:lt1>
        <a:srgbClr val="D0DAE2"/>
      </a:lt1>
      <a:dk2>
        <a:srgbClr val="000000"/>
      </a:dk2>
      <a:lt2>
        <a:srgbClr val="E7EDF1"/>
      </a:lt2>
      <a:accent1>
        <a:srgbClr val="33CCCC"/>
      </a:accent1>
      <a:accent2>
        <a:srgbClr val="0099CC"/>
      </a:accent2>
      <a:accent3>
        <a:srgbClr val="E4EAEE"/>
      </a:accent3>
      <a:accent4>
        <a:srgbClr val="000000"/>
      </a:accent4>
      <a:accent5>
        <a:srgbClr val="ADE2E2"/>
      </a:accent5>
      <a:accent6>
        <a:srgbClr val="008AB9"/>
      </a:accent6>
      <a:hlink>
        <a:srgbClr val="3333CC"/>
      </a:hlink>
      <a:folHlink>
        <a:srgbClr val="008080"/>
      </a:folHlink>
    </a:clrScheme>
    <a:fontScheme name="Разрез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Разрез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Разрез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Slit</Template>
  <TotalTime>134</TotalTime>
  <Words>635</Words>
  <Application>Microsoft Office PowerPoint</Application>
  <PresentationFormat>Экран (4:3)</PresentationFormat>
  <Paragraphs>74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Разрез</vt:lpstr>
      <vt:lpstr>Слайд 1</vt:lpstr>
      <vt:lpstr>Что такое компьютерный вирус? </vt:lpstr>
      <vt:lpstr>Слайд 3</vt:lpstr>
      <vt:lpstr> В зависимости от среды обитания вирусы можно разделить на:</vt:lpstr>
      <vt:lpstr>По способу заражения вирусы делятся на:</vt:lpstr>
      <vt:lpstr>По степени воздействия вирусы можно разделить на следующие виды: </vt:lpstr>
      <vt:lpstr>По особенностям алгоритма вирусы трудно классифицировать из-за большого разнообразия.</vt:lpstr>
      <vt:lpstr>Слайд 8</vt:lpstr>
      <vt:lpstr>Для защиты от вирусов можно использовать: </vt:lpstr>
      <vt:lpstr>Слайд 10</vt:lpstr>
      <vt:lpstr>Слайд 11</vt:lpstr>
      <vt:lpstr>Слайд 12</vt:lpstr>
      <vt:lpstr>Слайд 13</vt:lpstr>
      <vt:lpstr>AIDSTEST </vt:lpstr>
      <vt:lpstr>DOCTOR WEB</vt:lpstr>
      <vt:lpstr>Microsoft Antivirus</vt:lpstr>
      <vt:lpstr>ADINF(Advanced Diskinfoscope)</vt:lpstr>
      <vt:lpstr>Kaspersky Internet Security 2009</vt:lpstr>
      <vt:lpstr>Слайд 19</vt:lpstr>
    </vt:vector>
  </TitlesOfParts>
  <Company>505.ru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FoM</dc:creator>
  <cp:lastModifiedBy>Евгений Тихонов</cp:lastModifiedBy>
  <cp:revision>4</cp:revision>
  <dcterms:created xsi:type="dcterms:W3CDTF">2009-10-04T13:23:22Z</dcterms:created>
  <dcterms:modified xsi:type="dcterms:W3CDTF">2020-03-21T16:39:12Z</dcterms:modified>
</cp:coreProperties>
</file>