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83" r:id="rId4"/>
    <p:sldId id="271" r:id="rId5"/>
    <p:sldId id="268" r:id="rId6"/>
    <p:sldId id="272" r:id="rId7"/>
    <p:sldId id="273" r:id="rId8"/>
    <p:sldId id="281" r:id="rId9"/>
    <p:sldId id="269" r:id="rId10"/>
    <p:sldId id="285" r:id="rId11"/>
    <p:sldId id="284" r:id="rId12"/>
    <p:sldId id="286" r:id="rId13"/>
    <p:sldId id="282" r:id="rId14"/>
    <p:sldId id="280" r:id="rId15"/>
    <p:sldId id="288" r:id="rId16"/>
    <p:sldId id="289" r:id="rId17"/>
    <p:sldId id="290" r:id="rId18"/>
    <p:sldId id="263" r:id="rId19"/>
    <p:sldId id="292" r:id="rId20"/>
    <p:sldId id="293" r:id="rId21"/>
    <p:sldId id="294" r:id="rId22"/>
    <p:sldId id="296" r:id="rId23"/>
    <p:sldId id="298" r:id="rId24"/>
    <p:sldId id="297" r:id="rId25"/>
    <p:sldId id="299"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040" autoAdjust="0"/>
  </p:normalViewPr>
  <p:slideViewPr>
    <p:cSldViewPr snapToGrid="0">
      <p:cViewPr varScale="1">
        <p:scale>
          <a:sx n="42" d="100"/>
          <a:sy n="42" d="100"/>
        </p:scale>
        <p:origin x="9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A622B3-85E3-4564-B645-54DB9F5C3A8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BCCCBC6-2D92-41C1-8D25-FB1BF55F0E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8D89222-C727-4FC4-A3B6-BEBF129AD13F}"/>
              </a:ext>
            </a:extLst>
          </p:cNvPr>
          <p:cNvSpPr>
            <a:spLocks noGrp="1"/>
          </p:cNvSpPr>
          <p:nvPr>
            <p:ph type="dt" sz="half" idx="10"/>
          </p:nvPr>
        </p:nvSpPr>
        <p:spPr/>
        <p:txBody>
          <a:bodyPr/>
          <a:lstStyle/>
          <a:p>
            <a:fld id="{E651FFD2-73E5-43E3-82B1-8F80BD6561F5}" type="datetimeFigureOut">
              <a:rPr lang="ru-RU" smtClean="0"/>
              <a:t>14.08.2024</a:t>
            </a:fld>
            <a:endParaRPr lang="ru-RU"/>
          </a:p>
        </p:txBody>
      </p:sp>
      <p:sp>
        <p:nvSpPr>
          <p:cNvPr id="5" name="Нижний колонтитул 4">
            <a:extLst>
              <a:ext uri="{FF2B5EF4-FFF2-40B4-BE49-F238E27FC236}">
                <a16:creationId xmlns:a16="http://schemas.microsoft.com/office/drawing/2014/main" id="{1A87F49B-F17F-4097-9926-8AB0CF11B7A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51938ED-D0E0-487E-875E-B2F03E3F6193}"/>
              </a:ext>
            </a:extLst>
          </p:cNvPr>
          <p:cNvSpPr>
            <a:spLocks noGrp="1"/>
          </p:cNvSpPr>
          <p:nvPr>
            <p:ph type="sldNum" sz="quarter" idx="12"/>
          </p:nvPr>
        </p:nvSpPr>
        <p:spPr/>
        <p:txBody>
          <a:bodyPr/>
          <a:lstStyle/>
          <a:p>
            <a:fld id="{321EDAAF-F900-4B3E-A7CF-C91D3737F8CD}" type="slidenum">
              <a:rPr lang="ru-RU" smtClean="0"/>
              <a:t>‹#›</a:t>
            </a:fld>
            <a:endParaRPr lang="ru-RU"/>
          </a:p>
        </p:txBody>
      </p:sp>
    </p:spTree>
    <p:extLst>
      <p:ext uri="{BB962C8B-B14F-4D97-AF65-F5344CB8AC3E}">
        <p14:creationId xmlns:p14="http://schemas.microsoft.com/office/powerpoint/2010/main" val="3034121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7CE5F9-2E19-403C-8E36-498B5C59615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C27FEAC-32FB-4043-A235-2F925FA5D42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C26BDA0-6F80-4748-8198-0C9ABFE425B8}"/>
              </a:ext>
            </a:extLst>
          </p:cNvPr>
          <p:cNvSpPr>
            <a:spLocks noGrp="1"/>
          </p:cNvSpPr>
          <p:nvPr>
            <p:ph type="dt" sz="half" idx="10"/>
          </p:nvPr>
        </p:nvSpPr>
        <p:spPr/>
        <p:txBody>
          <a:bodyPr/>
          <a:lstStyle/>
          <a:p>
            <a:fld id="{E651FFD2-73E5-43E3-82B1-8F80BD6561F5}" type="datetimeFigureOut">
              <a:rPr lang="ru-RU" smtClean="0"/>
              <a:t>14.08.2024</a:t>
            </a:fld>
            <a:endParaRPr lang="ru-RU"/>
          </a:p>
        </p:txBody>
      </p:sp>
      <p:sp>
        <p:nvSpPr>
          <p:cNvPr id="5" name="Нижний колонтитул 4">
            <a:extLst>
              <a:ext uri="{FF2B5EF4-FFF2-40B4-BE49-F238E27FC236}">
                <a16:creationId xmlns:a16="http://schemas.microsoft.com/office/drawing/2014/main" id="{8B002C6F-3FAC-4249-81F9-7B57BB89446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6BF89B1-017B-4444-91B2-69E76C9EDFDD}"/>
              </a:ext>
            </a:extLst>
          </p:cNvPr>
          <p:cNvSpPr>
            <a:spLocks noGrp="1"/>
          </p:cNvSpPr>
          <p:nvPr>
            <p:ph type="sldNum" sz="quarter" idx="12"/>
          </p:nvPr>
        </p:nvSpPr>
        <p:spPr/>
        <p:txBody>
          <a:bodyPr/>
          <a:lstStyle/>
          <a:p>
            <a:fld id="{321EDAAF-F900-4B3E-A7CF-C91D3737F8CD}" type="slidenum">
              <a:rPr lang="ru-RU" smtClean="0"/>
              <a:t>‹#›</a:t>
            </a:fld>
            <a:endParaRPr lang="ru-RU"/>
          </a:p>
        </p:txBody>
      </p:sp>
    </p:spTree>
    <p:extLst>
      <p:ext uri="{BB962C8B-B14F-4D97-AF65-F5344CB8AC3E}">
        <p14:creationId xmlns:p14="http://schemas.microsoft.com/office/powerpoint/2010/main" val="2902497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BFAFC31-17A1-40B2-BF45-F14B8E7C570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02BDBA2-61DC-4AE4-9AD2-4DB869F02BE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D4288B8-9314-4569-A5E3-2C1718212EB3}"/>
              </a:ext>
            </a:extLst>
          </p:cNvPr>
          <p:cNvSpPr>
            <a:spLocks noGrp="1"/>
          </p:cNvSpPr>
          <p:nvPr>
            <p:ph type="dt" sz="half" idx="10"/>
          </p:nvPr>
        </p:nvSpPr>
        <p:spPr/>
        <p:txBody>
          <a:bodyPr/>
          <a:lstStyle/>
          <a:p>
            <a:fld id="{E651FFD2-73E5-43E3-82B1-8F80BD6561F5}" type="datetimeFigureOut">
              <a:rPr lang="ru-RU" smtClean="0"/>
              <a:t>14.08.2024</a:t>
            </a:fld>
            <a:endParaRPr lang="ru-RU"/>
          </a:p>
        </p:txBody>
      </p:sp>
      <p:sp>
        <p:nvSpPr>
          <p:cNvPr id="5" name="Нижний колонтитул 4">
            <a:extLst>
              <a:ext uri="{FF2B5EF4-FFF2-40B4-BE49-F238E27FC236}">
                <a16:creationId xmlns:a16="http://schemas.microsoft.com/office/drawing/2014/main" id="{EB5D4DDD-64BD-4E6D-910F-70CEED41A08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FDA3016-893F-4194-AFA6-5CE1F5EDC7D0}"/>
              </a:ext>
            </a:extLst>
          </p:cNvPr>
          <p:cNvSpPr>
            <a:spLocks noGrp="1"/>
          </p:cNvSpPr>
          <p:nvPr>
            <p:ph type="sldNum" sz="quarter" idx="12"/>
          </p:nvPr>
        </p:nvSpPr>
        <p:spPr/>
        <p:txBody>
          <a:bodyPr/>
          <a:lstStyle/>
          <a:p>
            <a:fld id="{321EDAAF-F900-4B3E-A7CF-C91D3737F8CD}" type="slidenum">
              <a:rPr lang="ru-RU" smtClean="0"/>
              <a:t>‹#›</a:t>
            </a:fld>
            <a:endParaRPr lang="ru-RU"/>
          </a:p>
        </p:txBody>
      </p:sp>
    </p:spTree>
    <p:extLst>
      <p:ext uri="{BB962C8B-B14F-4D97-AF65-F5344CB8AC3E}">
        <p14:creationId xmlns:p14="http://schemas.microsoft.com/office/powerpoint/2010/main" val="90402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7FCAD6-3922-4E68-BDBE-35826B5E91F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48CC9B3-A9B8-414C-AFD8-B08E139C5F7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C545CA1-EB11-4C98-BE08-79D920F326C2}"/>
              </a:ext>
            </a:extLst>
          </p:cNvPr>
          <p:cNvSpPr>
            <a:spLocks noGrp="1"/>
          </p:cNvSpPr>
          <p:nvPr>
            <p:ph type="dt" sz="half" idx="10"/>
          </p:nvPr>
        </p:nvSpPr>
        <p:spPr/>
        <p:txBody>
          <a:bodyPr/>
          <a:lstStyle/>
          <a:p>
            <a:fld id="{E651FFD2-73E5-43E3-82B1-8F80BD6561F5}" type="datetimeFigureOut">
              <a:rPr lang="ru-RU" smtClean="0"/>
              <a:t>14.08.2024</a:t>
            </a:fld>
            <a:endParaRPr lang="ru-RU"/>
          </a:p>
        </p:txBody>
      </p:sp>
      <p:sp>
        <p:nvSpPr>
          <p:cNvPr id="5" name="Нижний колонтитул 4">
            <a:extLst>
              <a:ext uri="{FF2B5EF4-FFF2-40B4-BE49-F238E27FC236}">
                <a16:creationId xmlns:a16="http://schemas.microsoft.com/office/drawing/2014/main" id="{0ADD1531-A194-4025-B44C-8C1D84B6EC0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14F0EBD-879C-4F59-BD26-64A459D9600E}"/>
              </a:ext>
            </a:extLst>
          </p:cNvPr>
          <p:cNvSpPr>
            <a:spLocks noGrp="1"/>
          </p:cNvSpPr>
          <p:nvPr>
            <p:ph type="sldNum" sz="quarter" idx="12"/>
          </p:nvPr>
        </p:nvSpPr>
        <p:spPr/>
        <p:txBody>
          <a:bodyPr/>
          <a:lstStyle/>
          <a:p>
            <a:fld id="{321EDAAF-F900-4B3E-A7CF-C91D3737F8CD}" type="slidenum">
              <a:rPr lang="ru-RU" smtClean="0"/>
              <a:t>‹#›</a:t>
            </a:fld>
            <a:endParaRPr lang="ru-RU"/>
          </a:p>
        </p:txBody>
      </p:sp>
    </p:spTree>
    <p:extLst>
      <p:ext uri="{BB962C8B-B14F-4D97-AF65-F5344CB8AC3E}">
        <p14:creationId xmlns:p14="http://schemas.microsoft.com/office/powerpoint/2010/main" val="217841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7E67B3-101D-4C4F-85F9-8CADDE29E96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A78676A-E16F-4CA6-B298-7886512DE1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C953187-D00A-4C9C-8AF6-F2E8E401F967}"/>
              </a:ext>
            </a:extLst>
          </p:cNvPr>
          <p:cNvSpPr>
            <a:spLocks noGrp="1"/>
          </p:cNvSpPr>
          <p:nvPr>
            <p:ph type="dt" sz="half" idx="10"/>
          </p:nvPr>
        </p:nvSpPr>
        <p:spPr/>
        <p:txBody>
          <a:bodyPr/>
          <a:lstStyle/>
          <a:p>
            <a:fld id="{E651FFD2-73E5-43E3-82B1-8F80BD6561F5}" type="datetimeFigureOut">
              <a:rPr lang="ru-RU" smtClean="0"/>
              <a:t>14.08.2024</a:t>
            </a:fld>
            <a:endParaRPr lang="ru-RU"/>
          </a:p>
        </p:txBody>
      </p:sp>
      <p:sp>
        <p:nvSpPr>
          <p:cNvPr id="5" name="Нижний колонтитул 4">
            <a:extLst>
              <a:ext uri="{FF2B5EF4-FFF2-40B4-BE49-F238E27FC236}">
                <a16:creationId xmlns:a16="http://schemas.microsoft.com/office/drawing/2014/main" id="{12B4DFF5-4639-4B2E-9A7F-1ACDEAC30B2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1D8521F-A1A5-4495-89F6-815F3ED930DC}"/>
              </a:ext>
            </a:extLst>
          </p:cNvPr>
          <p:cNvSpPr>
            <a:spLocks noGrp="1"/>
          </p:cNvSpPr>
          <p:nvPr>
            <p:ph type="sldNum" sz="quarter" idx="12"/>
          </p:nvPr>
        </p:nvSpPr>
        <p:spPr/>
        <p:txBody>
          <a:bodyPr/>
          <a:lstStyle/>
          <a:p>
            <a:fld id="{321EDAAF-F900-4B3E-A7CF-C91D3737F8CD}" type="slidenum">
              <a:rPr lang="ru-RU" smtClean="0"/>
              <a:t>‹#›</a:t>
            </a:fld>
            <a:endParaRPr lang="ru-RU"/>
          </a:p>
        </p:txBody>
      </p:sp>
    </p:spTree>
    <p:extLst>
      <p:ext uri="{BB962C8B-B14F-4D97-AF65-F5344CB8AC3E}">
        <p14:creationId xmlns:p14="http://schemas.microsoft.com/office/powerpoint/2010/main" val="2148719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20D6E7-D2B8-43FB-8FAB-B86CC761B0E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7A10189-68E7-499F-8DDD-F742892CD4B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6002101-8DA6-4DF3-A9E9-D02B24798F6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A94E30C-8F98-4C26-A053-3902632ABA3D}"/>
              </a:ext>
            </a:extLst>
          </p:cNvPr>
          <p:cNvSpPr>
            <a:spLocks noGrp="1"/>
          </p:cNvSpPr>
          <p:nvPr>
            <p:ph type="dt" sz="half" idx="10"/>
          </p:nvPr>
        </p:nvSpPr>
        <p:spPr/>
        <p:txBody>
          <a:bodyPr/>
          <a:lstStyle/>
          <a:p>
            <a:fld id="{E651FFD2-73E5-43E3-82B1-8F80BD6561F5}" type="datetimeFigureOut">
              <a:rPr lang="ru-RU" smtClean="0"/>
              <a:t>14.08.2024</a:t>
            </a:fld>
            <a:endParaRPr lang="ru-RU"/>
          </a:p>
        </p:txBody>
      </p:sp>
      <p:sp>
        <p:nvSpPr>
          <p:cNvPr id="6" name="Нижний колонтитул 5">
            <a:extLst>
              <a:ext uri="{FF2B5EF4-FFF2-40B4-BE49-F238E27FC236}">
                <a16:creationId xmlns:a16="http://schemas.microsoft.com/office/drawing/2014/main" id="{93CC1953-EB08-410A-8044-297398040E4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F6494F1-90DC-4086-BEEC-57DC9A9D5586}"/>
              </a:ext>
            </a:extLst>
          </p:cNvPr>
          <p:cNvSpPr>
            <a:spLocks noGrp="1"/>
          </p:cNvSpPr>
          <p:nvPr>
            <p:ph type="sldNum" sz="quarter" idx="12"/>
          </p:nvPr>
        </p:nvSpPr>
        <p:spPr/>
        <p:txBody>
          <a:bodyPr/>
          <a:lstStyle/>
          <a:p>
            <a:fld id="{321EDAAF-F900-4B3E-A7CF-C91D3737F8CD}" type="slidenum">
              <a:rPr lang="ru-RU" smtClean="0"/>
              <a:t>‹#›</a:t>
            </a:fld>
            <a:endParaRPr lang="ru-RU"/>
          </a:p>
        </p:txBody>
      </p:sp>
    </p:spTree>
    <p:extLst>
      <p:ext uri="{BB962C8B-B14F-4D97-AF65-F5344CB8AC3E}">
        <p14:creationId xmlns:p14="http://schemas.microsoft.com/office/powerpoint/2010/main" val="43631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F02AF6-9AD1-45A2-B31E-2DABC8D306A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E74F8300-5AC4-4274-B2FC-37DBAE081D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2327EAC-CF54-4FFF-8E96-AEA1284F86A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4FD856CB-5FFA-425E-A366-B13F35DF8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5999DD8-0180-4AA7-A1CA-4DE15ECB6DE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FD777D1-F8D4-46A4-9509-8B3CB1BBED0B}"/>
              </a:ext>
            </a:extLst>
          </p:cNvPr>
          <p:cNvSpPr>
            <a:spLocks noGrp="1"/>
          </p:cNvSpPr>
          <p:nvPr>
            <p:ph type="dt" sz="half" idx="10"/>
          </p:nvPr>
        </p:nvSpPr>
        <p:spPr/>
        <p:txBody>
          <a:bodyPr/>
          <a:lstStyle/>
          <a:p>
            <a:fld id="{E651FFD2-73E5-43E3-82B1-8F80BD6561F5}" type="datetimeFigureOut">
              <a:rPr lang="ru-RU" smtClean="0"/>
              <a:t>14.08.2024</a:t>
            </a:fld>
            <a:endParaRPr lang="ru-RU"/>
          </a:p>
        </p:txBody>
      </p:sp>
      <p:sp>
        <p:nvSpPr>
          <p:cNvPr id="8" name="Нижний колонтитул 7">
            <a:extLst>
              <a:ext uri="{FF2B5EF4-FFF2-40B4-BE49-F238E27FC236}">
                <a16:creationId xmlns:a16="http://schemas.microsoft.com/office/drawing/2014/main" id="{3DCEA722-3572-42EF-A733-0649203D53D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15A4F7E-60B6-4417-82E6-C9B5BD960AD5}"/>
              </a:ext>
            </a:extLst>
          </p:cNvPr>
          <p:cNvSpPr>
            <a:spLocks noGrp="1"/>
          </p:cNvSpPr>
          <p:nvPr>
            <p:ph type="sldNum" sz="quarter" idx="12"/>
          </p:nvPr>
        </p:nvSpPr>
        <p:spPr/>
        <p:txBody>
          <a:bodyPr/>
          <a:lstStyle/>
          <a:p>
            <a:fld id="{321EDAAF-F900-4B3E-A7CF-C91D3737F8CD}" type="slidenum">
              <a:rPr lang="ru-RU" smtClean="0"/>
              <a:t>‹#›</a:t>
            </a:fld>
            <a:endParaRPr lang="ru-RU"/>
          </a:p>
        </p:txBody>
      </p:sp>
    </p:spTree>
    <p:extLst>
      <p:ext uri="{BB962C8B-B14F-4D97-AF65-F5344CB8AC3E}">
        <p14:creationId xmlns:p14="http://schemas.microsoft.com/office/powerpoint/2010/main" val="928948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D83A0F-0D92-4B17-9AE1-36DF48F9CE1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038D7F3-D848-44C3-A26B-A2F98ECFE738}"/>
              </a:ext>
            </a:extLst>
          </p:cNvPr>
          <p:cNvSpPr>
            <a:spLocks noGrp="1"/>
          </p:cNvSpPr>
          <p:nvPr>
            <p:ph type="dt" sz="half" idx="10"/>
          </p:nvPr>
        </p:nvSpPr>
        <p:spPr/>
        <p:txBody>
          <a:bodyPr/>
          <a:lstStyle/>
          <a:p>
            <a:fld id="{E651FFD2-73E5-43E3-82B1-8F80BD6561F5}" type="datetimeFigureOut">
              <a:rPr lang="ru-RU" smtClean="0"/>
              <a:t>14.08.2024</a:t>
            </a:fld>
            <a:endParaRPr lang="ru-RU"/>
          </a:p>
        </p:txBody>
      </p:sp>
      <p:sp>
        <p:nvSpPr>
          <p:cNvPr id="4" name="Нижний колонтитул 3">
            <a:extLst>
              <a:ext uri="{FF2B5EF4-FFF2-40B4-BE49-F238E27FC236}">
                <a16:creationId xmlns:a16="http://schemas.microsoft.com/office/drawing/2014/main" id="{85E28FF7-254D-4835-8568-1CA9B8A2CEE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6C26E93-3D1C-4F61-B378-9E1C089C3D9D}"/>
              </a:ext>
            </a:extLst>
          </p:cNvPr>
          <p:cNvSpPr>
            <a:spLocks noGrp="1"/>
          </p:cNvSpPr>
          <p:nvPr>
            <p:ph type="sldNum" sz="quarter" idx="12"/>
          </p:nvPr>
        </p:nvSpPr>
        <p:spPr/>
        <p:txBody>
          <a:bodyPr/>
          <a:lstStyle/>
          <a:p>
            <a:fld id="{321EDAAF-F900-4B3E-A7CF-C91D3737F8CD}" type="slidenum">
              <a:rPr lang="ru-RU" smtClean="0"/>
              <a:t>‹#›</a:t>
            </a:fld>
            <a:endParaRPr lang="ru-RU"/>
          </a:p>
        </p:txBody>
      </p:sp>
    </p:spTree>
    <p:extLst>
      <p:ext uri="{BB962C8B-B14F-4D97-AF65-F5344CB8AC3E}">
        <p14:creationId xmlns:p14="http://schemas.microsoft.com/office/powerpoint/2010/main" val="70522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837EFAC-160B-4556-9CF0-CAFE433C92CD}"/>
              </a:ext>
            </a:extLst>
          </p:cNvPr>
          <p:cNvSpPr>
            <a:spLocks noGrp="1"/>
          </p:cNvSpPr>
          <p:nvPr>
            <p:ph type="dt" sz="half" idx="10"/>
          </p:nvPr>
        </p:nvSpPr>
        <p:spPr/>
        <p:txBody>
          <a:bodyPr/>
          <a:lstStyle/>
          <a:p>
            <a:fld id="{E651FFD2-73E5-43E3-82B1-8F80BD6561F5}" type="datetimeFigureOut">
              <a:rPr lang="ru-RU" smtClean="0"/>
              <a:t>14.08.2024</a:t>
            </a:fld>
            <a:endParaRPr lang="ru-RU"/>
          </a:p>
        </p:txBody>
      </p:sp>
      <p:sp>
        <p:nvSpPr>
          <p:cNvPr id="3" name="Нижний колонтитул 2">
            <a:extLst>
              <a:ext uri="{FF2B5EF4-FFF2-40B4-BE49-F238E27FC236}">
                <a16:creationId xmlns:a16="http://schemas.microsoft.com/office/drawing/2014/main" id="{BDA9ED0B-596A-4C64-9432-1F60BDA4F31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6380AC5-CD22-4937-A383-BC84DC6B7909}"/>
              </a:ext>
            </a:extLst>
          </p:cNvPr>
          <p:cNvSpPr>
            <a:spLocks noGrp="1"/>
          </p:cNvSpPr>
          <p:nvPr>
            <p:ph type="sldNum" sz="quarter" idx="12"/>
          </p:nvPr>
        </p:nvSpPr>
        <p:spPr/>
        <p:txBody>
          <a:bodyPr/>
          <a:lstStyle/>
          <a:p>
            <a:fld id="{321EDAAF-F900-4B3E-A7CF-C91D3737F8CD}" type="slidenum">
              <a:rPr lang="ru-RU" smtClean="0"/>
              <a:t>‹#›</a:t>
            </a:fld>
            <a:endParaRPr lang="ru-RU"/>
          </a:p>
        </p:txBody>
      </p:sp>
    </p:spTree>
    <p:extLst>
      <p:ext uri="{BB962C8B-B14F-4D97-AF65-F5344CB8AC3E}">
        <p14:creationId xmlns:p14="http://schemas.microsoft.com/office/powerpoint/2010/main" val="539138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54562B-E6AF-45CE-9B6C-9BE80B6B50A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BE169920-6C53-454F-8329-CF25F1291C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EFDD7D0-E48F-4379-B9D2-5FB4AADEB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F16541F-E859-4BD5-90B3-B0DA992A7830}"/>
              </a:ext>
            </a:extLst>
          </p:cNvPr>
          <p:cNvSpPr>
            <a:spLocks noGrp="1"/>
          </p:cNvSpPr>
          <p:nvPr>
            <p:ph type="dt" sz="half" idx="10"/>
          </p:nvPr>
        </p:nvSpPr>
        <p:spPr/>
        <p:txBody>
          <a:bodyPr/>
          <a:lstStyle/>
          <a:p>
            <a:fld id="{E651FFD2-73E5-43E3-82B1-8F80BD6561F5}" type="datetimeFigureOut">
              <a:rPr lang="ru-RU" smtClean="0"/>
              <a:t>14.08.2024</a:t>
            </a:fld>
            <a:endParaRPr lang="ru-RU"/>
          </a:p>
        </p:txBody>
      </p:sp>
      <p:sp>
        <p:nvSpPr>
          <p:cNvPr id="6" name="Нижний колонтитул 5">
            <a:extLst>
              <a:ext uri="{FF2B5EF4-FFF2-40B4-BE49-F238E27FC236}">
                <a16:creationId xmlns:a16="http://schemas.microsoft.com/office/drawing/2014/main" id="{E9567427-C2C2-47D8-80D9-FAB6A6F2656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443018F-55D2-49F3-A298-BE6D577DCB97}"/>
              </a:ext>
            </a:extLst>
          </p:cNvPr>
          <p:cNvSpPr>
            <a:spLocks noGrp="1"/>
          </p:cNvSpPr>
          <p:nvPr>
            <p:ph type="sldNum" sz="quarter" idx="12"/>
          </p:nvPr>
        </p:nvSpPr>
        <p:spPr/>
        <p:txBody>
          <a:bodyPr/>
          <a:lstStyle/>
          <a:p>
            <a:fld id="{321EDAAF-F900-4B3E-A7CF-C91D3737F8CD}" type="slidenum">
              <a:rPr lang="ru-RU" smtClean="0"/>
              <a:t>‹#›</a:t>
            </a:fld>
            <a:endParaRPr lang="ru-RU"/>
          </a:p>
        </p:txBody>
      </p:sp>
    </p:spTree>
    <p:extLst>
      <p:ext uri="{BB962C8B-B14F-4D97-AF65-F5344CB8AC3E}">
        <p14:creationId xmlns:p14="http://schemas.microsoft.com/office/powerpoint/2010/main" val="13340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F10137-B267-4143-882D-5D528855468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93C1FA9-B30B-49AC-A508-3DDD10CF5A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069092C-7C15-4DA3-8743-3F61160AC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CF1F298-776D-4D31-A5C2-B470DE7EAC6E}"/>
              </a:ext>
            </a:extLst>
          </p:cNvPr>
          <p:cNvSpPr>
            <a:spLocks noGrp="1"/>
          </p:cNvSpPr>
          <p:nvPr>
            <p:ph type="dt" sz="half" idx="10"/>
          </p:nvPr>
        </p:nvSpPr>
        <p:spPr/>
        <p:txBody>
          <a:bodyPr/>
          <a:lstStyle/>
          <a:p>
            <a:fld id="{E651FFD2-73E5-43E3-82B1-8F80BD6561F5}" type="datetimeFigureOut">
              <a:rPr lang="ru-RU" smtClean="0"/>
              <a:t>14.08.2024</a:t>
            </a:fld>
            <a:endParaRPr lang="ru-RU"/>
          </a:p>
        </p:txBody>
      </p:sp>
      <p:sp>
        <p:nvSpPr>
          <p:cNvPr id="6" name="Нижний колонтитул 5">
            <a:extLst>
              <a:ext uri="{FF2B5EF4-FFF2-40B4-BE49-F238E27FC236}">
                <a16:creationId xmlns:a16="http://schemas.microsoft.com/office/drawing/2014/main" id="{684E6399-546B-4265-8714-4B98521A3A4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31F2945-5FE3-4F3E-8711-4136B1B56984}"/>
              </a:ext>
            </a:extLst>
          </p:cNvPr>
          <p:cNvSpPr>
            <a:spLocks noGrp="1"/>
          </p:cNvSpPr>
          <p:nvPr>
            <p:ph type="sldNum" sz="quarter" idx="12"/>
          </p:nvPr>
        </p:nvSpPr>
        <p:spPr/>
        <p:txBody>
          <a:bodyPr/>
          <a:lstStyle/>
          <a:p>
            <a:fld id="{321EDAAF-F900-4B3E-A7CF-C91D3737F8CD}" type="slidenum">
              <a:rPr lang="ru-RU" smtClean="0"/>
              <a:t>‹#›</a:t>
            </a:fld>
            <a:endParaRPr lang="ru-RU"/>
          </a:p>
        </p:txBody>
      </p:sp>
    </p:spTree>
    <p:extLst>
      <p:ext uri="{BB962C8B-B14F-4D97-AF65-F5344CB8AC3E}">
        <p14:creationId xmlns:p14="http://schemas.microsoft.com/office/powerpoint/2010/main" val="2460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7FF9A3-4973-4912-A110-9A24B35890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E67971D-2C7A-4D08-956F-DC2A768663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8A59254-811D-4314-AC83-10E33BEF88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1FFD2-73E5-43E3-82B1-8F80BD6561F5}" type="datetimeFigureOut">
              <a:rPr lang="ru-RU" smtClean="0"/>
              <a:t>14.08.2024</a:t>
            </a:fld>
            <a:endParaRPr lang="ru-RU"/>
          </a:p>
        </p:txBody>
      </p:sp>
      <p:sp>
        <p:nvSpPr>
          <p:cNvPr id="5" name="Нижний колонтитул 4">
            <a:extLst>
              <a:ext uri="{FF2B5EF4-FFF2-40B4-BE49-F238E27FC236}">
                <a16:creationId xmlns:a16="http://schemas.microsoft.com/office/drawing/2014/main" id="{33AC39C2-5A51-4601-AD73-0EEC81875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A62BDF25-B07A-4CEA-8203-FEDA1071E6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EDAAF-F900-4B3E-A7CF-C91D3737F8CD}" type="slidenum">
              <a:rPr lang="ru-RU" smtClean="0"/>
              <a:t>‹#›</a:t>
            </a:fld>
            <a:endParaRPr lang="ru-RU"/>
          </a:p>
        </p:txBody>
      </p:sp>
    </p:spTree>
    <p:extLst>
      <p:ext uri="{BB962C8B-B14F-4D97-AF65-F5344CB8AC3E}">
        <p14:creationId xmlns:p14="http://schemas.microsoft.com/office/powerpoint/2010/main" val="3530412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volgograd.bezformata.com/word/yunij-medik-volggmu/1589826/"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volgograd.bezformata.com/word/yunij-medik-volggmu/1589826/" TargetMode="Externa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volgograd.bezformata.com/word/yunij-medik-volggmu/1589826/"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ВолгГМУ_Обложка_Презентации_3.jpg"/>
          <p:cNvPicPr>
            <a:picLocks noChangeAspect="1"/>
          </p:cNvPicPr>
          <p:nvPr/>
        </p:nvPicPr>
        <p:blipFill>
          <a:blip r:embed="rId2" cstate="print"/>
          <a:srcRect t="15923" b="4459"/>
          <a:stretch>
            <a:fillRect/>
          </a:stretch>
        </p:blipFill>
        <p:spPr>
          <a:xfrm>
            <a:off x="-8096" y="0"/>
            <a:ext cx="12200095" cy="6859712"/>
          </a:xfrm>
          <a:prstGeom prst="rect">
            <a:avLst/>
          </a:prstGeom>
        </p:spPr>
      </p:pic>
      <p:sp>
        <p:nvSpPr>
          <p:cNvPr id="2" name="Заголовок 1"/>
          <p:cNvSpPr>
            <a:spLocks noGrp="1"/>
          </p:cNvSpPr>
          <p:nvPr>
            <p:ph type="ctrTitle"/>
          </p:nvPr>
        </p:nvSpPr>
        <p:spPr>
          <a:xfrm>
            <a:off x="1577636" y="2810856"/>
            <a:ext cx="10363200" cy="881521"/>
          </a:xfrm>
        </p:spPr>
        <p:txBody>
          <a:bodyPr>
            <a:noAutofit/>
          </a:bodyPr>
          <a:lstStyle/>
          <a:p>
            <a:pPr>
              <a:spcAft>
                <a:spcPts val="0"/>
              </a:spcAft>
            </a:pPr>
            <a:r>
              <a:rPr lang="ru-RU" sz="2800" b="1" dirty="0">
                <a:solidFill>
                  <a:schemeClr val="accent2">
                    <a:lumMod val="40000"/>
                    <a:lumOff val="60000"/>
                  </a:schemeClr>
                </a:solidFill>
                <a:latin typeface="Times New Roman" panose="02020603050405020304" pitchFamily="18" charset="0"/>
                <a:ea typeface="Times New Roman" panose="02020603050405020304" pitchFamily="18" charset="0"/>
              </a:rPr>
              <a:t>ВНЕУЧЕБНАЯ ОБРАЗОВАТЕЛЬНАЯ ДЕЯТЕЛЬНОСТЬ- НАУЧНЫЕ КРУЖКИ КАК СТРУКТУРНАЯ ЕДИНИЦА МНО УНИВЕРСИТЕТА</a:t>
            </a:r>
            <a:br>
              <a:rPr lang="ru-RU" sz="2800" b="1" dirty="0">
                <a:latin typeface="Times New Roman" panose="02020603050405020304" pitchFamily="18" charset="0"/>
                <a:ea typeface="Times New Roman" panose="02020603050405020304" pitchFamily="18" charset="0"/>
              </a:rPr>
            </a:br>
            <a:endParaRPr lang="ru-RU" sz="2800" b="1" dirty="0">
              <a:solidFill>
                <a:srgbClr val="E5C78C"/>
              </a:solidFill>
              <a:latin typeface="Pt sans"/>
              <a:cs typeface="Times New Roman" pitchFamily="18" charset="0"/>
            </a:endParaRPr>
          </a:p>
        </p:txBody>
      </p:sp>
      <p:sp>
        <p:nvSpPr>
          <p:cNvPr id="3" name="Подзаголовок 2"/>
          <p:cNvSpPr>
            <a:spLocks noGrp="1"/>
          </p:cNvSpPr>
          <p:nvPr>
            <p:ph type="subTitle" idx="1"/>
          </p:nvPr>
        </p:nvSpPr>
        <p:spPr>
          <a:xfrm>
            <a:off x="6384033" y="3779848"/>
            <a:ext cx="5572863" cy="2131291"/>
          </a:xfrm>
        </p:spPr>
        <p:txBody>
          <a:bodyPr>
            <a:noAutofit/>
          </a:bodyPr>
          <a:lstStyle/>
          <a:p>
            <a:pPr algn="r"/>
            <a:endParaRPr lang="ru-RU" sz="1867" b="1" dirty="0">
              <a:solidFill>
                <a:srgbClr val="E5C78C"/>
              </a:solidFill>
              <a:latin typeface="PT Sans" panose="020B0503020203020204" pitchFamily="34" charset="-52"/>
              <a:cs typeface="Times New Roman" pitchFamily="18" charset="0"/>
            </a:endParaRPr>
          </a:p>
          <a:p>
            <a:pPr algn="r"/>
            <a:endParaRPr lang="ru-RU" sz="1867" b="1" dirty="0">
              <a:solidFill>
                <a:srgbClr val="E5C78C"/>
              </a:solidFill>
              <a:latin typeface="PT Sans" panose="020B0503020203020204" pitchFamily="34" charset="-52"/>
              <a:cs typeface="Times New Roman" pitchFamily="18" charset="0"/>
            </a:endParaRPr>
          </a:p>
          <a:p>
            <a:pPr algn="r"/>
            <a:endParaRPr lang="en-US" sz="1867" b="1" dirty="0">
              <a:solidFill>
                <a:srgbClr val="E5C78C"/>
              </a:solidFill>
              <a:latin typeface="PT Sans" panose="020B0503020203020204" pitchFamily="34" charset="-52"/>
              <a:cs typeface="Times New Roman" pitchFamily="18" charset="0"/>
            </a:endParaRPr>
          </a:p>
          <a:p>
            <a:pPr algn="r"/>
            <a:r>
              <a:rPr lang="ru-RU" sz="1867" dirty="0">
                <a:solidFill>
                  <a:srgbClr val="E5C78C"/>
                </a:solidFill>
                <a:latin typeface="PT Sans" panose="020B0503020203020204" pitchFamily="34" charset="-52"/>
                <a:cs typeface="Times New Roman" pitchFamily="18" charset="0"/>
              </a:rPr>
              <a:t>д-р мед. наук, профессор</a:t>
            </a:r>
            <a:endParaRPr lang="en-US" sz="1867" dirty="0">
              <a:solidFill>
                <a:srgbClr val="E5C78C"/>
              </a:solidFill>
              <a:latin typeface="PT Sans" panose="020B0503020203020204" pitchFamily="34" charset="-52"/>
              <a:cs typeface="Times New Roman" pitchFamily="18" charset="0"/>
            </a:endParaRPr>
          </a:p>
          <a:p>
            <a:pPr algn="r"/>
            <a:r>
              <a:rPr lang="ru-RU" sz="1867" b="1" dirty="0">
                <a:solidFill>
                  <a:srgbClr val="E5C78C"/>
                </a:solidFill>
                <a:latin typeface="PT Sans" panose="020B0503020203020204" pitchFamily="34" charset="-52"/>
                <a:cs typeface="Times New Roman" pitchFamily="18" charset="0"/>
              </a:rPr>
              <a:t>ИВАНОВА ОЛЬГА ПАВЛОВНА</a:t>
            </a:r>
          </a:p>
        </p:txBody>
      </p:sp>
      <p:pic>
        <p:nvPicPr>
          <p:cNvPr id="5" name="Рисунок 4" descr="ВолгГМУ_Эмблема-05.png"/>
          <p:cNvPicPr>
            <a:picLocks noChangeAspect="1"/>
          </p:cNvPicPr>
          <p:nvPr/>
        </p:nvPicPr>
        <p:blipFill>
          <a:blip r:embed="rId3" cstate="print"/>
          <a:stretch>
            <a:fillRect/>
          </a:stretch>
        </p:blipFill>
        <p:spPr>
          <a:xfrm>
            <a:off x="182252" y="477483"/>
            <a:ext cx="1395384" cy="1392000"/>
          </a:xfrm>
          <a:prstGeom prst="rect">
            <a:avLst/>
          </a:prstGeom>
        </p:spPr>
      </p:pic>
      <p:sp>
        <p:nvSpPr>
          <p:cNvPr id="9" name="Прямоугольник 8"/>
          <p:cNvSpPr/>
          <p:nvPr/>
        </p:nvSpPr>
        <p:spPr>
          <a:xfrm>
            <a:off x="47329" y="6023446"/>
            <a:ext cx="2237279" cy="748795"/>
          </a:xfrm>
          <a:prstGeom prst="rect">
            <a:avLst/>
          </a:prstGeom>
        </p:spPr>
        <p:txBody>
          <a:bodyPr wrap="none">
            <a:spAutoFit/>
          </a:bodyPr>
          <a:lstStyle/>
          <a:p>
            <a:r>
              <a:rPr lang="en-US" sz="2133" b="1" i="1" dirty="0">
                <a:solidFill>
                  <a:srgbClr val="E5C78C"/>
                </a:solidFill>
                <a:latin typeface="PT Sans" panose="020B0503020203020204" pitchFamily="34" charset="-52"/>
              </a:rPr>
              <a:t>volgmed.ru</a:t>
            </a:r>
            <a:endParaRPr lang="ru-RU" sz="2133" b="1" i="1" dirty="0">
              <a:solidFill>
                <a:srgbClr val="E5C78C"/>
              </a:solidFill>
              <a:latin typeface="PT Sans" panose="020B0503020203020204" pitchFamily="34" charset="-52"/>
            </a:endParaRPr>
          </a:p>
          <a:p>
            <a:r>
              <a:rPr lang="en-US" sz="2133" b="1" i="1" dirty="0">
                <a:solidFill>
                  <a:srgbClr val="E5C78C"/>
                </a:solidFill>
                <a:latin typeface="PT Sans" panose="020B0503020203020204" pitchFamily="34" charset="-52"/>
              </a:rPr>
              <a:t>nomusvolgmed.ru</a:t>
            </a:r>
            <a:endParaRPr lang="ru-RU" sz="2133" b="1" i="1" dirty="0">
              <a:solidFill>
                <a:srgbClr val="E5C78C"/>
              </a:solidFill>
              <a:latin typeface="PT Sans" panose="020B0503020203020204" pitchFamily="34" charset="-52"/>
            </a:endParaRPr>
          </a:p>
        </p:txBody>
      </p:sp>
      <p:sp>
        <p:nvSpPr>
          <p:cNvPr id="11" name="Прямоугольник 10">
            <a:extLst>
              <a:ext uri="{FF2B5EF4-FFF2-40B4-BE49-F238E27FC236}">
                <a16:creationId xmlns:a16="http://schemas.microsoft.com/office/drawing/2014/main" id="{0D8FE022-CB4E-42F3-8A6F-BEEAABEC9B25}"/>
              </a:ext>
            </a:extLst>
          </p:cNvPr>
          <p:cNvSpPr/>
          <p:nvPr/>
        </p:nvSpPr>
        <p:spPr>
          <a:xfrm>
            <a:off x="5004394" y="6098243"/>
            <a:ext cx="2177263" cy="666977"/>
          </a:xfrm>
          <a:prstGeom prst="rect">
            <a:avLst/>
          </a:prstGeom>
        </p:spPr>
        <p:txBody>
          <a:bodyPr wrap="none">
            <a:spAutoFit/>
          </a:bodyPr>
          <a:lstStyle/>
          <a:p>
            <a:pPr algn="ctr"/>
            <a:r>
              <a:rPr lang="ru-RU" sz="1867" b="1" dirty="0">
                <a:solidFill>
                  <a:srgbClr val="E5C78C"/>
                </a:solidFill>
                <a:latin typeface="PT Sans" panose="020B0503020203020204" pitchFamily="34" charset="-52"/>
              </a:rPr>
              <a:t> 2024 г.</a:t>
            </a:r>
          </a:p>
          <a:p>
            <a:pPr algn="ctr"/>
            <a:r>
              <a:rPr lang="ru-RU" sz="1867" b="1" dirty="0">
                <a:solidFill>
                  <a:srgbClr val="E5C78C"/>
                </a:solidFill>
                <a:latin typeface="PT Sans" panose="020B0503020203020204" pitchFamily="34" charset="-52"/>
              </a:rPr>
              <a:t>Волгоград, Россия</a:t>
            </a:r>
          </a:p>
        </p:txBody>
      </p:sp>
      <p:sp>
        <p:nvSpPr>
          <p:cNvPr id="12" name="Заголовок 1">
            <a:extLst>
              <a:ext uri="{FF2B5EF4-FFF2-40B4-BE49-F238E27FC236}">
                <a16:creationId xmlns:a16="http://schemas.microsoft.com/office/drawing/2014/main" id="{31535526-167A-4382-9F83-3CA7F134AD60}"/>
              </a:ext>
            </a:extLst>
          </p:cNvPr>
          <p:cNvSpPr txBox="1">
            <a:spLocks/>
          </p:cNvSpPr>
          <p:nvPr/>
        </p:nvSpPr>
        <p:spPr>
          <a:xfrm>
            <a:off x="1114624" y="2333402"/>
            <a:ext cx="10363200" cy="881521"/>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5333"/>
              </a:lnSpc>
            </a:pPr>
            <a:endParaRPr lang="ru-RU" sz="5333" b="1" dirty="0">
              <a:solidFill>
                <a:srgbClr val="E5C78C"/>
              </a:solidFill>
              <a:latin typeface="Pt sans"/>
              <a:cs typeface="Times New Roman" pitchFamily="18" charset="0"/>
            </a:endParaRPr>
          </a:p>
        </p:txBody>
      </p:sp>
      <p:sp>
        <p:nvSpPr>
          <p:cNvPr id="14" name="Заголовок 1">
            <a:extLst>
              <a:ext uri="{FF2B5EF4-FFF2-40B4-BE49-F238E27FC236}">
                <a16:creationId xmlns:a16="http://schemas.microsoft.com/office/drawing/2014/main" id="{43DD4CC2-B557-49CB-BA6B-140355FED53E}"/>
              </a:ext>
            </a:extLst>
          </p:cNvPr>
          <p:cNvSpPr txBox="1">
            <a:spLocks/>
          </p:cNvSpPr>
          <p:nvPr/>
        </p:nvSpPr>
        <p:spPr>
          <a:xfrm>
            <a:off x="7348928" y="371734"/>
            <a:ext cx="4893568" cy="881521"/>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endParaRPr lang="ru-RU" sz="1467" b="1" dirty="0">
              <a:solidFill>
                <a:srgbClr val="E5C78C"/>
              </a:solidFill>
              <a:latin typeface="Pt sans"/>
              <a:cs typeface="Times New Roman" pitchFamily="18" charset="0"/>
            </a:endParaRPr>
          </a:p>
        </p:txBody>
      </p:sp>
      <p:sp>
        <p:nvSpPr>
          <p:cNvPr id="15" name="Заголовок 1">
            <a:extLst>
              <a:ext uri="{FF2B5EF4-FFF2-40B4-BE49-F238E27FC236}">
                <a16:creationId xmlns:a16="http://schemas.microsoft.com/office/drawing/2014/main" id="{857AE9E9-5E73-4902-906B-B9A4861CEFB8}"/>
              </a:ext>
            </a:extLst>
          </p:cNvPr>
          <p:cNvSpPr txBox="1">
            <a:spLocks/>
          </p:cNvSpPr>
          <p:nvPr/>
        </p:nvSpPr>
        <p:spPr>
          <a:xfrm>
            <a:off x="4306995" y="1771844"/>
            <a:ext cx="3572059" cy="598747"/>
          </a:xfrm>
          <a:prstGeom prst="rect">
            <a:avLst/>
          </a:prstGeom>
        </p:spPr>
        <p:txBody>
          <a:bodyPr vert="horz" lIns="121920" tIns="60960" rIns="121920" bIns="6096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1867" b="1" dirty="0">
              <a:solidFill>
                <a:srgbClr val="E5C78C"/>
              </a:solidFill>
              <a:latin typeface="Pt sans"/>
              <a:cs typeface="Times New Roman" pitchFamily="18" charset="0"/>
            </a:endParaRPr>
          </a:p>
        </p:txBody>
      </p:sp>
      <p:sp>
        <p:nvSpPr>
          <p:cNvPr id="16" name="Заголовок 1">
            <a:extLst>
              <a:ext uri="{FF2B5EF4-FFF2-40B4-BE49-F238E27FC236}">
                <a16:creationId xmlns:a16="http://schemas.microsoft.com/office/drawing/2014/main" id="{6F40958B-5A65-4539-B0B8-A705CD28DFDC}"/>
              </a:ext>
            </a:extLst>
          </p:cNvPr>
          <p:cNvSpPr txBox="1">
            <a:spLocks/>
          </p:cNvSpPr>
          <p:nvPr/>
        </p:nvSpPr>
        <p:spPr>
          <a:xfrm>
            <a:off x="1577636" y="151173"/>
            <a:ext cx="10422941" cy="2084193"/>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467" b="1" dirty="0">
                <a:solidFill>
                  <a:srgbClr val="E5C78C"/>
                </a:solidFill>
                <a:latin typeface="Pt sans"/>
                <a:cs typeface="Times New Roman" pitchFamily="18" charset="0"/>
              </a:rPr>
              <a:t>ФГБОУ ВО «ВОЛГОГРАДСКИЙ ГОСУДАРСТВЕННЫЙ</a:t>
            </a:r>
          </a:p>
          <a:p>
            <a:r>
              <a:rPr lang="ru-RU" sz="1467" b="1" dirty="0">
                <a:solidFill>
                  <a:srgbClr val="E5C78C"/>
                </a:solidFill>
                <a:latin typeface="Pt sans"/>
                <a:cs typeface="Times New Roman" pitchFamily="18" charset="0"/>
              </a:rPr>
              <a:t>МЕДИЦИНСКИЙ УНИВЕРСИТЕТ» МИНИСТЕРСТВА ЗДРАВООХРАНЕНИЯ РОССИЙСКОЙ ФЕДЕРАЦИИ</a:t>
            </a:r>
            <a:endParaRPr lang="ru-RU" sz="2500" dirty="0"/>
          </a:p>
          <a:p>
            <a:r>
              <a:rPr lang="ru-RU" sz="1800" dirty="0"/>
              <a:t>Институт общественного здоровья имени Н.П. Григоренко</a:t>
            </a:r>
          </a:p>
          <a:p>
            <a:r>
              <a:rPr lang="ru-RU" sz="1800" dirty="0"/>
              <a:t>Центр дополнительного образования</a:t>
            </a:r>
          </a:p>
          <a:p>
            <a:pPr>
              <a:lnSpc>
                <a:spcPct val="120000"/>
              </a:lnSpc>
            </a:pPr>
            <a:endParaRPr lang="ru-RU" sz="1467" b="1" dirty="0">
              <a:solidFill>
                <a:srgbClr val="E5C78C"/>
              </a:solidFill>
              <a:latin typeface="Pt sans"/>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sp>
        <p:nvSpPr>
          <p:cNvPr id="2" name="Прямоугольник 1">
            <a:extLst>
              <a:ext uri="{FF2B5EF4-FFF2-40B4-BE49-F238E27FC236}">
                <a16:creationId xmlns:a16="http://schemas.microsoft.com/office/drawing/2014/main" id="{5274C514-E3CA-44E8-8267-2A664EFB0ADF}"/>
              </a:ext>
            </a:extLst>
          </p:cNvPr>
          <p:cNvSpPr/>
          <p:nvPr/>
        </p:nvSpPr>
        <p:spPr>
          <a:xfrm>
            <a:off x="375552" y="1351508"/>
            <a:ext cx="5720448" cy="4154984"/>
          </a:xfrm>
          <a:prstGeom prst="rect">
            <a:avLst/>
          </a:prstGeom>
        </p:spPr>
        <p:txBody>
          <a:bodyPr wrap="square">
            <a:spAutoFit/>
          </a:bodyPr>
          <a:lstStyle/>
          <a:p>
            <a:r>
              <a:rPr lang="ru-RU" sz="2400" dirty="0">
                <a:solidFill>
                  <a:srgbClr val="333333"/>
                </a:solidFill>
                <a:latin typeface="Times New Roman" panose="02020603050405020304" pitchFamily="18" charset="0"/>
                <a:ea typeface="Calibri" panose="020F0502020204030204" pitchFamily="34" charset="0"/>
              </a:rPr>
              <a:t>Для формирования у студентов современных представлений о командном подходе в решении сложных задач перспективным направлением в работе СНК становится проведение </a:t>
            </a:r>
            <a:r>
              <a:rPr lang="ru-RU" sz="2400" dirty="0" err="1">
                <a:solidFill>
                  <a:srgbClr val="333333"/>
                </a:solidFill>
                <a:latin typeface="Times New Roman" panose="02020603050405020304" pitchFamily="18" charset="0"/>
                <a:ea typeface="Calibri" panose="020F0502020204030204" pitchFamily="34" charset="0"/>
              </a:rPr>
              <a:t>межкафедральных</a:t>
            </a:r>
            <a:r>
              <a:rPr lang="ru-RU" sz="2400" dirty="0">
                <a:solidFill>
                  <a:srgbClr val="333333"/>
                </a:solidFill>
                <a:latin typeface="Times New Roman" panose="02020603050405020304" pitchFamily="18" charset="0"/>
                <a:ea typeface="Calibri" panose="020F0502020204030204" pitchFamily="34" charset="0"/>
              </a:rPr>
              <a:t> и межвузовских заседаний, позволяющих взглянуть на проблемы диагностики и тактики ведения пациентов с точки зрения разных специалистов, составить более полное представление о многих заболеваниях. </a:t>
            </a:r>
            <a:endParaRPr lang="ru-RU" sz="2400" dirty="0"/>
          </a:p>
        </p:txBody>
      </p:sp>
      <p:pic>
        <p:nvPicPr>
          <p:cNvPr id="6" name="Рисунок 5">
            <a:extLst>
              <a:ext uri="{FF2B5EF4-FFF2-40B4-BE49-F238E27FC236}">
                <a16:creationId xmlns:a16="http://schemas.microsoft.com/office/drawing/2014/main" id="{26FA13A5-CA30-423B-98C1-0F0CC140A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212" y="1351508"/>
            <a:ext cx="5493934" cy="4154984"/>
          </a:xfrm>
          <a:prstGeom prst="rect">
            <a:avLst/>
          </a:prstGeom>
        </p:spPr>
      </p:pic>
    </p:spTree>
    <p:extLst>
      <p:ext uri="{BB962C8B-B14F-4D97-AF65-F5344CB8AC3E}">
        <p14:creationId xmlns:p14="http://schemas.microsoft.com/office/powerpoint/2010/main" val="2062874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pic>
        <p:nvPicPr>
          <p:cNvPr id="4" name="Рисунок 3">
            <a:extLst>
              <a:ext uri="{FF2B5EF4-FFF2-40B4-BE49-F238E27FC236}">
                <a16:creationId xmlns:a16="http://schemas.microsoft.com/office/drawing/2014/main" id="{C020958B-1FE8-4124-9B03-1BB5E2291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920" y="1465897"/>
            <a:ext cx="5234940" cy="3926205"/>
          </a:xfrm>
          <a:prstGeom prst="rect">
            <a:avLst/>
          </a:prstGeom>
        </p:spPr>
      </p:pic>
      <p:sp>
        <p:nvSpPr>
          <p:cNvPr id="5" name="Прямоугольник 4">
            <a:extLst>
              <a:ext uri="{FF2B5EF4-FFF2-40B4-BE49-F238E27FC236}">
                <a16:creationId xmlns:a16="http://schemas.microsoft.com/office/drawing/2014/main" id="{D2FC4F32-719A-4B5E-AC15-0567FAD94BF7}"/>
              </a:ext>
            </a:extLst>
          </p:cNvPr>
          <p:cNvSpPr/>
          <p:nvPr/>
        </p:nvSpPr>
        <p:spPr>
          <a:xfrm>
            <a:off x="358140" y="1276744"/>
            <a:ext cx="6096000" cy="3622274"/>
          </a:xfrm>
          <a:prstGeom prst="rect">
            <a:avLst/>
          </a:prstGeom>
        </p:spPr>
        <p:txBody>
          <a:bodyPr>
            <a:spAutoFit/>
          </a:bodyPr>
          <a:lstStyle/>
          <a:p>
            <a:pPr marL="342900" lvl="0" indent="-342900" algn="just">
              <a:lnSpc>
                <a:spcPct val="107000"/>
              </a:lnSpc>
              <a:spcAft>
                <a:spcPts val="800"/>
              </a:spcAft>
              <a:buSzPts val="1000"/>
              <a:buFont typeface="Symbol" panose="05050102010706020507" pitchFamily="18" charset="2"/>
              <a:buChar char=""/>
              <a:tabLst>
                <a:tab pos="457200" algn="l"/>
              </a:tabLst>
            </a:pPr>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Эффективность работы СНК оценивается по ее продуктивности. Сколько опубликовано статей членами СНК в журналах РИНЦ (не ВАК), в журналах ВАК, в сборниках конференций различного уровня. Сколько предоставлено докладов на конференциях различного уровня. Какие призовые места были заняты кружковцами</a:t>
            </a: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5197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pic>
        <p:nvPicPr>
          <p:cNvPr id="4" name="Рисунок 3">
            <a:extLst>
              <a:ext uri="{FF2B5EF4-FFF2-40B4-BE49-F238E27FC236}">
                <a16:creationId xmlns:a16="http://schemas.microsoft.com/office/drawing/2014/main" id="{8B3D379E-969F-4112-99BC-7EA70EC06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584" y="1097280"/>
            <a:ext cx="5215552" cy="3451232"/>
          </a:xfrm>
          <a:prstGeom prst="rect">
            <a:avLst/>
          </a:prstGeom>
        </p:spPr>
      </p:pic>
      <p:sp>
        <p:nvSpPr>
          <p:cNvPr id="5" name="Прямоугольник 4">
            <a:extLst>
              <a:ext uri="{FF2B5EF4-FFF2-40B4-BE49-F238E27FC236}">
                <a16:creationId xmlns:a16="http://schemas.microsoft.com/office/drawing/2014/main" id="{7B95A42D-C3E6-4155-A805-C4F327758F12}"/>
              </a:ext>
            </a:extLst>
          </p:cNvPr>
          <p:cNvSpPr/>
          <p:nvPr/>
        </p:nvSpPr>
        <p:spPr>
          <a:xfrm>
            <a:off x="327864" y="1097280"/>
            <a:ext cx="6096000" cy="4024628"/>
          </a:xfrm>
          <a:prstGeom prst="rect">
            <a:avLst/>
          </a:prstGeom>
        </p:spPr>
        <p:txBody>
          <a:bodyPr>
            <a:spAutoFit/>
          </a:bodyPr>
          <a:lstStyle/>
          <a:p>
            <a:pPr marL="342900" lvl="0" indent="-342900" algn="just">
              <a:lnSpc>
                <a:spcPct val="107000"/>
              </a:lnSpc>
              <a:spcAft>
                <a:spcPts val="800"/>
              </a:spcAft>
              <a:buSzPts val="1000"/>
              <a:buFont typeface="Symbol" panose="05050102010706020507" pitchFamily="18" charset="2"/>
              <a:buChar char=""/>
              <a:tabLst>
                <a:tab pos="457200" algn="l"/>
              </a:tabLst>
            </a:pPr>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Еще одним видом НИРС является участие студентов в анкетировании пациентов. Такая форма научной работы формирует навыки профессионального общения с пациентами, а также носит воспитательный характер, способствуя пониманию того, что врач должен обладать не только медицинскими знаниями и умениями, но и высокими личностными качествами.</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7042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sp>
        <p:nvSpPr>
          <p:cNvPr id="2" name="Прямоугольник 1">
            <a:extLst>
              <a:ext uri="{FF2B5EF4-FFF2-40B4-BE49-F238E27FC236}">
                <a16:creationId xmlns:a16="http://schemas.microsoft.com/office/drawing/2014/main" id="{B6D63407-238A-4C34-A211-BF0DD6780651}"/>
              </a:ext>
            </a:extLst>
          </p:cNvPr>
          <p:cNvSpPr/>
          <p:nvPr/>
        </p:nvSpPr>
        <p:spPr>
          <a:xfrm>
            <a:off x="556260" y="1104960"/>
            <a:ext cx="6781800" cy="4893647"/>
          </a:xfrm>
          <a:prstGeom prst="rect">
            <a:avLst/>
          </a:prstGeom>
        </p:spPr>
        <p:txBody>
          <a:bodyPr wrap="square">
            <a:spAutoFit/>
          </a:bodyPr>
          <a:lstStyle/>
          <a:p>
            <a:pPr algn="just"/>
            <a:r>
              <a:rPr lang="ru-RU" sz="2400" dirty="0">
                <a:solidFill>
                  <a:srgbClr val="333333"/>
                </a:solidFill>
                <a:latin typeface="Times New Roman" panose="02020603050405020304" pitchFamily="18" charset="0"/>
                <a:ea typeface="Times New Roman" panose="02020603050405020304" pitchFamily="18" charset="0"/>
              </a:rPr>
              <a:t>Таким образом, организация работы СНК на стоматологическом факультете традиционно ориентирована на формирование у студентов профессиональных компетенций и создание резерва для подготовки научных кадров. При организации работы СНК учитывается положение, что педагогическая наука в последнее время рассматривает образовательный процесс в высшей школе как среду, в которой происходит приобщение и формирование готовности студентов к научно-исследовательской деятельности в единстве с развитием личности в целом .</a:t>
            </a:r>
            <a:endParaRPr lang="ru-RU" sz="2400" dirty="0"/>
          </a:p>
        </p:txBody>
      </p:sp>
      <p:pic>
        <p:nvPicPr>
          <p:cNvPr id="5" name="Рисунок 4">
            <a:extLst>
              <a:ext uri="{FF2B5EF4-FFF2-40B4-BE49-F238E27FC236}">
                <a16:creationId xmlns:a16="http://schemas.microsoft.com/office/drawing/2014/main" id="{DF56F80C-1F8F-4618-B8D4-B1218E378B79}"/>
              </a:ext>
            </a:extLst>
          </p:cNvPr>
          <p:cNvPicPr>
            <a:picLocks noChangeAspect="1"/>
          </p:cNvPicPr>
          <p:nvPr/>
        </p:nvPicPr>
        <p:blipFill rotWithShape="1">
          <a:blip r:embed="rId2">
            <a:extLst>
              <a:ext uri="{28A0092B-C50C-407E-A947-70E740481C1C}">
                <a14:useLocalDpi xmlns:a14="http://schemas.microsoft.com/office/drawing/2010/main" val="0"/>
              </a:ext>
            </a:extLst>
          </a:blip>
          <a:srcRect t="20334"/>
          <a:stretch/>
        </p:blipFill>
        <p:spPr>
          <a:xfrm>
            <a:off x="7778115" y="1166281"/>
            <a:ext cx="3857625" cy="5463540"/>
          </a:xfrm>
          <a:prstGeom prst="rect">
            <a:avLst/>
          </a:prstGeom>
        </p:spPr>
      </p:pic>
    </p:spTree>
    <p:extLst>
      <p:ext uri="{BB962C8B-B14F-4D97-AF65-F5344CB8AC3E}">
        <p14:creationId xmlns:p14="http://schemas.microsoft.com/office/powerpoint/2010/main" val="3657159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pic>
        <p:nvPicPr>
          <p:cNvPr id="4" name="Рисунок 3">
            <a:extLst>
              <a:ext uri="{FF2B5EF4-FFF2-40B4-BE49-F238E27FC236}">
                <a16:creationId xmlns:a16="http://schemas.microsoft.com/office/drawing/2014/main" id="{7E7AF7CD-4C34-4B10-A0C0-3030B1AAC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2" y="1219206"/>
            <a:ext cx="5379720" cy="5410615"/>
          </a:xfrm>
          <a:prstGeom prst="rect">
            <a:avLst/>
          </a:prstGeom>
        </p:spPr>
      </p:pic>
      <p:sp>
        <p:nvSpPr>
          <p:cNvPr id="2" name="Прямоугольник 1">
            <a:extLst>
              <a:ext uri="{FF2B5EF4-FFF2-40B4-BE49-F238E27FC236}">
                <a16:creationId xmlns:a16="http://schemas.microsoft.com/office/drawing/2014/main" id="{93197669-109D-4C5F-A245-93C90C30A536}"/>
              </a:ext>
            </a:extLst>
          </p:cNvPr>
          <p:cNvSpPr/>
          <p:nvPr/>
        </p:nvSpPr>
        <p:spPr>
          <a:xfrm>
            <a:off x="899160" y="1219206"/>
            <a:ext cx="4815840" cy="4814972"/>
          </a:xfrm>
          <a:prstGeom prst="rect">
            <a:avLst/>
          </a:prstGeom>
        </p:spPr>
        <p:txBody>
          <a:bodyPr wrap="square">
            <a:spAutoFit/>
          </a:bodyPr>
          <a:lstStyle/>
          <a:p>
            <a:pPr marL="342900" lvl="0" indent="-342900" algn="just">
              <a:lnSpc>
                <a:spcPct val="107000"/>
              </a:lnSpc>
              <a:spcAft>
                <a:spcPts val="800"/>
              </a:spcAft>
              <a:buSzPts val="1000"/>
              <a:buFont typeface="Symbol" panose="05050102010706020507" pitchFamily="18" charset="2"/>
              <a:buChar char=""/>
              <a:tabLst>
                <a:tab pos="457200" algn="l"/>
              </a:tabLst>
            </a:pPr>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В повестке дня заседаний СНК традиционно присутствуют доклады с обзором литературы по актуальным и сложным вопросам стоматологической практики, знакомство с наследием основоположников отечественной школы стоматологии, клинические разборы с демонстрацией пациентов с редкими болезнями и трудным диагнозом.</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9927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sp>
        <p:nvSpPr>
          <p:cNvPr id="2" name="Прямоугольник 1">
            <a:extLst>
              <a:ext uri="{FF2B5EF4-FFF2-40B4-BE49-F238E27FC236}">
                <a16:creationId xmlns:a16="http://schemas.microsoft.com/office/drawing/2014/main" id="{71F232CD-C004-424F-8F51-062553ABEDF3}"/>
              </a:ext>
            </a:extLst>
          </p:cNvPr>
          <p:cNvSpPr/>
          <p:nvPr/>
        </p:nvSpPr>
        <p:spPr>
          <a:xfrm>
            <a:off x="327864" y="1411604"/>
            <a:ext cx="6096000" cy="4807791"/>
          </a:xfrm>
          <a:prstGeom prst="rect">
            <a:avLst/>
          </a:prstGeom>
        </p:spPr>
        <p:txBody>
          <a:bodyPr>
            <a:spAutoFit/>
          </a:bodyPr>
          <a:lstStyle/>
          <a:p>
            <a:pPr marL="342900" lvl="0" indent="-342900" algn="just">
              <a:lnSpc>
                <a:spcPct val="107000"/>
              </a:lnSpc>
              <a:spcAft>
                <a:spcPts val="0"/>
              </a:spcAft>
              <a:buFont typeface="Symbol" panose="05050102010706020507" pitchFamily="18" charset="2"/>
              <a:buChar char=""/>
            </a:pPr>
            <a:r>
              <a:rPr lang="ru-RU" sz="2400" dirty="0">
                <a:latin typeface="Times New Roman" panose="02020603050405020304" pitchFamily="18" charset="0"/>
                <a:ea typeface="Calibri" panose="020F0502020204030204" pitchFamily="34" charset="0"/>
                <a:cs typeface="Times New Roman" panose="02020603050405020304" pitchFamily="18" charset="0"/>
              </a:rPr>
              <a:t>Организацию работы кружка осуществляет научный руководитель из числа профессорско-преподавательского состава факультета.</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450215"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  Содействие научному руководителю оказывает староста - студент, который избирается членами кружка. Одной из обязанностей старосты является ведение учета проделанной работы, с которым староста ежегодно отчитывается перед Советом студенческого научного общества</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833AE1D5-3E94-42BE-A710-B302465BFC5C}"/>
              </a:ext>
            </a:extLst>
          </p:cNvPr>
          <p:cNvPicPr>
            <a:picLocks noChangeAspect="1"/>
          </p:cNvPicPr>
          <p:nvPr/>
        </p:nvPicPr>
        <p:blipFill>
          <a:blip r:embed="rId2"/>
          <a:stretch>
            <a:fillRect/>
          </a:stretch>
        </p:blipFill>
        <p:spPr>
          <a:xfrm>
            <a:off x="6881064" y="1574482"/>
            <a:ext cx="4945380" cy="3709035"/>
          </a:xfrm>
          <a:prstGeom prst="rect">
            <a:avLst/>
          </a:prstGeom>
        </p:spPr>
      </p:pic>
    </p:spTree>
    <p:extLst>
      <p:ext uri="{BB962C8B-B14F-4D97-AF65-F5344CB8AC3E}">
        <p14:creationId xmlns:p14="http://schemas.microsoft.com/office/powerpoint/2010/main" val="1610252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pic>
        <p:nvPicPr>
          <p:cNvPr id="4" name="Рисунок 3">
            <a:extLst>
              <a:ext uri="{FF2B5EF4-FFF2-40B4-BE49-F238E27FC236}">
                <a16:creationId xmlns:a16="http://schemas.microsoft.com/office/drawing/2014/main" id="{A1E8A5A0-30D7-444D-AC78-C1BBE2112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930" y="1392341"/>
            <a:ext cx="3928110" cy="5237480"/>
          </a:xfrm>
          <a:prstGeom prst="rect">
            <a:avLst/>
          </a:prstGeom>
        </p:spPr>
      </p:pic>
      <p:sp>
        <p:nvSpPr>
          <p:cNvPr id="2" name="Прямоугольник 1">
            <a:extLst>
              <a:ext uri="{FF2B5EF4-FFF2-40B4-BE49-F238E27FC236}">
                <a16:creationId xmlns:a16="http://schemas.microsoft.com/office/drawing/2014/main" id="{4EF500F6-51B7-4ABD-B633-F3384113FB92}"/>
              </a:ext>
            </a:extLst>
          </p:cNvPr>
          <p:cNvSpPr/>
          <p:nvPr/>
        </p:nvSpPr>
        <p:spPr>
          <a:xfrm>
            <a:off x="933451" y="1392341"/>
            <a:ext cx="6096000" cy="4524315"/>
          </a:xfrm>
          <a:prstGeom prst="rect">
            <a:avLst/>
          </a:prstGeom>
        </p:spPr>
        <p:txBody>
          <a:bodyPr>
            <a:spAutoFit/>
          </a:bodyPr>
          <a:lstStyle/>
          <a:p>
            <a:pPr algn="just"/>
            <a:r>
              <a:rPr lang="ru-RU" sz="2400" dirty="0">
                <a:solidFill>
                  <a:srgbClr val="000000"/>
                </a:solidFill>
                <a:latin typeface="Times New Roman" panose="02020603050405020304" pitchFamily="18" charset="0"/>
                <a:ea typeface="Calibri" panose="020F0502020204030204" pitchFamily="34" charset="0"/>
              </a:rPr>
              <a:t>Каждый месяц кружок организует заседание СНО. Занятия проходят в непринужденной обстановке, где каждый из присутствующих может высказать свое мнение, задать интересующий его вопрос, выслушать окружающих. СНК - это помощь студентам, желающим узнать больше о методах лечения и профилактики в стоматологии, обсудить и изучить новые способы лечения, самостоятельно опробовать их эффективность, разобрать различные клинические ситуации. </a:t>
            </a:r>
            <a:endParaRPr lang="ru-RU" sz="2400" dirty="0"/>
          </a:p>
        </p:txBody>
      </p:sp>
    </p:spTree>
    <p:extLst>
      <p:ext uri="{BB962C8B-B14F-4D97-AF65-F5344CB8AC3E}">
        <p14:creationId xmlns:p14="http://schemas.microsoft.com/office/powerpoint/2010/main" val="1227729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pic>
        <p:nvPicPr>
          <p:cNvPr id="4" name="Рисунок 3">
            <a:extLst>
              <a:ext uri="{FF2B5EF4-FFF2-40B4-BE49-F238E27FC236}">
                <a16:creationId xmlns:a16="http://schemas.microsoft.com/office/drawing/2014/main" id="{2A6C4E0D-2B11-4AF8-85CA-C09C83943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660" y="937259"/>
            <a:ext cx="4247453" cy="5572815"/>
          </a:xfrm>
          <a:prstGeom prst="rect">
            <a:avLst/>
          </a:prstGeom>
        </p:spPr>
      </p:pic>
      <p:sp>
        <p:nvSpPr>
          <p:cNvPr id="2" name="Прямоугольник 1">
            <a:extLst>
              <a:ext uri="{FF2B5EF4-FFF2-40B4-BE49-F238E27FC236}">
                <a16:creationId xmlns:a16="http://schemas.microsoft.com/office/drawing/2014/main" id="{C393D02E-0A29-42EE-86BF-D6D2A8E94058}"/>
              </a:ext>
            </a:extLst>
          </p:cNvPr>
          <p:cNvSpPr/>
          <p:nvPr/>
        </p:nvSpPr>
        <p:spPr>
          <a:xfrm>
            <a:off x="876300" y="937259"/>
            <a:ext cx="6096000" cy="5015860"/>
          </a:xfrm>
          <a:prstGeom prst="rect">
            <a:avLst/>
          </a:prstGeom>
        </p:spPr>
        <p:txBody>
          <a:bodyPr>
            <a:spAutoFit/>
          </a:bodyPr>
          <a:lstStyle/>
          <a:p>
            <a:pPr marL="342900" lvl="0" indent="-342900" algn="just">
              <a:lnSpc>
                <a:spcPct val="107000"/>
              </a:lnSpc>
              <a:spcAft>
                <a:spcPts val="800"/>
              </a:spcAft>
              <a:buSzPts val="1000"/>
              <a:buFont typeface="Symbol" panose="05050102010706020507" pitchFamily="18" charset="2"/>
              <a:buChar char=""/>
              <a:tabLst>
                <a:tab pos="457200" algn="l"/>
              </a:tabLst>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Периодически устраиваются практические заседания, во время которых студенты тренируются в методике снятия оттисков различными слепочными материалами, в отливке гипсовых моделей по изготовленным оттискам, в заполнении медицинской документации, ведении первичного приема и опроса пациента, методиках препарирования различных кариозных полостей на фантомах, методиках препарирования зубов под различные виды ортопедических конструкций, методиках медикаментозной и механической обработки корневых каналов, постановке пломб из различных групп пломбировочных материалов, накладывании швов и проведении всех видов анестезий.</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1803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396D64-1E86-40C2-8134-AB93C85CBD1B}"/>
              </a:ext>
            </a:extLst>
          </p:cNvPr>
          <p:cNvSpPr/>
          <p:nvPr/>
        </p:nvSpPr>
        <p:spPr>
          <a:xfrm>
            <a:off x="845820" y="306022"/>
            <a:ext cx="10492740" cy="646331"/>
          </a:xfrm>
          <a:prstGeom prst="rect">
            <a:avLst/>
          </a:prstGeom>
          <a:solidFill>
            <a:schemeClr val="accent4">
              <a:lumMod val="20000"/>
              <a:lumOff val="80000"/>
            </a:schemeClr>
          </a:solidFill>
        </p:spPr>
        <p:txBody>
          <a:bodyPr wrap="square">
            <a:spAutoFit/>
          </a:bodyPr>
          <a:lstStyle/>
          <a:p>
            <a:pPr algn="ctr"/>
            <a:r>
              <a:rPr lang="ru-RU" b="1" dirty="0">
                <a:solidFill>
                  <a:srgbClr val="078877"/>
                </a:solidFill>
                <a:latin typeface="PT Sans" panose="020B0503020203020204"/>
              </a:rPr>
              <a:t>НАУЧНОЕ ОБЩЕСТВО МОЛОДЫХ УЧЁНЫХ И СТУДЕНТОВ</a:t>
            </a:r>
            <a:br>
              <a:rPr lang="ru-RU" dirty="0"/>
            </a:br>
            <a:r>
              <a:rPr lang="ru-RU" b="1" dirty="0">
                <a:solidFill>
                  <a:srgbClr val="078877"/>
                </a:solidFill>
                <a:latin typeface="PT Sans" panose="020B0503020203020204"/>
              </a:rPr>
              <a:t>ВОЛГОГРАДСКОГО ГОСУДАРСТВЕННОГО МЕДИЦИНСКОГО УНИВЕРСИТЕТА</a:t>
            </a:r>
            <a:endParaRPr lang="ru-RU" dirty="0"/>
          </a:p>
        </p:txBody>
      </p:sp>
      <p:pic>
        <p:nvPicPr>
          <p:cNvPr id="3" name="Рисунок 2">
            <a:extLst>
              <a:ext uri="{FF2B5EF4-FFF2-40B4-BE49-F238E27FC236}">
                <a16:creationId xmlns:a16="http://schemas.microsoft.com/office/drawing/2014/main" id="{C931189C-A58A-4038-825D-E8F1FBBCBA1B}"/>
              </a:ext>
            </a:extLst>
          </p:cNvPr>
          <p:cNvPicPr>
            <a:picLocks noChangeAspect="1"/>
          </p:cNvPicPr>
          <p:nvPr/>
        </p:nvPicPr>
        <p:blipFill rotWithShape="1">
          <a:blip r:embed="rId2"/>
          <a:srcRect l="3806" t="18492" r="4628" b="11225"/>
          <a:stretch/>
        </p:blipFill>
        <p:spPr>
          <a:xfrm>
            <a:off x="5600131" y="3707321"/>
            <a:ext cx="6591869" cy="2844657"/>
          </a:xfrm>
          <a:prstGeom prst="rect">
            <a:avLst/>
          </a:prstGeom>
        </p:spPr>
      </p:pic>
      <p:sp>
        <p:nvSpPr>
          <p:cNvPr id="4" name="Прямоугольник 3">
            <a:extLst>
              <a:ext uri="{FF2B5EF4-FFF2-40B4-BE49-F238E27FC236}">
                <a16:creationId xmlns:a16="http://schemas.microsoft.com/office/drawing/2014/main" id="{0D4427D8-0818-4030-A277-1840121086FE}"/>
              </a:ext>
            </a:extLst>
          </p:cNvPr>
          <p:cNvSpPr/>
          <p:nvPr/>
        </p:nvSpPr>
        <p:spPr>
          <a:xfrm>
            <a:off x="481197" y="5380672"/>
            <a:ext cx="6096000" cy="923330"/>
          </a:xfrm>
          <a:prstGeom prst="rect">
            <a:avLst/>
          </a:prstGeom>
        </p:spPr>
        <p:txBody>
          <a:bodyPr>
            <a:spAutoFit/>
          </a:bodyPr>
          <a:lstStyle/>
          <a:p>
            <a:pPr algn="ctr" fontAlgn="ctr"/>
            <a:r>
              <a:rPr lang="ru-RU" dirty="0">
                <a:solidFill>
                  <a:srgbClr val="000000"/>
                </a:solidFill>
                <a:latin typeface="PT Sans" panose="020B0503020203020204"/>
              </a:rPr>
              <a:t>.</a:t>
            </a:r>
          </a:p>
          <a:p>
            <a:br>
              <a:rPr lang="ru-RU" dirty="0">
                <a:solidFill>
                  <a:srgbClr val="000000"/>
                </a:solidFill>
                <a:latin typeface="Times New Roman" panose="02020603050405020304" pitchFamily="18" charset="0"/>
              </a:rPr>
            </a:br>
            <a:endParaRPr lang="ru-RU" dirty="0"/>
          </a:p>
        </p:txBody>
      </p:sp>
      <p:sp>
        <p:nvSpPr>
          <p:cNvPr id="5" name="Прямоугольник 4">
            <a:extLst>
              <a:ext uri="{FF2B5EF4-FFF2-40B4-BE49-F238E27FC236}">
                <a16:creationId xmlns:a16="http://schemas.microsoft.com/office/drawing/2014/main" id="{817B3FFC-4E10-4E1D-9C0F-8216D62530B0}"/>
              </a:ext>
            </a:extLst>
          </p:cNvPr>
          <p:cNvSpPr/>
          <p:nvPr/>
        </p:nvSpPr>
        <p:spPr>
          <a:xfrm>
            <a:off x="845820" y="1442519"/>
            <a:ext cx="10881360" cy="1938992"/>
          </a:xfrm>
          <a:prstGeom prst="rect">
            <a:avLst/>
          </a:prstGeom>
        </p:spPr>
        <p:txBody>
          <a:bodyPr wrap="square">
            <a:spAutoFit/>
          </a:bodyPr>
          <a:lstStyle/>
          <a:p>
            <a:pPr algn="just"/>
            <a:r>
              <a:rPr lang="ru-RU" sz="2000" dirty="0">
                <a:solidFill>
                  <a:srgbClr val="212529"/>
                </a:solidFill>
                <a:latin typeface="Times New Roman" panose="02020603050405020304" pitchFamily="18" charset="0"/>
                <a:ea typeface="Calibri" panose="020F0502020204030204" pitchFamily="34" charset="0"/>
              </a:rPr>
              <a:t>Научное общество молодых учёных и студентов ВолгГМУ выполняет основную роль в привлечении студентов и молодых ученых к научно-исследовательской работе на кафедрах университета. НОМУС проводит </a:t>
            </a:r>
            <a:r>
              <a:rPr lang="ru-RU" sz="2000" dirty="0" err="1">
                <a:solidFill>
                  <a:srgbClr val="212529"/>
                </a:solidFill>
                <a:latin typeface="Times New Roman" panose="02020603050405020304" pitchFamily="18" charset="0"/>
                <a:ea typeface="Calibri" panose="020F0502020204030204" pitchFamily="34" charset="0"/>
              </a:rPr>
              <a:t>внутривузовские</a:t>
            </a:r>
            <a:r>
              <a:rPr lang="ru-RU" sz="2000" dirty="0">
                <a:solidFill>
                  <a:srgbClr val="212529"/>
                </a:solidFill>
                <a:latin typeface="Times New Roman" panose="02020603050405020304" pitchFamily="18" charset="0"/>
                <a:ea typeface="Calibri" panose="020F0502020204030204" pitchFamily="34" charset="0"/>
              </a:rPr>
              <a:t>, областные, региональные, всероссийские и международные научные мероприятия. Подразделение информирует о запланированных всероссийских и международных конференциях и научных конкурсах и организует в них участие студентов и молодых ученых ВолгГМУ, в том числе в конкурсах научных проектов </a:t>
            </a:r>
            <a:endParaRPr lang="ru-RU" sz="2000" dirty="0"/>
          </a:p>
        </p:txBody>
      </p:sp>
    </p:spTree>
    <p:extLst>
      <p:ext uri="{BB962C8B-B14F-4D97-AF65-F5344CB8AC3E}">
        <p14:creationId xmlns:p14="http://schemas.microsoft.com/office/powerpoint/2010/main" val="1234002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396D64-1E86-40C2-8134-AB93C85CBD1B}"/>
              </a:ext>
            </a:extLst>
          </p:cNvPr>
          <p:cNvSpPr/>
          <p:nvPr/>
        </p:nvSpPr>
        <p:spPr>
          <a:xfrm>
            <a:off x="845820" y="306022"/>
            <a:ext cx="10492740" cy="646331"/>
          </a:xfrm>
          <a:prstGeom prst="rect">
            <a:avLst/>
          </a:prstGeom>
          <a:solidFill>
            <a:schemeClr val="accent4">
              <a:lumMod val="20000"/>
              <a:lumOff val="80000"/>
            </a:schemeClr>
          </a:solidFill>
        </p:spPr>
        <p:txBody>
          <a:bodyPr wrap="square">
            <a:spAutoFit/>
          </a:bodyPr>
          <a:lstStyle/>
          <a:p>
            <a:pPr algn="ctr"/>
            <a:r>
              <a:rPr lang="ru-RU" b="1" dirty="0">
                <a:solidFill>
                  <a:srgbClr val="078877"/>
                </a:solidFill>
                <a:latin typeface="PT Sans" panose="020B0503020203020204"/>
              </a:rPr>
              <a:t>НАУЧНОЕ ОБЩЕСТВО МОЛОДЫХ УЧЁНЫХ И СТУДЕНТОВ</a:t>
            </a:r>
            <a:br>
              <a:rPr lang="ru-RU" dirty="0"/>
            </a:br>
            <a:r>
              <a:rPr lang="ru-RU" b="1" dirty="0">
                <a:solidFill>
                  <a:srgbClr val="078877"/>
                </a:solidFill>
                <a:latin typeface="PT Sans" panose="020B0503020203020204"/>
              </a:rPr>
              <a:t>ВОЛГОГРАДСКОГО ГОСУДАРСТВЕННОГО МЕДИЦИНСКОГО УНИВЕРСИТЕТА</a:t>
            </a:r>
            <a:endParaRPr lang="ru-RU" dirty="0"/>
          </a:p>
        </p:txBody>
      </p:sp>
      <p:sp>
        <p:nvSpPr>
          <p:cNvPr id="4" name="Прямоугольник 3">
            <a:extLst>
              <a:ext uri="{FF2B5EF4-FFF2-40B4-BE49-F238E27FC236}">
                <a16:creationId xmlns:a16="http://schemas.microsoft.com/office/drawing/2014/main" id="{0D4427D8-0818-4030-A277-1840121086FE}"/>
              </a:ext>
            </a:extLst>
          </p:cNvPr>
          <p:cNvSpPr/>
          <p:nvPr/>
        </p:nvSpPr>
        <p:spPr>
          <a:xfrm>
            <a:off x="481197" y="5380672"/>
            <a:ext cx="6096000" cy="923330"/>
          </a:xfrm>
          <a:prstGeom prst="rect">
            <a:avLst/>
          </a:prstGeom>
        </p:spPr>
        <p:txBody>
          <a:bodyPr>
            <a:spAutoFit/>
          </a:bodyPr>
          <a:lstStyle/>
          <a:p>
            <a:pPr algn="ctr" fontAlgn="ctr"/>
            <a:r>
              <a:rPr lang="ru-RU" dirty="0">
                <a:solidFill>
                  <a:srgbClr val="000000"/>
                </a:solidFill>
                <a:latin typeface="PT Sans" panose="020B0503020203020204"/>
              </a:rPr>
              <a:t>.</a:t>
            </a:r>
          </a:p>
          <a:p>
            <a:br>
              <a:rPr lang="ru-RU" dirty="0">
                <a:solidFill>
                  <a:srgbClr val="000000"/>
                </a:solidFill>
                <a:latin typeface="Times New Roman" panose="02020603050405020304" pitchFamily="18" charset="0"/>
              </a:rPr>
            </a:br>
            <a:endParaRPr lang="ru-RU" dirty="0"/>
          </a:p>
        </p:txBody>
      </p:sp>
      <p:sp>
        <p:nvSpPr>
          <p:cNvPr id="5" name="Прямоугольник 4">
            <a:extLst>
              <a:ext uri="{FF2B5EF4-FFF2-40B4-BE49-F238E27FC236}">
                <a16:creationId xmlns:a16="http://schemas.microsoft.com/office/drawing/2014/main" id="{817B3FFC-4E10-4E1D-9C0F-8216D62530B0}"/>
              </a:ext>
            </a:extLst>
          </p:cNvPr>
          <p:cNvSpPr/>
          <p:nvPr/>
        </p:nvSpPr>
        <p:spPr>
          <a:xfrm>
            <a:off x="4274820" y="1083007"/>
            <a:ext cx="4869180" cy="400110"/>
          </a:xfrm>
          <a:prstGeom prst="rect">
            <a:avLst/>
          </a:prstGeom>
        </p:spPr>
        <p:txBody>
          <a:bodyPr wrap="square">
            <a:spAutoFit/>
          </a:bodyPr>
          <a:lstStyle/>
          <a:p>
            <a:pPr algn="just"/>
            <a:r>
              <a:rPr lang="ru-RU" sz="2000" dirty="0"/>
              <a:t> </a:t>
            </a:r>
            <a:r>
              <a:rPr lang="ru-RU" sz="2000" b="1" dirty="0">
                <a:solidFill>
                  <a:srgbClr val="C00000"/>
                </a:solidFill>
                <a:latin typeface="Times New Roman" panose="02020603050405020304" pitchFamily="18" charset="0"/>
                <a:cs typeface="Times New Roman" panose="02020603050405020304" pitchFamily="18" charset="0"/>
              </a:rPr>
              <a:t>НАПРАВЛЕНИЯ РАБОТЫ НОМУС</a:t>
            </a:r>
          </a:p>
        </p:txBody>
      </p:sp>
      <p:sp>
        <p:nvSpPr>
          <p:cNvPr id="6" name="Прямоугольник 5">
            <a:extLst>
              <a:ext uri="{FF2B5EF4-FFF2-40B4-BE49-F238E27FC236}">
                <a16:creationId xmlns:a16="http://schemas.microsoft.com/office/drawing/2014/main" id="{A45B92D0-8B75-4FC9-AB47-748B7738C702}"/>
              </a:ext>
            </a:extLst>
          </p:cNvPr>
          <p:cNvSpPr/>
          <p:nvPr/>
        </p:nvSpPr>
        <p:spPr>
          <a:xfrm>
            <a:off x="1013460" y="1613772"/>
            <a:ext cx="8130540" cy="4748351"/>
          </a:xfrm>
          <a:prstGeom prst="rect">
            <a:avLst/>
          </a:prstGeom>
        </p:spPr>
        <p:txBody>
          <a:bodyPr wrap="square">
            <a:spAutoFit/>
          </a:bodyPr>
          <a:lstStyle/>
          <a:p>
            <a:pPr>
              <a:lnSpc>
                <a:spcPct val="107000"/>
              </a:lnSpc>
              <a:spcAft>
                <a:spcPts val="800"/>
              </a:spcAft>
            </a:pP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Работа со школьниками:</a:t>
            </a:r>
            <a:endPar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ru-RU" sz="20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Школа «Юный медик ВолгГМУ»</a:t>
            </a:r>
            <a:endPar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Работа со студентами и молодыми учеными:</a:t>
            </a:r>
            <a:endParaRPr lang="ru-RU"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
              <a:tabLst>
                <a:tab pos="457200" algn="l"/>
              </a:tabLst>
            </a:pPr>
            <a:r>
              <a:rPr lang="ru-RU" sz="20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Школа молодого исследователя;</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
              <a:tabLst>
                <a:tab pos="457200" algn="l"/>
              </a:tabLst>
            </a:pPr>
            <a:r>
              <a:rPr lang="ru-RU" sz="20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Работа с МНО кафедр ВолгГМУ;</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
              <a:tabLst>
                <a:tab pos="457200" algn="l"/>
              </a:tabLst>
            </a:pPr>
            <a:r>
              <a:rPr lang="ru-RU" sz="20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Межрегиональное сотрудничество;</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
              <a:tabLst>
                <a:tab pos="457200" algn="l"/>
              </a:tabLst>
            </a:pPr>
            <a:r>
              <a:rPr lang="ru-RU" sz="20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Работа в рамках Федерации молодежных научных обществ медицинских вузов;</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
              <a:tabLst>
                <a:tab pos="457200" algn="l"/>
              </a:tabLst>
            </a:pPr>
            <a:r>
              <a:rPr lang="ru-RU" sz="20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Форумная кампания;</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
              <a:tabLst>
                <a:tab pos="457200" algn="l"/>
              </a:tabLst>
            </a:pPr>
            <a:r>
              <a:rPr lang="ru-RU" sz="20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Проектная деятельность;</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r>
              <a:rPr lang="ru-RU" sz="2000" dirty="0">
                <a:solidFill>
                  <a:srgbClr val="212529"/>
                </a:solidFill>
                <a:latin typeface="Times New Roman" panose="02020603050405020304" pitchFamily="18" charset="0"/>
                <a:ea typeface="Times New Roman" panose="02020603050405020304" pitchFamily="18" charset="0"/>
              </a:rPr>
              <a:t>Организация конференций</a:t>
            </a:r>
            <a:endParaRPr lang="ru-RU" sz="2000" dirty="0"/>
          </a:p>
        </p:txBody>
      </p:sp>
    </p:spTree>
    <p:extLst>
      <p:ext uri="{BB962C8B-B14F-4D97-AF65-F5344CB8AC3E}">
        <p14:creationId xmlns:p14="http://schemas.microsoft.com/office/powerpoint/2010/main" val="426328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pic>
        <p:nvPicPr>
          <p:cNvPr id="4" name="Объект 4">
            <a:extLst>
              <a:ext uri="{FF2B5EF4-FFF2-40B4-BE49-F238E27FC236}">
                <a16:creationId xmlns:a16="http://schemas.microsoft.com/office/drawing/2014/main" id="{2884BDD7-66D8-4A61-8ED5-A48AD2060F5A}"/>
              </a:ext>
            </a:extLst>
          </p:cNvPr>
          <p:cNvPicPr>
            <a:picLocks noChangeAspect="1"/>
          </p:cNvPicPr>
          <p:nvPr/>
        </p:nvPicPr>
        <p:blipFill rotWithShape="1">
          <a:blip r:embed="rId2">
            <a:extLst>
              <a:ext uri="{28A0092B-C50C-407E-A947-70E740481C1C}">
                <a14:useLocalDpi xmlns:a14="http://schemas.microsoft.com/office/drawing/2010/main" val="0"/>
              </a:ext>
            </a:extLst>
          </a:blip>
          <a:srcRect l="22608"/>
          <a:stretch/>
        </p:blipFill>
        <p:spPr>
          <a:xfrm>
            <a:off x="7087739" y="1352294"/>
            <a:ext cx="5104261" cy="4946456"/>
          </a:xfrm>
          <a:prstGeom prst="rect">
            <a:avLst/>
          </a:prstGeom>
        </p:spPr>
      </p:pic>
      <p:sp>
        <p:nvSpPr>
          <p:cNvPr id="2" name="Прямоугольник 1">
            <a:extLst>
              <a:ext uri="{FF2B5EF4-FFF2-40B4-BE49-F238E27FC236}">
                <a16:creationId xmlns:a16="http://schemas.microsoft.com/office/drawing/2014/main" id="{39F50F05-4845-4C69-A886-3F76E55CCF30}"/>
              </a:ext>
            </a:extLst>
          </p:cNvPr>
          <p:cNvSpPr/>
          <p:nvPr/>
        </p:nvSpPr>
        <p:spPr>
          <a:xfrm>
            <a:off x="659642" y="1210692"/>
            <a:ext cx="6096000" cy="2246769"/>
          </a:xfrm>
          <a:prstGeom prst="rect">
            <a:avLst/>
          </a:prstGeom>
        </p:spPr>
        <p:txBody>
          <a:bodyPr>
            <a:spAutoFit/>
          </a:bodyPr>
          <a:lstStyle/>
          <a:p>
            <a:pPr algn="just"/>
            <a:r>
              <a:rPr lang="ru-RU" sz="2000" dirty="0">
                <a:solidFill>
                  <a:srgbClr val="333333"/>
                </a:solidFill>
                <a:latin typeface="Times New Roman" panose="02020603050405020304" pitchFamily="18" charset="0"/>
                <a:ea typeface="Calibri" panose="020F0502020204030204" pitchFamily="34" charset="0"/>
              </a:rPr>
              <a:t>В рамках освоения программы специалитета по Федеральному государственному образовательному стандарту высшего образования (ФГОС ВО 3++, специалитет) выпускники должны быть готовы к решению задач медицинской, научно-исследовательской, организационно-управленческой профессиональной деятельности. </a:t>
            </a:r>
            <a:endParaRPr lang="ru-RU" sz="2000" dirty="0"/>
          </a:p>
        </p:txBody>
      </p:sp>
      <p:sp>
        <p:nvSpPr>
          <p:cNvPr id="5" name="Прямоугольник 4">
            <a:extLst>
              <a:ext uri="{FF2B5EF4-FFF2-40B4-BE49-F238E27FC236}">
                <a16:creationId xmlns:a16="http://schemas.microsoft.com/office/drawing/2014/main" id="{173224CB-953A-40C5-A49B-0BAE4A227E1A}"/>
              </a:ext>
            </a:extLst>
          </p:cNvPr>
          <p:cNvSpPr/>
          <p:nvPr/>
        </p:nvSpPr>
        <p:spPr>
          <a:xfrm>
            <a:off x="659642" y="3688307"/>
            <a:ext cx="6096000" cy="2246769"/>
          </a:xfrm>
          <a:prstGeom prst="rect">
            <a:avLst/>
          </a:prstGeom>
        </p:spPr>
        <p:txBody>
          <a:bodyPr>
            <a:spAutoFit/>
          </a:bodyPr>
          <a:lstStyle/>
          <a:p>
            <a:pPr algn="just"/>
            <a:r>
              <a:rPr lang="ru-RU" sz="2000" dirty="0">
                <a:solidFill>
                  <a:srgbClr val="333333"/>
                </a:solidFill>
                <a:latin typeface="Times New Roman" panose="02020603050405020304" pitchFamily="18" charset="0"/>
                <a:ea typeface="Calibri" panose="020F0502020204030204" pitchFamily="34" charset="0"/>
              </a:rPr>
              <a:t>В программе учебная практика с получением первичных профессиональных умений и навыков по формированию общих и профессиональных компетенций, в том числе по научно-исследовательской работе, и производственная практика, включающая деятельность по профилю подготовки. </a:t>
            </a:r>
            <a:endParaRPr lang="ru-RU" sz="2000" dirty="0"/>
          </a:p>
        </p:txBody>
      </p:sp>
    </p:spTree>
    <p:extLst>
      <p:ext uri="{BB962C8B-B14F-4D97-AF65-F5344CB8AC3E}">
        <p14:creationId xmlns:p14="http://schemas.microsoft.com/office/powerpoint/2010/main" val="1729874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396D64-1E86-40C2-8134-AB93C85CBD1B}"/>
              </a:ext>
            </a:extLst>
          </p:cNvPr>
          <p:cNvSpPr/>
          <p:nvPr/>
        </p:nvSpPr>
        <p:spPr>
          <a:xfrm>
            <a:off x="845820" y="306022"/>
            <a:ext cx="10492740" cy="646331"/>
          </a:xfrm>
          <a:prstGeom prst="rect">
            <a:avLst/>
          </a:prstGeom>
          <a:solidFill>
            <a:schemeClr val="accent4">
              <a:lumMod val="20000"/>
              <a:lumOff val="80000"/>
            </a:schemeClr>
          </a:solidFill>
        </p:spPr>
        <p:txBody>
          <a:bodyPr wrap="square">
            <a:spAutoFit/>
          </a:bodyPr>
          <a:lstStyle/>
          <a:p>
            <a:pPr algn="ctr"/>
            <a:r>
              <a:rPr lang="ru-RU" b="1" dirty="0">
                <a:solidFill>
                  <a:srgbClr val="078877"/>
                </a:solidFill>
                <a:latin typeface="PT Sans" panose="020B0503020203020204"/>
              </a:rPr>
              <a:t>НАУЧНОЕ ОБЩЕСТВО МОЛОДЫХ УЧЁНЫХ И СТУДЕНТОВ</a:t>
            </a:r>
            <a:br>
              <a:rPr lang="ru-RU" dirty="0"/>
            </a:br>
            <a:r>
              <a:rPr lang="ru-RU" b="1" dirty="0">
                <a:solidFill>
                  <a:srgbClr val="078877"/>
                </a:solidFill>
                <a:latin typeface="PT Sans" panose="020B0503020203020204"/>
              </a:rPr>
              <a:t>ВОЛГОГРАДСКОГО ГОСУДАРСТВЕННОГО МЕДИЦИНСКОГО УНИВЕРСИТЕТА</a:t>
            </a:r>
            <a:endParaRPr lang="ru-RU" dirty="0"/>
          </a:p>
        </p:txBody>
      </p:sp>
      <p:sp>
        <p:nvSpPr>
          <p:cNvPr id="4" name="Прямоугольник 3">
            <a:extLst>
              <a:ext uri="{FF2B5EF4-FFF2-40B4-BE49-F238E27FC236}">
                <a16:creationId xmlns:a16="http://schemas.microsoft.com/office/drawing/2014/main" id="{0D4427D8-0818-4030-A277-1840121086FE}"/>
              </a:ext>
            </a:extLst>
          </p:cNvPr>
          <p:cNvSpPr/>
          <p:nvPr/>
        </p:nvSpPr>
        <p:spPr>
          <a:xfrm>
            <a:off x="6096000" y="6367312"/>
            <a:ext cx="6096000" cy="369332"/>
          </a:xfrm>
          <a:prstGeom prst="rect">
            <a:avLst/>
          </a:prstGeom>
        </p:spPr>
        <p:txBody>
          <a:bodyPr>
            <a:spAutoFit/>
          </a:bodyPr>
          <a:lstStyle/>
          <a:p>
            <a:pPr algn="ctr" fontAlgn="ctr"/>
            <a:r>
              <a:rPr lang="ru-RU"/>
              <a:t>«</a:t>
            </a:r>
            <a:r>
              <a:rPr lang="ru-RU" u="sng">
                <a:hlinkClick r:id="rId2" tooltip="Юный медик ВолгГМУ"/>
              </a:rPr>
              <a:t>Юный медик ВолгГМУ</a:t>
            </a:r>
            <a:r>
              <a:rPr lang="ru-RU"/>
              <a:t>» https://vk.com/medicschool .</a:t>
            </a:r>
            <a:endParaRPr lang="ru-RU" dirty="0"/>
          </a:p>
        </p:txBody>
      </p:sp>
      <p:pic>
        <p:nvPicPr>
          <p:cNvPr id="6" name="Рисунок 5">
            <a:extLst>
              <a:ext uri="{FF2B5EF4-FFF2-40B4-BE49-F238E27FC236}">
                <a16:creationId xmlns:a16="http://schemas.microsoft.com/office/drawing/2014/main" id="{8658D17A-DFB3-40A6-BF51-7E62823D45D3}"/>
              </a:ext>
            </a:extLst>
          </p:cNvPr>
          <p:cNvPicPr/>
          <p:nvPr/>
        </p:nvPicPr>
        <p:blipFill rotWithShape="1">
          <a:blip r:embed="rId3"/>
          <a:srcRect l="22608" t="16539" r="11170" b="30134"/>
          <a:stretch/>
        </p:blipFill>
        <p:spPr bwMode="auto">
          <a:xfrm>
            <a:off x="6857998" y="1386482"/>
            <a:ext cx="5052061" cy="3231238"/>
          </a:xfrm>
          <a:prstGeom prst="rect">
            <a:avLst/>
          </a:prstGeom>
          <a:ln>
            <a:noFill/>
          </a:ln>
          <a:extLst>
            <a:ext uri="{53640926-AAD7-44D8-BBD7-CCE9431645EC}">
              <a14:shadowObscured xmlns:a14="http://schemas.microsoft.com/office/drawing/2010/main"/>
            </a:ext>
          </a:extLst>
        </p:spPr>
      </p:pic>
      <p:sp>
        <p:nvSpPr>
          <p:cNvPr id="7" name="Прямоугольник 6">
            <a:extLst>
              <a:ext uri="{FF2B5EF4-FFF2-40B4-BE49-F238E27FC236}">
                <a16:creationId xmlns:a16="http://schemas.microsoft.com/office/drawing/2014/main" id="{9AC53171-A0C1-412F-A0E5-37476C2A48A3}"/>
              </a:ext>
            </a:extLst>
          </p:cNvPr>
          <p:cNvSpPr/>
          <p:nvPr/>
        </p:nvSpPr>
        <p:spPr>
          <a:xfrm>
            <a:off x="520250" y="1252878"/>
            <a:ext cx="6337749" cy="3712683"/>
          </a:xfrm>
          <a:prstGeom prst="rect">
            <a:avLst/>
          </a:prstGeom>
        </p:spPr>
        <p:txBody>
          <a:bodyPr wrap="square">
            <a:spAutoFit/>
          </a:bodyPr>
          <a:lstStyle/>
          <a:p>
            <a:pPr marL="457200"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r>
              <a:rPr lang="ru-RU" sz="2400" dirty="0">
                <a:solidFill>
                  <a:srgbClr val="000000"/>
                </a:solidFill>
                <a:latin typeface="Times New Roman" panose="02020603050405020304" pitchFamily="18" charset="0"/>
                <a:ea typeface="Times New Roman" panose="02020603050405020304" pitchFamily="18" charset="0"/>
              </a:rPr>
              <a:t>Школа «Юный медик ВолгГМУ» работает более 20 лет. Сегодня занятия в Школе осуществляются на базе 17 кафедр университета, где на протяжении учебного года ежемесячно проводятся практические занятия, читаются лекции школьникам 8-11 классов. Занятия проходят во внеучебное вечернее время по графику, согласованному с руководителями секций.</a:t>
            </a:r>
            <a:endParaRPr lang="ru-RU" sz="2400" dirty="0"/>
          </a:p>
        </p:txBody>
      </p:sp>
    </p:spTree>
    <p:extLst>
      <p:ext uri="{BB962C8B-B14F-4D97-AF65-F5344CB8AC3E}">
        <p14:creationId xmlns:p14="http://schemas.microsoft.com/office/powerpoint/2010/main" val="1316546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396D64-1E86-40C2-8134-AB93C85CBD1B}"/>
              </a:ext>
            </a:extLst>
          </p:cNvPr>
          <p:cNvSpPr/>
          <p:nvPr/>
        </p:nvSpPr>
        <p:spPr>
          <a:xfrm>
            <a:off x="845820" y="306022"/>
            <a:ext cx="10492740" cy="646331"/>
          </a:xfrm>
          <a:prstGeom prst="rect">
            <a:avLst/>
          </a:prstGeom>
          <a:solidFill>
            <a:schemeClr val="accent4">
              <a:lumMod val="20000"/>
              <a:lumOff val="80000"/>
            </a:schemeClr>
          </a:solidFill>
        </p:spPr>
        <p:txBody>
          <a:bodyPr wrap="square">
            <a:spAutoFit/>
          </a:bodyPr>
          <a:lstStyle/>
          <a:p>
            <a:pPr algn="ctr"/>
            <a:r>
              <a:rPr lang="ru-RU" b="1" dirty="0">
                <a:solidFill>
                  <a:srgbClr val="078877"/>
                </a:solidFill>
                <a:latin typeface="PT Sans" panose="020B0503020203020204"/>
              </a:rPr>
              <a:t>НАУЧНОЕ ОБЩЕСТВО МОЛОДЫХ УЧЁНЫХ И СТУДЕНТОВ</a:t>
            </a:r>
            <a:br>
              <a:rPr lang="ru-RU" dirty="0"/>
            </a:br>
            <a:r>
              <a:rPr lang="ru-RU" b="1" dirty="0">
                <a:solidFill>
                  <a:srgbClr val="078877"/>
                </a:solidFill>
                <a:latin typeface="PT Sans" panose="020B0503020203020204"/>
              </a:rPr>
              <a:t>ВОЛГОГРАДСКОГО ГОСУДАРСТВЕННОГО МЕДИЦИНСКОГО УНИВЕРСИТЕТА</a:t>
            </a:r>
            <a:endParaRPr lang="ru-RU" dirty="0"/>
          </a:p>
        </p:txBody>
      </p:sp>
      <p:sp>
        <p:nvSpPr>
          <p:cNvPr id="4" name="Прямоугольник 3">
            <a:extLst>
              <a:ext uri="{FF2B5EF4-FFF2-40B4-BE49-F238E27FC236}">
                <a16:creationId xmlns:a16="http://schemas.microsoft.com/office/drawing/2014/main" id="{0D4427D8-0818-4030-A277-1840121086FE}"/>
              </a:ext>
            </a:extLst>
          </p:cNvPr>
          <p:cNvSpPr/>
          <p:nvPr/>
        </p:nvSpPr>
        <p:spPr>
          <a:xfrm>
            <a:off x="481197" y="5380672"/>
            <a:ext cx="6096000" cy="923330"/>
          </a:xfrm>
          <a:prstGeom prst="rect">
            <a:avLst/>
          </a:prstGeom>
        </p:spPr>
        <p:txBody>
          <a:bodyPr>
            <a:spAutoFit/>
          </a:bodyPr>
          <a:lstStyle/>
          <a:p>
            <a:pPr algn="ctr" fontAlgn="ctr"/>
            <a:r>
              <a:rPr lang="ru-RU" dirty="0">
                <a:solidFill>
                  <a:srgbClr val="000000"/>
                </a:solidFill>
                <a:latin typeface="PT Sans" panose="020B0503020203020204"/>
              </a:rPr>
              <a:t>.</a:t>
            </a:r>
          </a:p>
          <a:p>
            <a:br>
              <a:rPr lang="ru-RU" dirty="0">
                <a:solidFill>
                  <a:srgbClr val="000000"/>
                </a:solidFill>
                <a:latin typeface="Times New Roman" panose="02020603050405020304" pitchFamily="18" charset="0"/>
              </a:rPr>
            </a:br>
            <a:endParaRPr lang="ru-RU" dirty="0"/>
          </a:p>
        </p:txBody>
      </p:sp>
      <p:sp>
        <p:nvSpPr>
          <p:cNvPr id="3" name="Прямоугольник 2">
            <a:extLst>
              <a:ext uri="{FF2B5EF4-FFF2-40B4-BE49-F238E27FC236}">
                <a16:creationId xmlns:a16="http://schemas.microsoft.com/office/drawing/2014/main" id="{FA67EF5B-1371-4819-967A-CC810B729598}"/>
              </a:ext>
            </a:extLst>
          </p:cNvPr>
          <p:cNvSpPr/>
          <p:nvPr/>
        </p:nvSpPr>
        <p:spPr>
          <a:xfrm>
            <a:off x="481197" y="1164134"/>
            <a:ext cx="6096000" cy="5693866"/>
          </a:xfrm>
          <a:prstGeom prst="rect">
            <a:avLst/>
          </a:prstGeom>
        </p:spPr>
        <p:txBody>
          <a:bodyPr>
            <a:spAutoFit/>
          </a:bodyPr>
          <a:lstStyle/>
          <a:p>
            <a:r>
              <a:rPr lang="ru-RU" sz="2800" dirty="0">
                <a:solidFill>
                  <a:srgbClr val="000000"/>
                </a:solidFill>
                <a:latin typeface="Times New Roman" panose="02020603050405020304" pitchFamily="18" charset="0"/>
                <a:ea typeface="Times New Roman" panose="02020603050405020304" pitchFamily="18" charset="0"/>
              </a:rPr>
              <a:t>Цель работы Школы «Юный медик ВолгГМУ» – профориентация, подготовка будущих абитуриентов к поступлению в медицинский университет, а также, по желанию, выполнение научно-исследовательской работы. Ежегодно в апреле проводится итоговая научно-практическая конференция Школы «Юный медик ВолгГМУ», на которой заслушивается порядка 10-15 лучших научно-исследовательских работ учащихся.</a:t>
            </a:r>
            <a:endParaRPr lang="ru-RU" sz="2800" dirty="0"/>
          </a:p>
        </p:txBody>
      </p:sp>
      <p:pic>
        <p:nvPicPr>
          <p:cNvPr id="5" name="Рисунок 4">
            <a:extLst>
              <a:ext uri="{FF2B5EF4-FFF2-40B4-BE49-F238E27FC236}">
                <a16:creationId xmlns:a16="http://schemas.microsoft.com/office/drawing/2014/main" id="{68F9A477-786C-4363-AA01-169560B09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7197" y="1421832"/>
            <a:ext cx="5250180" cy="4882170"/>
          </a:xfrm>
          <a:prstGeom prst="rect">
            <a:avLst/>
          </a:prstGeom>
        </p:spPr>
      </p:pic>
      <p:sp>
        <p:nvSpPr>
          <p:cNvPr id="6" name="Прямоугольник 5">
            <a:extLst>
              <a:ext uri="{FF2B5EF4-FFF2-40B4-BE49-F238E27FC236}">
                <a16:creationId xmlns:a16="http://schemas.microsoft.com/office/drawing/2014/main" id="{79879156-6D7A-416E-A60E-2DB0CC38310F}"/>
              </a:ext>
            </a:extLst>
          </p:cNvPr>
          <p:cNvSpPr/>
          <p:nvPr/>
        </p:nvSpPr>
        <p:spPr>
          <a:xfrm>
            <a:off x="5877963" y="6424540"/>
            <a:ext cx="5460597" cy="369332"/>
          </a:xfrm>
          <a:prstGeom prst="rect">
            <a:avLst/>
          </a:prstGeom>
        </p:spPr>
        <p:txBody>
          <a:bodyPr wrap="none">
            <a:spAutoFit/>
          </a:bodyPr>
          <a:lstStyle/>
          <a:p>
            <a:r>
              <a:rPr lang="ru-RU" dirty="0">
                <a:solidFill>
                  <a:srgbClr val="222222"/>
                </a:solidFill>
                <a:latin typeface="Times New Roman" panose="02020603050405020304" pitchFamily="18" charset="0"/>
                <a:ea typeface="Calibri" panose="020F0502020204030204" pitchFamily="34" charset="0"/>
              </a:rPr>
              <a:t>«</a:t>
            </a:r>
            <a:r>
              <a:rPr lang="ru-RU" u="sng" dirty="0">
                <a:solidFill>
                  <a:srgbClr val="C61212"/>
                </a:solidFill>
                <a:latin typeface="Times New Roman" panose="02020603050405020304" pitchFamily="18" charset="0"/>
                <a:ea typeface="Times New Roman" panose="02020603050405020304" pitchFamily="18" charset="0"/>
                <a:hlinkClick r:id="rId3" tooltip="Юный медик ВолгГМУ"/>
              </a:rPr>
              <a:t>Юный медик ВолгГМУ</a:t>
            </a:r>
            <a:r>
              <a:rPr lang="ru-RU" dirty="0">
                <a:solidFill>
                  <a:srgbClr val="222222"/>
                </a:solidFill>
                <a:latin typeface="Times New Roman" panose="02020603050405020304" pitchFamily="18" charset="0"/>
                <a:ea typeface="Calibri" panose="020F0502020204030204" pitchFamily="34" charset="0"/>
              </a:rPr>
              <a:t>» https://vk.com/medicschool .</a:t>
            </a:r>
            <a:endParaRPr lang="ru-RU" dirty="0"/>
          </a:p>
        </p:txBody>
      </p:sp>
    </p:spTree>
    <p:extLst>
      <p:ext uri="{BB962C8B-B14F-4D97-AF65-F5344CB8AC3E}">
        <p14:creationId xmlns:p14="http://schemas.microsoft.com/office/powerpoint/2010/main" val="2132162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396D64-1E86-40C2-8134-AB93C85CBD1B}"/>
              </a:ext>
            </a:extLst>
          </p:cNvPr>
          <p:cNvSpPr/>
          <p:nvPr/>
        </p:nvSpPr>
        <p:spPr>
          <a:xfrm>
            <a:off x="845820" y="306022"/>
            <a:ext cx="10492740" cy="646331"/>
          </a:xfrm>
          <a:prstGeom prst="rect">
            <a:avLst/>
          </a:prstGeom>
          <a:solidFill>
            <a:schemeClr val="accent4">
              <a:lumMod val="20000"/>
              <a:lumOff val="80000"/>
            </a:schemeClr>
          </a:solidFill>
        </p:spPr>
        <p:txBody>
          <a:bodyPr wrap="square">
            <a:spAutoFit/>
          </a:bodyPr>
          <a:lstStyle/>
          <a:p>
            <a:pPr algn="ctr"/>
            <a:r>
              <a:rPr lang="ru-RU" b="1" dirty="0">
                <a:solidFill>
                  <a:srgbClr val="078877"/>
                </a:solidFill>
                <a:latin typeface="PT Sans" panose="020B0503020203020204"/>
              </a:rPr>
              <a:t>НАУЧНОЕ ОБЩЕСТВО МОЛОДЫХ УЧЁНЫХ И СТУДЕНТОВ</a:t>
            </a:r>
            <a:br>
              <a:rPr lang="ru-RU" dirty="0"/>
            </a:br>
            <a:r>
              <a:rPr lang="ru-RU" b="1" dirty="0">
                <a:solidFill>
                  <a:srgbClr val="078877"/>
                </a:solidFill>
                <a:latin typeface="PT Sans" panose="020B0503020203020204"/>
              </a:rPr>
              <a:t>ВОЛГОГРАДСКОГО ГОСУДАРСТВЕННОГО МЕДИЦИНСКОГО УНИВЕРСИТЕТА</a:t>
            </a:r>
            <a:endParaRPr lang="ru-RU" dirty="0"/>
          </a:p>
        </p:txBody>
      </p:sp>
      <p:sp>
        <p:nvSpPr>
          <p:cNvPr id="4" name="Прямоугольник 3">
            <a:extLst>
              <a:ext uri="{FF2B5EF4-FFF2-40B4-BE49-F238E27FC236}">
                <a16:creationId xmlns:a16="http://schemas.microsoft.com/office/drawing/2014/main" id="{0D4427D8-0818-4030-A277-1840121086FE}"/>
              </a:ext>
            </a:extLst>
          </p:cNvPr>
          <p:cNvSpPr/>
          <p:nvPr/>
        </p:nvSpPr>
        <p:spPr>
          <a:xfrm>
            <a:off x="481197" y="5380672"/>
            <a:ext cx="6096000" cy="923330"/>
          </a:xfrm>
          <a:prstGeom prst="rect">
            <a:avLst/>
          </a:prstGeom>
        </p:spPr>
        <p:txBody>
          <a:bodyPr>
            <a:spAutoFit/>
          </a:bodyPr>
          <a:lstStyle/>
          <a:p>
            <a:pPr algn="ctr" fontAlgn="ctr"/>
            <a:r>
              <a:rPr lang="ru-RU" dirty="0">
                <a:solidFill>
                  <a:srgbClr val="000000"/>
                </a:solidFill>
                <a:latin typeface="PT Sans" panose="020B0503020203020204"/>
              </a:rPr>
              <a:t>.</a:t>
            </a:r>
          </a:p>
          <a:p>
            <a:br>
              <a:rPr lang="ru-RU" dirty="0">
                <a:solidFill>
                  <a:srgbClr val="000000"/>
                </a:solidFill>
                <a:latin typeface="Times New Roman" panose="02020603050405020304" pitchFamily="18" charset="0"/>
              </a:rPr>
            </a:br>
            <a:endParaRPr lang="ru-RU" dirty="0"/>
          </a:p>
        </p:txBody>
      </p:sp>
      <p:sp>
        <p:nvSpPr>
          <p:cNvPr id="6" name="Прямоугольник 5">
            <a:extLst>
              <a:ext uri="{FF2B5EF4-FFF2-40B4-BE49-F238E27FC236}">
                <a16:creationId xmlns:a16="http://schemas.microsoft.com/office/drawing/2014/main" id="{79879156-6D7A-416E-A60E-2DB0CC38310F}"/>
              </a:ext>
            </a:extLst>
          </p:cNvPr>
          <p:cNvSpPr/>
          <p:nvPr/>
        </p:nvSpPr>
        <p:spPr>
          <a:xfrm>
            <a:off x="5877963" y="6424540"/>
            <a:ext cx="5460597" cy="369332"/>
          </a:xfrm>
          <a:prstGeom prst="rect">
            <a:avLst/>
          </a:prstGeom>
        </p:spPr>
        <p:txBody>
          <a:bodyPr wrap="none">
            <a:spAutoFit/>
          </a:bodyPr>
          <a:lstStyle/>
          <a:p>
            <a:r>
              <a:rPr lang="ru-RU" dirty="0">
                <a:solidFill>
                  <a:srgbClr val="222222"/>
                </a:solidFill>
                <a:latin typeface="Times New Roman" panose="02020603050405020304" pitchFamily="18" charset="0"/>
                <a:ea typeface="Calibri" panose="020F0502020204030204" pitchFamily="34" charset="0"/>
              </a:rPr>
              <a:t>«</a:t>
            </a:r>
            <a:r>
              <a:rPr lang="ru-RU" u="sng" dirty="0">
                <a:solidFill>
                  <a:srgbClr val="C61212"/>
                </a:solidFill>
                <a:latin typeface="Times New Roman" panose="02020603050405020304" pitchFamily="18" charset="0"/>
                <a:ea typeface="Times New Roman" panose="02020603050405020304" pitchFamily="18" charset="0"/>
                <a:hlinkClick r:id="rId2" tooltip="Юный медик ВолгГМУ"/>
              </a:rPr>
              <a:t>Юный медик ВолгГМУ</a:t>
            </a:r>
            <a:r>
              <a:rPr lang="ru-RU" dirty="0">
                <a:solidFill>
                  <a:srgbClr val="222222"/>
                </a:solidFill>
                <a:latin typeface="Times New Roman" panose="02020603050405020304" pitchFamily="18" charset="0"/>
                <a:ea typeface="Calibri" panose="020F0502020204030204" pitchFamily="34" charset="0"/>
              </a:rPr>
              <a:t>» https://vk.com/medicschool .</a:t>
            </a:r>
            <a:endParaRPr lang="ru-RU" dirty="0"/>
          </a:p>
        </p:txBody>
      </p:sp>
      <p:pic>
        <p:nvPicPr>
          <p:cNvPr id="8" name="Рисунок 7">
            <a:extLst>
              <a:ext uri="{FF2B5EF4-FFF2-40B4-BE49-F238E27FC236}">
                <a16:creationId xmlns:a16="http://schemas.microsoft.com/office/drawing/2014/main" id="{B1E67CEB-9FD7-42CC-9FCC-F93311078B5F}"/>
              </a:ext>
            </a:extLst>
          </p:cNvPr>
          <p:cNvPicPr>
            <a:picLocks noChangeAspect="1"/>
          </p:cNvPicPr>
          <p:nvPr/>
        </p:nvPicPr>
        <p:blipFill rotWithShape="1">
          <a:blip r:embed="rId3">
            <a:extLst>
              <a:ext uri="{28A0092B-C50C-407E-A947-70E740481C1C}">
                <a14:useLocalDpi xmlns:a14="http://schemas.microsoft.com/office/drawing/2010/main" val="0"/>
              </a:ext>
            </a:extLst>
          </a:blip>
          <a:srcRect l="6807" b="6128"/>
          <a:stretch/>
        </p:blipFill>
        <p:spPr>
          <a:xfrm>
            <a:off x="6577197" y="1332432"/>
            <a:ext cx="5592906" cy="4225234"/>
          </a:xfrm>
          <a:prstGeom prst="rect">
            <a:avLst/>
          </a:prstGeom>
        </p:spPr>
      </p:pic>
      <p:sp>
        <p:nvSpPr>
          <p:cNvPr id="9" name="Прямоугольник 8">
            <a:extLst>
              <a:ext uri="{FF2B5EF4-FFF2-40B4-BE49-F238E27FC236}">
                <a16:creationId xmlns:a16="http://schemas.microsoft.com/office/drawing/2014/main" id="{4DBC9E22-EA6A-496C-ABB0-91B0806BF9AC}"/>
              </a:ext>
            </a:extLst>
          </p:cNvPr>
          <p:cNvSpPr/>
          <p:nvPr/>
        </p:nvSpPr>
        <p:spPr>
          <a:xfrm>
            <a:off x="481197" y="1332432"/>
            <a:ext cx="6096000" cy="4524315"/>
          </a:xfrm>
          <a:prstGeom prst="rect">
            <a:avLst/>
          </a:prstGeom>
        </p:spPr>
        <p:txBody>
          <a:bodyPr>
            <a:spAutoFit/>
          </a:bodyPr>
          <a:lstStyle/>
          <a:p>
            <a:r>
              <a:rPr lang="ru-RU"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 каждым годом количество поданных работ школьников на апрельскую конференцию растёт.  Для многих это реальная возможность попробовать себя во «взрослой» жизни, получить знания основ медицины и выступить перед большой аудиторией на научной конференции . А ещё самые активные и талантливые ученики, защищая плоды своей деятельности на итоговых, региональных и международных конференциях, как правило, получают высокие награды</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0278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396D64-1E86-40C2-8134-AB93C85CBD1B}"/>
              </a:ext>
            </a:extLst>
          </p:cNvPr>
          <p:cNvSpPr/>
          <p:nvPr/>
        </p:nvSpPr>
        <p:spPr>
          <a:xfrm>
            <a:off x="845820" y="306022"/>
            <a:ext cx="10492740" cy="646331"/>
          </a:xfrm>
          <a:prstGeom prst="rect">
            <a:avLst/>
          </a:prstGeom>
          <a:solidFill>
            <a:schemeClr val="accent4">
              <a:lumMod val="20000"/>
              <a:lumOff val="80000"/>
            </a:schemeClr>
          </a:solidFill>
        </p:spPr>
        <p:txBody>
          <a:bodyPr wrap="square">
            <a:spAutoFit/>
          </a:bodyPr>
          <a:lstStyle/>
          <a:p>
            <a:pPr algn="ctr"/>
            <a:r>
              <a:rPr lang="ru-RU" b="1" dirty="0">
                <a:solidFill>
                  <a:srgbClr val="078877"/>
                </a:solidFill>
                <a:latin typeface="PT Sans" panose="020B0503020203020204"/>
              </a:rPr>
              <a:t>НАУЧНОЕ ОБЩЕСТВО МОЛОДЫХ УЧЁНЫХ И СТУДЕНТОВ</a:t>
            </a:r>
            <a:br>
              <a:rPr lang="ru-RU" dirty="0"/>
            </a:br>
            <a:r>
              <a:rPr lang="ru-RU" b="1" dirty="0">
                <a:solidFill>
                  <a:srgbClr val="078877"/>
                </a:solidFill>
                <a:latin typeface="PT Sans" panose="020B0503020203020204"/>
              </a:rPr>
              <a:t>ВОЛГОГРАДСКОГО ГОСУДАРСТВЕННОГО МЕДИЦИНСКОГО УНИВЕРСИТЕТА</a:t>
            </a:r>
            <a:endParaRPr lang="ru-RU" dirty="0"/>
          </a:p>
        </p:txBody>
      </p:sp>
      <p:sp>
        <p:nvSpPr>
          <p:cNvPr id="4" name="Прямоугольник 3">
            <a:extLst>
              <a:ext uri="{FF2B5EF4-FFF2-40B4-BE49-F238E27FC236}">
                <a16:creationId xmlns:a16="http://schemas.microsoft.com/office/drawing/2014/main" id="{0D4427D8-0818-4030-A277-1840121086FE}"/>
              </a:ext>
            </a:extLst>
          </p:cNvPr>
          <p:cNvSpPr/>
          <p:nvPr/>
        </p:nvSpPr>
        <p:spPr>
          <a:xfrm>
            <a:off x="481197" y="5380672"/>
            <a:ext cx="6096000" cy="923330"/>
          </a:xfrm>
          <a:prstGeom prst="rect">
            <a:avLst/>
          </a:prstGeom>
        </p:spPr>
        <p:txBody>
          <a:bodyPr>
            <a:spAutoFit/>
          </a:bodyPr>
          <a:lstStyle/>
          <a:p>
            <a:pPr algn="ctr" fontAlgn="ctr"/>
            <a:r>
              <a:rPr lang="ru-RU" dirty="0">
                <a:solidFill>
                  <a:srgbClr val="000000"/>
                </a:solidFill>
                <a:latin typeface="PT Sans" panose="020B0503020203020204"/>
              </a:rPr>
              <a:t>.</a:t>
            </a:r>
          </a:p>
          <a:p>
            <a:br>
              <a:rPr lang="ru-RU" dirty="0">
                <a:solidFill>
                  <a:srgbClr val="000000"/>
                </a:solidFill>
                <a:latin typeface="Times New Roman" panose="02020603050405020304" pitchFamily="18" charset="0"/>
              </a:rPr>
            </a:br>
            <a:endParaRPr lang="ru-RU" dirty="0"/>
          </a:p>
        </p:txBody>
      </p:sp>
      <p:sp>
        <p:nvSpPr>
          <p:cNvPr id="6" name="Прямоугольник 5">
            <a:extLst>
              <a:ext uri="{FF2B5EF4-FFF2-40B4-BE49-F238E27FC236}">
                <a16:creationId xmlns:a16="http://schemas.microsoft.com/office/drawing/2014/main" id="{79879156-6D7A-416E-A60E-2DB0CC38310F}"/>
              </a:ext>
            </a:extLst>
          </p:cNvPr>
          <p:cNvSpPr/>
          <p:nvPr/>
        </p:nvSpPr>
        <p:spPr>
          <a:xfrm>
            <a:off x="5877963" y="6424540"/>
            <a:ext cx="242374" cy="369332"/>
          </a:xfrm>
          <a:prstGeom prst="rect">
            <a:avLst/>
          </a:prstGeom>
        </p:spPr>
        <p:txBody>
          <a:bodyPr wrap="none">
            <a:spAutoFit/>
          </a:bodyPr>
          <a:lstStyle/>
          <a:p>
            <a:r>
              <a:rPr lang="ru-RU" dirty="0">
                <a:solidFill>
                  <a:srgbClr val="222222"/>
                </a:solidFill>
                <a:latin typeface="Times New Roman" panose="02020603050405020304" pitchFamily="18" charset="0"/>
                <a:ea typeface="Calibri" panose="020F0502020204030204" pitchFamily="34" charset="0"/>
              </a:rPr>
              <a:t>.</a:t>
            </a:r>
            <a:endParaRPr lang="ru-RU" dirty="0"/>
          </a:p>
        </p:txBody>
      </p:sp>
      <p:pic>
        <p:nvPicPr>
          <p:cNvPr id="7" name="Рисунок 6">
            <a:extLst>
              <a:ext uri="{FF2B5EF4-FFF2-40B4-BE49-F238E27FC236}">
                <a16:creationId xmlns:a16="http://schemas.microsoft.com/office/drawing/2014/main" id="{0B993C0B-2E74-4A9C-885E-BAF538364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7905" y="1245236"/>
            <a:ext cx="3810655" cy="5179304"/>
          </a:xfrm>
          <a:prstGeom prst="rect">
            <a:avLst/>
          </a:prstGeom>
        </p:spPr>
      </p:pic>
      <p:sp>
        <p:nvSpPr>
          <p:cNvPr id="8" name="Прямоугольник 7">
            <a:extLst>
              <a:ext uri="{FF2B5EF4-FFF2-40B4-BE49-F238E27FC236}">
                <a16:creationId xmlns:a16="http://schemas.microsoft.com/office/drawing/2014/main" id="{63B0A29D-BEC9-4B87-8C35-93E7DDAD9694}"/>
              </a:ext>
            </a:extLst>
          </p:cNvPr>
          <p:cNvSpPr/>
          <p:nvPr/>
        </p:nvSpPr>
        <p:spPr>
          <a:xfrm>
            <a:off x="728121" y="1245236"/>
            <a:ext cx="6096000" cy="4154984"/>
          </a:xfrm>
          <a:prstGeom prst="rect">
            <a:avLst/>
          </a:prstGeom>
        </p:spPr>
        <p:txBody>
          <a:bodyPr>
            <a:spAutoFit/>
          </a:bodyPr>
          <a:lstStyle/>
          <a:p>
            <a:pPr marL="342900" lvl="0" indent="-342900" algn="just">
              <a:buFont typeface="Symbol" panose="05050102010706020507" pitchFamily="18" charset="2"/>
              <a:buChar char=""/>
            </a:pPr>
            <a:r>
              <a:rPr lang="ru-RU" sz="2400" dirty="0">
                <a:solidFill>
                  <a:srgbClr val="333333"/>
                </a:solidFill>
                <a:latin typeface="Times New Roman" panose="02020603050405020304" pitchFamily="18" charset="0"/>
                <a:ea typeface="Times New Roman" panose="02020603050405020304" pitchFamily="18" charset="0"/>
              </a:rPr>
              <a:t>Воспитание и обучение студентов – две взаимосвязанные стороны единого образовательного процесса. На практике трудно разделить эти сферы, успешность воспитания в определенной степени зависит от необходимых условий для саморазвития личности в ходе вузовского обучения, от персональной установки студента на самовоспитание и самообразование, готовность к будущей работе врача </a:t>
            </a:r>
            <a:r>
              <a:rPr lang="ru-RU" dirty="0">
                <a:solidFill>
                  <a:srgbClr val="333333"/>
                </a:solidFill>
                <a:latin typeface="Times New Roman" panose="02020603050405020304" pitchFamily="18" charset="0"/>
                <a:ea typeface="Times New Roman" panose="02020603050405020304" pitchFamily="18" charset="0"/>
              </a:rPr>
              <a:t>. </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1328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396D64-1E86-40C2-8134-AB93C85CBD1B}"/>
              </a:ext>
            </a:extLst>
          </p:cNvPr>
          <p:cNvSpPr/>
          <p:nvPr/>
        </p:nvSpPr>
        <p:spPr>
          <a:xfrm>
            <a:off x="845820" y="306022"/>
            <a:ext cx="10492740" cy="646331"/>
          </a:xfrm>
          <a:prstGeom prst="rect">
            <a:avLst/>
          </a:prstGeom>
          <a:solidFill>
            <a:schemeClr val="accent4">
              <a:lumMod val="20000"/>
              <a:lumOff val="80000"/>
            </a:schemeClr>
          </a:solidFill>
        </p:spPr>
        <p:txBody>
          <a:bodyPr wrap="square">
            <a:spAutoFit/>
          </a:bodyPr>
          <a:lstStyle/>
          <a:p>
            <a:pPr algn="ctr"/>
            <a:r>
              <a:rPr lang="ru-RU" b="1" dirty="0">
                <a:solidFill>
                  <a:srgbClr val="078877"/>
                </a:solidFill>
                <a:latin typeface="PT Sans" panose="020B0503020203020204"/>
              </a:rPr>
              <a:t>НАУЧНОЕ ОБЩЕСТВО МОЛОДЫХ УЧЁНЫХ И СТУДЕНТОВ</a:t>
            </a:r>
            <a:br>
              <a:rPr lang="ru-RU" dirty="0"/>
            </a:br>
            <a:r>
              <a:rPr lang="ru-RU" b="1" dirty="0">
                <a:solidFill>
                  <a:srgbClr val="078877"/>
                </a:solidFill>
                <a:latin typeface="PT Sans" panose="020B0503020203020204"/>
              </a:rPr>
              <a:t>ВОЛГОГРАДСКОГО ГОСУДАРСТВЕННОГО МЕДИЦИНСКОГО УНИВЕРСИТЕТА</a:t>
            </a:r>
            <a:endParaRPr lang="ru-RU" dirty="0"/>
          </a:p>
        </p:txBody>
      </p:sp>
      <p:sp>
        <p:nvSpPr>
          <p:cNvPr id="4" name="Прямоугольник 3">
            <a:extLst>
              <a:ext uri="{FF2B5EF4-FFF2-40B4-BE49-F238E27FC236}">
                <a16:creationId xmlns:a16="http://schemas.microsoft.com/office/drawing/2014/main" id="{0D4427D8-0818-4030-A277-1840121086FE}"/>
              </a:ext>
            </a:extLst>
          </p:cNvPr>
          <p:cNvSpPr/>
          <p:nvPr/>
        </p:nvSpPr>
        <p:spPr>
          <a:xfrm>
            <a:off x="481197" y="5380672"/>
            <a:ext cx="6096000" cy="923330"/>
          </a:xfrm>
          <a:prstGeom prst="rect">
            <a:avLst/>
          </a:prstGeom>
        </p:spPr>
        <p:txBody>
          <a:bodyPr>
            <a:spAutoFit/>
          </a:bodyPr>
          <a:lstStyle/>
          <a:p>
            <a:pPr algn="ctr" fontAlgn="ctr"/>
            <a:r>
              <a:rPr lang="ru-RU" dirty="0">
                <a:solidFill>
                  <a:srgbClr val="000000"/>
                </a:solidFill>
                <a:latin typeface="PT Sans" panose="020B0503020203020204"/>
              </a:rPr>
              <a:t>.</a:t>
            </a:r>
          </a:p>
          <a:p>
            <a:br>
              <a:rPr lang="ru-RU" dirty="0">
                <a:solidFill>
                  <a:srgbClr val="000000"/>
                </a:solidFill>
                <a:latin typeface="Times New Roman" panose="02020603050405020304" pitchFamily="18" charset="0"/>
              </a:rPr>
            </a:br>
            <a:endParaRPr lang="ru-RU" dirty="0"/>
          </a:p>
        </p:txBody>
      </p:sp>
      <p:sp>
        <p:nvSpPr>
          <p:cNvPr id="6" name="Прямоугольник 5">
            <a:extLst>
              <a:ext uri="{FF2B5EF4-FFF2-40B4-BE49-F238E27FC236}">
                <a16:creationId xmlns:a16="http://schemas.microsoft.com/office/drawing/2014/main" id="{79879156-6D7A-416E-A60E-2DB0CC38310F}"/>
              </a:ext>
            </a:extLst>
          </p:cNvPr>
          <p:cNvSpPr/>
          <p:nvPr/>
        </p:nvSpPr>
        <p:spPr>
          <a:xfrm>
            <a:off x="5877963" y="6424540"/>
            <a:ext cx="242374" cy="369332"/>
          </a:xfrm>
          <a:prstGeom prst="rect">
            <a:avLst/>
          </a:prstGeom>
        </p:spPr>
        <p:txBody>
          <a:bodyPr wrap="none">
            <a:spAutoFit/>
          </a:bodyPr>
          <a:lstStyle/>
          <a:p>
            <a:r>
              <a:rPr lang="ru-RU" dirty="0">
                <a:solidFill>
                  <a:srgbClr val="222222"/>
                </a:solidFill>
                <a:latin typeface="Times New Roman" panose="02020603050405020304" pitchFamily="18" charset="0"/>
                <a:ea typeface="Calibri" panose="020F0502020204030204" pitchFamily="34" charset="0"/>
              </a:rPr>
              <a:t>.</a:t>
            </a:r>
            <a:endParaRPr lang="ru-RU" dirty="0"/>
          </a:p>
        </p:txBody>
      </p:sp>
      <p:pic>
        <p:nvPicPr>
          <p:cNvPr id="5" name="Рисунок 4">
            <a:extLst>
              <a:ext uri="{FF2B5EF4-FFF2-40B4-BE49-F238E27FC236}">
                <a16:creationId xmlns:a16="http://schemas.microsoft.com/office/drawing/2014/main" id="{1FBFDEB9-E732-4C7D-9832-0DFDD34B6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218" y="1313290"/>
            <a:ext cx="3529342" cy="5238688"/>
          </a:xfrm>
          <a:prstGeom prst="rect">
            <a:avLst/>
          </a:prstGeom>
        </p:spPr>
      </p:pic>
      <p:sp>
        <p:nvSpPr>
          <p:cNvPr id="7" name="Прямоугольник 6">
            <a:extLst>
              <a:ext uri="{FF2B5EF4-FFF2-40B4-BE49-F238E27FC236}">
                <a16:creationId xmlns:a16="http://schemas.microsoft.com/office/drawing/2014/main" id="{BAD229EC-238E-4118-B249-CABBF1A933C5}"/>
              </a:ext>
            </a:extLst>
          </p:cNvPr>
          <p:cNvSpPr/>
          <p:nvPr/>
        </p:nvSpPr>
        <p:spPr>
          <a:xfrm>
            <a:off x="845820" y="1313290"/>
            <a:ext cx="6096000" cy="3416320"/>
          </a:xfrm>
          <a:prstGeom prst="rect">
            <a:avLst/>
          </a:prstGeom>
        </p:spPr>
        <p:txBody>
          <a:bodyPr>
            <a:spAutoFit/>
          </a:bodyPr>
          <a:lstStyle/>
          <a:p>
            <a:pPr marL="342900" lvl="0" indent="-342900" algn="just">
              <a:buFont typeface="Symbol" panose="05050102010706020507" pitchFamily="18" charset="2"/>
              <a:buChar char=""/>
            </a:pPr>
            <a:r>
              <a:rPr lang="ru-RU" sz="2400" dirty="0">
                <a:solidFill>
                  <a:srgbClr val="333333"/>
                </a:solidFill>
                <a:latin typeface="Times New Roman" panose="02020603050405020304" pitchFamily="18" charset="0"/>
                <a:ea typeface="Times New Roman" panose="02020603050405020304" pitchFamily="18" charset="0"/>
              </a:rPr>
              <a:t>Работа в кружках формирует личную ответственность за выполняемую работу, интерес и уважение к больному человеку, учит бескорыстности, принципиальности, дисциплинированности. Воспитательными элементами работы кружка являются участие кружковцев в общественных мероприятиях города и университета</a:t>
            </a:r>
            <a:endParaRPr lang="ru-RU"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79065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ВолгГМУ_Обложка_Презентации_3.jpg"/>
          <p:cNvPicPr>
            <a:picLocks noChangeAspect="1"/>
          </p:cNvPicPr>
          <p:nvPr/>
        </p:nvPicPr>
        <p:blipFill>
          <a:blip r:embed="rId2" cstate="print"/>
          <a:srcRect t="15923" b="4459"/>
          <a:stretch>
            <a:fillRect/>
          </a:stretch>
        </p:blipFill>
        <p:spPr>
          <a:xfrm>
            <a:off x="-8096" y="0"/>
            <a:ext cx="12200095" cy="6859712"/>
          </a:xfrm>
          <a:prstGeom prst="rect">
            <a:avLst/>
          </a:prstGeom>
        </p:spPr>
      </p:pic>
      <p:sp>
        <p:nvSpPr>
          <p:cNvPr id="2" name="Заголовок 1"/>
          <p:cNvSpPr>
            <a:spLocks noGrp="1"/>
          </p:cNvSpPr>
          <p:nvPr>
            <p:ph type="ctrTitle"/>
          </p:nvPr>
        </p:nvSpPr>
        <p:spPr>
          <a:xfrm>
            <a:off x="1577636" y="2810856"/>
            <a:ext cx="10363200" cy="881521"/>
          </a:xfrm>
        </p:spPr>
        <p:txBody>
          <a:bodyPr>
            <a:noAutofit/>
          </a:bodyPr>
          <a:lstStyle/>
          <a:p>
            <a:pPr>
              <a:spcAft>
                <a:spcPts val="0"/>
              </a:spcAft>
            </a:pPr>
            <a:r>
              <a:rPr lang="ru-RU" sz="2800" b="1" dirty="0">
                <a:solidFill>
                  <a:schemeClr val="accent2">
                    <a:lumMod val="40000"/>
                    <a:lumOff val="60000"/>
                  </a:schemeClr>
                </a:solidFill>
                <a:latin typeface="Times New Roman" panose="02020603050405020304" pitchFamily="18" charset="0"/>
                <a:ea typeface="Times New Roman" panose="02020603050405020304" pitchFamily="18" charset="0"/>
              </a:rPr>
              <a:t>ВНЕУЧЕБНАЯ ОБРАЗОВАТЕЛЬНАЯ ДЕЯТЕЛЬНОСТЬ- НАУЧНЫЕ КРУЖКИ КАК СТРУКТУРНАЯ ЕДИНИЦА МНО УНИВЕРСИТЕТА</a:t>
            </a:r>
            <a:br>
              <a:rPr lang="ru-RU" sz="2800" b="1" dirty="0">
                <a:latin typeface="Times New Roman" panose="02020603050405020304" pitchFamily="18" charset="0"/>
                <a:ea typeface="Times New Roman" panose="02020603050405020304" pitchFamily="18" charset="0"/>
              </a:rPr>
            </a:br>
            <a:endParaRPr lang="ru-RU" sz="2800" b="1" dirty="0">
              <a:solidFill>
                <a:srgbClr val="E5C78C"/>
              </a:solidFill>
              <a:latin typeface="Pt sans"/>
              <a:cs typeface="Times New Roman" pitchFamily="18" charset="0"/>
            </a:endParaRPr>
          </a:p>
        </p:txBody>
      </p:sp>
      <p:sp>
        <p:nvSpPr>
          <p:cNvPr id="3" name="Подзаголовок 2"/>
          <p:cNvSpPr>
            <a:spLocks noGrp="1"/>
          </p:cNvSpPr>
          <p:nvPr>
            <p:ph type="subTitle" idx="1"/>
          </p:nvPr>
        </p:nvSpPr>
        <p:spPr>
          <a:xfrm>
            <a:off x="6384033" y="3779848"/>
            <a:ext cx="5572863" cy="2131291"/>
          </a:xfrm>
        </p:spPr>
        <p:txBody>
          <a:bodyPr>
            <a:noAutofit/>
          </a:bodyPr>
          <a:lstStyle/>
          <a:p>
            <a:pPr algn="r"/>
            <a:endParaRPr lang="ru-RU" sz="1867" b="1" dirty="0">
              <a:solidFill>
                <a:srgbClr val="E5C78C"/>
              </a:solidFill>
              <a:latin typeface="PT Sans" panose="020B0503020203020204" pitchFamily="34" charset="-52"/>
              <a:cs typeface="Times New Roman" pitchFamily="18" charset="0"/>
            </a:endParaRPr>
          </a:p>
          <a:p>
            <a:pPr algn="r"/>
            <a:endParaRPr lang="ru-RU" sz="1867" b="1" dirty="0">
              <a:solidFill>
                <a:srgbClr val="E5C78C"/>
              </a:solidFill>
              <a:latin typeface="PT Sans" panose="020B0503020203020204" pitchFamily="34" charset="-52"/>
              <a:cs typeface="Times New Roman" pitchFamily="18" charset="0"/>
            </a:endParaRPr>
          </a:p>
          <a:p>
            <a:pPr algn="r"/>
            <a:endParaRPr lang="en-US" sz="1867" b="1" dirty="0">
              <a:solidFill>
                <a:srgbClr val="E5C78C"/>
              </a:solidFill>
              <a:latin typeface="PT Sans" panose="020B0503020203020204" pitchFamily="34" charset="-52"/>
              <a:cs typeface="Times New Roman" pitchFamily="18" charset="0"/>
            </a:endParaRPr>
          </a:p>
          <a:p>
            <a:pPr algn="r"/>
            <a:r>
              <a:rPr lang="ru-RU" sz="1867" dirty="0">
                <a:solidFill>
                  <a:srgbClr val="E5C78C"/>
                </a:solidFill>
                <a:latin typeface="PT Sans" panose="020B0503020203020204" pitchFamily="34" charset="-52"/>
                <a:cs typeface="Times New Roman" pitchFamily="18" charset="0"/>
              </a:rPr>
              <a:t>д-р мед. наук, профессор</a:t>
            </a:r>
            <a:endParaRPr lang="en-US" sz="1867" dirty="0">
              <a:solidFill>
                <a:srgbClr val="E5C78C"/>
              </a:solidFill>
              <a:latin typeface="PT Sans" panose="020B0503020203020204" pitchFamily="34" charset="-52"/>
              <a:cs typeface="Times New Roman" pitchFamily="18" charset="0"/>
            </a:endParaRPr>
          </a:p>
          <a:p>
            <a:pPr algn="r"/>
            <a:r>
              <a:rPr lang="ru-RU" sz="1867" b="1" dirty="0">
                <a:solidFill>
                  <a:srgbClr val="E5C78C"/>
                </a:solidFill>
                <a:latin typeface="PT Sans" panose="020B0503020203020204" pitchFamily="34" charset="-52"/>
                <a:cs typeface="Times New Roman" pitchFamily="18" charset="0"/>
              </a:rPr>
              <a:t>ИВАНОВА ОЛЬГА ПАВЛОВНА</a:t>
            </a:r>
          </a:p>
        </p:txBody>
      </p:sp>
      <p:pic>
        <p:nvPicPr>
          <p:cNvPr id="5" name="Рисунок 4" descr="ВолгГМУ_Эмблема-05.png"/>
          <p:cNvPicPr>
            <a:picLocks noChangeAspect="1"/>
          </p:cNvPicPr>
          <p:nvPr/>
        </p:nvPicPr>
        <p:blipFill>
          <a:blip r:embed="rId3" cstate="print"/>
          <a:stretch>
            <a:fillRect/>
          </a:stretch>
        </p:blipFill>
        <p:spPr>
          <a:xfrm>
            <a:off x="182252" y="477483"/>
            <a:ext cx="1395384" cy="1392000"/>
          </a:xfrm>
          <a:prstGeom prst="rect">
            <a:avLst/>
          </a:prstGeom>
        </p:spPr>
      </p:pic>
      <p:sp>
        <p:nvSpPr>
          <p:cNvPr id="9" name="Прямоугольник 8"/>
          <p:cNvSpPr/>
          <p:nvPr/>
        </p:nvSpPr>
        <p:spPr>
          <a:xfrm>
            <a:off x="47329" y="6023446"/>
            <a:ext cx="2237279" cy="748795"/>
          </a:xfrm>
          <a:prstGeom prst="rect">
            <a:avLst/>
          </a:prstGeom>
        </p:spPr>
        <p:txBody>
          <a:bodyPr wrap="none">
            <a:spAutoFit/>
          </a:bodyPr>
          <a:lstStyle/>
          <a:p>
            <a:r>
              <a:rPr lang="en-US" sz="2133" b="1" i="1" dirty="0">
                <a:solidFill>
                  <a:srgbClr val="E5C78C"/>
                </a:solidFill>
                <a:latin typeface="PT Sans" panose="020B0503020203020204" pitchFamily="34" charset="-52"/>
              </a:rPr>
              <a:t>volgmed.ru</a:t>
            </a:r>
            <a:endParaRPr lang="ru-RU" sz="2133" b="1" i="1" dirty="0">
              <a:solidFill>
                <a:srgbClr val="E5C78C"/>
              </a:solidFill>
              <a:latin typeface="PT Sans" panose="020B0503020203020204" pitchFamily="34" charset="-52"/>
            </a:endParaRPr>
          </a:p>
          <a:p>
            <a:r>
              <a:rPr lang="en-US" sz="2133" b="1" i="1" dirty="0">
                <a:solidFill>
                  <a:srgbClr val="E5C78C"/>
                </a:solidFill>
                <a:latin typeface="PT Sans" panose="020B0503020203020204" pitchFamily="34" charset="-52"/>
              </a:rPr>
              <a:t>nomusvolgmed.ru</a:t>
            </a:r>
            <a:endParaRPr lang="ru-RU" sz="2133" b="1" i="1" dirty="0">
              <a:solidFill>
                <a:srgbClr val="E5C78C"/>
              </a:solidFill>
              <a:latin typeface="PT Sans" panose="020B0503020203020204" pitchFamily="34" charset="-52"/>
            </a:endParaRPr>
          </a:p>
        </p:txBody>
      </p:sp>
      <p:sp>
        <p:nvSpPr>
          <p:cNvPr id="11" name="Прямоугольник 10">
            <a:extLst>
              <a:ext uri="{FF2B5EF4-FFF2-40B4-BE49-F238E27FC236}">
                <a16:creationId xmlns:a16="http://schemas.microsoft.com/office/drawing/2014/main" id="{0D8FE022-CB4E-42F3-8A6F-BEEAABEC9B25}"/>
              </a:ext>
            </a:extLst>
          </p:cNvPr>
          <p:cNvSpPr/>
          <p:nvPr/>
        </p:nvSpPr>
        <p:spPr>
          <a:xfrm>
            <a:off x="5004394" y="6098243"/>
            <a:ext cx="2177263" cy="666977"/>
          </a:xfrm>
          <a:prstGeom prst="rect">
            <a:avLst/>
          </a:prstGeom>
        </p:spPr>
        <p:txBody>
          <a:bodyPr wrap="none">
            <a:spAutoFit/>
          </a:bodyPr>
          <a:lstStyle/>
          <a:p>
            <a:pPr algn="ctr"/>
            <a:r>
              <a:rPr lang="ru-RU" sz="1867" b="1" dirty="0">
                <a:solidFill>
                  <a:srgbClr val="E5C78C"/>
                </a:solidFill>
                <a:latin typeface="PT Sans" panose="020B0503020203020204" pitchFamily="34" charset="-52"/>
              </a:rPr>
              <a:t> 2024 г.</a:t>
            </a:r>
          </a:p>
          <a:p>
            <a:pPr algn="ctr"/>
            <a:r>
              <a:rPr lang="ru-RU" sz="1867" b="1" dirty="0">
                <a:solidFill>
                  <a:srgbClr val="E5C78C"/>
                </a:solidFill>
                <a:latin typeface="PT Sans" panose="020B0503020203020204" pitchFamily="34" charset="-52"/>
              </a:rPr>
              <a:t>Волгоград, Россия</a:t>
            </a:r>
          </a:p>
        </p:txBody>
      </p:sp>
      <p:sp>
        <p:nvSpPr>
          <p:cNvPr id="12" name="Заголовок 1">
            <a:extLst>
              <a:ext uri="{FF2B5EF4-FFF2-40B4-BE49-F238E27FC236}">
                <a16:creationId xmlns:a16="http://schemas.microsoft.com/office/drawing/2014/main" id="{31535526-167A-4382-9F83-3CA7F134AD60}"/>
              </a:ext>
            </a:extLst>
          </p:cNvPr>
          <p:cNvSpPr txBox="1">
            <a:spLocks/>
          </p:cNvSpPr>
          <p:nvPr/>
        </p:nvSpPr>
        <p:spPr>
          <a:xfrm>
            <a:off x="1114624" y="2333402"/>
            <a:ext cx="10363200" cy="881521"/>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5333"/>
              </a:lnSpc>
            </a:pPr>
            <a:endParaRPr lang="ru-RU" sz="5333" b="1" dirty="0">
              <a:solidFill>
                <a:srgbClr val="E5C78C"/>
              </a:solidFill>
              <a:latin typeface="Pt sans"/>
              <a:cs typeface="Times New Roman" pitchFamily="18" charset="0"/>
            </a:endParaRPr>
          </a:p>
        </p:txBody>
      </p:sp>
      <p:sp>
        <p:nvSpPr>
          <p:cNvPr id="14" name="Заголовок 1">
            <a:extLst>
              <a:ext uri="{FF2B5EF4-FFF2-40B4-BE49-F238E27FC236}">
                <a16:creationId xmlns:a16="http://schemas.microsoft.com/office/drawing/2014/main" id="{43DD4CC2-B557-49CB-BA6B-140355FED53E}"/>
              </a:ext>
            </a:extLst>
          </p:cNvPr>
          <p:cNvSpPr txBox="1">
            <a:spLocks/>
          </p:cNvSpPr>
          <p:nvPr/>
        </p:nvSpPr>
        <p:spPr>
          <a:xfrm>
            <a:off x="7348928" y="371734"/>
            <a:ext cx="4893568" cy="881521"/>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endParaRPr lang="ru-RU" sz="1467" b="1" dirty="0">
              <a:solidFill>
                <a:srgbClr val="E5C78C"/>
              </a:solidFill>
              <a:latin typeface="Pt sans"/>
              <a:cs typeface="Times New Roman" pitchFamily="18" charset="0"/>
            </a:endParaRPr>
          </a:p>
        </p:txBody>
      </p:sp>
      <p:sp>
        <p:nvSpPr>
          <p:cNvPr id="15" name="Заголовок 1">
            <a:extLst>
              <a:ext uri="{FF2B5EF4-FFF2-40B4-BE49-F238E27FC236}">
                <a16:creationId xmlns:a16="http://schemas.microsoft.com/office/drawing/2014/main" id="{857AE9E9-5E73-4902-906B-B9A4861CEFB8}"/>
              </a:ext>
            </a:extLst>
          </p:cNvPr>
          <p:cNvSpPr txBox="1">
            <a:spLocks/>
          </p:cNvSpPr>
          <p:nvPr/>
        </p:nvSpPr>
        <p:spPr>
          <a:xfrm>
            <a:off x="4306995" y="1771844"/>
            <a:ext cx="3572059" cy="598747"/>
          </a:xfrm>
          <a:prstGeom prst="rect">
            <a:avLst/>
          </a:prstGeom>
        </p:spPr>
        <p:txBody>
          <a:bodyPr vert="horz" lIns="121920" tIns="60960" rIns="121920" bIns="6096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1867" b="1" dirty="0">
              <a:solidFill>
                <a:srgbClr val="E5C78C"/>
              </a:solidFill>
              <a:latin typeface="Pt sans"/>
              <a:cs typeface="Times New Roman" pitchFamily="18" charset="0"/>
            </a:endParaRPr>
          </a:p>
        </p:txBody>
      </p:sp>
      <p:sp>
        <p:nvSpPr>
          <p:cNvPr id="16" name="Заголовок 1">
            <a:extLst>
              <a:ext uri="{FF2B5EF4-FFF2-40B4-BE49-F238E27FC236}">
                <a16:creationId xmlns:a16="http://schemas.microsoft.com/office/drawing/2014/main" id="{6F40958B-5A65-4539-B0B8-A705CD28DFDC}"/>
              </a:ext>
            </a:extLst>
          </p:cNvPr>
          <p:cNvSpPr txBox="1">
            <a:spLocks/>
          </p:cNvSpPr>
          <p:nvPr/>
        </p:nvSpPr>
        <p:spPr>
          <a:xfrm>
            <a:off x="1577636" y="151173"/>
            <a:ext cx="10422941" cy="2084193"/>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467" b="1" dirty="0">
                <a:solidFill>
                  <a:srgbClr val="E5C78C"/>
                </a:solidFill>
                <a:latin typeface="Pt sans"/>
                <a:cs typeface="Times New Roman" pitchFamily="18" charset="0"/>
              </a:rPr>
              <a:t>ФГБОУ ВО «ВОЛГОГРАДСКИЙ ГОСУДАРСТВЕННЫЙ</a:t>
            </a:r>
          </a:p>
          <a:p>
            <a:r>
              <a:rPr lang="ru-RU" sz="1467" b="1" dirty="0">
                <a:solidFill>
                  <a:srgbClr val="E5C78C"/>
                </a:solidFill>
                <a:latin typeface="Pt sans"/>
                <a:cs typeface="Times New Roman" pitchFamily="18" charset="0"/>
              </a:rPr>
              <a:t>МЕДИЦИНСКИЙ УНИВЕРСИТЕТ» МИНИСТЕРСТВА ЗДРАВООХРАНЕНИЯ РОССИЙСКОЙ ФЕДЕРАЦИИ</a:t>
            </a:r>
            <a:endParaRPr lang="ru-RU" sz="2500" dirty="0"/>
          </a:p>
          <a:p>
            <a:r>
              <a:rPr lang="ru-RU" sz="1800" dirty="0"/>
              <a:t>Институт общественного здоровья имени Н.П. Григоренко</a:t>
            </a:r>
          </a:p>
          <a:p>
            <a:r>
              <a:rPr lang="ru-RU" sz="1800" dirty="0"/>
              <a:t>Центр дополнительного образования</a:t>
            </a:r>
          </a:p>
          <a:p>
            <a:pPr>
              <a:lnSpc>
                <a:spcPct val="120000"/>
              </a:lnSpc>
            </a:pPr>
            <a:endParaRPr lang="ru-RU" sz="1467" b="1" dirty="0">
              <a:solidFill>
                <a:srgbClr val="E5C78C"/>
              </a:solidFill>
              <a:latin typeface="Pt sans"/>
              <a:cs typeface="Times New Roman" pitchFamily="18" charset="0"/>
            </a:endParaRPr>
          </a:p>
        </p:txBody>
      </p:sp>
    </p:spTree>
    <p:extLst>
      <p:ext uri="{BB962C8B-B14F-4D97-AF65-F5344CB8AC3E}">
        <p14:creationId xmlns:p14="http://schemas.microsoft.com/office/powerpoint/2010/main" val="1095335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sp>
        <p:nvSpPr>
          <p:cNvPr id="2" name="AutoShape 2">
            <a:extLst>
              <a:ext uri="{FF2B5EF4-FFF2-40B4-BE49-F238E27FC236}">
                <a16:creationId xmlns:a16="http://schemas.microsoft.com/office/drawing/2014/main" id="{CBBED777-E9AE-4ED2-9C0F-1D392AD275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a:extLst>
              <a:ext uri="{FF2B5EF4-FFF2-40B4-BE49-F238E27FC236}">
                <a16:creationId xmlns:a16="http://schemas.microsoft.com/office/drawing/2014/main" id="{3009ACE7-ABE6-4528-9732-65B8E8C0BCD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a:extLst>
              <a:ext uri="{FF2B5EF4-FFF2-40B4-BE49-F238E27FC236}">
                <a16:creationId xmlns:a16="http://schemas.microsoft.com/office/drawing/2014/main" id="{35800150-7BD5-4DD5-A787-87A4C8D4A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760" y="1372311"/>
            <a:ext cx="5196840" cy="3897630"/>
          </a:xfrm>
          <a:prstGeom prst="rect">
            <a:avLst/>
          </a:prstGeom>
        </p:spPr>
      </p:pic>
      <p:sp>
        <p:nvSpPr>
          <p:cNvPr id="7" name="Прямоугольник 6">
            <a:extLst>
              <a:ext uri="{FF2B5EF4-FFF2-40B4-BE49-F238E27FC236}">
                <a16:creationId xmlns:a16="http://schemas.microsoft.com/office/drawing/2014/main" id="{C83811E5-D964-4279-8ADD-170ED1380257}"/>
              </a:ext>
            </a:extLst>
          </p:cNvPr>
          <p:cNvSpPr/>
          <p:nvPr/>
        </p:nvSpPr>
        <p:spPr>
          <a:xfrm>
            <a:off x="396241" y="1250391"/>
            <a:ext cx="6096000" cy="4357218"/>
          </a:xfrm>
          <a:prstGeom prst="rect">
            <a:avLst/>
          </a:prstGeom>
        </p:spPr>
        <p:txBody>
          <a:bodyPr>
            <a:spAutoFit/>
          </a:bodyPr>
          <a:lstStyle/>
          <a:p>
            <a:pPr algn="just">
              <a:lnSpc>
                <a:spcPct val="107000"/>
              </a:lnSpc>
              <a:spcAft>
                <a:spcPts val="800"/>
              </a:spcAft>
            </a:pP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в вузе имеет приоритетное положение на всех стадиях учебного и воспитательного процесса, являясь одним из факторов, обеспечивающих профессионализм и востребованность наших выпускников. В студенческих научных кружках (СНК) студенты приобщаются к научной работе, а на клинических кафедрах – еще и к более тесному контакту с пациентами, овладевают навыками клинического и системного мышления. Наши кружковцы формируют резерв будущих ординаторов и аспирантов, многие преподаватели медвузов начали свой путь в науку со студенческого кружка.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582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pic>
        <p:nvPicPr>
          <p:cNvPr id="4" name="Рисунок 3">
            <a:extLst>
              <a:ext uri="{FF2B5EF4-FFF2-40B4-BE49-F238E27FC236}">
                <a16:creationId xmlns:a16="http://schemas.microsoft.com/office/drawing/2014/main" id="{B01AD9A7-950B-40E8-9568-CC4061F55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00" y="2182908"/>
            <a:ext cx="5551069" cy="4163302"/>
          </a:xfrm>
          <a:prstGeom prst="rect">
            <a:avLst/>
          </a:prstGeom>
        </p:spPr>
      </p:pic>
      <p:sp>
        <p:nvSpPr>
          <p:cNvPr id="2" name="Прямоугольник 1">
            <a:extLst>
              <a:ext uri="{FF2B5EF4-FFF2-40B4-BE49-F238E27FC236}">
                <a16:creationId xmlns:a16="http://schemas.microsoft.com/office/drawing/2014/main" id="{A441B3C4-D6E6-4B15-841C-399E4DB8D984}"/>
              </a:ext>
            </a:extLst>
          </p:cNvPr>
          <p:cNvSpPr/>
          <p:nvPr/>
        </p:nvSpPr>
        <p:spPr>
          <a:xfrm>
            <a:off x="259307" y="904371"/>
            <a:ext cx="11709780" cy="1064009"/>
          </a:xfrm>
          <a:prstGeom prst="rect">
            <a:avLst/>
          </a:prstGeom>
        </p:spPr>
        <p:txBody>
          <a:bodyPr wrap="square">
            <a:spAutoFit/>
          </a:bodyPr>
          <a:lstStyle/>
          <a:p>
            <a:pPr marL="342900" lvl="0" indent="-342900" algn="just">
              <a:lnSpc>
                <a:spcPct val="107000"/>
              </a:lnSpc>
              <a:spcAft>
                <a:spcPts val="0"/>
              </a:spcAft>
              <a:buSzPts val="1000"/>
              <a:buFont typeface="Symbol" panose="05050102010706020507" pitchFamily="18" charset="2"/>
              <a:buChar char=""/>
              <a:tabLst>
                <a:tab pos="457200" algn="l"/>
              </a:tabLst>
            </a:pP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Важным фактором повышения качества подготовки высококвалифицированных специалистов является создание в высших учебных заведениях условий для широкого привлечения студентов к научно-исследовательской работе.</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402A1AD6-4A5E-487B-985A-7936996EE74B}"/>
              </a:ext>
            </a:extLst>
          </p:cNvPr>
          <p:cNvSpPr/>
          <p:nvPr/>
        </p:nvSpPr>
        <p:spPr>
          <a:xfrm>
            <a:off x="122831" y="2272603"/>
            <a:ext cx="6096000" cy="4357218"/>
          </a:xfrm>
          <a:prstGeom prst="rect">
            <a:avLst/>
          </a:prstGeom>
        </p:spPr>
        <p:txBody>
          <a:bodyPr>
            <a:spAutoFit/>
          </a:bodyPr>
          <a:lstStyle/>
          <a:p>
            <a:pPr marL="342900" lvl="0" indent="-342900" algn="just">
              <a:lnSpc>
                <a:spcPct val="107000"/>
              </a:lnSpc>
              <a:spcAft>
                <a:spcPts val="800"/>
              </a:spcAft>
              <a:buSzPts val="1000"/>
              <a:buFont typeface="Symbol" panose="05050102010706020507" pitchFamily="18" charset="2"/>
              <a:buChar char=""/>
              <a:tabLst>
                <a:tab pos="457200" algn="l"/>
              </a:tabLst>
            </a:pP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 является важнейшим средством повышения качества профессиональной подготовки и воспитания молодых специалистов, способных творчески применять в практической деятельности достижения науки. НИРС содействует выявлению наиболее талантливой и одаренной молодежи, раскрытию ее способностей и организации ее дальнейшего образования, развитию и повышению качества научных исследований и разработок, выполняемых студентами во внеучебное время в научных подразделениях университета.</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0852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B59B3CD-9CA2-40EC-BCE3-99CD1B2F79E4}"/>
              </a:ext>
            </a:extLst>
          </p:cNvPr>
          <p:cNvSpPr/>
          <p:nvPr/>
        </p:nvSpPr>
        <p:spPr>
          <a:xfrm>
            <a:off x="154675" y="1085574"/>
            <a:ext cx="6096000" cy="4108945"/>
          </a:xfrm>
          <a:prstGeom prst="rect">
            <a:avLst/>
          </a:prstGeom>
        </p:spPr>
        <p:txBody>
          <a:bodyPr>
            <a:spAutoFit/>
          </a:bodyPr>
          <a:lstStyle/>
          <a:p>
            <a:pPr lvl="0" algn="just">
              <a:lnSpc>
                <a:spcPct val="107000"/>
              </a:lnSpc>
              <a:spcAft>
                <a:spcPts val="800"/>
              </a:spcAft>
              <a:buSzPts val="1000"/>
              <a:tabLst>
                <a:tab pos="457200" algn="l"/>
              </a:tabLst>
            </a:pP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Задачами НИРС являются следующие:</a:t>
            </a:r>
          </a:p>
          <a:p>
            <a:pPr marL="342900" lvl="0" indent="-342900" algn="just">
              <a:lnSpc>
                <a:spcPct val="107000"/>
              </a:lnSpc>
              <a:spcAft>
                <a:spcPts val="800"/>
              </a:spcAft>
              <a:buSzPts val="1000"/>
              <a:buFont typeface="Symbol" panose="05050102010706020507" pitchFamily="18" charset="2"/>
              <a:buChar char=""/>
              <a:tabLst>
                <a:tab pos="457200" algn="l"/>
              </a:tabLst>
            </a:pP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овладение студентами научным методом познания и на его основе углубленное и творческое освоение учебного материала;</a:t>
            </a:r>
          </a:p>
          <a:p>
            <a:pPr marL="342900" lvl="0" indent="-342900" algn="just">
              <a:lnSpc>
                <a:spcPct val="107000"/>
              </a:lnSpc>
              <a:spcAft>
                <a:spcPts val="800"/>
              </a:spcAft>
              <a:buSzPts val="1000"/>
              <a:buFont typeface="Symbol" panose="05050102010706020507" pitchFamily="18" charset="2"/>
              <a:buChar char=""/>
              <a:tabLst>
                <a:tab pos="457200" algn="l"/>
              </a:tabLst>
            </a:pP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овладение методикой и средствами самостоятельного решения научных задач;</a:t>
            </a:r>
          </a:p>
          <a:p>
            <a:pPr marL="342900" lvl="0" indent="-342900" algn="just">
              <a:lnSpc>
                <a:spcPct val="107000"/>
              </a:lnSpc>
              <a:spcAft>
                <a:spcPts val="800"/>
              </a:spcAft>
              <a:buSzPts val="1000"/>
              <a:buFont typeface="Symbol" panose="05050102010706020507" pitchFamily="18" charset="2"/>
              <a:buChar char=""/>
              <a:tabLst>
                <a:tab pos="457200" algn="l"/>
              </a:tabLst>
            </a:pP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приобретение навыков работы в научных коллективах и ознакомление с методами организации научной работы; </a:t>
            </a:r>
          </a:p>
          <a:p>
            <a:pPr marL="342900" lvl="0" indent="-342900" algn="just">
              <a:lnSpc>
                <a:spcPct val="107000"/>
              </a:lnSpc>
              <a:spcAft>
                <a:spcPts val="800"/>
              </a:spcAft>
              <a:buSzPts val="1000"/>
              <a:buFont typeface="Symbol" panose="05050102010706020507" pitchFamily="18" charset="2"/>
              <a:buChar char=""/>
              <a:tabLst>
                <a:tab pos="457200" algn="l"/>
              </a:tabLst>
            </a:pP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непосредственное участие в решении научных задач.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8210133"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Задачи Научно-исследовательской работы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pic>
        <p:nvPicPr>
          <p:cNvPr id="9" name="Рисунок 8">
            <a:extLst>
              <a:ext uri="{FF2B5EF4-FFF2-40B4-BE49-F238E27FC236}">
                <a16:creationId xmlns:a16="http://schemas.microsoft.com/office/drawing/2014/main" id="{DEC65161-1286-4A7D-9F8B-6F3D0FF3F1C1}"/>
              </a:ext>
            </a:extLst>
          </p:cNvPr>
          <p:cNvPicPr>
            <a:picLocks noChangeAspect="1"/>
          </p:cNvPicPr>
          <p:nvPr/>
        </p:nvPicPr>
        <p:blipFill rotWithShape="1">
          <a:blip r:embed="rId2"/>
          <a:srcRect l="1769" t="38308" r="12263" b="10448"/>
          <a:stretch/>
        </p:blipFill>
        <p:spPr>
          <a:xfrm>
            <a:off x="7518778" y="951804"/>
            <a:ext cx="4286535" cy="5678017"/>
          </a:xfrm>
          <a:prstGeom prst="rect">
            <a:avLst/>
          </a:prstGeom>
        </p:spPr>
      </p:pic>
    </p:spTree>
    <p:extLst>
      <p:ext uri="{BB962C8B-B14F-4D97-AF65-F5344CB8AC3E}">
        <p14:creationId xmlns:p14="http://schemas.microsoft.com/office/powerpoint/2010/main" val="1532505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sp>
        <p:nvSpPr>
          <p:cNvPr id="2" name="Прямоугольник 1">
            <a:extLst>
              <a:ext uri="{FF2B5EF4-FFF2-40B4-BE49-F238E27FC236}">
                <a16:creationId xmlns:a16="http://schemas.microsoft.com/office/drawing/2014/main" id="{33087F0B-6C69-4F7C-92EE-5C50CD28D690}"/>
              </a:ext>
            </a:extLst>
          </p:cNvPr>
          <p:cNvSpPr/>
          <p:nvPr/>
        </p:nvSpPr>
        <p:spPr>
          <a:xfrm>
            <a:off x="122830" y="854177"/>
            <a:ext cx="6096000" cy="6003823"/>
          </a:xfrm>
          <a:prstGeom prst="rect">
            <a:avLst/>
          </a:prstGeom>
        </p:spPr>
        <p:txBody>
          <a:bodyPr>
            <a:spAutoFit/>
          </a:bodyPr>
          <a:lstStyle/>
          <a:p>
            <a:pPr marL="342900" lvl="0" indent="-342900" algn="just">
              <a:lnSpc>
                <a:spcPct val="107000"/>
              </a:lnSpc>
              <a:spcAft>
                <a:spcPts val="800"/>
              </a:spcAft>
              <a:buSzPts val="1000"/>
              <a:buFont typeface="Symbol" panose="05050102010706020507" pitchFamily="18" charset="2"/>
              <a:buChar char=""/>
              <a:tabLst>
                <a:tab pos="457200" algn="l"/>
              </a:tabLst>
            </a:pP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Известно, что большинство студентов первого курса имеют смутное представление о своей будущей карьере, в то время как 3-4 курс становится определяющим для формирования карьерных прогнозов у будущих выпускников. У студентов старших курсов уже сложились определенные «карьерные ориентации» - профессиональные представления, проявляющиеся на стадии планирования выбора профессии, которая в последующем станет основной на пути к достижению карьерных высот . В связи с этим участие в НИРС на старших курсах медицинского университета представляется наиболее осознанным в выборе медицинской специальности и позволяет студентам проявить больше уверенности в своих способностях и опыте, убедиться в правильности своего выбора и избежать разочарования в будущем.</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69180EF5-3517-4998-BF1E-01C3CCF572D5}"/>
              </a:ext>
            </a:extLst>
          </p:cNvPr>
          <p:cNvPicPr>
            <a:picLocks noChangeAspect="1"/>
          </p:cNvPicPr>
          <p:nvPr/>
        </p:nvPicPr>
        <p:blipFill rotWithShape="1">
          <a:blip r:embed="rId2">
            <a:extLst>
              <a:ext uri="{28A0092B-C50C-407E-A947-70E740481C1C}">
                <a14:useLocalDpi xmlns:a14="http://schemas.microsoft.com/office/drawing/2010/main" val="0"/>
              </a:ext>
            </a:extLst>
          </a:blip>
          <a:srcRect l="11476" t="28176" r="7347" b="4427"/>
          <a:stretch/>
        </p:blipFill>
        <p:spPr>
          <a:xfrm>
            <a:off x="6697639" y="854177"/>
            <a:ext cx="5371531" cy="3344725"/>
          </a:xfrm>
          <a:prstGeom prst="rect">
            <a:avLst/>
          </a:prstGeom>
        </p:spPr>
      </p:pic>
      <p:pic>
        <p:nvPicPr>
          <p:cNvPr id="5" name="Рисунок 4">
            <a:extLst>
              <a:ext uri="{FF2B5EF4-FFF2-40B4-BE49-F238E27FC236}">
                <a16:creationId xmlns:a16="http://schemas.microsoft.com/office/drawing/2014/main" id="{E64F5834-89F8-4FD2-B8C7-CE0C9FBB7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8755" y="2914393"/>
            <a:ext cx="3510415" cy="3750143"/>
          </a:xfrm>
          <a:prstGeom prst="rect">
            <a:avLst/>
          </a:prstGeom>
        </p:spPr>
      </p:pic>
    </p:spTree>
    <p:extLst>
      <p:ext uri="{BB962C8B-B14F-4D97-AF65-F5344CB8AC3E}">
        <p14:creationId xmlns:p14="http://schemas.microsoft.com/office/powerpoint/2010/main" val="555851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sp>
        <p:nvSpPr>
          <p:cNvPr id="2" name="Прямоугольник 1">
            <a:extLst>
              <a:ext uri="{FF2B5EF4-FFF2-40B4-BE49-F238E27FC236}">
                <a16:creationId xmlns:a16="http://schemas.microsoft.com/office/drawing/2014/main" id="{D59CBB9D-83AC-4FD9-940B-6C50ECEA6882}"/>
              </a:ext>
            </a:extLst>
          </p:cNvPr>
          <p:cNvSpPr/>
          <p:nvPr/>
        </p:nvSpPr>
        <p:spPr>
          <a:xfrm>
            <a:off x="127379" y="1091821"/>
            <a:ext cx="5700215" cy="5514843"/>
          </a:xfrm>
          <a:prstGeom prst="rect">
            <a:avLst/>
          </a:prstGeom>
        </p:spPr>
        <p:txBody>
          <a:bodyPr wrap="square">
            <a:spAutoFit/>
          </a:bodyPr>
          <a:lstStyle/>
          <a:p>
            <a:pPr marL="342900" lvl="0" indent="-342900" algn="just">
              <a:lnSpc>
                <a:spcPct val="107000"/>
              </a:lnSpc>
              <a:spcAft>
                <a:spcPts val="0"/>
              </a:spcAft>
              <a:buSzPts val="1000"/>
              <a:buFont typeface="Symbol" panose="05050102010706020507" pitchFamily="18" charset="2"/>
              <a:buChar char=""/>
              <a:tabLst>
                <a:tab pos="457200" algn="l"/>
              </a:tabLst>
            </a:pP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Одной из основных форм НИРС стоматологического факультета является участие студентов старших курсов в работе студенческого научного кружка.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endPar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Студенты под руководством преподавателя исследуют свою собственную научную тему, предоставляют к обсуждению результаты проведенных исследований, готовят доклады к традиционным весенним сессиям студенческого научного общества. Обсуждение докладов студентов обязательно включается в план научных конференций кафедры и, безусловно, является важной школой воспитания молодых научных работников. Не случайно, что многие сотрудники кафедр стоматологического факультета вышли из рядов кружковцев.  Таким образом, СНК как форма НИРС играет весьма значимую роль в подготовке будущих кадров высшей школы.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E8951084-63A6-41CE-84E1-689FCE9ED076}"/>
              </a:ext>
            </a:extLst>
          </p:cNvPr>
          <p:cNvPicPr>
            <a:picLocks noChangeAspect="1"/>
          </p:cNvPicPr>
          <p:nvPr/>
        </p:nvPicPr>
        <p:blipFill rotWithShape="1">
          <a:blip r:embed="rId2">
            <a:extLst>
              <a:ext uri="{28A0092B-C50C-407E-A947-70E740481C1C}">
                <a14:useLocalDpi xmlns:a14="http://schemas.microsoft.com/office/drawing/2010/main" val="0"/>
              </a:ext>
            </a:extLst>
          </a:blip>
          <a:srcRect t="29452" b="18486"/>
          <a:stretch/>
        </p:blipFill>
        <p:spPr>
          <a:xfrm>
            <a:off x="7055893" y="924473"/>
            <a:ext cx="4735773" cy="5625903"/>
          </a:xfrm>
          <a:prstGeom prst="rect">
            <a:avLst/>
          </a:prstGeom>
        </p:spPr>
      </p:pic>
    </p:spTree>
    <p:extLst>
      <p:ext uri="{BB962C8B-B14F-4D97-AF65-F5344CB8AC3E}">
        <p14:creationId xmlns:p14="http://schemas.microsoft.com/office/powerpoint/2010/main" val="848008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pic>
        <p:nvPicPr>
          <p:cNvPr id="4" name="Рисунок 3">
            <a:extLst>
              <a:ext uri="{FF2B5EF4-FFF2-40B4-BE49-F238E27FC236}">
                <a16:creationId xmlns:a16="http://schemas.microsoft.com/office/drawing/2014/main" id="{0C9B748B-66E2-4386-987C-86F43361A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930" y="1191796"/>
            <a:ext cx="3766560" cy="5022080"/>
          </a:xfrm>
          <a:prstGeom prst="rect">
            <a:avLst/>
          </a:prstGeom>
        </p:spPr>
      </p:pic>
      <p:sp>
        <p:nvSpPr>
          <p:cNvPr id="5" name="Прямоугольник 4">
            <a:extLst>
              <a:ext uri="{FF2B5EF4-FFF2-40B4-BE49-F238E27FC236}">
                <a16:creationId xmlns:a16="http://schemas.microsoft.com/office/drawing/2014/main" id="{E9BC961A-A1B2-40DC-A91E-735B1C5A3351}"/>
              </a:ext>
            </a:extLst>
          </p:cNvPr>
          <p:cNvSpPr/>
          <p:nvPr/>
        </p:nvSpPr>
        <p:spPr>
          <a:xfrm>
            <a:off x="386715" y="917960"/>
            <a:ext cx="7751445" cy="5022080"/>
          </a:xfrm>
          <a:prstGeom prst="rect">
            <a:avLst/>
          </a:prstGeom>
        </p:spPr>
        <p:txBody>
          <a:bodyPr wrap="square">
            <a:spAutoFit/>
          </a:bodyPr>
          <a:lstStyle/>
          <a:p>
            <a:pPr marL="457200"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 </a:t>
            </a:r>
          </a:p>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Участие в научно-исследовательской работе позволяет студентам овладеть статистическими методами анализа, приобрести более глубокие знания алгоритмов диагностики и протоколов лечения. Этот аспект НИРС представляется особенно важным в период цифровой трансформации здравоохранения, требующей подготовки высококвалифицированных кадров, специалистов новой формации по решению широкого спектра задач. Осуществляя исследовательский поиск, студент приобретает «интеллектуальную самоуверенность» (</a:t>
            </a:r>
            <a:r>
              <a:rPr lang="ru-RU"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self-reliance</a:t>
            </a:r>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формирует научный стиль мышления и изложения, исследовательскую культуру и этику. </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592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0EC42F-5497-46D2-A7CD-E75D13A85523}"/>
              </a:ext>
            </a:extLst>
          </p:cNvPr>
          <p:cNvSpPr/>
          <p:nvPr/>
        </p:nvSpPr>
        <p:spPr>
          <a:xfrm>
            <a:off x="2818518" y="228179"/>
            <a:ext cx="7210692" cy="461665"/>
          </a:xfrm>
          <a:prstGeom prst="rect">
            <a:avLst/>
          </a:prstGeom>
          <a:solidFill>
            <a:schemeClr val="accent2">
              <a:lumMod val="20000"/>
              <a:lumOff val="80000"/>
            </a:schemeClr>
          </a:solidFill>
        </p:spPr>
        <p:txBody>
          <a:bodyPr wrap="none">
            <a:spAutoFit/>
          </a:bodyPr>
          <a:lstStyle/>
          <a:p>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Научно-исследовательская работа студентов (НИРС</a:t>
            </a:r>
            <a:r>
              <a:rPr lang="ru-RU"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pic>
        <p:nvPicPr>
          <p:cNvPr id="4" name="Рисунок 3">
            <a:extLst>
              <a:ext uri="{FF2B5EF4-FFF2-40B4-BE49-F238E27FC236}">
                <a16:creationId xmlns:a16="http://schemas.microsoft.com/office/drawing/2014/main" id="{215ECEF8-9032-41D6-92FA-18593A2AD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112" y="1056024"/>
            <a:ext cx="4815840" cy="3858875"/>
          </a:xfrm>
          <a:prstGeom prst="rect">
            <a:avLst/>
          </a:prstGeom>
        </p:spPr>
      </p:pic>
      <p:sp>
        <p:nvSpPr>
          <p:cNvPr id="2" name="Прямоугольник 1">
            <a:extLst>
              <a:ext uri="{FF2B5EF4-FFF2-40B4-BE49-F238E27FC236}">
                <a16:creationId xmlns:a16="http://schemas.microsoft.com/office/drawing/2014/main" id="{5274C514-E3CA-44E8-8267-2A664EFB0ADF}"/>
              </a:ext>
            </a:extLst>
          </p:cNvPr>
          <p:cNvSpPr/>
          <p:nvPr/>
        </p:nvSpPr>
        <p:spPr>
          <a:xfrm>
            <a:off x="1046112" y="1056024"/>
            <a:ext cx="6096000" cy="4524315"/>
          </a:xfrm>
          <a:prstGeom prst="rect">
            <a:avLst/>
          </a:prstGeom>
        </p:spPr>
        <p:txBody>
          <a:bodyPr>
            <a:spAutoFit/>
          </a:bodyPr>
          <a:lstStyle/>
          <a:p>
            <a:r>
              <a:rPr lang="ru-RU" sz="2400" dirty="0">
                <a:solidFill>
                  <a:srgbClr val="333333"/>
                </a:solidFill>
                <a:latin typeface="Times New Roman" panose="02020603050405020304" pitchFamily="18" charset="0"/>
                <a:ea typeface="Calibri" panose="020F0502020204030204" pitchFamily="34" charset="0"/>
              </a:rPr>
              <a:t>Научные исследования и медицинские технологии сегодня становятся все более сложными и многогранными, а в клинической практике преобладают </a:t>
            </a:r>
            <a:r>
              <a:rPr lang="ru-RU" sz="2400" dirty="0" err="1">
                <a:solidFill>
                  <a:srgbClr val="333333"/>
                </a:solidFill>
                <a:latin typeface="Times New Roman" panose="02020603050405020304" pitchFamily="18" charset="0"/>
                <a:ea typeface="Calibri" panose="020F0502020204030204" pitchFamily="34" charset="0"/>
              </a:rPr>
              <a:t>коморбидные</a:t>
            </a:r>
            <a:r>
              <a:rPr lang="ru-RU" sz="2400" dirty="0">
                <a:solidFill>
                  <a:srgbClr val="333333"/>
                </a:solidFill>
                <a:latin typeface="Times New Roman" panose="02020603050405020304" pitchFamily="18" charset="0"/>
                <a:ea typeface="Calibri" panose="020F0502020204030204" pitchFamily="34" charset="0"/>
              </a:rPr>
              <a:t> пациенты, что в совокупности диктует необходимость при оказании медицинской помощи применять междисциплинарный подход, объединяющий усилия команды специалистов с различными компетенциями для решения сложных проблем и достижения новых научных открытий. </a:t>
            </a:r>
            <a:endParaRPr lang="ru-RU" sz="2400" dirty="0"/>
          </a:p>
        </p:txBody>
      </p:sp>
    </p:spTree>
    <p:extLst>
      <p:ext uri="{BB962C8B-B14F-4D97-AF65-F5344CB8AC3E}">
        <p14:creationId xmlns:p14="http://schemas.microsoft.com/office/powerpoint/2010/main" val="414879233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TotalTime>
  <Words>1775</Words>
  <Application>Microsoft Office PowerPoint</Application>
  <PresentationFormat>Широкоэкранный</PresentationFormat>
  <Paragraphs>112</Paragraphs>
  <Slides>25</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25</vt:i4>
      </vt:variant>
    </vt:vector>
  </HeadingPairs>
  <TitlesOfParts>
    <vt:vector size="34" baseType="lpstr">
      <vt:lpstr>Arial</vt:lpstr>
      <vt:lpstr>Calibri</vt:lpstr>
      <vt:lpstr>Calibri Light</vt:lpstr>
      <vt:lpstr>PT Sans</vt:lpstr>
      <vt:lpstr>PT Sans</vt:lpstr>
      <vt:lpstr>Symbol</vt:lpstr>
      <vt:lpstr>Times New Roman</vt:lpstr>
      <vt:lpstr>Wingdings</vt:lpstr>
      <vt:lpstr>Тема Office</vt:lpstr>
      <vt:lpstr>ВНЕУЧЕБНАЯ ОБРАЗОВАТЕЛЬНАЯ ДЕЯТЕЛЬНОСТЬ- НАУЧНЫЕ КРУЖКИ КАК СТРУКТУРНАЯ ЕДИНИЦА МНО УНИВЕРСИТЕТА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ВНЕУЧЕБНАЯ ОБРАЗОВАТЕЛЬНАЯ ДЕЯТЕЛЬНОСТЬ- НАУЧНЫЕ КРУЖКИ КАК СТРУКТУРНАЯ ЕДИНИЦА МНО УНИВЕРСИТЕТА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olgaa-75@mail.ru</dc:creator>
  <cp:lastModifiedBy>olgaa-75@mail.ru</cp:lastModifiedBy>
  <cp:revision>46</cp:revision>
  <dcterms:created xsi:type="dcterms:W3CDTF">2024-07-17T12:27:06Z</dcterms:created>
  <dcterms:modified xsi:type="dcterms:W3CDTF">2024-08-14T16:09:10Z</dcterms:modified>
</cp:coreProperties>
</file>