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283" r:id="rId4"/>
    <p:sldId id="269" r:id="rId5"/>
    <p:sldId id="286" r:id="rId6"/>
    <p:sldId id="287" r:id="rId7"/>
    <p:sldId id="294" r:id="rId8"/>
    <p:sldId id="259" r:id="rId9"/>
    <p:sldId id="284" r:id="rId10"/>
    <p:sldId id="275" r:id="rId11"/>
    <p:sldId id="288" r:id="rId12"/>
    <p:sldId id="276" r:id="rId13"/>
    <p:sldId id="298" r:id="rId14"/>
    <p:sldId id="289" r:id="rId15"/>
    <p:sldId id="277" r:id="rId16"/>
    <p:sldId id="290" r:id="rId17"/>
    <p:sldId id="278" r:id="rId18"/>
    <p:sldId id="297" r:id="rId19"/>
    <p:sldId id="279" r:id="rId20"/>
    <p:sldId id="291" r:id="rId21"/>
    <p:sldId id="282" r:id="rId22"/>
    <p:sldId id="292" r:id="rId23"/>
    <p:sldId id="293" r:id="rId24"/>
    <p:sldId id="295" r:id="rId25"/>
    <p:sldId id="296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342" y="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05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14.02.2023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Sixth level</a:t>
            </a:r>
          </a:p>
          <a:p>
            <a:pPr lvl="6"/>
            <a:r>
              <a:rPr lang="ru-RU" dirty="0" smtClean="0"/>
              <a:t>Seventh level</a:t>
            </a:r>
          </a:p>
          <a:p>
            <a:pPr lvl="7"/>
            <a:r>
              <a:rPr lang="ru-RU" dirty="0" smtClean="0"/>
              <a:t>Eighth level</a:t>
            </a:r>
          </a:p>
          <a:p>
            <a:pPr lvl="8"/>
            <a:r>
              <a:rPr lang="ru-RU" dirty="0" smtClean="0"/>
              <a:t>Ninth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ru-RU" smtClean="0"/>
              <a:pPr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Тема 8. </a:t>
            </a:r>
            <a:r>
              <a:rPr lang="ru-RU" b="1" dirty="0">
                <a:solidFill>
                  <a:srgbClr val="FF0000"/>
                </a:solidFill>
              </a:rPr>
              <a:t>Исследование </a:t>
            </a:r>
            <a:r>
              <a:rPr lang="ru-RU" b="1" dirty="0" smtClean="0">
                <a:solidFill>
                  <a:srgbClr val="FF0000"/>
                </a:solidFill>
              </a:rPr>
              <a:t>памяти</a:t>
            </a:r>
            <a:r>
              <a:rPr lang="ru-RU" sz="60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5157192"/>
            <a:ext cx="9252519" cy="862608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©Куликов В.С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2022</a:t>
            </a:r>
          </a:p>
          <a:p>
            <a:pPr algn="r"/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14092" y="404664"/>
            <a:ext cx="897473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Число Миллера 7±2. 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Объём кратковременной памяти независим от количества информации, закодированной, в каждой дискретной смысловой единице памяти.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4" descr="autor-mi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" y="44624"/>
            <a:ext cx="2844865" cy="40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9756" y="4285453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Джордж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Армитаж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Миллер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George Armitage Miller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род. 3 февраля 1920 - 22 июля 2012,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Чарлстон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Западная Виргиния, США) - американский  психолог.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332656"/>
            <a:ext cx="11377264" cy="6192688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Явления отрицания и </a:t>
            </a:r>
            <a:r>
              <a:rPr lang="ru-RU" sz="2800" b="1" dirty="0"/>
              <a:t>вытеснения информации </a:t>
            </a:r>
            <a:r>
              <a:rPr lang="ru-RU" sz="2800" dirty="0" smtClean="0"/>
              <a:t>из памяти (неосознаваемые </a:t>
            </a:r>
            <a:r>
              <a:rPr lang="ru-RU" sz="2800" dirty="0"/>
              <a:t>защитные механизмы, З. Фрейд).</a:t>
            </a:r>
          </a:p>
          <a:p>
            <a:pPr lvl="0"/>
            <a:r>
              <a:rPr lang="ru-RU" sz="2800" b="1" dirty="0"/>
              <a:t>Феномен Зейгарник </a:t>
            </a:r>
            <a:r>
              <a:rPr lang="ru-RU" sz="2800" dirty="0"/>
              <a:t>Б.В. (К. Левин), неудовлетворенная потребность, незавершённый </a:t>
            </a:r>
            <a:r>
              <a:rPr lang="ru-RU" sz="2800" dirty="0" err="1"/>
              <a:t>гештальт</a:t>
            </a:r>
            <a:r>
              <a:rPr lang="ru-RU" sz="2800" dirty="0"/>
              <a:t>. Информация, связанная с незавершённым действием запоминается сильнее</a:t>
            </a:r>
            <a:r>
              <a:rPr lang="ru-RU" sz="2800" dirty="0" smtClean="0"/>
              <a:t>.</a:t>
            </a:r>
          </a:p>
          <a:p>
            <a:pPr marL="0" lv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3187808"/>
            <a:ext cx="3312368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4172" y="3212976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Феномен </a:t>
            </a:r>
            <a:r>
              <a:rPr lang="ru-RU" sz="3200" b="1" dirty="0" err="1"/>
              <a:t>Сперлинга</a:t>
            </a:r>
            <a:r>
              <a:rPr lang="ru-RU" sz="3200" b="1" dirty="0"/>
              <a:t>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Джордж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Сперлинг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George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Sperling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– американский когнитивный психолог, род. 28 марта 1934 года</a:t>
            </a:r>
          </a:p>
        </p:txBody>
      </p:sp>
    </p:spTree>
    <p:extLst>
      <p:ext uri="{BB962C8B-B14F-4D97-AF65-F5344CB8AC3E}">
        <p14:creationId xmlns:p14="http://schemas.microsoft.com/office/powerpoint/2010/main" val="31031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0" y="44624"/>
            <a:ext cx="12025336" cy="669674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Феномен </a:t>
            </a:r>
            <a:r>
              <a:rPr lang="ru-RU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Сперлинга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памяти непосредственно после зрительного предъявления содержится больше информации,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спустя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 после этого.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0" lv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отчет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3 </a:t>
            </a: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 после «погасания» таблицы оставляет в памяти 5 – 6 знаков.</a:t>
            </a:r>
          </a:p>
          <a:p>
            <a:pPr marL="5400000" lvl="0" indent="0">
              <a:spcBef>
                <a:spcPts val="0"/>
              </a:spcBef>
              <a:buNone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Частичный отчет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(подсветка клетки спустя 0,3 сек 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«погасания» таблицы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позволяет воспроизвести 9 знаков из 10.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0" lvl="0" indent="0">
              <a:spcBef>
                <a:spcPts val="0"/>
              </a:spcBef>
              <a:buNone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25680"/>
              </p:ext>
            </p:extLst>
          </p:nvPr>
        </p:nvGraphicFramePr>
        <p:xfrm>
          <a:off x="405780" y="1556792"/>
          <a:ext cx="4578176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114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40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8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3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b="0" i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http://lib.uni-dubna.ru/search/files/ps_klatzky_pamiat/ps_klatzky_pamiat.files/Im3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16632"/>
            <a:ext cx="6624736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86499" y="1340768"/>
            <a:ext cx="53023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с частичным отчетом без задержки времени позволяют измерить информацию, содержащуюся в памяти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момент после предъявления стимула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отличие от этого эксперименты с полным отчетом позволяют установить, что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прошествии некоторого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память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гораздо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информации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чем при различной задержке сигнала;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Sperling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1960).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16632"/>
            <a:ext cx="11809312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4. Основные подходы к изучению памяти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/>
              <a:t>Предметом исследования памяти обычно являются либо отдельно взятые механизмы, либо особенности одного из видов памяти.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/>
              <a:t>В экспериментах, как правило, имеется четыре переменных: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/>
              <a:t>1.      </a:t>
            </a:r>
            <a:r>
              <a:rPr lang="ru-RU" sz="2800" dirty="0" smtClean="0"/>
              <a:t>Вариации </a:t>
            </a:r>
            <a:r>
              <a:rPr lang="ru-RU" sz="2800" dirty="0"/>
              <a:t>стимульного материала и способа его предъявления испытуемому;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/>
              <a:t>2.      Р</a:t>
            </a:r>
            <a:r>
              <a:rPr lang="ru-RU" sz="2800" dirty="0" smtClean="0"/>
              <a:t>азличия </a:t>
            </a:r>
            <a:r>
              <a:rPr lang="ru-RU" sz="2800" dirty="0"/>
              <a:t>способа запоминания стимульного </a:t>
            </a:r>
            <a:r>
              <a:rPr lang="ru-RU" sz="2800" dirty="0" smtClean="0"/>
              <a:t>материала </a:t>
            </a:r>
            <a:r>
              <a:rPr lang="ru-RU" sz="2800" i="1" dirty="0" smtClean="0"/>
              <a:t>(произвольность, ассоциации, логические или образные связи…);</a:t>
            </a:r>
            <a:endParaRPr lang="ru-RU" sz="2800" i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/>
              <a:t>3.      </a:t>
            </a:r>
            <a:r>
              <a:rPr lang="ru-RU" sz="2800" dirty="0" smtClean="0"/>
              <a:t>Изменения </a:t>
            </a:r>
            <a:r>
              <a:rPr lang="ru-RU" sz="2800" dirty="0"/>
              <a:t>интервала между запоминанием и воспроизведением (или узнаванием);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/>
              <a:t>4.      </a:t>
            </a:r>
            <a:r>
              <a:rPr lang="ru-RU" sz="2800" dirty="0" smtClean="0"/>
              <a:t>Многообразие </a:t>
            </a:r>
            <a:r>
              <a:rPr lang="ru-RU" sz="2800" dirty="0"/>
              <a:t>способов воспроизведения запечатленного </a:t>
            </a:r>
            <a:r>
              <a:rPr lang="ru-RU" sz="2800" dirty="0" smtClean="0"/>
              <a:t>материала </a:t>
            </a:r>
            <a:r>
              <a:rPr lang="ru-RU" sz="2800" i="1" dirty="0" smtClean="0"/>
              <a:t>(полное, выборочное, с ассоциациями…).</a:t>
            </a:r>
            <a:endParaRPr lang="ru-RU" sz="2800" i="1" dirty="0"/>
          </a:p>
          <a:p>
            <a:pPr marL="0" indent="0">
              <a:spcBef>
                <a:spcPts val="60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 smtClean="0"/>
              <a:t>Различия </a:t>
            </a:r>
            <a:r>
              <a:rPr lang="ru-RU" sz="2800" dirty="0"/>
              <a:t>методов заключаются в модификации этих переменных. </a:t>
            </a:r>
            <a:endParaRPr lang="ru-RU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2800" u="sng" dirty="0" smtClean="0"/>
              <a:t>Фиксируются</a:t>
            </a:r>
            <a:r>
              <a:rPr lang="ru-RU" sz="2800" dirty="0" smtClean="0"/>
              <a:t>: точность, время, продуктивность по количеству инф-и.</a:t>
            </a:r>
            <a:endParaRPr lang="ru-RU" sz="2800" dirty="0"/>
          </a:p>
          <a:p>
            <a:pPr marL="0" indent="0">
              <a:spcBef>
                <a:spcPts val="600"/>
              </a:spcBef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63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840760"/>
          </a:xfrm>
        </p:spPr>
        <p:txBody>
          <a:bodyPr>
            <a:normAutofit fontScale="70000" lnSpcReduction="20000"/>
          </a:bodyPr>
          <a:lstStyle/>
          <a:p>
            <a:pPr indent="457200">
              <a:spcBef>
                <a:spcPts val="600"/>
              </a:spcBef>
              <a:spcAft>
                <a:spcPts val="0"/>
              </a:spcAft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Стимульный материал может предъявляться зрительно или на слух. Кроме того, возможны различные варианты этих двух основных способов: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зрительно-</a:t>
            </a:r>
            <a:r>
              <a:rPr lang="ru-RU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слухо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-моторный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зрительно-моторный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(одновременно со зрительным предъявлением материала испытуемый читает его вслух или про себя),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зрительно-слуховой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(одновременно со зрительным предъявлением материала его читает вслух экспериментатор) и т.п.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Bef>
                <a:spcPts val="600"/>
              </a:spcBef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широкого варьирования времени предъявления стимульного материала, его организации и способов предъявления, а также для регистрации параметров ответной деятельности испытуемых с необходимой точностью сегодня используются ПК.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Bef>
                <a:spcPts val="600"/>
              </a:spcBef>
              <a:spcAft>
                <a:spcPts val="0"/>
              </a:spcAft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исследованиях памяти раньше, чем в других областях психологии, произошел отказ от традиционной позиции, согласно которой мышление и память являются самостоятельными функциями.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Bef>
                <a:spcPts val="600"/>
              </a:spcBef>
              <a:spcAft>
                <a:spcPts val="0"/>
              </a:spcAft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 сближение исследований памяти и внимания. </a:t>
            </a:r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Bef>
                <a:spcPts val="600"/>
              </a:spcBef>
              <a:spcAft>
                <a:spcPts val="0"/>
              </a:spcAft>
            </a:pP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</a:t>
            </a: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сферы должны в конце концов объединиться в одну картину переработки информации.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42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81337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5. Методические указания к проведению практических работ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(отчитаться до </a:t>
            </a:r>
            <a:r>
              <a:rPr lang="ru-RU" sz="2800" b="1" dirty="0" smtClean="0">
                <a:solidFill>
                  <a:srgbClr val="FF0000"/>
                </a:solidFill>
              </a:rPr>
              <a:t>___)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3200" dirty="0">
                <a:solidFill>
                  <a:srgbClr val="FF0000"/>
                </a:solidFill>
              </a:rPr>
              <a:t> </a:t>
            </a:r>
            <a:r>
              <a:rPr lang="ru-RU" sz="3200" dirty="0" smtClean="0">
                <a:solidFill>
                  <a:srgbClr val="FF0000"/>
                </a:solidFill>
              </a:rPr>
              <a:t>5.1. </a:t>
            </a:r>
            <a:r>
              <a:rPr lang="ru-RU" sz="3200" b="1" dirty="0" smtClean="0">
                <a:solidFill>
                  <a:srgbClr val="FF0000"/>
                </a:solidFill>
              </a:rPr>
              <a:t>Тест </a:t>
            </a:r>
            <a:r>
              <a:rPr lang="ru-RU" sz="3200" b="1" dirty="0">
                <a:solidFill>
                  <a:srgbClr val="FF0000"/>
                </a:solidFill>
              </a:rPr>
              <a:t>«На способность к логическому мышлению»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3000" u="sng" dirty="0"/>
              <a:t>Порядок проведения работы: </a:t>
            </a:r>
            <a:r>
              <a:rPr lang="ru-RU" sz="3000" dirty="0" smtClean="0"/>
              <a:t>Предъявляются слова со * и без. Если со *, то набрать 3 слова на эту букву, если без, - три слова, связанные по смыслу.</a:t>
            </a:r>
            <a:endParaRPr lang="ru-RU" sz="3000" dirty="0"/>
          </a:p>
          <a:p>
            <a:pPr lvl="0">
              <a:spcBef>
                <a:spcPts val="600"/>
              </a:spcBef>
            </a:pPr>
            <a:r>
              <a:rPr lang="ru-RU" sz="3000" dirty="0" smtClean="0"/>
              <a:t>Зафиксировать </a:t>
            </a:r>
            <a:r>
              <a:rPr lang="ru-RU" sz="3000" dirty="0"/>
              <a:t>в таблице количество слов, воспроизведенных по первой букве и количество слов, воспроизведенных по содержанию.</a:t>
            </a:r>
          </a:p>
          <a:p>
            <a:pPr marL="0" lvl="0" indent="0">
              <a:buNone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Исследуется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непроизвольная память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(название работы).</a:t>
            </a:r>
          </a:p>
          <a:p>
            <a:pPr marL="0" lvl="0" indent="0">
              <a:buNone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Проводятся две серии эксперимента: с логической обработкой воспроизводимой информации и без неё.</a:t>
            </a:r>
          </a:p>
          <a:p>
            <a:pPr marL="0" lvl="0" indent="0">
              <a:buNone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Суть - увидеть разницу в продуктивности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двух видов непроизвольного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запоминания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5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044" y="332656"/>
            <a:ext cx="10696888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0" y="0"/>
            <a:ext cx="12025336" cy="674136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80060" algn="l"/>
                <a:tab pos="1973580" algn="l"/>
                <a:tab pos="348996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5.2. Эксперимент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Сперлинга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(объем иконической памяти)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80060" algn="l"/>
                <a:tab pos="1973580" algn="l"/>
                <a:tab pos="3489960" algn="l"/>
              </a:tabLst>
            </a:pP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строки по 4 буквы, звуковой сигнал трех тонов. 144 предъявления.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Наушники.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Зафиксировать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таблице количество знаков, воспроизведенных в каждой из 4 серий эксперимента.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2" y="1700808"/>
            <a:ext cx="8361251" cy="4118537"/>
          </a:xfrm>
          <a:prstGeom prst="rect">
            <a:avLst/>
          </a:prstGeom>
        </p:spPr>
      </p:pic>
      <p:sp>
        <p:nvSpPr>
          <p:cNvPr id="2" name="Полилиния 1"/>
          <p:cNvSpPr/>
          <p:nvPr/>
        </p:nvSpPr>
        <p:spPr>
          <a:xfrm>
            <a:off x="6058408" y="3972257"/>
            <a:ext cx="1129854" cy="1847088"/>
          </a:xfrm>
          <a:custGeom>
            <a:avLst/>
            <a:gdLst>
              <a:gd name="connsiteX0" fmla="*/ 910398 w 1129854"/>
              <a:gd name="connsiteY0" fmla="*/ 45720 h 1847088"/>
              <a:gd name="connsiteX1" fmla="*/ 864678 w 1129854"/>
              <a:gd name="connsiteY1" fmla="*/ 82296 h 1847088"/>
              <a:gd name="connsiteX2" fmla="*/ 837246 w 1129854"/>
              <a:gd name="connsiteY2" fmla="*/ 64008 h 1847088"/>
              <a:gd name="connsiteX3" fmla="*/ 773238 w 1129854"/>
              <a:gd name="connsiteY3" fmla="*/ 0 h 1847088"/>
              <a:gd name="connsiteX4" fmla="*/ 764094 w 1129854"/>
              <a:gd name="connsiteY4" fmla="*/ 27432 h 1847088"/>
              <a:gd name="connsiteX5" fmla="*/ 709230 w 1129854"/>
              <a:gd name="connsiteY5" fmla="*/ 54864 h 1847088"/>
              <a:gd name="connsiteX6" fmla="*/ 480630 w 1129854"/>
              <a:gd name="connsiteY6" fmla="*/ 36576 h 1847088"/>
              <a:gd name="connsiteX7" fmla="*/ 425766 w 1129854"/>
              <a:gd name="connsiteY7" fmla="*/ 18288 h 1847088"/>
              <a:gd name="connsiteX8" fmla="*/ 398334 w 1129854"/>
              <a:gd name="connsiteY8" fmla="*/ 9144 h 1847088"/>
              <a:gd name="connsiteX9" fmla="*/ 334326 w 1129854"/>
              <a:gd name="connsiteY9" fmla="*/ 18288 h 1847088"/>
              <a:gd name="connsiteX10" fmla="*/ 316038 w 1129854"/>
              <a:gd name="connsiteY10" fmla="*/ 45720 h 1847088"/>
              <a:gd name="connsiteX11" fmla="*/ 288606 w 1129854"/>
              <a:gd name="connsiteY11" fmla="*/ 54864 h 1847088"/>
              <a:gd name="connsiteX12" fmla="*/ 261174 w 1129854"/>
              <a:gd name="connsiteY12" fmla="*/ 82296 h 1847088"/>
              <a:gd name="connsiteX13" fmla="*/ 242886 w 1129854"/>
              <a:gd name="connsiteY13" fmla="*/ 137160 h 1847088"/>
              <a:gd name="connsiteX14" fmla="*/ 224598 w 1129854"/>
              <a:gd name="connsiteY14" fmla="*/ 201168 h 1847088"/>
              <a:gd name="connsiteX15" fmla="*/ 215454 w 1129854"/>
              <a:gd name="connsiteY15" fmla="*/ 374904 h 1847088"/>
              <a:gd name="connsiteX16" fmla="*/ 197166 w 1129854"/>
              <a:gd name="connsiteY16" fmla="*/ 429768 h 1847088"/>
              <a:gd name="connsiteX17" fmla="*/ 169734 w 1129854"/>
              <a:gd name="connsiteY17" fmla="*/ 512064 h 1847088"/>
              <a:gd name="connsiteX18" fmla="*/ 142302 w 1129854"/>
              <a:gd name="connsiteY18" fmla="*/ 585216 h 1847088"/>
              <a:gd name="connsiteX19" fmla="*/ 105726 w 1129854"/>
              <a:gd name="connsiteY19" fmla="*/ 640080 h 1847088"/>
              <a:gd name="connsiteX20" fmla="*/ 87438 w 1129854"/>
              <a:gd name="connsiteY20" fmla="*/ 667512 h 1847088"/>
              <a:gd name="connsiteX21" fmla="*/ 60006 w 1129854"/>
              <a:gd name="connsiteY21" fmla="*/ 685800 h 1847088"/>
              <a:gd name="connsiteX22" fmla="*/ 23430 w 1129854"/>
              <a:gd name="connsiteY22" fmla="*/ 768096 h 1847088"/>
              <a:gd name="connsiteX23" fmla="*/ 14286 w 1129854"/>
              <a:gd name="connsiteY23" fmla="*/ 795528 h 1847088"/>
              <a:gd name="connsiteX24" fmla="*/ 14286 w 1129854"/>
              <a:gd name="connsiteY24" fmla="*/ 1161288 h 1847088"/>
              <a:gd name="connsiteX25" fmla="*/ 32574 w 1129854"/>
              <a:gd name="connsiteY25" fmla="*/ 1216152 h 1847088"/>
              <a:gd name="connsiteX26" fmla="*/ 41718 w 1129854"/>
              <a:gd name="connsiteY26" fmla="*/ 1261872 h 1847088"/>
              <a:gd name="connsiteX27" fmla="*/ 60006 w 1129854"/>
              <a:gd name="connsiteY27" fmla="*/ 1399032 h 1847088"/>
              <a:gd name="connsiteX28" fmla="*/ 78294 w 1129854"/>
              <a:gd name="connsiteY28" fmla="*/ 1453896 h 1847088"/>
              <a:gd name="connsiteX29" fmla="*/ 87438 w 1129854"/>
              <a:gd name="connsiteY29" fmla="*/ 1481328 h 1847088"/>
              <a:gd name="connsiteX30" fmla="*/ 96582 w 1129854"/>
              <a:gd name="connsiteY30" fmla="*/ 1545336 h 1847088"/>
              <a:gd name="connsiteX31" fmla="*/ 124014 w 1129854"/>
              <a:gd name="connsiteY31" fmla="*/ 1627632 h 1847088"/>
              <a:gd name="connsiteX32" fmla="*/ 133158 w 1129854"/>
              <a:gd name="connsiteY32" fmla="*/ 1655064 h 1847088"/>
              <a:gd name="connsiteX33" fmla="*/ 142302 w 1129854"/>
              <a:gd name="connsiteY33" fmla="*/ 1682496 h 1847088"/>
              <a:gd name="connsiteX34" fmla="*/ 197166 w 1129854"/>
              <a:gd name="connsiteY34" fmla="*/ 1719072 h 1847088"/>
              <a:gd name="connsiteX35" fmla="*/ 215454 w 1129854"/>
              <a:gd name="connsiteY35" fmla="*/ 1746504 h 1847088"/>
              <a:gd name="connsiteX36" fmla="*/ 242886 w 1129854"/>
              <a:gd name="connsiteY36" fmla="*/ 1755648 h 1847088"/>
              <a:gd name="connsiteX37" fmla="*/ 297750 w 1129854"/>
              <a:gd name="connsiteY37" fmla="*/ 1792224 h 1847088"/>
              <a:gd name="connsiteX38" fmla="*/ 352614 w 1129854"/>
              <a:gd name="connsiteY38" fmla="*/ 1837944 h 1847088"/>
              <a:gd name="connsiteX39" fmla="*/ 380046 w 1129854"/>
              <a:gd name="connsiteY39" fmla="*/ 1847088 h 1847088"/>
              <a:gd name="connsiteX40" fmla="*/ 544638 w 1129854"/>
              <a:gd name="connsiteY40" fmla="*/ 1837944 h 1847088"/>
              <a:gd name="connsiteX41" fmla="*/ 572070 w 1129854"/>
              <a:gd name="connsiteY41" fmla="*/ 1828800 h 1847088"/>
              <a:gd name="connsiteX42" fmla="*/ 681798 w 1129854"/>
              <a:gd name="connsiteY42" fmla="*/ 1801368 h 1847088"/>
              <a:gd name="connsiteX43" fmla="*/ 709230 w 1129854"/>
              <a:gd name="connsiteY43" fmla="*/ 1783080 h 1847088"/>
              <a:gd name="connsiteX44" fmla="*/ 754950 w 1129854"/>
              <a:gd name="connsiteY44" fmla="*/ 1773936 h 1847088"/>
              <a:gd name="connsiteX45" fmla="*/ 782382 w 1129854"/>
              <a:gd name="connsiteY45" fmla="*/ 1764792 h 1847088"/>
              <a:gd name="connsiteX46" fmla="*/ 818958 w 1129854"/>
              <a:gd name="connsiteY46" fmla="*/ 1719072 h 1847088"/>
              <a:gd name="connsiteX47" fmla="*/ 828102 w 1129854"/>
              <a:gd name="connsiteY47" fmla="*/ 1691640 h 1847088"/>
              <a:gd name="connsiteX48" fmla="*/ 873822 w 1129854"/>
              <a:gd name="connsiteY48" fmla="*/ 1645920 h 1847088"/>
              <a:gd name="connsiteX49" fmla="*/ 882966 w 1129854"/>
              <a:gd name="connsiteY49" fmla="*/ 1618488 h 1847088"/>
              <a:gd name="connsiteX50" fmla="*/ 919542 w 1129854"/>
              <a:gd name="connsiteY50" fmla="*/ 1563624 h 1847088"/>
              <a:gd name="connsiteX51" fmla="*/ 937830 w 1129854"/>
              <a:gd name="connsiteY51" fmla="*/ 1508760 h 1847088"/>
              <a:gd name="connsiteX52" fmla="*/ 946974 w 1129854"/>
              <a:gd name="connsiteY52" fmla="*/ 1481328 h 1847088"/>
              <a:gd name="connsiteX53" fmla="*/ 956118 w 1129854"/>
              <a:gd name="connsiteY53" fmla="*/ 1453896 h 1847088"/>
              <a:gd name="connsiteX54" fmla="*/ 965262 w 1129854"/>
              <a:gd name="connsiteY54" fmla="*/ 1389888 h 1847088"/>
              <a:gd name="connsiteX55" fmla="*/ 974406 w 1129854"/>
              <a:gd name="connsiteY55" fmla="*/ 1362456 h 1847088"/>
              <a:gd name="connsiteX56" fmla="*/ 983550 w 1129854"/>
              <a:gd name="connsiteY56" fmla="*/ 1325880 h 1847088"/>
              <a:gd name="connsiteX57" fmla="*/ 1010982 w 1129854"/>
              <a:gd name="connsiteY57" fmla="*/ 1243584 h 1847088"/>
              <a:gd name="connsiteX58" fmla="*/ 1038414 w 1129854"/>
              <a:gd name="connsiteY58" fmla="*/ 1188720 h 1847088"/>
              <a:gd name="connsiteX59" fmla="*/ 1056702 w 1129854"/>
              <a:gd name="connsiteY59" fmla="*/ 1133856 h 1847088"/>
              <a:gd name="connsiteX60" fmla="*/ 1065846 w 1129854"/>
              <a:gd name="connsiteY60" fmla="*/ 969264 h 1847088"/>
              <a:gd name="connsiteX61" fmla="*/ 1084134 w 1129854"/>
              <a:gd name="connsiteY61" fmla="*/ 914400 h 1847088"/>
              <a:gd name="connsiteX62" fmla="*/ 1093278 w 1129854"/>
              <a:gd name="connsiteY62" fmla="*/ 813816 h 1847088"/>
              <a:gd name="connsiteX63" fmla="*/ 1111566 w 1129854"/>
              <a:gd name="connsiteY63" fmla="*/ 758952 h 1847088"/>
              <a:gd name="connsiteX64" fmla="*/ 1120710 w 1129854"/>
              <a:gd name="connsiteY64" fmla="*/ 612648 h 1847088"/>
              <a:gd name="connsiteX65" fmla="*/ 1129854 w 1129854"/>
              <a:gd name="connsiteY65" fmla="*/ 576072 h 1847088"/>
              <a:gd name="connsiteX66" fmla="*/ 1111566 w 1129854"/>
              <a:gd name="connsiteY66" fmla="*/ 393192 h 1847088"/>
              <a:gd name="connsiteX67" fmla="*/ 1093278 w 1129854"/>
              <a:gd name="connsiteY67" fmla="*/ 338328 h 1847088"/>
              <a:gd name="connsiteX68" fmla="*/ 1056702 w 1129854"/>
              <a:gd name="connsiteY68" fmla="*/ 210312 h 1847088"/>
              <a:gd name="connsiteX69" fmla="*/ 1020126 w 1129854"/>
              <a:gd name="connsiteY69" fmla="*/ 155448 h 1847088"/>
              <a:gd name="connsiteX70" fmla="*/ 1010982 w 1129854"/>
              <a:gd name="connsiteY70" fmla="*/ 128016 h 1847088"/>
              <a:gd name="connsiteX71" fmla="*/ 974406 w 1129854"/>
              <a:gd name="connsiteY71" fmla="*/ 73152 h 1847088"/>
              <a:gd name="connsiteX72" fmla="*/ 910398 w 1129854"/>
              <a:gd name="connsiteY72" fmla="*/ 54864 h 1847088"/>
              <a:gd name="connsiteX73" fmla="*/ 910398 w 1129854"/>
              <a:gd name="connsiteY73" fmla="*/ 4572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129854" h="1847088">
                <a:moveTo>
                  <a:pt x="910398" y="45720"/>
                </a:moveTo>
                <a:cubicBezTo>
                  <a:pt x="902778" y="50292"/>
                  <a:pt x="883612" y="77562"/>
                  <a:pt x="864678" y="82296"/>
                </a:cubicBezTo>
                <a:cubicBezTo>
                  <a:pt x="854016" y="84961"/>
                  <a:pt x="844483" y="72279"/>
                  <a:pt x="837246" y="64008"/>
                </a:cubicBezTo>
                <a:cubicBezTo>
                  <a:pt x="776828" y="-5041"/>
                  <a:pt x="829632" y="18798"/>
                  <a:pt x="773238" y="0"/>
                </a:cubicBezTo>
                <a:cubicBezTo>
                  <a:pt x="770190" y="9144"/>
                  <a:pt x="770115" y="19906"/>
                  <a:pt x="764094" y="27432"/>
                </a:cubicBezTo>
                <a:cubicBezTo>
                  <a:pt x="751202" y="43546"/>
                  <a:pt x="727301" y="48840"/>
                  <a:pt x="709230" y="54864"/>
                </a:cubicBezTo>
                <a:cubicBezTo>
                  <a:pt x="646207" y="51713"/>
                  <a:pt x="551729" y="55967"/>
                  <a:pt x="480630" y="36576"/>
                </a:cubicBezTo>
                <a:cubicBezTo>
                  <a:pt x="462032" y="31504"/>
                  <a:pt x="444054" y="24384"/>
                  <a:pt x="425766" y="18288"/>
                </a:cubicBezTo>
                <a:lnTo>
                  <a:pt x="398334" y="9144"/>
                </a:lnTo>
                <a:cubicBezTo>
                  <a:pt x="376998" y="12192"/>
                  <a:pt x="354021" y="9535"/>
                  <a:pt x="334326" y="18288"/>
                </a:cubicBezTo>
                <a:cubicBezTo>
                  <a:pt x="324283" y="22751"/>
                  <a:pt x="324620" y="38855"/>
                  <a:pt x="316038" y="45720"/>
                </a:cubicBezTo>
                <a:cubicBezTo>
                  <a:pt x="308512" y="51741"/>
                  <a:pt x="297750" y="51816"/>
                  <a:pt x="288606" y="54864"/>
                </a:cubicBezTo>
                <a:cubicBezTo>
                  <a:pt x="279462" y="64008"/>
                  <a:pt x="267454" y="70992"/>
                  <a:pt x="261174" y="82296"/>
                </a:cubicBezTo>
                <a:cubicBezTo>
                  <a:pt x="251812" y="99147"/>
                  <a:pt x="247561" y="118458"/>
                  <a:pt x="242886" y="137160"/>
                </a:cubicBezTo>
                <a:cubicBezTo>
                  <a:pt x="231404" y="183087"/>
                  <a:pt x="237716" y="161814"/>
                  <a:pt x="224598" y="201168"/>
                </a:cubicBezTo>
                <a:cubicBezTo>
                  <a:pt x="221550" y="259080"/>
                  <a:pt x="222363" y="317325"/>
                  <a:pt x="215454" y="374904"/>
                </a:cubicBezTo>
                <a:cubicBezTo>
                  <a:pt x="213157" y="394044"/>
                  <a:pt x="200335" y="410753"/>
                  <a:pt x="197166" y="429768"/>
                </a:cubicBezTo>
                <a:cubicBezTo>
                  <a:pt x="180190" y="531624"/>
                  <a:pt x="201878" y="447776"/>
                  <a:pt x="169734" y="512064"/>
                </a:cubicBezTo>
                <a:cubicBezTo>
                  <a:pt x="120757" y="610019"/>
                  <a:pt x="223164" y="436969"/>
                  <a:pt x="142302" y="585216"/>
                </a:cubicBezTo>
                <a:cubicBezTo>
                  <a:pt x="131777" y="604512"/>
                  <a:pt x="117918" y="621792"/>
                  <a:pt x="105726" y="640080"/>
                </a:cubicBezTo>
                <a:cubicBezTo>
                  <a:pt x="99630" y="649224"/>
                  <a:pt x="96582" y="661416"/>
                  <a:pt x="87438" y="667512"/>
                </a:cubicBezTo>
                <a:lnTo>
                  <a:pt x="60006" y="685800"/>
                </a:lnTo>
                <a:cubicBezTo>
                  <a:pt x="31025" y="729272"/>
                  <a:pt x="45193" y="702806"/>
                  <a:pt x="23430" y="768096"/>
                </a:cubicBezTo>
                <a:lnTo>
                  <a:pt x="14286" y="795528"/>
                </a:lnTo>
                <a:cubicBezTo>
                  <a:pt x="-4627" y="946831"/>
                  <a:pt x="-4898" y="918295"/>
                  <a:pt x="14286" y="1161288"/>
                </a:cubicBezTo>
                <a:cubicBezTo>
                  <a:pt x="15803" y="1180505"/>
                  <a:pt x="28793" y="1197249"/>
                  <a:pt x="32574" y="1216152"/>
                </a:cubicBezTo>
                <a:cubicBezTo>
                  <a:pt x="35622" y="1231392"/>
                  <a:pt x="39520" y="1246486"/>
                  <a:pt x="41718" y="1261872"/>
                </a:cubicBezTo>
                <a:cubicBezTo>
                  <a:pt x="46792" y="1297390"/>
                  <a:pt x="50434" y="1360743"/>
                  <a:pt x="60006" y="1399032"/>
                </a:cubicBezTo>
                <a:cubicBezTo>
                  <a:pt x="64681" y="1417734"/>
                  <a:pt x="72198" y="1435608"/>
                  <a:pt x="78294" y="1453896"/>
                </a:cubicBezTo>
                <a:lnTo>
                  <a:pt x="87438" y="1481328"/>
                </a:lnTo>
                <a:cubicBezTo>
                  <a:pt x="90486" y="1502664"/>
                  <a:pt x="91736" y="1524335"/>
                  <a:pt x="96582" y="1545336"/>
                </a:cubicBezTo>
                <a:lnTo>
                  <a:pt x="124014" y="1627632"/>
                </a:lnTo>
                <a:lnTo>
                  <a:pt x="133158" y="1655064"/>
                </a:lnTo>
                <a:cubicBezTo>
                  <a:pt x="136206" y="1664208"/>
                  <a:pt x="134282" y="1677149"/>
                  <a:pt x="142302" y="1682496"/>
                </a:cubicBezTo>
                <a:lnTo>
                  <a:pt x="197166" y="1719072"/>
                </a:lnTo>
                <a:cubicBezTo>
                  <a:pt x="203262" y="1728216"/>
                  <a:pt x="206872" y="1739639"/>
                  <a:pt x="215454" y="1746504"/>
                </a:cubicBezTo>
                <a:cubicBezTo>
                  <a:pt x="222980" y="1752525"/>
                  <a:pt x="234460" y="1750967"/>
                  <a:pt x="242886" y="1755648"/>
                </a:cubicBezTo>
                <a:cubicBezTo>
                  <a:pt x="262099" y="1766322"/>
                  <a:pt x="282208" y="1776682"/>
                  <a:pt x="297750" y="1792224"/>
                </a:cubicBezTo>
                <a:cubicBezTo>
                  <a:pt x="317973" y="1812447"/>
                  <a:pt x="327153" y="1825213"/>
                  <a:pt x="352614" y="1837944"/>
                </a:cubicBezTo>
                <a:cubicBezTo>
                  <a:pt x="361235" y="1842255"/>
                  <a:pt x="370902" y="1844040"/>
                  <a:pt x="380046" y="1847088"/>
                </a:cubicBezTo>
                <a:cubicBezTo>
                  <a:pt x="434910" y="1844040"/>
                  <a:pt x="489937" y="1843154"/>
                  <a:pt x="544638" y="1837944"/>
                </a:cubicBezTo>
                <a:cubicBezTo>
                  <a:pt x="554233" y="1837030"/>
                  <a:pt x="562661" y="1830891"/>
                  <a:pt x="572070" y="1828800"/>
                </a:cubicBezTo>
                <a:cubicBezTo>
                  <a:pt x="602922" y="1821944"/>
                  <a:pt x="654083" y="1819845"/>
                  <a:pt x="681798" y="1801368"/>
                </a:cubicBezTo>
                <a:cubicBezTo>
                  <a:pt x="690942" y="1795272"/>
                  <a:pt x="698940" y="1786939"/>
                  <a:pt x="709230" y="1783080"/>
                </a:cubicBezTo>
                <a:cubicBezTo>
                  <a:pt x="723782" y="1777623"/>
                  <a:pt x="739872" y="1777705"/>
                  <a:pt x="754950" y="1773936"/>
                </a:cubicBezTo>
                <a:cubicBezTo>
                  <a:pt x="764301" y="1771598"/>
                  <a:pt x="773238" y="1767840"/>
                  <a:pt x="782382" y="1764792"/>
                </a:cubicBezTo>
                <a:cubicBezTo>
                  <a:pt x="805366" y="1695841"/>
                  <a:pt x="771689" y="1778158"/>
                  <a:pt x="818958" y="1719072"/>
                </a:cubicBezTo>
                <a:cubicBezTo>
                  <a:pt x="824979" y="1711546"/>
                  <a:pt x="823791" y="1700261"/>
                  <a:pt x="828102" y="1691640"/>
                </a:cubicBezTo>
                <a:cubicBezTo>
                  <a:pt x="843342" y="1661160"/>
                  <a:pt x="846390" y="1664208"/>
                  <a:pt x="873822" y="1645920"/>
                </a:cubicBezTo>
                <a:cubicBezTo>
                  <a:pt x="876870" y="1636776"/>
                  <a:pt x="878285" y="1626914"/>
                  <a:pt x="882966" y="1618488"/>
                </a:cubicBezTo>
                <a:cubicBezTo>
                  <a:pt x="893640" y="1599275"/>
                  <a:pt x="912591" y="1584476"/>
                  <a:pt x="919542" y="1563624"/>
                </a:cubicBezTo>
                <a:lnTo>
                  <a:pt x="937830" y="1508760"/>
                </a:lnTo>
                <a:lnTo>
                  <a:pt x="946974" y="1481328"/>
                </a:lnTo>
                <a:lnTo>
                  <a:pt x="956118" y="1453896"/>
                </a:lnTo>
                <a:cubicBezTo>
                  <a:pt x="959166" y="1432560"/>
                  <a:pt x="961035" y="1411022"/>
                  <a:pt x="965262" y="1389888"/>
                </a:cubicBezTo>
                <a:cubicBezTo>
                  <a:pt x="967152" y="1380437"/>
                  <a:pt x="971758" y="1371724"/>
                  <a:pt x="974406" y="1362456"/>
                </a:cubicBezTo>
                <a:cubicBezTo>
                  <a:pt x="977858" y="1350372"/>
                  <a:pt x="979939" y="1337917"/>
                  <a:pt x="983550" y="1325880"/>
                </a:cubicBezTo>
                <a:lnTo>
                  <a:pt x="1010982" y="1243584"/>
                </a:lnTo>
                <a:cubicBezTo>
                  <a:pt x="1044330" y="1143540"/>
                  <a:pt x="991145" y="1295075"/>
                  <a:pt x="1038414" y="1188720"/>
                </a:cubicBezTo>
                <a:cubicBezTo>
                  <a:pt x="1046243" y="1171104"/>
                  <a:pt x="1056702" y="1133856"/>
                  <a:pt x="1056702" y="1133856"/>
                </a:cubicBezTo>
                <a:cubicBezTo>
                  <a:pt x="1059750" y="1078992"/>
                  <a:pt x="1059030" y="1023788"/>
                  <a:pt x="1065846" y="969264"/>
                </a:cubicBezTo>
                <a:cubicBezTo>
                  <a:pt x="1068237" y="950136"/>
                  <a:pt x="1084134" y="914400"/>
                  <a:pt x="1084134" y="914400"/>
                </a:cubicBezTo>
                <a:cubicBezTo>
                  <a:pt x="1087182" y="880872"/>
                  <a:pt x="1087427" y="846970"/>
                  <a:pt x="1093278" y="813816"/>
                </a:cubicBezTo>
                <a:cubicBezTo>
                  <a:pt x="1096628" y="794832"/>
                  <a:pt x="1111566" y="758952"/>
                  <a:pt x="1111566" y="758952"/>
                </a:cubicBezTo>
                <a:cubicBezTo>
                  <a:pt x="1114614" y="710184"/>
                  <a:pt x="1115848" y="661269"/>
                  <a:pt x="1120710" y="612648"/>
                </a:cubicBezTo>
                <a:cubicBezTo>
                  <a:pt x="1121960" y="600143"/>
                  <a:pt x="1129854" y="588639"/>
                  <a:pt x="1129854" y="576072"/>
                </a:cubicBezTo>
                <a:cubicBezTo>
                  <a:pt x="1129854" y="555095"/>
                  <a:pt x="1120475" y="431797"/>
                  <a:pt x="1111566" y="393192"/>
                </a:cubicBezTo>
                <a:cubicBezTo>
                  <a:pt x="1107231" y="374408"/>
                  <a:pt x="1097953" y="357030"/>
                  <a:pt x="1093278" y="338328"/>
                </a:cubicBezTo>
                <a:cubicBezTo>
                  <a:pt x="1090839" y="328573"/>
                  <a:pt x="1067196" y="226054"/>
                  <a:pt x="1056702" y="210312"/>
                </a:cubicBezTo>
                <a:cubicBezTo>
                  <a:pt x="1044510" y="192024"/>
                  <a:pt x="1027077" y="176300"/>
                  <a:pt x="1020126" y="155448"/>
                </a:cubicBezTo>
                <a:cubicBezTo>
                  <a:pt x="1017078" y="146304"/>
                  <a:pt x="1015663" y="136442"/>
                  <a:pt x="1010982" y="128016"/>
                </a:cubicBezTo>
                <a:cubicBezTo>
                  <a:pt x="1000308" y="108803"/>
                  <a:pt x="995729" y="78483"/>
                  <a:pt x="974406" y="73152"/>
                </a:cubicBezTo>
                <a:cubicBezTo>
                  <a:pt x="969529" y="71933"/>
                  <a:pt x="918269" y="60111"/>
                  <a:pt x="910398" y="54864"/>
                </a:cubicBezTo>
                <a:cubicBezTo>
                  <a:pt x="907862" y="53173"/>
                  <a:pt x="918018" y="41148"/>
                  <a:pt x="910398" y="45720"/>
                </a:cubicBezTo>
                <a:close/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9756" y="5819345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Серии расположены вперемежку. Теоретически ожидается снижение продуктивности после 2 серии (300 – 600 - 900мс)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 fontScale="92500"/>
          </a:bodyPr>
          <a:lstStyle/>
          <a:p>
            <a:r>
              <a:rPr lang="ru-RU" dirty="0"/>
              <a:t> 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ru-RU" sz="2800" dirty="0"/>
              <a:t>Оформить практическую часть работы в соответствии с требованиями.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ru-RU" sz="2800" dirty="0"/>
              <a:t>Произвести первичный статистический анализ групповых данных в соответствии с требованиями.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ru-RU" sz="2800" dirty="0"/>
              <a:t>Построить индивидуальный и групповой (по средним значениям) профили, визуально сравнить их. Дать содержательную интерпретацию.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ru-RU" sz="2800" dirty="0"/>
              <a:t>Найти (попарно) разности выборочных средних и дать им содержательную интерпретацию. 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ru-RU" sz="2800" dirty="0"/>
              <a:t>Определить достоверность различия выборочных средних с применением критерия, подходящего к данным случаям. 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ru-RU" sz="2800" dirty="0"/>
              <a:t>Провести по результатам 4 серий дисперсионный анализ с повторными измерениями. Сделать выводы относительно влияния фактора времени на продуктивность иконической памяти*.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81320" cy="6624736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ru-RU" sz="3600" b="1" dirty="0">
                <a:solidFill>
                  <a:srgbClr val="FF0000"/>
                </a:solidFill>
              </a:rPr>
              <a:t>1. Общие представления о памяти </a:t>
            </a:r>
            <a:endParaRPr lang="ru-RU" sz="3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Любое проявление прошлого и будущего в настоящем связывают с памятью. Это самое широкое (философское) понимание.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Прошлое влияет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настоящее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посредством знаний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 себе и мире,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навыков, закреплённых эмоциональных реакций 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практич.опыта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Прошлое влияет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будущее - посредством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целеполагания и прогнозирования, основанных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прошлых знаниях.</a:t>
            </a: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Общепринятое в психологии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определение: </a:t>
            </a:r>
          </a:p>
          <a:p>
            <a:pPr>
              <a:spcBef>
                <a:spcPts val="600"/>
              </a:spcBef>
            </a:pPr>
            <a:endParaRPr lang="ru-RU" sz="4300" dirty="0" smtClean="0"/>
          </a:p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Память</a:t>
            </a:r>
            <a:r>
              <a:rPr lang="ru-RU" sz="4000" b="1" dirty="0" smtClean="0"/>
              <a:t> - </a:t>
            </a:r>
            <a:r>
              <a:rPr lang="ru-RU" sz="4000" b="1" dirty="0"/>
              <a:t>совокупность процессов запоминания, хранения, воспроизведения, </a:t>
            </a:r>
            <a:r>
              <a:rPr lang="ru-RU" sz="4000" b="1" dirty="0" smtClean="0"/>
              <a:t>забывания</a:t>
            </a:r>
          </a:p>
          <a:p>
            <a:pPr algn="ctr">
              <a:spcBef>
                <a:spcPts val="600"/>
              </a:spcBef>
            </a:pPr>
            <a:endParaRPr lang="ru-RU" sz="3200" b="1" dirty="0" smtClean="0"/>
          </a:p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>Память – важнейшая составляющая </a:t>
            </a:r>
            <a:r>
              <a:rPr lang="ru-RU" sz="3200" b="1" dirty="0" smtClean="0">
                <a:solidFill>
                  <a:srgbClr val="0070C0"/>
                </a:solidFill>
              </a:rPr>
              <a:t>интеллекта, основа самоидентификации</a:t>
            </a:r>
            <a:endParaRPr lang="ru-RU" sz="3200" b="1" dirty="0">
              <a:solidFill>
                <a:srgbClr val="0070C0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89756" y="3429000"/>
            <a:ext cx="11593288" cy="2304256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431117" cy="67413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5.3. Измерение </a:t>
            </a:r>
            <a:r>
              <a:rPr lang="ru-RU" sz="3600" b="1" dirty="0">
                <a:solidFill>
                  <a:srgbClr val="FF0000"/>
                </a:solidFill>
              </a:rPr>
              <a:t>объема кратковременной памяти по методу </a:t>
            </a:r>
            <a:r>
              <a:rPr lang="ru-RU" sz="3600" b="1" dirty="0" err="1">
                <a:solidFill>
                  <a:srgbClr val="FF0000"/>
                </a:solidFill>
              </a:rPr>
              <a:t>Джекобса</a:t>
            </a: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u="sng" dirty="0"/>
              <a:t>Порядок проведения работы:</a:t>
            </a:r>
            <a:r>
              <a:rPr lang="ru-RU" sz="2800" dirty="0"/>
              <a:t> Выполнить в программе «</a:t>
            </a:r>
            <a:r>
              <a:rPr lang="en-US" sz="2800" dirty="0" err="1"/>
              <a:t>EffectonStudio</a:t>
            </a:r>
            <a:r>
              <a:rPr lang="ru-RU" sz="2800" dirty="0"/>
              <a:t>» (ярлык «</a:t>
            </a:r>
            <a:r>
              <a:rPr lang="en-US" sz="2800" dirty="0" err="1"/>
              <a:t>Lancher</a:t>
            </a:r>
            <a:r>
              <a:rPr lang="ru-RU" sz="2800" dirty="0"/>
              <a:t>» /Память/объем механического запоминания цифр) в соответствии с инструкцией. </a:t>
            </a:r>
            <a:endParaRPr lang="ru-RU" sz="2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u-RU" sz="3500" dirty="0" smtClean="0"/>
              <a:t>На 3 сек предъявляется ряд чисел, начиная с длины 5.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3500" dirty="0" smtClean="0"/>
              <a:t>В случае успешного воспроизведения длина ряда увеличивается на 1, в случае неуспеха – уменьшается на 1.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3500" dirty="0" smtClean="0"/>
              <a:t>Через 3 – 5 предъявлений испытуемый выходит на </a:t>
            </a:r>
            <a:r>
              <a:rPr lang="ru-RU" sz="3500" dirty="0" smtClean="0">
                <a:solidFill>
                  <a:srgbClr val="FF0000"/>
                </a:solidFill>
              </a:rPr>
              <a:t>длину ряда, близкую к объему КП.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3500" dirty="0" smtClean="0"/>
              <a:t>Зафиксировать </a:t>
            </a:r>
            <a:r>
              <a:rPr lang="ru-RU" sz="3500" dirty="0"/>
              <a:t>в таблице </a:t>
            </a:r>
            <a:r>
              <a:rPr lang="ru-RU" sz="3500" b="1" dirty="0">
                <a:solidFill>
                  <a:srgbClr val="FF0000"/>
                </a:solidFill>
              </a:rPr>
              <a:t>среднюю </a:t>
            </a:r>
            <a:r>
              <a:rPr lang="ru-RU" sz="3500" b="1" dirty="0" smtClean="0">
                <a:solidFill>
                  <a:srgbClr val="FF0000"/>
                </a:solidFill>
              </a:rPr>
              <a:t>длину числового </a:t>
            </a:r>
            <a:r>
              <a:rPr lang="ru-RU" sz="3500" b="1" dirty="0">
                <a:solidFill>
                  <a:srgbClr val="FF0000"/>
                </a:solidFill>
              </a:rPr>
              <a:t>ряда.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pPr algn="r"/>
            <a:endParaRPr lang="ru-RU" sz="160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788" y="188640"/>
            <a:ext cx="112332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3600" dirty="0"/>
              <a:t>Есть бланковый </a:t>
            </a:r>
            <a:r>
              <a:rPr lang="ru-RU" sz="3600" dirty="0" smtClean="0"/>
              <a:t>вариант метода </a:t>
            </a:r>
            <a:r>
              <a:rPr lang="ru-RU" sz="3600" dirty="0" err="1" smtClean="0"/>
              <a:t>Джекобса</a:t>
            </a:r>
            <a:r>
              <a:rPr lang="ru-RU" sz="3600" dirty="0" smtClean="0"/>
              <a:t>, по заготовленным таблицам, аудиально.</a:t>
            </a:r>
          </a:p>
          <a:p>
            <a:pPr>
              <a:spcBef>
                <a:spcPts val="600"/>
              </a:spcBef>
            </a:pPr>
            <a:r>
              <a:rPr lang="ru-RU" sz="3600" dirty="0" smtClean="0"/>
              <a:t> </a:t>
            </a:r>
            <a:r>
              <a:rPr lang="ru-RU" sz="3600" dirty="0"/>
              <a:t>итог – по формуле:</a:t>
            </a:r>
          </a:p>
          <a:p>
            <a:pPr>
              <a:spcBef>
                <a:spcPts val="600"/>
              </a:spcBef>
            </a:pPr>
            <a:r>
              <a:rPr lang="ru-RU" sz="4400" b="1" dirty="0">
                <a:solidFill>
                  <a:srgbClr val="FF0000"/>
                </a:solidFill>
              </a:rPr>
              <a:t>V = A + m/n + K/2, </a:t>
            </a:r>
            <a:r>
              <a:rPr lang="ru-RU" sz="3600" dirty="0"/>
              <a:t>где</a:t>
            </a:r>
          </a:p>
          <a:p>
            <a:pPr>
              <a:spcBef>
                <a:spcPts val="600"/>
              </a:spcBef>
            </a:pPr>
            <a:r>
              <a:rPr lang="ru-RU" sz="3200" dirty="0"/>
              <a:t>A - наибольшая длина ряда, воспроизведенного правильно во ВСЕХ опытах </a:t>
            </a:r>
            <a:br>
              <a:rPr lang="ru-RU" sz="3200" dirty="0"/>
            </a:br>
            <a:r>
              <a:rPr lang="ru-RU" sz="3200" dirty="0"/>
              <a:t>n - число опытов </a:t>
            </a:r>
            <a:r>
              <a:rPr lang="ru-RU" sz="3200" dirty="0" smtClean="0"/>
              <a:t>(3-5) по числу приготовленных таблиц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m - количество правильно воспроизведенных рядов, больших A </a:t>
            </a:r>
            <a:br>
              <a:rPr lang="ru-RU" sz="3200" dirty="0"/>
            </a:br>
            <a:r>
              <a:rPr lang="ru-RU" sz="3200" dirty="0"/>
              <a:t>K - интервал </a:t>
            </a:r>
            <a:r>
              <a:rPr lang="ru-RU" sz="3200" dirty="0" smtClean="0"/>
              <a:t>длины между </a:t>
            </a:r>
            <a:r>
              <a:rPr lang="ru-RU" sz="3200" dirty="0" smtClean="0"/>
              <a:t>рядами (обычно 1)</a:t>
            </a:r>
          </a:p>
          <a:p>
            <a:pPr>
              <a:spcBef>
                <a:spcPts val="600"/>
              </a:spcBef>
            </a:pPr>
            <a:r>
              <a:rPr lang="ru-RU" sz="3200" dirty="0" smtClean="0"/>
              <a:t>Результат округляется до целых.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44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7" y="0"/>
            <a:ext cx="12071077" cy="6858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Исследование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долговременного запоминания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неструктурированного материала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работы: В соответствии с инструкцией программы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EffectonStudio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(раздел Память) выполнить: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Методику «Скорость запоминания слогов» (Форма №1)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Методику «Прочность запоминания бессмысленных слогов» (через сутки после выполнения предыдущей методики).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Получение</a:t>
            </a:r>
            <a:r>
              <a:rPr lang="ru-RU" sz="2200" dirty="0">
                <a:solidFill>
                  <a:srgbClr val="FF0000"/>
                </a:solidFill>
              </a:rPr>
              <a:t>, обработка и анализ результатов: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rgbClr val="0070C0"/>
                </a:solidFill>
              </a:rPr>
              <a:t>1.	Зафиксировать в таблице количество повторений (</a:t>
            </a:r>
            <a:r>
              <a:rPr lang="ru-RU" sz="2200" dirty="0" err="1">
                <a:solidFill>
                  <a:srgbClr val="0070C0"/>
                </a:solidFill>
              </a:rPr>
              <a:t>Кол_повт</a:t>
            </a:r>
            <a:r>
              <a:rPr lang="ru-RU" sz="2200" dirty="0">
                <a:solidFill>
                  <a:srgbClr val="0070C0"/>
                </a:solidFill>
              </a:rPr>
              <a:t>) и общее количество ошибок (</a:t>
            </a:r>
            <a:r>
              <a:rPr lang="ru-RU" sz="2200" dirty="0" err="1">
                <a:solidFill>
                  <a:srgbClr val="0070C0"/>
                </a:solidFill>
              </a:rPr>
              <a:t>Кол_ош</a:t>
            </a:r>
            <a:r>
              <a:rPr lang="ru-RU" sz="2200" dirty="0">
                <a:solidFill>
                  <a:srgbClr val="0070C0"/>
                </a:solidFill>
              </a:rPr>
              <a:t>) по методике «Скорость запоминания слогов».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rgbClr val="0070C0"/>
                </a:solidFill>
              </a:rPr>
              <a:t>2.	Рассчитать (с точностью до 3-х знаков после запятой) показатель скорости запоминания (</a:t>
            </a:r>
            <a:r>
              <a:rPr lang="ru-RU" sz="2200" dirty="0" err="1">
                <a:solidFill>
                  <a:srgbClr val="0070C0"/>
                </a:solidFill>
              </a:rPr>
              <a:t>Пск_зап</a:t>
            </a:r>
            <a:r>
              <a:rPr lang="ru-RU" sz="2200" dirty="0">
                <a:solidFill>
                  <a:srgbClr val="0070C0"/>
                </a:solidFill>
              </a:rPr>
              <a:t>) по формуле:</a:t>
            </a:r>
          </a:p>
          <a:p>
            <a:pPr marL="0" indent="0">
              <a:spcBef>
                <a:spcPts val="600"/>
              </a:spcBef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Недостатки</a:t>
            </a:r>
            <a:r>
              <a:rPr lang="ru-RU" sz="2800" dirty="0" smtClean="0">
                <a:latin typeface="Comic Sans MS" panose="030F0702030302020204" pitchFamily="66" charset="0"/>
              </a:rPr>
              <a:t>….8 штук</a:t>
            </a:r>
          </a:p>
          <a:p>
            <a:pPr marL="0" indent="0">
              <a:spcBef>
                <a:spcPts val="600"/>
              </a:spcBef>
              <a:buNone/>
            </a:pP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4221088"/>
            <a:ext cx="10513168" cy="22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0"/>
            <a:ext cx="11881320" cy="67413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3600" dirty="0">
                <a:solidFill>
                  <a:srgbClr val="0070C0"/>
                </a:solidFill>
              </a:rPr>
              <a:t>3.	</a:t>
            </a:r>
            <a:r>
              <a:rPr lang="ru-RU" sz="2400" b="1" dirty="0">
                <a:solidFill>
                  <a:srgbClr val="FF0000"/>
                </a:solidFill>
              </a:rPr>
              <a:t>Через сутки </a:t>
            </a:r>
            <a:r>
              <a:rPr lang="ru-RU" sz="2400" dirty="0">
                <a:solidFill>
                  <a:srgbClr val="0070C0"/>
                </a:solidFill>
              </a:rPr>
              <a:t>после первой части эксперимента зафиксировать в таблице количество воспроизведённых слогов (</a:t>
            </a:r>
            <a:r>
              <a:rPr lang="ru-RU" sz="2400" dirty="0" err="1">
                <a:solidFill>
                  <a:srgbClr val="0070C0"/>
                </a:solidFill>
              </a:rPr>
              <a:t>Кол_слогов</a:t>
            </a:r>
            <a:r>
              <a:rPr lang="ru-RU" sz="2400" dirty="0">
                <a:solidFill>
                  <a:srgbClr val="0070C0"/>
                </a:solidFill>
              </a:rPr>
              <a:t>) по методике «Прочность запоминания бессмысленных слогов».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4</a:t>
            </a:r>
            <a:r>
              <a:rPr lang="ru-RU" sz="2400" dirty="0">
                <a:solidFill>
                  <a:srgbClr val="0070C0"/>
                </a:solidFill>
              </a:rPr>
              <a:t>.	Рассчитать (с точностью до 3-х знаков после запятой) показатель прочности запоминания (</a:t>
            </a:r>
            <a:r>
              <a:rPr lang="ru-RU" sz="2400" dirty="0" err="1">
                <a:solidFill>
                  <a:srgbClr val="0070C0"/>
                </a:solidFill>
              </a:rPr>
              <a:t>П_прочн_зап</a:t>
            </a:r>
            <a:r>
              <a:rPr lang="ru-RU" sz="2400" dirty="0">
                <a:solidFill>
                  <a:srgbClr val="0070C0"/>
                </a:solidFill>
              </a:rPr>
              <a:t>) по формуле: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П_прочн_зап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= </a:t>
            </a:r>
            <a:r>
              <a:rPr lang="ru-RU" sz="2400" b="1" dirty="0" err="1">
                <a:solidFill>
                  <a:srgbClr val="FF0000"/>
                </a:solidFill>
              </a:rPr>
              <a:t>Кол_слогов</a:t>
            </a:r>
            <a:r>
              <a:rPr lang="ru-RU" sz="2400" b="1" dirty="0">
                <a:solidFill>
                  <a:srgbClr val="FF0000"/>
                </a:solidFill>
              </a:rPr>
              <a:t>/8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результат записать в таблицу. </a:t>
            </a:r>
          </a:p>
          <a:p>
            <a:pPr marL="457200" indent="-457200">
              <a:spcBef>
                <a:spcPts val="600"/>
              </a:spcBef>
              <a:buAutoNum type="arabicPeriod" startAt="5"/>
            </a:pPr>
            <a:r>
              <a:rPr lang="ru-RU" sz="2400" dirty="0" smtClean="0">
                <a:solidFill>
                  <a:srgbClr val="0070C0"/>
                </a:solidFill>
              </a:rPr>
              <a:t>Рассчитать </a:t>
            </a:r>
            <a:r>
              <a:rPr lang="ru-RU" sz="2400" dirty="0">
                <a:solidFill>
                  <a:srgbClr val="0070C0"/>
                </a:solidFill>
              </a:rPr>
              <a:t>(с точностью до 3-х знаков после запятой) </a:t>
            </a:r>
            <a:r>
              <a:rPr lang="ru-RU" sz="2400" dirty="0">
                <a:solidFill>
                  <a:srgbClr val="FF0000"/>
                </a:solidFill>
              </a:rPr>
              <a:t>интегральный показатель эффективности долговременного запоминания </a:t>
            </a:r>
            <a:r>
              <a:rPr lang="ru-RU" sz="2400" dirty="0">
                <a:solidFill>
                  <a:srgbClr val="0070C0"/>
                </a:solidFill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П_долг_пам</a:t>
            </a:r>
            <a:r>
              <a:rPr lang="ru-RU" sz="2400" dirty="0">
                <a:solidFill>
                  <a:srgbClr val="0070C0"/>
                </a:solidFill>
              </a:rPr>
              <a:t>) по формуле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>
              <a:spcBef>
                <a:spcPts val="600"/>
              </a:spcBef>
              <a:buAutoNum type="arabicPeriod" startAt="5"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5" y="3933056"/>
            <a:ext cx="1171447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16632"/>
            <a:ext cx="11953328" cy="66247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3200" dirty="0">
                <a:solidFill>
                  <a:srgbClr val="0070C0"/>
                </a:solidFill>
              </a:rPr>
              <a:t>6.	Оформить практическую часть работы в соответствии с требованиями.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7. Произвести </a:t>
            </a:r>
            <a:r>
              <a:rPr lang="ru-RU" sz="3200" dirty="0">
                <a:solidFill>
                  <a:srgbClr val="0070C0"/>
                </a:solidFill>
              </a:rPr>
              <a:t>первичный статистический анализ групповых данных (по  </a:t>
            </a:r>
            <a:r>
              <a:rPr lang="ru-RU" sz="3200" dirty="0" err="1">
                <a:solidFill>
                  <a:srgbClr val="0070C0"/>
                </a:solidFill>
              </a:rPr>
              <a:t>Пск_зап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П_прочн_зап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П_долг_пам</a:t>
            </a:r>
            <a:r>
              <a:rPr lang="ru-RU" sz="3200" dirty="0">
                <a:solidFill>
                  <a:srgbClr val="0070C0"/>
                </a:solidFill>
              </a:rPr>
              <a:t> )  в соответствии с требованиями.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8</a:t>
            </a:r>
            <a:r>
              <a:rPr lang="ru-RU" sz="3200" dirty="0">
                <a:solidFill>
                  <a:srgbClr val="0070C0"/>
                </a:solidFill>
              </a:rPr>
              <a:t>.	Найти </a:t>
            </a:r>
            <a:r>
              <a:rPr lang="ru-RU" sz="3200" dirty="0">
                <a:solidFill>
                  <a:srgbClr val="FF0000"/>
                </a:solidFill>
              </a:rPr>
              <a:t>разности групповых средних показателей долговременной памяти </a:t>
            </a:r>
            <a:r>
              <a:rPr lang="ru-RU" sz="3200" dirty="0">
                <a:solidFill>
                  <a:srgbClr val="0070C0"/>
                </a:solidFill>
              </a:rPr>
              <a:t>между подгруппами, образованными по половой принадлежности, определить их статистическую значимость. Наглядно отобразить статистически значимые разности </a:t>
            </a:r>
            <a:r>
              <a:rPr lang="ru-RU" sz="3200" dirty="0">
                <a:solidFill>
                  <a:srgbClr val="FF0000"/>
                </a:solidFill>
              </a:rPr>
              <a:t>в виде диаграмм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3200" dirty="0">
                <a:solidFill>
                  <a:srgbClr val="0070C0"/>
                </a:solidFill>
              </a:rPr>
              <a:t>9.	Проанализировать </a:t>
            </a:r>
            <a:r>
              <a:rPr lang="ru-RU" sz="3200" dirty="0">
                <a:solidFill>
                  <a:srgbClr val="FF0000"/>
                </a:solidFill>
              </a:rPr>
              <a:t>статистические связи </a:t>
            </a:r>
            <a:r>
              <a:rPr lang="ru-RU" sz="3200" dirty="0">
                <a:solidFill>
                  <a:srgbClr val="0070C0"/>
                </a:solidFill>
              </a:rPr>
              <a:t>результатов данного исследования с результатами </a:t>
            </a:r>
            <a:r>
              <a:rPr lang="ru-RU" sz="3200" dirty="0">
                <a:solidFill>
                  <a:srgbClr val="FF0000"/>
                </a:solidFill>
              </a:rPr>
              <a:t>всех методик по исследованию мышления</a:t>
            </a:r>
            <a:r>
              <a:rPr lang="ru-RU" sz="3200" dirty="0">
                <a:solidFill>
                  <a:srgbClr val="0070C0"/>
                </a:solidFill>
              </a:rPr>
              <a:t> (по итоговым шкалам).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03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04" y="-60575"/>
            <a:ext cx="10801200" cy="6887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300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18148" y="397168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По уровню когнитивной зрелости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300" b="1" dirty="0" smtClean="0">
                <a:solidFill>
                  <a:srgbClr val="FF0000"/>
                </a:solidFill>
              </a:rPr>
              <a:t>3-х уровневая модель памяти:</a:t>
            </a:r>
            <a:endParaRPr lang="ru-RU" sz="43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600" dirty="0"/>
              <a:t>В современной когнитивной </a:t>
            </a:r>
            <a:r>
              <a:rPr lang="ru-RU" sz="3600" dirty="0" smtClean="0"/>
              <a:t>психологии обычно </a:t>
            </a:r>
            <a:r>
              <a:rPr lang="ru-RU" sz="3600" dirty="0"/>
              <a:t>различаются </a:t>
            </a:r>
            <a:r>
              <a:rPr lang="ru-RU" sz="3600" b="1" dirty="0" smtClean="0">
                <a:solidFill>
                  <a:srgbClr val="FF0000"/>
                </a:solidFill>
              </a:rPr>
              <a:t>3 структуры памяти </a:t>
            </a:r>
            <a:r>
              <a:rPr lang="ru-RU" sz="3600" dirty="0" smtClean="0">
                <a:solidFill>
                  <a:srgbClr val="FF0000"/>
                </a:solidFill>
              </a:rPr>
              <a:t>(по глубине переработки информации и времени хранения)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3600" b="1" dirty="0" smtClean="0">
                <a:solidFill>
                  <a:srgbClr val="0070C0"/>
                </a:solidFill>
              </a:rPr>
              <a:t>Сенсорная П</a:t>
            </a:r>
            <a:r>
              <a:rPr lang="ru-RU" sz="3600" b="1" dirty="0">
                <a:solidFill>
                  <a:srgbClr val="0070C0"/>
                </a:solidFill>
              </a:rPr>
              <a:t>,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3600" b="1" dirty="0" smtClean="0">
                <a:solidFill>
                  <a:srgbClr val="0070C0"/>
                </a:solidFill>
              </a:rPr>
              <a:t>Кратковременная П</a:t>
            </a:r>
            <a:r>
              <a:rPr lang="ru-RU" sz="3600" b="1" dirty="0">
                <a:solidFill>
                  <a:srgbClr val="0070C0"/>
                </a:solidFill>
              </a:rPr>
              <a:t>,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3600" b="1" dirty="0" smtClean="0">
                <a:solidFill>
                  <a:srgbClr val="0070C0"/>
                </a:solidFill>
              </a:rPr>
              <a:t>Долговременная П</a:t>
            </a:r>
            <a:endParaRPr lang="ru-RU" sz="36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4600" b="1" dirty="0" smtClean="0">
                <a:solidFill>
                  <a:srgbClr val="FF0000"/>
                </a:solidFill>
              </a:rPr>
              <a:t>Процессы в памяти: </a:t>
            </a:r>
            <a:endParaRPr lang="ru-RU" sz="46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/>
              <a:t>внутрикомпонентные</a:t>
            </a:r>
            <a:r>
              <a:rPr lang="ru-RU" sz="3600" dirty="0"/>
              <a:t>, которые имеет любая структура </a:t>
            </a:r>
            <a:r>
              <a:rPr lang="ru-RU" sz="3600" dirty="0" smtClean="0"/>
              <a:t>(</a:t>
            </a:r>
            <a:r>
              <a:rPr lang="ru-RU" sz="3600" dirty="0"/>
              <a:t>ввод, хранение и </a:t>
            </a:r>
            <a:r>
              <a:rPr lang="ru-RU" sz="3600" dirty="0" smtClean="0"/>
              <a:t>извлечение информации)  </a:t>
            </a:r>
            <a:endParaRPr lang="ru-RU" sz="3600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smtClean="0"/>
              <a:t>межкомпонентные, </a:t>
            </a:r>
            <a:r>
              <a:rPr lang="ru-RU" sz="3600" dirty="0"/>
              <a:t>осуществляющиеся </a:t>
            </a:r>
            <a:r>
              <a:rPr lang="ru-RU" sz="3600" b="1" dirty="0">
                <a:solidFill>
                  <a:srgbClr val="0070C0"/>
                </a:solidFill>
              </a:rPr>
              <a:t>между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структурами </a:t>
            </a:r>
            <a:endParaRPr lang="ru-RU" sz="3600" dirty="0">
              <a:solidFill>
                <a:srgbClr val="0070C0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rgbClr val="0070C0"/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756" y="116632"/>
            <a:ext cx="1180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r>
              <a:rPr lang="ru-RU" sz="4400" dirty="0"/>
              <a:t>Межкомпонентные процессы делят на </a:t>
            </a:r>
            <a:r>
              <a:rPr lang="ru-RU" sz="4400" dirty="0">
                <a:solidFill>
                  <a:srgbClr val="FF0000"/>
                </a:solidFill>
              </a:rPr>
              <a:t>2 вида</a:t>
            </a:r>
            <a:r>
              <a:rPr lang="ru-RU" sz="4400" dirty="0"/>
              <a:t>:</a:t>
            </a: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4000" dirty="0"/>
              <a:t>контролируемые, </a:t>
            </a:r>
            <a:r>
              <a:rPr lang="ru-RU" sz="4000" dirty="0">
                <a:solidFill>
                  <a:srgbClr val="FF0000"/>
                </a:solidFill>
              </a:rPr>
              <a:t>произвольные</a:t>
            </a:r>
            <a:r>
              <a:rPr lang="ru-RU" sz="4000" dirty="0"/>
              <a:t> (</a:t>
            </a:r>
            <a:r>
              <a:rPr lang="ru-RU" sz="4000" dirty="0" smtClean="0"/>
              <a:t>повторение, организация</a:t>
            </a:r>
            <a:r>
              <a:rPr lang="ru-RU" sz="4000" dirty="0"/>
              <a:t>, укрупнение, </a:t>
            </a:r>
            <a:r>
              <a:rPr lang="ru-RU" sz="4000" dirty="0" smtClean="0"/>
              <a:t>структурирование) </a:t>
            </a:r>
            <a:endParaRPr lang="ru-RU" sz="4000" dirty="0"/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</a:rPr>
              <a:t>непроизвольные</a:t>
            </a:r>
            <a:r>
              <a:rPr lang="ru-RU" sz="4000" dirty="0" smtClean="0"/>
              <a:t> </a:t>
            </a:r>
            <a:r>
              <a:rPr lang="ru-RU" sz="4000" dirty="0"/>
              <a:t>(независимые от сознания, но участвующие в запоминании, воспроизведении или в перекодировании информации (трансляция сенсорных образов в </a:t>
            </a:r>
            <a:r>
              <a:rPr lang="ru-RU" sz="4000" dirty="0" err="1"/>
              <a:t>мнестический</a:t>
            </a:r>
            <a:r>
              <a:rPr lang="ru-RU" sz="4000" dirty="0"/>
              <a:t> </a:t>
            </a:r>
            <a:r>
              <a:rPr lang="ru-RU" sz="4000" dirty="0" smtClean="0"/>
              <a:t>код (СП-КП) и перетрансляция кодов (КП-ДП).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90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88640"/>
            <a:ext cx="11737304" cy="64087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уровневой структуры </a:t>
            </a:r>
            <a:r>
              <a:rPr lang="ru-RU" sz="4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 отчасти подтвержден </a:t>
            </a:r>
            <a:r>
              <a:rPr lang="ru-RU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регрессии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Блонского</a:t>
            </a:r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Рибо</a:t>
            </a:r>
            <a:r>
              <a:rPr lang="ru-RU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человек рождается с моторной памятью, затем добавляется эмоциональная память, потом образная, и наконец вербально-логическая.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патологии идет обратное движение по всем этим ступеням. Чем глубже заболевание, тем ниже уровень. </a:t>
            </a:r>
            <a:endParaRPr lang="ru-RU" sz="4000" i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1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3772" y="260648"/>
            <a:ext cx="11521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8831" y="75982"/>
            <a:ext cx="8880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Компьютерная метафора структуры памяти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5" y="620688"/>
            <a:ext cx="10848373" cy="6187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8468" y="2654473"/>
            <a:ext cx="15121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15 – 30с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Наиболее известные феномены памяти, изученные экспериментально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Кривая </a:t>
            </a:r>
            <a:r>
              <a:rPr lang="ru-RU" sz="2800" dirty="0"/>
              <a:t>забывания </a:t>
            </a:r>
            <a:r>
              <a:rPr lang="ru-RU" sz="2800" dirty="0" err="1"/>
              <a:t>Эббингауза</a:t>
            </a:r>
            <a:r>
              <a:rPr lang="ru-RU" sz="2800" dirty="0"/>
              <a:t>, классические опыты с произвольным заучиванием бессмысленного материала.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080" y="2276872"/>
            <a:ext cx="7565639" cy="4509120"/>
          </a:xfrm>
          <a:prstGeom prst="rect">
            <a:avLst/>
          </a:prstGeom>
        </p:spPr>
      </p:pic>
      <p:pic>
        <p:nvPicPr>
          <p:cNvPr id="4" name="Рисунок 3" descr="D:\Флешки\Учебная работа\2017\2017_Переработанные лекции и презентации\ОПП\Память\Эббингауз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" y="2276872"/>
            <a:ext cx="422220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332656"/>
            <a:ext cx="11377264" cy="61926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4000" dirty="0">
                <a:solidFill>
                  <a:srgbClr val="FF0000"/>
                </a:solidFill>
              </a:rPr>
              <a:t>Краевые эффекты </a:t>
            </a:r>
            <a:r>
              <a:rPr lang="ru-RU" sz="4000" dirty="0"/>
              <a:t>(характерны и для КП и для ДП), </a:t>
            </a:r>
            <a:endParaRPr lang="ru-RU" sz="5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10236" y="980728"/>
            <a:ext cx="691276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_TP102886636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5E1ED-27E6-41CD-9CB6-DF86E429E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«Акварель» (широкоэкранный формат)</Template>
  <TotalTime>0</TotalTime>
  <Words>990</Words>
  <Application>Microsoft Office PowerPoint</Application>
  <PresentationFormat>Произвольный</PresentationFormat>
  <Paragraphs>155</Paragraphs>
  <Slides>24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Palatino Linotype</vt:lpstr>
      <vt:lpstr>Times New Roman</vt:lpstr>
      <vt:lpstr>Watercolor_16x9_TP102886636</vt:lpstr>
      <vt:lpstr>   Тема 8. Исследование памяти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2016-02-09T15:09:15Z</dcterms:created>
  <dcterms:modified xsi:type="dcterms:W3CDTF">2023-02-14T09:34:11Z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