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2"/>
  </p:notesMasterIdLst>
  <p:sldIdLst>
    <p:sldId id="256" r:id="rId2"/>
    <p:sldId id="661" r:id="rId3"/>
    <p:sldId id="706" r:id="rId4"/>
    <p:sldId id="749" r:id="rId5"/>
    <p:sldId id="748" r:id="rId6"/>
    <p:sldId id="747" r:id="rId7"/>
    <p:sldId id="746" r:id="rId8"/>
    <p:sldId id="745" r:id="rId9"/>
    <p:sldId id="744" r:id="rId10"/>
    <p:sldId id="743" r:id="rId11"/>
    <p:sldId id="742" r:id="rId12"/>
    <p:sldId id="741" r:id="rId13"/>
    <p:sldId id="740" r:id="rId14"/>
    <p:sldId id="739" r:id="rId15"/>
    <p:sldId id="730" r:id="rId16"/>
    <p:sldId id="735" r:id="rId17"/>
    <p:sldId id="751" r:id="rId18"/>
    <p:sldId id="737" r:id="rId19"/>
    <p:sldId id="754" r:id="rId20"/>
    <p:sldId id="693" r:id="rId21"/>
  </p:sldIdLst>
  <p:sldSz cx="9144000" cy="5143500" type="screen16x9"/>
  <p:notesSz cx="68580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5C78C"/>
    <a:srgbClr val="239079"/>
    <a:srgbClr val="EAE884"/>
    <a:srgbClr val="078877"/>
    <a:srgbClr val="FF3B3B"/>
    <a:srgbClr val="FF9393"/>
    <a:srgbClr val="FE6150"/>
    <a:srgbClr val="FFCE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7" autoAdjust="0"/>
    <p:restoredTop sz="91788" autoAdjust="0"/>
  </p:normalViewPr>
  <p:slideViewPr>
    <p:cSldViewPr snapToGrid="0">
      <p:cViewPr>
        <p:scale>
          <a:sx n="59" d="100"/>
          <a:sy n="59" d="100"/>
        </p:scale>
        <p:origin x="-408" y="-13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8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778" tIns="45889" rIns="91778" bIns="458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778" tIns="45889" rIns="91778" bIns="458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CD5CCD-14AF-426B-B28D-CAB618EEAE59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78" tIns="45889" rIns="91778" bIns="4588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778" tIns="45889" rIns="91778" bIns="4588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8475"/>
          </a:xfrm>
          <a:prstGeom prst="rect">
            <a:avLst/>
          </a:prstGeom>
        </p:spPr>
        <p:txBody>
          <a:bodyPr vert="horz" lIns="91778" tIns="45889" rIns="91778" bIns="458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</p:spPr>
        <p:txBody>
          <a:bodyPr vert="horz" wrap="square" lIns="91778" tIns="45889" rIns="91778" bIns="458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0FA1EB-683F-4C3F-8A0C-E82446B80C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>
            <a:extLst>
              <a:ext uri="{FF2B5EF4-FFF2-40B4-BE49-F238E27FC236}"/>
            </a:extLst>
          </p:cNvPr>
          <p:cNvCxnSpPr/>
          <p:nvPr/>
        </p:nvCxnSpPr>
        <p:spPr>
          <a:xfrm flipH="1">
            <a:off x="6171010" y="5954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>
            <a:extLst>
              <a:ext uri="{FF2B5EF4-FFF2-40B4-BE49-F238E27FC236}"/>
            </a:extLst>
          </p:cNvPr>
          <p:cNvCxnSpPr/>
          <p:nvPr/>
        </p:nvCxnSpPr>
        <p:spPr>
          <a:xfrm flipH="1">
            <a:off x="4581525" y="69057"/>
            <a:ext cx="4560094" cy="45600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>
            <a:extLst>
              <a:ext uri="{FF2B5EF4-FFF2-40B4-BE49-F238E27FC236}"/>
            </a:extLst>
          </p:cNvPr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>
            <a:extLst>
              <a:ext uri="{FF2B5EF4-FFF2-40B4-BE49-F238E27FC236}"/>
            </a:extLst>
          </p:cNvPr>
          <p:cNvCxnSpPr/>
          <p:nvPr/>
        </p:nvCxnSpPr>
        <p:spPr>
          <a:xfrm flipH="1">
            <a:off x="5501879" y="23813"/>
            <a:ext cx="3639740" cy="363974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>
            <a:extLst>
              <a:ext uri="{FF2B5EF4-FFF2-40B4-BE49-F238E27FC236}"/>
            </a:extLst>
          </p:cNvPr>
          <p:cNvCxnSpPr/>
          <p:nvPr/>
        </p:nvCxnSpPr>
        <p:spPr>
          <a:xfrm flipH="1">
            <a:off x="5884069" y="457200"/>
            <a:ext cx="3257550" cy="32575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/>
          <a:lstStyle>
            <a:lvl1pPr algn="l">
              <a:defRPr sz="36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5EC0C-9D6F-4EDF-8E24-C05CBDA23547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10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FD79D-B403-4E95-A735-4087E02BEE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E380F-69FB-4A09-B2EB-D1B6337BE2C9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CCE8E-CC82-4376-878D-39EFF79128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/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849F0-DA52-419A-88E5-D7FF5C6B7A37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73FC3-0925-470A-BAAD-0137901739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98860" y="609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6000" dirty="0">
                <a:latin typeface="Palatino Linotype" panose="02040502050505030304" pitchFamily="18" charset="0"/>
              </a:rPr>
              <a:t>“</a:t>
            </a:r>
          </a:p>
        </p:txBody>
      </p:sp>
      <p:sp>
        <p:nvSpPr>
          <p:cNvPr id="6" name="TextBox 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7714060" y="207645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ru-RU" sz="6000" dirty="0">
                <a:latin typeface="Palatino Linotype" panose="02040502050505030304" pitchFamily="18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/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6FAE2-693D-45EF-874B-C6394EFC5A40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D8F5C-3C03-4FCD-B726-6493548A56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/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4D1E9-7977-46D2-AACC-BF0A45E688D4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114A5-1920-497D-A4AB-24F1E1B335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98860" y="609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6000" dirty="0">
                <a:latin typeface="Palatino Linotype" panose="02040502050505030304" pitchFamily="18" charset="0"/>
              </a:rPr>
              <a:t>“</a:t>
            </a:r>
          </a:p>
        </p:txBody>
      </p:sp>
      <p:sp>
        <p:nvSpPr>
          <p:cNvPr id="6" name="TextBox 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7714060" y="207645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ru-RU" sz="6000" dirty="0">
                <a:latin typeface="Palatino Linotype" panose="02040502050505030304" pitchFamily="18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/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660F-8A76-4BC7-B137-064B237FE052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AC1E6-D5D6-45EB-8A87-BDD5BEC73B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05B7C-39F3-4D30-9F5D-918C03A91FE8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59FF-6795-497C-B3F6-00DC83B958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D4B2F-04C3-4F01-B9C6-9C7B37FFAFE9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CD964-B45C-49AA-BD82-05A27CBBE6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CFF73-C228-4CFF-9A0E-B36C74FCD36D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4FE96-06FC-4D30-AFEA-E994756BC7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FA5A3-9554-4312-9E30-12096E7827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4502A-58AC-4A62-83B5-B75DC9778FB8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DE7C6-F741-4AF3-A401-3579FF5ECD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/>
          <a:lstStyle>
            <a:lvl1pPr algn="l">
              <a:defRPr sz="27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A7537-30D5-48DA-BB6A-6E2CF7C1D559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E91B6-7FFB-4A26-9773-F328611E8E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B4524-D3EC-4C00-AE74-996B08782E98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3B59A-54FC-4F5D-865E-11B5DBF3DA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F7767-BAB4-4546-BBFA-8CA70A4FD8DF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7D547-7F88-4ED3-8B53-FDC24A069F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0CDA6-E4B1-4F7F-B74E-528B66BDBCD7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759AE-56DE-447F-BECA-3D05CCC100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2"/>
          <p:cNvPicPr>
            <a:picLocks noChangeAspect="1"/>
          </p:cNvPicPr>
          <p:nvPr userDrawn="1"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14312" y="225029"/>
            <a:ext cx="90963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500">
                <a:solidFill>
                  <a:srgbClr val="E5C78C"/>
                </a:solidFill>
              </a:defRPr>
            </a:lvl1pPr>
          </a:lstStyle>
          <a:p>
            <a:pPr>
              <a:defRPr/>
            </a:pPr>
            <a:r>
              <a:rPr lang="ru-RU"/>
              <a:t>2020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F931A-7BE4-4F5B-8AEA-E900189FC537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9D70-7E97-49B9-AC0F-D78D8DF6D7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/>
          <a:lstStyle>
            <a:lvl1pPr algn="l">
              <a:defRPr sz="21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ECBD9-621D-4814-8B95-9789FCC387EF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F007B-67AC-4C96-8331-06C8F3DC74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78877"/>
            </a:gs>
            <a:gs pos="35001">
              <a:srgbClr val="078877"/>
            </a:gs>
            <a:gs pos="97000">
              <a:srgbClr val="4BE7C8"/>
            </a:gs>
            <a:gs pos="100000">
              <a:srgbClr val="4BE7C8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6905625" y="2222898"/>
            <a:ext cx="2235994" cy="2406253"/>
            <a:chOff x="9206969" y="2963333"/>
            <a:chExt cx="2981858" cy="3208867"/>
          </a:xfrm>
        </p:grpSpPr>
        <p:cxnSp>
          <p:nvCxnSpPr>
            <p:cNvPr id="8" name="Straight Connector 7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60" y="3365898"/>
            <a:ext cx="6400800" cy="1129903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3160" y="514350"/>
            <a:ext cx="6400800" cy="27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28310" y="4629150"/>
            <a:ext cx="1200150" cy="273844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5DAC4219-837F-48B6-BB73-7ADCF14FBF09}" type="datetimeFigureOut">
              <a:rPr lang="ru-RU"/>
              <a:pPr>
                <a:defRPr/>
              </a:pPr>
              <a:t>19.05.2025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3160" y="4629150"/>
            <a:ext cx="5657850" cy="273844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7250" cy="502444"/>
          </a:xfrm>
          <a:prstGeom prst="rect">
            <a:avLst/>
          </a:prstGeom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0A304A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6C4C84D-3A4F-4194-AE13-9F9D403ADB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98" r:id="rId7"/>
    <p:sldLayoutId id="2147483689" r:id="rId8"/>
    <p:sldLayoutId id="2147483690" r:id="rId9"/>
    <p:sldLayoutId id="2147483691" r:id="rId10"/>
    <p:sldLayoutId id="2147483692" r:id="rId11"/>
    <p:sldLayoutId id="2147483699" r:id="rId12"/>
    <p:sldLayoutId id="2147483693" r:id="rId13"/>
    <p:sldLayoutId id="2147483700" r:id="rId14"/>
    <p:sldLayoutId id="2147483694" r:id="rId15"/>
    <p:sldLayoutId id="2147483695" r:id="rId16"/>
    <p:sldLayoutId id="2147483696" r:id="rId17"/>
    <p:sldLayoutId id="2147483701" r:id="rId18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alatino Linotype" panose="02040502050505030304" pitchFamily="18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alatino Linotype" panose="02040502050505030304" pitchFamily="18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alatino Linotype" panose="02040502050505030304" pitchFamily="18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alatino Linotype" panose="02040502050505030304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sz="1500" kern="1200">
          <a:solidFill>
            <a:srgbClr val="0F496F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9001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sz="1200" kern="1200">
          <a:solidFill>
            <a:srgbClr val="0F496F"/>
          </a:solidFill>
          <a:latin typeface="+mn-lt"/>
          <a:ea typeface="+mn-ea"/>
          <a:cs typeface="+mn-cs"/>
        </a:defRPr>
      </a:lvl3pPr>
      <a:lvl4pPr marL="11572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sz="1100" kern="1200">
          <a:solidFill>
            <a:srgbClr val="0F496F"/>
          </a:solidFill>
          <a:latin typeface="+mn-lt"/>
          <a:ea typeface="+mn-ea"/>
          <a:cs typeface="+mn-cs"/>
        </a:defRPr>
      </a:lvl4pPr>
      <a:lvl5pPr marL="15001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sz="1100" kern="1200">
          <a:solidFill>
            <a:srgbClr val="0F496F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2551510" y="126801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endParaRPr lang="ru-RU" altLang="ru-RU">
              <a:solidFill>
                <a:srgbClr val="FFFFFF"/>
              </a:solidFill>
              <a:latin typeface="Palatino Linotype" pitchFamily="18" charset="0"/>
            </a:endParaRPr>
          </a:p>
        </p:txBody>
      </p:sp>
      <p:pic>
        <p:nvPicPr>
          <p:cNvPr id="21507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691" y="155972"/>
            <a:ext cx="275748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5557837" y="3979069"/>
            <a:ext cx="3506391" cy="238527"/>
          </a:xfrm>
          <a:prstGeom prst="rect">
            <a:avLst/>
          </a:prstGeom>
          <a:solidFill>
            <a:srgbClr val="078877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r"/>
            <a:endParaRPr lang="ru-RU" altLang="ru-RU" sz="1100" dirty="0">
              <a:solidFill>
                <a:srgbClr val="E5C78C"/>
              </a:solidFill>
            </a:endParaRPr>
          </a:p>
        </p:txBody>
      </p:sp>
      <p:sp>
        <p:nvSpPr>
          <p:cNvPr id="21509" name="Прямоугольник 6"/>
          <p:cNvSpPr>
            <a:spLocks noChangeArrowheads="1"/>
          </p:cNvSpPr>
          <p:nvPr/>
        </p:nvSpPr>
        <p:spPr bwMode="auto">
          <a:xfrm>
            <a:off x="1439779" y="220830"/>
            <a:ext cx="7976937" cy="302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Кафедра биологии</a:t>
            </a:r>
            <a:endParaRPr lang="ru-RU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 </a:t>
            </a:r>
            <a:endParaRPr lang="ru-RU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Лекционный курс по дисциплине </a:t>
            </a:r>
            <a:r>
              <a:rPr lang="ru-RU" b="1" dirty="0" smtClean="0">
                <a:solidFill>
                  <a:srgbClr val="E5C78C"/>
                </a:solidFill>
              </a:rPr>
              <a:t>«Биология</a:t>
            </a:r>
            <a:r>
              <a:rPr lang="ru-RU" b="1" dirty="0">
                <a:solidFill>
                  <a:srgbClr val="E5C78C"/>
                </a:solidFill>
              </a:rPr>
              <a:t>»</a:t>
            </a: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для </a:t>
            </a:r>
            <a:r>
              <a:rPr lang="ru-RU" b="1" dirty="0" err="1">
                <a:solidFill>
                  <a:srgbClr val="E5C78C"/>
                </a:solidFill>
              </a:rPr>
              <a:t>специалитета</a:t>
            </a:r>
            <a:r>
              <a:rPr lang="ru-RU" b="1" dirty="0">
                <a:solidFill>
                  <a:srgbClr val="E5C78C"/>
                </a:solidFill>
              </a:rPr>
              <a:t> по специальности</a:t>
            </a:r>
            <a:endParaRPr lang="ru-RU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 smtClean="0">
                <a:solidFill>
                  <a:srgbClr val="E5C78C"/>
                </a:solidFill>
              </a:rPr>
              <a:t>30.05.01 медицинская биохимия</a:t>
            </a:r>
            <a:endParaRPr lang="ru-RU" b="1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 (профиль) </a:t>
            </a:r>
            <a:r>
              <a:rPr lang="ru-RU" b="1" dirty="0" smtClean="0">
                <a:solidFill>
                  <a:srgbClr val="E5C78C"/>
                </a:solidFill>
              </a:rPr>
              <a:t>Медицинская биохимия</a:t>
            </a:r>
            <a:endParaRPr lang="ru-RU" dirty="0">
              <a:solidFill>
                <a:srgbClr val="E5C78C"/>
              </a:solidFill>
            </a:endParaRPr>
          </a:p>
          <a:p>
            <a:pPr algn="ctr"/>
            <a:endParaRPr lang="ru-RU" altLang="ru-RU" sz="2100" b="1" dirty="0">
              <a:solidFill>
                <a:srgbClr val="E5C78C"/>
              </a:solidFill>
              <a:latin typeface="Palatino Linotype" pitchFamily="18" charset="0"/>
            </a:endParaRPr>
          </a:p>
          <a:p>
            <a:pPr algn="ctr"/>
            <a:endParaRPr lang="ru-RU" altLang="ru-RU" sz="2100" b="1" dirty="0">
              <a:solidFill>
                <a:srgbClr val="E5C78C"/>
              </a:solidFill>
              <a:latin typeface="Palatino Linotype" pitchFamily="18" charset="0"/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Лекция </a:t>
            </a:r>
            <a:r>
              <a:rPr lang="ru-RU" b="1" dirty="0" smtClean="0">
                <a:solidFill>
                  <a:srgbClr val="E5C78C"/>
                </a:solidFill>
              </a:rPr>
              <a:t>№ 2</a:t>
            </a:r>
            <a:endParaRPr lang="ru-RU" b="1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 </a:t>
            </a:r>
            <a:endParaRPr lang="ru-RU" dirty="0">
              <a:solidFill>
                <a:srgbClr val="E5C78C"/>
              </a:solidFill>
            </a:endParaRPr>
          </a:p>
        </p:txBody>
      </p:sp>
      <p:sp>
        <p:nvSpPr>
          <p:cNvPr id="21510" name="Прямоугольник 8"/>
          <p:cNvSpPr>
            <a:spLocks noChangeArrowheads="1"/>
          </p:cNvSpPr>
          <p:nvPr/>
        </p:nvSpPr>
        <p:spPr bwMode="auto">
          <a:xfrm>
            <a:off x="4018548" y="4210050"/>
            <a:ext cx="4950431" cy="900246"/>
          </a:xfrm>
          <a:prstGeom prst="rect">
            <a:avLst/>
          </a:prstGeom>
          <a:solidFill>
            <a:srgbClr val="078877"/>
          </a:solidFill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ru-RU" b="1" dirty="0" err="1" smtClean="0">
                <a:solidFill>
                  <a:srgbClr val="E5C78C"/>
                </a:solidFill>
              </a:rPr>
              <a:t>Постнова</a:t>
            </a:r>
            <a:r>
              <a:rPr lang="ru-RU" b="1" dirty="0" smtClean="0">
                <a:solidFill>
                  <a:srgbClr val="E5C78C"/>
                </a:solidFill>
              </a:rPr>
              <a:t> Маргарита Викторовна </a:t>
            </a:r>
            <a:endParaRPr lang="en-US" b="1" dirty="0" smtClean="0">
              <a:solidFill>
                <a:srgbClr val="E5C78C"/>
              </a:solidFill>
            </a:endParaRPr>
          </a:p>
          <a:p>
            <a:pPr algn="r"/>
            <a:r>
              <a:rPr lang="en-US" b="1" dirty="0" smtClean="0">
                <a:solidFill>
                  <a:srgbClr val="E5C78C"/>
                </a:solidFill>
              </a:rPr>
              <a:t>e-mail</a:t>
            </a:r>
            <a:r>
              <a:rPr lang="ru-RU" b="1" dirty="0" smtClean="0">
                <a:solidFill>
                  <a:srgbClr val="E5C78C"/>
                </a:solidFill>
              </a:rPr>
              <a:t>:</a:t>
            </a:r>
            <a:r>
              <a:rPr lang="en-US" b="1" dirty="0" smtClean="0">
                <a:solidFill>
                  <a:srgbClr val="E5C78C"/>
                </a:solidFill>
              </a:rPr>
              <a:t> margarita.postnova@volgmed.ru</a:t>
            </a:r>
            <a:endParaRPr lang="ru-RU" b="1" dirty="0" smtClean="0">
              <a:solidFill>
                <a:srgbClr val="E5C78C"/>
              </a:solidFill>
            </a:endParaRPr>
          </a:p>
          <a:p>
            <a:pPr algn="r"/>
            <a:endParaRPr lang="ru-RU" b="1" dirty="0">
              <a:solidFill>
                <a:srgbClr val="E5C78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4453" y="3047260"/>
            <a:ext cx="7495673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dirty="0" smtClean="0">
                <a:solidFill>
                  <a:srgbClr val="E5C78C"/>
                </a:solidFill>
              </a:rPr>
              <a:t>Основные понятия синэкологии</a:t>
            </a:r>
          </a:p>
          <a:p>
            <a:pPr algn="ctr"/>
            <a:r>
              <a:rPr lang="ru-RU" sz="2400" dirty="0" smtClean="0">
                <a:solidFill>
                  <a:srgbClr val="E5C78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E5C78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E5C78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59832" y="225655"/>
            <a:ext cx="7006201" cy="71280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Классификация биотических связей по результату контакта особей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7" y="192506"/>
            <a:ext cx="481262" cy="46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764458" y="863083"/>
            <a:ext cx="1938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Нейтрализм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image1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8971" y="816102"/>
            <a:ext cx="2518395" cy="1682495"/>
          </a:xfrm>
          <a:prstGeom prst="rect">
            <a:avLst/>
          </a:prstGeom>
        </p:spPr>
      </p:pic>
      <p:pic>
        <p:nvPicPr>
          <p:cNvPr id="7" name="image14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32162" y="880271"/>
            <a:ext cx="2374749" cy="1682495"/>
          </a:xfrm>
          <a:prstGeom prst="rect">
            <a:avLst/>
          </a:prstGeom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52926" y="2465844"/>
            <a:ext cx="935254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810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Это такая форма биотических отношений, при которой сожительство двух видов на одной территории не влечет для них ни положительных, ни отрицательных последствий.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810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 нейтрализме виды не связаны друг с другом непосредственно, но зависят от состояния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сообщества в целом. Например, белки и лоси, обитая в одном лесу, практически не контактируют друг с другом.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874" y="353991"/>
            <a:ext cx="7475621" cy="71280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Классификация биотических связей по результату контакта особей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0" y="0"/>
            <a:ext cx="689810" cy="67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943338" y="1071631"/>
            <a:ext cx="1972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Аменсализм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image15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2715" y="856919"/>
            <a:ext cx="2137716" cy="2175040"/>
          </a:xfrm>
          <a:prstGeom prst="rect">
            <a:avLst/>
          </a:prstGeom>
        </p:spPr>
      </p:pic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3142952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24088" algn="l"/>
                <a:tab pos="22256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этом случае для одного из двух взаимодействующих видов последствия совместного обитания отрицательны, тогда как другой не получает от них ни вреда, ни пользы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24088" algn="l"/>
                <a:tab pos="22256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Такая форма взаимодействия чаще встречается у растений.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1284" y="225655"/>
            <a:ext cx="7214749" cy="71280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Классификация биотических связей по результату контакта особей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7" y="192505"/>
            <a:ext cx="705852" cy="68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470335" y="943295"/>
            <a:ext cx="2021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Конкуренция</a:t>
            </a: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37889" name="Group 1"/>
          <p:cNvGrpSpPr>
            <a:grpSpLocks/>
          </p:cNvGrpSpPr>
          <p:nvPr/>
        </p:nvGrpSpPr>
        <p:grpSpPr bwMode="auto">
          <a:xfrm>
            <a:off x="0" y="866275"/>
            <a:ext cx="4316079" cy="3079500"/>
            <a:chOff x="850" y="465"/>
            <a:chExt cx="6478" cy="3478"/>
          </a:xfrm>
        </p:grpSpPr>
        <p:pic>
          <p:nvPicPr>
            <p:cNvPr id="37890" name="Picture 2" descr="https://st.depositphotos.com/2681157/3078/i/450/depositphotos_30780729-stock-photo-corn-farm-against-blue-sky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9" y="465"/>
              <a:ext cx="3608" cy="2684"/>
            </a:xfrm>
            <a:prstGeom prst="rect">
              <a:avLst/>
            </a:prstGeom>
            <a:noFill/>
          </p:spPr>
        </p:pic>
        <p:pic>
          <p:nvPicPr>
            <p:cNvPr id="37891" name="Picture 3" descr="https://lh6.googleusercontent.com/proxy/tVyMvlIeXD0z9Ox0sJi_pOMkX_SF7dCB6OG5pCVuidUpYj5cAm_yyaDSDCGf-12KeGzHCxQRyPuCk7L-vKsrUu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94" y="1290"/>
              <a:ext cx="3533" cy="2652"/>
            </a:xfrm>
            <a:prstGeom prst="rect">
              <a:avLst/>
            </a:prstGeom>
            <a:noFill/>
          </p:spPr>
        </p:pic>
      </p:grpSp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4674268" y="1495592"/>
            <a:ext cx="4469732" cy="2258261"/>
            <a:chOff x="8220" y="667"/>
            <a:chExt cx="6082" cy="3276"/>
          </a:xfrm>
        </p:grpSpPr>
        <p:pic>
          <p:nvPicPr>
            <p:cNvPr id="37893" name="Picture 5" descr="https://photopodium.com/webroot/content/big/3163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828" y="1290"/>
              <a:ext cx="3473" cy="2652"/>
            </a:xfrm>
            <a:prstGeom prst="rect">
              <a:avLst/>
            </a:prstGeom>
            <a:noFill/>
          </p:spPr>
        </p:pic>
        <p:pic>
          <p:nvPicPr>
            <p:cNvPr id="37894" name="Picture 6" descr="Картинки по запросу &quot;овцы на лугу&quot;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20" y="667"/>
              <a:ext cx="3452" cy="2482"/>
            </a:xfrm>
            <a:prstGeom prst="rect">
              <a:avLst/>
            </a:prstGeom>
            <a:noFill/>
          </p:spPr>
        </p:pic>
      </p:grp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272716" y="3943171"/>
            <a:ext cx="88712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02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Это взаимоотношения видов со сходными экологическими требованиями существующих за счет общих ресурсов, имеющихся в недостатке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4210" y="225655"/>
            <a:ext cx="7283115" cy="71280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Классификация биотических связей по значению для биоценоза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7" y="192505"/>
            <a:ext cx="478304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22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1928" y="1259576"/>
            <a:ext cx="2266122" cy="1661822"/>
          </a:xfrm>
          <a:prstGeom prst="rect">
            <a:avLst/>
          </a:prstGeom>
        </p:spPr>
      </p:pic>
      <p:pic>
        <p:nvPicPr>
          <p:cNvPr id="6" name="image20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4707" y="1175390"/>
            <a:ext cx="2162755" cy="16697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9600" y="786064"/>
            <a:ext cx="2964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Трофические связи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19537" y="898359"/>
            <a:ext cx="2699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Топические связи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6" name="image21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01295" y="3187256"/>
            <a:ext cx="1661328" cy="1956244"/>
          </a:xfrm>
          <a:prstGeom prst="rect">
            <a:avLst/>
          </a:prstGeom>
        </p:spPr>
      </p:pic>
      <p:pic>
        <p:nvPicPr>
          <p:cNvPr id="17" name="image23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07546" y="3354457"/>
            <a:ext cx="2258171" cy="1789043"/>
          </a:xfrm>
          <a:prstGeom prst="rect">
            <a:avLst/>
          </a:prstGeom>
        </p:spPr>
      </p:pic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304800" y="2901388"/>
            <a:ext cx="42832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74700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Форические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связи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87595" y="2932515"/>
            <a:ext cx="2951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Фабрические</a:t>
            </a:r>
            <a:r>
              <a:rPr lang="ru-RU" sz="2400" dirty="0" smtClean="0">
                <a:solidFill>
                  <a:schemeClr val="bg1"/>
                </a:solidFill>
              </a:rPr>
              <a:t> связи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5423" y="0"/>
            <a:ext cx="6400800" cy="71280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Трофические связи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0" y="0"/>
            <a:ext cx="625641" cy="6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24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50993" y="3563850"/>
            <a:ext cx="1884459" cy="1256306"/>
          </a:xfrm>
          <a:prstGeom prst="rect">
            <a:avLst/>
          </a:prstGeom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56673" y="508429"/>
            <a:ext cx="8887327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Бывают прямые и косвенные.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Принцип прямых: один вид питается другим (либо живыми особями, либо их мертвыми остатками, либо продуктами жизнедеятельности).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68967" y="1911846"/>
            <a:ext cx="7026443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16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Примеры: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016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стрекозы, ловящие на лету других насекомых жуки-навозники, питающиеся пометом крупных копытных, пчелы, собирающие нектар растений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16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Принцип косвенных: любое воздействие одного вида 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поедаемость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другого или доступность для него пищи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16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Пример: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гусеницы бабочек-монашенок, объедая хвою сосен, облегчают короедам доступ к ослабленным деревьям.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8011" y="1"/>
            <a:ext cx="6962086" cy="866274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Топические связи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2" y="200465"/>
            <a:ext cx="598570" cy="58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009" y="707836"/>
            <a:ext cx="834189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  <a:tab pos="63023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Принцип: любое (физическое или химическое) изменение условий обитания одного вида в результате жизнедеятельности другого.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  <a:tab pos="63023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Примеры: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28650" algn="l"/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морские желуди, поселяющиеся на коже китов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28650" algn="l"/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личинки мух, обитающие в лепешках коровьего навоза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28650" algn="l"/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лишайники на стволах деревьев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25.jpeg" descr="http://www.animalsglobe.ru/wp-content/uploads/2011/09/%D0%BA%D0%B8%D1%82-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3980" y="3336757"/>
            <a:ext cx="2592125" cy="1614237"/>
          </a:xfrm>
          <a:prstGeom prst="rect">
            <a:avLst/>
          </a:prstGeom>
        </p:spPr>
      </p:pic>
      <p:pic>
        <p:nvPicPr>
          <p:cNvPr id="8" name="image26.jpeg" descr="Картинки по запросу мухи навоз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96145" y="3352800"/>
            <a:ext cx="2687541" cy="1583277"/>
          </a:xfrm>
          <a:prstGeom prst="rect">
            <a:avLst/>
          </a:prstGeom>
        </p:spPr>
      </p:pic>
      <p:grpSp>
        <p:nvGrpSpPr>
          <p:cNvPr id="5122" name="Group 2" descr="Картинки по запросу лишайники деревья"/>
          <p:cNvGrpSpPr>
            <a:grpSpLocks/>
          </p:cNvGrpSpPr>
          <p:nvPr/>
        </p:nvGrpSpPr>
        <p:grpSpPr bwMode="auto">
          <a:xfrm>
            <a:off x="6302876" y="3080084"/>
            <a:ext cx="2498725" cy="1748924"/>
            <a:chOff x="9851" y="184"/>
            <a:chExt cx="3935" cy="3583"/>
          </a:xfrm>
        </p:grpSpPr>
        <p:pic>
          <p:nvPicPr>
            <p:cNvPr id="5123" name="Picture 3" descr="Картинки по запросу лишайники деревья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850" y="184"/>
              <a:ext cx="3935" cy="3535"/>
            </a:xfrm>
            <a:prstGeom prst="rect">
              <a:avLst/>
            </a:prstGeom>
            <a:noFill/>
          </p:spPr>
        </p:pic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13288" y="3526"/>
              <a:ext cx="26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8A8A8A"/>
                  </a:solidFill>
                  <a:effectLst/>
                  <a:latin typeface="Calibri" pitchFamily="34" charset="0"/>
                  <a:cs typeface="Arial" pitchFamily="34" charset="0"/>
                </a:rPr>
                <a:t>17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9569" y="213624"/>
            <a:ext cx="7491476" cy="508271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Топические связи</a:t>
            </a:r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0" y="0"/>
            <a:ext cx="705853" cy="68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8758" y="680740"/>
            <a:ext cx="847023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основе топических связей в биоценозе формируются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консорции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(сочетания) – группы разнородных организмов, поселяющихся на теле или в теле особи какого-либо определенного вида – центрального члена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консорции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большинстве случаев члены одной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консорции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связаны также разнообразными трофическими отношениями.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Отдельные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консорции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могут быть разной степени сложности.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Таким образом, биоценоз – это система связанных между собой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консорций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возникающих на основе теснейших топических и трофических отношений между видами.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9569" y="213624"/>
            <a:ext cx="7491476" cy="508271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Топические связи</a:t>
            </a:r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0" y="0"/>
            <a:ext cx="705853" cy="68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8758" y="1419404"/>
            <a:ext cx="847023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Топические и трофические связи имеют наибольшее значение в биоценозе, составляют основу его существования.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 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Именно эти типы отношений удерживают друг возле друга организмы разных видов, объединяя их в достаточно стабильные сообщества разных масштабов.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95664" y="213625"/>
            <a:ext cx="7491476" cy="668692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</a:rPr>
              <a:t>Форические</a:t>
            </a:r>
            <a:r>
              <a:rPr lang="ru-RU" sz="2400" dirty="0" smtClean="0">
                <a:solidFill>
                  <a:schemeClr val="bg1"/>
                </a:solidFill>
              </a:rPr>
              <a:t> связи</a:t>
            </a:r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2" y="200465"/>
            <a:ext cx="630654" cy="61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image28.jpeg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4369" y="1563354"/>
            <a:ext cx="2200275" cy="1603375"/>
          </a:xfrm>
          <a:prstGeom prst="rect">
            <a:avLst/>
          </a:prstGeom>
          <a:noFill/>
        </p:spPr>
      </p:pic>
      <p:pic>
        <p:nvPicPr>
          <p:cNvPr id="3073" name="image29.jpeg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5" y="3176337"/>
            <a:ext cx="2200275" cy="165735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08547" y="1214282"/>
            <a:ext cx="612808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Принцип: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участие одного вида в распространении другого. В роли транспортировщиков выступают животные.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08548" y="2722420"/>
            <a:ext cx="711266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Примеры: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перенос животными семян, спор, пыльцы растений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(зоохория)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40631" y="3927493"/>
            <a:ext cx="73272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перенос животными других,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более мелких животных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форезия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5854" y="1"/>
            <a:ext cx="7491476" cy="545432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</a:rPr>
              <a:t>Фабрические</a:t>
            </a:r>
            <a:r>
              <a:rPr lang="ru-RU" sz="2400" dirty="0" smtClean="0">
                <a:solidFill>
                  <a:schemeClr val="bg1"/>
                </a:solidFill>
              </a:rPr>
              <a:t> связи</a:t>
            </a:r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0" y="0"/>
            <a:ext cx="550444" cy="5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image3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8675" y="2505743"/>
            <a:ext cx="1965325" cy="1138238"/>
          </a:xfrm>
          <a:prstGeom prst="rect">
            <a:avLst/>
          </a:prstGeom>
          <a:noFill/>
        </p:spPr>
      </p:pic>
      <p:pic>
        <p:nvPicPr>
          <p:cNvPr id="45059" name="image30.jpeg" descr="Картинки по запросу &quot;птицы гнездо ветви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890337"/>
            <a:ext cx="1981200" cy="1260475"/>
          </a:xfrm>
          <a:prstGeom prst="rect">
            <a:avLst/>
          </a:prstGeom>
          <a:noFill/>
        </p:spPr>
      </p:pic>
      <p:pic>
        <p:nvPicPr>
          <p:cNvPr id="45057" name="image3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8675" y="3830637"/>
            <a:ext cx="1965325" cy="1312863"/>
          </a:xfrm>
          <a:prstGeom prst="rect">
            <a:avLst/>
          </a:prstGeom>
          <a:noFill/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24588" y="494346"/>
            <a:ext cx="680185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Принцип: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один вид использует для своих сооружений (фабрикаций) продукты выделения, либо мертвые остатки, либо даже живых особей другого вида.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56674" y="1993161"/>
            <a:ext cx="572427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Примеры: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256673" y="2779679"/>
            <a:ext cx="699435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7238" algn="l"/>
                <a:tab pos="7588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птицы употребляют для постройки гнезд ветви деревьев, шерсть млекопитающих, траву, листья, пух и перья других видов птиц и т. п.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7238" algn="l"/>
                <a:tab pos="7588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4768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79" y="144379"/>
            <a:ext cx="795735" cy="75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2936082" y="207169"/>
            <a:ext cx="2908489" cy="113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Определение	</a:t>
            </a:r>
          </a:p>
          <a:p>
            <a:r>
              <a:rPr lang="ru-RU" sz="2400" b="1" dirty="0" smtClean="0"/>
              <a:t> </a:t>
            </a:r>
            <a:endParaRPr lang="ru-RU" sz="2400" dirty="0" smtClean="0"/>
          </a:p>
          <a:p>
            <a:pPr eaLnBrk="0" hangingPunct="0"/>
            <a:endParaRPr lang="ru-RU" sz="2100" dirty="0">
              <a:solidFill>
                <a:schemeClr val="bg1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950119" y="1884453"/>
            <a:ext cx="806870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endParaRPr lang="ru-RU" dirty="0"/>
          </a:p>
          <a:p>
            <a:pPr eaLnBrk="0" hangingPunct="0"/>
            <a:endParaRPr lang="ru-RU" dirty="0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37" name="Rectangle 5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1087541"/>
            <a:ext cx="678581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СИНЭКОЛОГИЯ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(от греч.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‘δύν’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вместе) 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это раздел общей экологии, изучающий взаимоотношения организмов разных видов и среды их обитания как единого целого, т.е. экологические закономерности функционирования экосистем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8925" y="2566483"/>
            <a:ext cx="2342147" cy="232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44054"/>
            <a:ext cx="1088231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1"/>
          <p:cNvSpPr>
            <a:spLocks noChangeArrowheads="1"/>
          </p:cNvSpPr>
          <p:nvPr/>
        </p:nvSpPr>
        <p:spPr bwMode="auto">
          <a:xfrm>
            <a:off x="2633100" y="2413083"/>
            <a:ext cx="4136231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Благодарю за внимание!</a:t>
            </a:r>
            <a:endParaRPr lang="ru-RU" sz="2400" dirty="0">
              <a:solidFill>
                <a:schemeClr val="bg1"/>
              </a:solidFill>
              <a:ea typeface="Microsoft Sans Serif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0230" y="276196"/>
            <a:ext cx="7327044" cy="167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3104" y="3164306"/>
            <a:ext cx="7681966" cy="169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15452" y="225655"/>
            <a:ext cx="7571873" cy="71280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Место синэкологии в структуре экологии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0" y="0"/>
            <a:ext cx="1088231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283367" y="763927"/>
            <a:ext cx="6176211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103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Общая экология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rabicPeriod"/>
              <a:tabLst>
                <a:tab pos="68103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аутэкология, или экология организмов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rabicPeriod"/>
              <a:tabLst>
                <a:tab pos="681038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демэкология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или экология популяций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rabicPeriod"/>
              <a:tabLst>
                <a:tab pos="681038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эйдэкология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или экология видов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rabicPeriod"/>
              <a:tabLst>
                <a:tab pos="681038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синэкология, или экология экосистем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rabicPeriod"/>
              <a:tabLst>
                <a:tab pos="68103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глобальная экология, или экология биосферы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103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Частная экология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5233" y="225655"/>
            <a:ext cx="6400800" cy="71280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Основные понятия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6" y="192505"/>
            <a:ext cx="561473" cy="54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697" name="image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569" y="1628273"/>
            <a:ext cx="1772735" cy="2363647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165016" y="1063699"/>
            <a:ext cx="697898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Биоценоз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(от лат.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биос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– жизнь,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ценоз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– общий) – группировка совместно обитающих и взаимно связанных видов. Понятие введено гидробиологом Карлом Мёбиусом (1877)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Биотоп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(от лат.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биос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– жизнь,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топос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– место) – участок абиотической среды, которую занимает биоценоз.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Биоценология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раздел общей экологии, изучающий биоценозы/экосистемы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5233" y="225655"/>
            <a:ext cx="6400800" cy="71280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Примеры биоценозов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08548" y="192505"/>
            <a:ext cx="857648" cy="83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21" name="Group 1"/>
          <p:cNvGrpSpPr>
            <a:grpSpLocks/>
          </p:cNvGrpSpPr>
          <p:nvPr/>
        </p:nvGrpSpPr>
        <p:grpSpPr bwMode="auto">
          <a:xfrm>
            <a:off x="433555" y="1231900"/>
            <a:ext cx="8483600" cy="3911600"/>
            <a:chOff x="658" y="-5753"/>
            <a:chExt cx="13359" cy="6161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7" y="-5710"/>
              <a:ext cx="6687" cy="6118"/>
            </a:xfrm>
            <a:prstGeom prst="rect">
              <a:avLst/>
            </a:prstGeom>
            <a:noFill/>
          </p:spPr>
        </p:pic>
        <p:pic>
          <p:nvPicPr>
            <p:cNvPr id="3072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0" y="-5396"/>
              <a:ext cx="5760" cy="5190"/>
            </a:xfrm>
            <a:prstGeom prst="rect">
              <a:avLst/>
            </a:prstGeom>
            <a:noFill/>
          </p:spPr>
        </p:pic>
        <p:pic>
          <p:nvPicPr>
            <p:cNvPr id="3072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44" y="-5753"/>
              <a:ext cx="6672" cy="6116"/>
            </a:xfrm>
            <a:prstGeom prst="rect">
              <a:avLst/>
            </a:prstGeom>
            <a:noFill/>
          </p:spPr>
        </p:pic>
        <p:pic>
          <p:nvPicPr>
            <p:cNvPr id="30725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56" y="-5441"/>
              <a:ext cx="5745" cy="5190"/>
            </a:xfrm>
            <a:prstGeom prst="rect">
              <a:avLst/>
            </a:prstGeom>
            <a:noFill/>
          </p:spPr>
        </p:pic>
      </p:grp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1122947" y="916620"/>
            <a:ext cx="81448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97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Биоценоз пруда	Биоценоз дубравы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97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63579" y="225655"/>
            <a:ext cx="7102454" cy="71280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Классификация биотических связей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7" y="192505"/>
            <a:ext cx="673768" cy="65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93558" y="1661345"/>
            <a:ext cx="7892716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Прямые связи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возникают при непосредственном контакте организмов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Косвенные связи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представляют собой влияние видов друг на друга через среду обитания или путем воздействия на третьи виды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8568" y="241697"/>
            <a:ext cx="7972927" cy="71280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Классификация биотических связей по результату контакта особей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7" y="192505"/>
            <a:ext cx="657726" cy="63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image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2971" y="1427748"/>
            <a:ext cx="2066925" cy="1878013"/>
          </a:xfrm>
          <a:prstGeom prst="rect">
            <a:avLst/>
          </a:prstGeom>
          <a:noFill/>
        </p:spPr>
      </p:pic>
      <p:pic>
        <p:nvPicPr>
          <p:cNvPr id="32769" name="image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9347" y="1479215"/>
            <a:ext cx="2422525" cy="1889125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97306" y="972371"/>
            <a:ext cx="864669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34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Отношения хищник-жертва, паразит-хозяин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34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463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08547" y="3204508"/>
            <a:ext cx="893545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547688" algn="l"/>
                <a:tab pos="5492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Суть – прямые пищевые связи, которые для одного из партнеров имеют отрицательные, а для другого – положительные последствия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47688" algn="l"/>
                <a:tab pos="5492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Таким образом, такая связь понимается обычно в широком смысле, включая все формы добывания пищи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495" y="225655"/>
            <a:ext cx="7134538" cy="71280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Классификация биотических связей по результату контакта особей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6" y="192505"/>
            <a:ext cx="1088231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81740" y="1007463"/>
            <a:ext cx="2329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Комменсализм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image1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1383" y="1395663"/>
            <a:ext cx="3824996" cy="2374232"/>
          </a:xfrm>
          <a:prstGeom prst="rect">
            <a:avLst/>
          </a:prstGeom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3791543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524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Суть – одностороннее использование одного вида другим без принесения ему вреда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0042" y="225655"/>
            <a:ext cx="6925991" cy="71280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Классификация биотических связей по результату контакта особей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6" y="192505"/>
            <a:ext cx="1088231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91464" y="991421"/>
            <a:ext cx="1768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Мутуализм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image12.png" descr="Картинки по запросу &quot;рыба чистильщик&quot;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35253" y="1524478"/>
            <a:ext cx="3964493" cy="2165205"/>
          </a:xfrm>
          <a:prstGeom prst="rect">
            <a:avLst/>
          </a:prstGeom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85012" y="3542710"/>
            <a:ext cx="78285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Char char="•"/>
              <a:tabLst>
                <a:tab pos="19859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Суть – взаимовыгодные отношения видов – обоюдная польза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59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Пример, рыбы-чистильщики и крупные хищные рыбы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Paalaaatinooo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12717</TotalTime>
  <Words>733</Words>
  <Application>Microsoft Office PowerPoint</Application>
  <PresentationFormat>Экран (16:9)</PresentationFormat>
  <Paragraphs>102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Сектор</vt:lpstr>
      <vt:lpstr>Слайд 1</vt:lpstr>
      <vt:lpstr>Слайд 2</vt:lpstr>
      <vt:lpstr>Место синэкологии в структуре экологии</vt:lpstr>
      <vt:lpstr>Основные понятия</vt:lpstr>
      <vt:lpstr>Примеры биоценозов</vt:lpstr>
      <vt:lpstr>Классификация биотических связей</vt:lpstr>
      <vt:lpstr>Классификация биотических связей по результату контакта особей </vt:lpstr>
      <vt:lpstr>Классификация биотических связей по результату контакта особей</vt:lpstr>
      <vt:lpstr>Классификация биотических связей по результату контакта особей</vt:lpstr>
      <vt:lpstr>Классификация биотических связей по результату контакта особей</vt:lpstr>
      <vt:lpstr>Классификация биотических связей по результату контакта особей </vt:lpstr>
      <vt:lpstr>Классификация биотических связей по результату контакта особей </vt:lpstr>
      <vt:lpstr>Классификация биотических связей по значению для биоценоза </vt:lpstr>
      <vt:lpstr>Трофические связи</vt:lpstr>
      <vt:lpstr>Топические связи</vt:lpstr>
      <vt:lpstr>Топические связи</vt:lpstr>
      <vt:lpstr>Топические связи</vt:lpstr>
      <vt:lpstr>Форические связи</vt:lpstr>
      <vt:lpstr>Фабрические связи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Магомедкамил</dc:creator>
  <cp:lastModifiedBy>Пользователь Windows</cp:lastModifiedBy>
  <cp:revision>1246</cp:revision>
  <cp:lastPrinted>2020-09-04T10:43:02Z</cp:lastPrinted>
  <dcterms:created xsi:type="dcterms:W3CDTF">2020-06-19T12:20:54Z</dcterms:created>
  <dcterms:modified xsi:type="dcterms:W3CDTF">2025-05-19T13:32:12Z</dcterms:modified>
</cp:coreProperties>
</file>