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9B1B3-2669-4EDE-B3D4-16733C2B10ED}" type="doc">
      <dgm:prSet loTypeId="urn:microsoft.com/office/officeart/2005/8/layout/vList4" loCatId="list" qsTypeId="urn:microsoft.com/office/officeart/2005/8/quickstyle/simple4" qsCatId="simple" csTypeId="urn:microsoft.com/office/officeart/2005/8/colors/accent5_2" csCatId="accent5" phldr="1"/>
      <dgm:spPr/>
      <dgm:t>
        <a:bodyPr/>
        <a:lstStyle/>
        <a:p>
          <a:endParaRPr lang="ru-RU"/>
        </a:p>
      </dgm:t>
    </dgm:pt>
    <dgm:pt modelId="{D860CB37-187E-4422-A54D-9892D2AF656A}">
      <dgm:prSet phldrT="[Текст]"/>
      <dgm:spPr/>
      <dgm:t>
        <a:bodyPr/>
        <a:lstStyle/>
        <a:p>
          <a:r>
            <a:rPr lang="en-US" dirty="0" err="1" smtClean="0"/>
            <a:t>Bugo</a:t>
          </a:r>
          <a:r>
            <a:rPr lang="en-US" dirty="0" smtClean="0"/>
            <a:t> and Thiele</a:t>
          </a:r>
          <a:endParaRPr lang="ru-RU" dirty="0"/>
        </a:p>
      </dgm:t>
    </dgm:pt>
    <dgm:pt modelId="{9B03E705-A7B4-42EA-8981-73DE7412FFA8}" type="parTrans" cxnId="{8F0C3BDF-871D-47D7-A059-102132169DBB}">
      <dgm:prSet/>
      <dgm:spPr/>
      <dgm:t>
        <a:bodyPr/>
        <a:lstStyle/>
        <a:p>
          <a:endParaRPr lang="ru-RU"/>
        </a:p>
      </dgm:t>
    </dgm:pt>
    <dgm:pt modelId="{F671A81C-0E39-4927-A5BD-0A9FE12CB2FF}" type="sibTrans" cxnId="{8F0C3BDF-871D-47D7-A059-102132169DBB}">
      <dgm:prSet/>
      <dgm:spPr/>
      <dgm:t>
        <a:bodyPr/>
        <a:lstStyle/>
        <a:p>
          <a:endParaRPr lang="ru-RU"/>
        </a:p>
      </dgm:t>
    </dgm:pt>
    <dgm:pt modelId="{F98A5F9C-60E7-482B-A8C6-4323BAA4636B}">
      <dgm:prSet phldrT="[Текст]"/>
      <dgm:spPr/>
      <dgm:t>
        <a:bodyPr/>
        <a:lstStyle/>
        <a:p>
          <a:r>
            <a:rPr lang="en-US" dirty="0" err="1" smtClean="0"/>
            <a:t>Gutzeit</a:t>
          </a:r>
          <a:endParaRPr lang="ru-RU" dirty="0"/>
        </a:p>
      </dgm:t>
    </dgm:pt>
    <dgm:pt modelId="{EBD290E6-5E95-48F2-A7FA-AEE4A16EA654}" type="parTrans" cxnId="{1508C1A8-E8B8-430B-BD40-4BAACDEB2552}">
      <dgm:prSet/>
      <dgm:spPr/>
      <dgm:t>
        <a:bodyPr/>
        <a:lstStyle/>
        <a:p>
          <a:endParaRPr lang="ru-RU"/>
        </a:p>
      </dgm:t>
    </dgm:pt>
    <dgm:pt modelId="{83291CF9-1C65-4C11-BFB2-1F74CF38BA67}" type="sibTrans" cxnId="{1508C1A8-E8B8-430B-BD40-4BAACDEB2552}">
      <dgm:prSet/>
      <dgm:spPr/>
      <dgm:t>
        <a:bodyPr/>
        <a:lstStyle/>
        <a:p>
          <a:endParaRPr lang="ru-RU"/>
        </a:p>
      </dgm:t>
    </dgm:pt>
    <dgm:pt modelId="{5E3107F5-268E-492D-B336-710DC17DA75A}">
      <dgm:prSet phldrT="[Текст]"/>
      <dgm:spPr/>
      <dgm:t>
        <a:bodyPr/>
        <a:lstStyle/>
        <a:p>
          <a:r>
            <a:rPr lang="en-US" dirty="0" smtClean="0"/>
            <a:t>Bettendorf</a:t>
          </a:r>
          <a:endParaRPr lang="ru-RU" dirty="0"/>
        </a:p>
      </dgm:t>
    </dgm:pt>
    <dgm:pt modelId="{3F73BA0B-6422-4E4B-AAAB-D9F79C206C18}" type="parTrans" cxnId="{302E2710-FF47-46B9-B72C-EF0497411E3D}">
      <dgm:prSet/>
      <dgm:spPr/>
      <dgm:t>
        <a:bodyPr/>
        <a:lstStyle/>
        <a:p>
          <a:endParaRPr lang="ru-RU"/>
        </a:p>
      </dgm:t>
    </dgm:pt>
    <dgm:pt modelId="{9149DFD4-0F08-4C89-BAB5-6BBEC2C6365D}" type="sibTrans" cxnId="{302E2710-FF47-46B9-B72C-EF0497411E3D}">
      <dgm:prSet/>
      <dgm:spPr/>
      <dgm:t>
        <a:bodyPr/>
        <a:lstStyle/>
        <a:p>
          <a:endParaRPr lang="ru-RU"/>
        </a:p>
      </dgm:t>
    </dgm:pt>
    <dgm:pt modelId="{7E89D997-9D86-4D7B-8C00-0B8F7D297A9E}">
      <dgm:prSet/>
      <dgm:spPr/>
      <dgm:t>
        <a:bodyPr/>
        <a:lstStyle/>
        <a:p>
          <a:r>
            <a:rPr lang="en-US" smtClean="0"/>
            <a:t>Marsh</a:t>
          </a:r>
          <a:endParaRPr lang="ru-RU"/>
        </a:p>
      </dgm:t>
    </dgm:pt>
    <dgm:pt modelId="{0326BAD5-3689-46BA-8FD4-D355B5737272}" type="parTrans" cxnId="{617809B9-84F1-4E4B-8DC9-1099B6D2FD8D}">
      <dgm:prSet/>
      <dgm:spPr/>
      <dgm:t>
        <a:bodyPr/>
        <a:lstStyle/>
        <a:p>
          <a:endParaRPr lang="ru-RU"/>
        </a:p>
      </dgm:t>
    </dgm:pt>
    <dgm:pt modelId="{BF3FC27A-8FCF-45E4-BA98-C9F47FA5C8A2}" type="sibTrans" cxnId="{617809B9-84F1-4E4B-8DC9-1099B6D2FD8D}">
      <dgm:prSet/>
      <dgm:spPr/>
      <dgm:t>
        <a:bodyPr/>
        <a:lstStyle/>
        <a:p>
          <a:endParaRPr lang="ru-RU"/>
        </a:p>
      </dgm:t>
    </dgm:pt>
    <dgm:pt modelId="{54031265-3084-4601-B731-D3B21C558B5E}" type="pres">
      <dgm:prSet presAssocID="{A3D9B1B3-2669-4EDE-B3D4-16733C2B10ED}" presName="linear" presStyleCnt="0">
        <dgm:presLayoutVars>
          <dgm:dir/>
          <dgm:resizeHandles val="exact"/>
        </dgm:presLayoutVars>
      </dgm:prSet>
      <dgm:spPr/>
    </dgm:pt>
    <dgm:pt modelId="{45F02130-7D97-4B7F-8F59-92D0D4F78CAD}" type="pres">
      <dgm:prSet presAssocID="{D860CB37-187E-4422-A54D-9892D2AF656A}" presName="comp" presStyleCnt="0"/>
      <dgm:spPr/>
    </dgm:pt>
    <dgm:pt modelId="{841303AA-5FE9-4B28-A591-5F5FB7108FCD}" type="pres">
      <dgm:prSet presAssocID="{D860CB37-187E-4422-A54D-9892D2AF656A}" presName="box" presStyleLbl="node1" presStyleIdx="0" presStyleCnt="4"/>
      <dgm:spPr/>
    </dgm:pt>
    <dgm:pt modelId="{19B98E29-7912-4EBC-BBF3-B488719771D6}" type="pres">
      <dgm:prSet presAssocID="{D860CB37-187E-4422-A54D-9892D2AF656A}" presName="img" presStyleLbl="fgImgPlace1" presStyleIdx="0" presStyleCnt="4"/>
      <dgm:spPr>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pt>
    <dgm:pt modelId="{5DF2E539-985A-4373-9EA0-5C1BE9D237DB}" type="pres">
      <dgm:prSet presAssocID="{D860CB37-187E-4422-A54D-9892D2AF656A}" presName="text" presStyleLbl="node1" presStyleIdx="0" presStyleCnt="4">
        <dgm:presLayoutVars>
          <dgm:bulletEnabled val="1"/>
        </dgm:presLayoutVars>
      </dgm:prSet>
      <dgm:spPr/>
    </dgm:pt>
    <dgm:pt modelId="{D6F86633-6567-4A72-A89D-16344F4E104B}" type="pres">
      <dgm:prSet presAssocID="{F671A81C-0E39-4927-A5BD-0A9FE12CB2FF}" presName="spacer" presStyleCnt="0"/>
      <dgm:spPr/>
    </dgm:pt>
    <dgm:pt modelId="{27746E4A-99C9-4045-8087-8A356E0EA099}" type="pres">
      <dgm:prSet presAssocID="{F98A5F9C-60E7-482B-A8C6-4323BAA4636B}" presName="comp" presStyleCnt="0"/>
      <dgm:spPr/>
    </dgm:pt>
    <dgm:pt modelId="{53245638-2517-45E1-B82D-7177E0E98B9A}" type="pres">
      <dgm:prSet presAssocID="{F98A5F9C-60E7-482B-A8C6-4323BAA4636B}" presName="box" presStyleLbl="node1" presStyleIdx="1" presStyleCnt="4"/>
      <dgm:spPr/>
    </dgm:pt>
    <dgm:pt modelId="{5306F8CB-8E2E-4BB4-86F2-7960935D20D6}" type="pres">
      <dgm:prSet presAssocID="{F98A5F9C-60E7-482B-A8C6-4323BAA4636B}" presName="img" presStyleLbl="fgImgPlace1" presStyleIdx="1" presStyleCnt="4"/>
      <dgm:spPr>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pt>
    <dgm:pt modelId="{56389772-3FF9-4D0D-AC7E-5832E1EE07B0}" type="pres">
      <dgm:prSet presAssocID="{F98A5F9C-60E7-482B-A8C6-4323BAA4636B}" presName="text" presStyleLbl="node1" presStyleIdx="1" presStyleCnt="4">
        <dgm:presLayoutVars>
          <dgm:bulletEnabled val="1"/>
        </dgm:presLayoutVars>
      </dgm:prSet>
      <dgm:spPr/>
    </dgm:pt>
    <dgm:pt modelId="{CFD8C946-501E-471A-AAB0-CDD984CAA4B6}" type="pres">
      <dgm:prSet presAssocID="{83291CF9-1C65-4C11-BFB2-1F74CF38BA67}" presName="spacer" presStyleCnt="0"/>
      <dgm:spPr/>
    </dgm:pt>
    <dgm:pt modelId="{3B42EF08-F238-4876-B122-143E5B485756}" type="pres">
      <dgm:prSet presAssocID="{5E3107F5-268E-492D-B336-710DC17DA75A}" presName="comp" presStyleCnt="0"/>
      <dgm:spPr/>
    </dgm:pt>
    <dgm:pt modelId="{767E8CEE-95E3-42A8-9C8A-3F633580BED0}" type="pres">
      <dgm:prSet presAssocID="{5E3107F5-268E-492D-B336-710DC17DA75A}" presName="box" presStyleLbl="node1" presStyleIdx="2" presStyleCnt="4"/>
      <dgm:spPr/>
    </dgm:pt>
    <dgm:pt modelId="{ED52AA70-A2AB-40A5-A9AE-47FA1C902B3A}" type="pres">
      <dgm:prSet presAssocID="{5E3107F5-268E-492D-B336-710DC17DA75A}" presName="img" presStyleLbl="fgImgPlace1" presStyleIdx="2" presStyleCnt="4"/>
      <dgm:spPr>
        <a:blipFill rotWithShape="1">
          <a:blip xmlns:r="http://schemas.openxmlformats.org/officeDocument/2006/relationships" r:embed="rId2">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pt>
    <dgm:pt modelId="{4D97CE1E-AD58-43D1-AD2D-00119364C770}" type="pres">
      <dgm:prSet presAssocID="{5E3107F5-268E-492D-B336-710DC17DA75A}" presName="text" presStyleLbl="node1" presStyleIdx="2" presStyleCnt="4">
        <dgm:presLayoutVars>
          <dgm:bulletEnabled val="1"/>
        </dgm:presLayoutVars>
      </dgm:prSet>
      <dgm:spPr/>
    </dgm:pt>
    <dgm:pt modelId="{32676995-77B0-4B56-BC2D-DDA64EDA6C4A}" type="pres">
      <dgm:prSet presAssocID="{9149DFD4-0F08-4C89-BAB5-6BBEC2C6365D}" presName="spacer" presStyleCnt="0"/>
      <dgm:spPr/>
    </dgm:pt>
    <dgm:pt modelId="{399C7A7E-49BD-4707-875E-B8413D108E6C}" type="pres">
      <dgm:prSet presAssocID="{7E89D997-9D86-4D7B-8C00-0B8F7D297A9E}" presName="comp" presStyleCnt="0"/>
      <dgm:spPr/>
    </dgm:pt>
    <dgm:pt modelId="{45539DE6-9DDB-4B04-8AC0-5102800B6151}" type="pres">
      <dgm:prSet presAssocID="{7E89D997-9D86-4D7B-8C00-0B8F7D297A9E}" presName="box" presStyleLbl="node1" presStyleIdx="3" presStyleCnt="4"/>
      <dgm:spPr/>
    </dgm:pt>
    <dgm:pt modelId="{8DB429A2-1895-4B18-B642-A9FB05D06356}" type="pres">
      <dgm:prSet presAssocID="{7E89D997-9D86-4D7B-8C00-0B8F7D297A9E}" presName="img" presStyleLbl="fgImgPlace1" presStyleIdx="3" presStyleCnt="4"/>
      <dgm:spPr>
        <a:blipFill rotWithShape="1">
          <a:blip xmlns:r="http://schemas.openxmlformats.org/officeDocument/2006/relationships" r:embed="rId2">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pt>
    <dgm:pt modelId="{86C57C9C-9A1F-4E0D-8393-13D1E4EA5A94}" type="pres">
      <dgm:prSet presAssocID="{7E89D997-9D86-4D7B-8C00-0B8F7D297A9E}" presName="text" presStyleLbl="node1" presStyleIdx="3" presStyleCnt="4">
        <dgm:presLayoutVars>
          <dgm:bulletEnabled val="1"/>
        </dgm:presLayoutVars>
      </dgm:prSet>
      <dgm:spPr/>
    </dgm:pt>
  </dgm:ptLst>
  <dgm:cxnLst>
    <dgm:cxn modelId="{46B6501C-D515-40A4-8DD4-C0179BD5EBE4}" type="presOf" srcId="{D860CB37-187E-4422-A54D-9892D2AF656A}" destId="{841303AA-5FE9-4B28-A591-5F5FB7108FCD}" srcOrd="0" destOrd="0" presId="urn:microsoft.com/office/officeart/2005/8/layout/vList4"/>
    <dgm:cxn modelId="{B5401992-57FF-4305-A72E-6E2BA4E76C26}" type="presOf" srcId="{7E89D997-9D86-4D7B-8C00-0B8F7D297A9E}" destId="{45539DE6-9DDB-4B04-8AC0-5102800B6151}" srcOrd="0" destOrd="0" presId="urn:microsoft.com/office/officeart/2005/8/layout/vList4"/>
    <dgm:cxn modelId="{617809B9-84F1-4E4B-8DC9-1099B6D2FD8D}" srcId="{A3D9B1B3-2669-4EDE-B3D4-16733C2B10ED}" destId="{7E89D997-9D86-4D7B-8C00-0B8F7D297A9E}" srcOrd="3" destOrd="0" parTransId="{0326BAD5-3689-46BA-8FD4-D355B5737272}" sibTransId="{BF3FC27A-8FCF-45E4-BA98-C9F47FA5C8A2}"/>
    <dgm:cxn modelId="{2F5143D4-40DF-4769-A71E-E5E9E6B37F82}" type="presOf" srcId="{D860CB37-187E-4422-A54D-9892D2AF656A}" destId="{5DF2E539-985A-4373-9EA0-5C1BE9D237DB}" srcOrd="1" destOrd="0" presId="urn:microsoft.com/office/officeart/2005/8/layout/vList4"/>
    <dgm:cxn modelId="{27DD7979-2857-471B-B310-0F1F1A9768D5}" type="presOf" srcId="{5E3107F5-268E-492D-B336-710DC17DA75A}" destId="{4D97CE1E-AD58-43D1-AD2D-00119364C770}" srcOrd="1" destOrd="0" presId="urn:microsoft.com/office/officeart/2005/8/layout/vList4"/>
    <dgm:cxn modelId="{F62B6CD1-3836-4F68-9277-0381F2DAA764}" type="presOf" srcId="{A3D9B1B3-2669-4EDE-B3D4-16733C2B10ED}" destId="{54031265-3084-4601-B731-D3B21C558B5E}" srcOrd="0" destOrd="0" presId="urn:microsoft.com/office/officeart/2005/8/layout/vList4"/>
    <dgm:cxn modelId="{986EE069-93FF-47BB-9C2F-B05268374FA7}" type="presOf" srcId="{7E89D997-9D86-4D7B-8C00-0B8F7D297A9E}" destId="{86C57C9C-9A1F-4E0D-8393-13D1E4EA5A94}" srcOrd="1" destOrd="0" presId="urn:microsoft.com/office/officeart/2005/8/layout/vList4"/>
    <dgm:cxn modelId="{4328DAA9-ADC2-42DA-B7C0-03D5AF935408}" type="presOf" srcId="{F98A5F9C-60E7-482B-A8C6-4323BAA4636B}" destId="{53245638-2517-45E1-B82D-7177E0E98B9A}" srcOrd="0" destOrd="0" presId="urn:microsoft.com/office/officeart/2005/8/layout/vList4"/>
    <dgm:cxn modelId="{EF3A9FA8-B714-438D-A8C5-4FF25063639D}" type="presOf" srcId="{5E3107F5-268E-492D-B336-710DC17DA75A}" destId="{767E8CEE-95E3-42A8-9C8A-3F633580BED0}" srcOrd="0" destOrd="0" presId="urn:microsoft.com/office/officeart/2005/8/layout/vList4"/>
    <dgm:cxn modelId="{302E2710-FF47-46B9-B72C-EF0497411E3D}" srcId="{A3D9B1B3-2669-4EDE-B3D4-16733C2B10ED}" destId="{5E3107F5-268E-492D-B336-710DC17DA75A}" srcOrd="2" destOrd="0" parTransId="{3F73BA0B-6422-4E4B-AAAB-D9F79C206C18}" sibTransId="{9149DFD4-0F08-4C89-BAB5-6BBEC2C6365D}"/>
    <dgm:cxn modelId="{1508C1A8-E8B8-430B-BD40-4BAACDEB2552}" srcId="{A3D9B1B3-2669-4EDE-B3D4-16733C2B10ED}" destId="{F98A5F9C-60E7-482B-A8C6-4323BAA4636B}" srcOrd="1" destOrd="0" parTransId="{EBD290E6-5E95-48F2-A7FA-AEE4A16EA654}" sibTransId="{83291CF9-1C65-4C11-BFB2-1F74CF38BA67}"/>
    <dgm:cxn modelId="{8F0C3BDF-871D-47D7-A059-102132169DBB}" srcId="{A3D9B1B3-2669-4EDE-B3D4-16733C2B10ED}" destId="{D860CB37-187E-4422-A54D-9892D2AF656A}" srcOrd="0" destOrd="0" parTransId="{9B03E705-A7B4-42EA-8981-73DE7412FFA8}" sibTransId="{F671A81C-0E39-4927-A5BD-0A9FE12CB2FF}"/>
    <dgm:cxn modelId="{F3AF7404-0F31-4115-89FF-C4B9632F8869}" type="presOf" srcId="{F98A5F9C-60E7-482B-A8C6-4323BAA4636B}" destId="{56389772-3FF9-4D0D-AC7E-5832E1EE07B0}" srcOrd="1" destOrd="0" presId="urn:microsoft.com/office/officeart/2005/8/layout/vList4"/>
    <dgm:cxn modelId="{B699A348-46DE-42EF-A18E-F7D78CEF99C7}" type="presParOf" srcId="{54031265-3084-4601-B731-D3B21C558B5E}" destId="{45F02130-7D97-4B7F-8F59-92D0D4F78CAD}" srcOrd="0" destOrd="0" presId="urn:microsoft.com/office/officeart/2005/8/layout/vList4"/>
    <dgm:cxn modelId="{0B8342D8-1358-4AA3-9452-107B18F96CEA}" type="presParOf" srcId="{45F02130-7D97-4B7F-8F59-92D0D4F78CAD}" destId="{841303AA-5FE9-4B28-A591-5F5FB7108FCD}" srcOrd="0" destOrd="0" presId="urn:microsoft.com/office/officeart/2005/8/layout/vList4"/>
    <dgm:cxn modelId="{D2F20115-8C0A-4CB8-A2EB-86D47648FB5E}" type="presParOf" srcId="{45F02130-7D97-4B7F-8F59-92D0D4F78CAD}" destId="{19B98E29-7912-4EBC-BBF3-B488719771D6}" srcOrd="1" destOrd="0" presId="urn:microsoft.com/office/officeart/2005/8/layout/vList4"/>
    <dgm:cxn modelId="{35C3B83A-9727-48FF-BF65-E16209A48243}" type="presParOf" srcId="{45F02130-7D97-4B7F-8F59-92D0D4F78CAD}" destId="{5DF2E539-985A-4373-9EA0-5C1BE9D237DB}" srcOrd="2" destOrd="0" presId="urn:microsoft.com/office/officeart/2005/8/layout/vList4"/>
    <dgm:cxn modelId="{1DFD7E72-8197-46B8-9325-1A0B2F056EBB}" type="presParOf" srcId="{54031265-3084-4601-B731-D3B21C558B5E}" destId="{D6F86633-6567-4A72-A89D-16344F4E104B}" srcOrd="1" destOrd="0" presId="urn:microsoft.com/office/officeart/2005/8/layout/vList4"/>
    <dgm:cxn modelId="{EB04DFE0-79A7-4347-9CC5-FF08FD546D4B}" type="presParOf" srcId="{54031265-3084-4601-B731-D3B21C558B5E}" destId="{27746E4A-99C9-4045-8087-8A356E0EA099}" srcOrd="2" destOrd="0" presId="urn:microsoft.com/office/officeart/2005/8/layout/vList4"/>
    <dgm:cxn modelId="{8473C7B2-C18A-41B5-8131-9F86A5B266B3}" type="presParOf" srcId="{27746E4A-99C9-4045-8087-8A356E0EA099}" destId="{53245638-2517-45E1-B82D-7177E0E98B9A}" srcOrd="0" destOrd="0" presId="urn:microsoft.com/office/officeart/2005/8/layout/vList4"/>
    <dgm:cxn modelId="{5D547346-1800-4F60-B3D5-3C11B2CE31B3}" type="presParOf" srcId="{27746E4A-99C9-4045-8087-8A356E0EA099}" destId="{5306F8CB-8E2E-4BB4-86F2-7960935D20D6}" srcOrd="1" destOrd="0" presId="urn:microsoft.com/office/officeart/2005/8/layout/vList4"/>
    <dgm:cxn modelId="{978F46FB-CC28-435B-B920-061F4B4ED179}" type="presParOf" srcId="{27746E4A-99C9-4045-8087-8A356E0EA099}" destId="{56389772-3FF9-4D0D-AC7E-5832E1EE07B0}" srcOrd="2" destOrd="0" presId="urn:microsoft.com/office/officeart/2005/8/layout/vList4"/>
    <dgm:cxn modelId="{45C41CD3-13CC-424A-B467-25E0F0F45E47}" type="presParOf" srcId="{54031265-3084-4601-B731-D3B21C558B5E}" destId="{CFD8C946-501E-471A-AAB0-CDD984CAA4B6}" srcOrd="3" destOrd="0" presId="urn:microsoft.com/office/officeart/2005/8/layout/vList4"/>
    <dgm:cxn modelId="{464F5111-36F1-4279-B858-935C715994DB}" type="presParOf" srcId="{54031265-3084-4601-B731-D3B21C558B5E}" destId="{3B42EF08-F238-4876-B122-143E5B485756}" srcOrd="4" destOrd="0" presId="urn:microsoft.com/office/officeart/2005/8/layout/vList4"/>
    <dgm:cxn modelId="{DAF4D7A0-5D49-470B-9207-55AB1C2E618B}" type="presParOf" srcId="{3B42EF08-F238-4876-B122-143E5B485756}" destId="{767E8CEE-95E3-42A8-9C8A-3F633580BED0}" srcOrd="0" destOrd="0" presId="urn:microsoft.com/office/officeart/2005/8/layout/vList4"/>
    <dgm:cxn modelId="{C002B8C0-EAFE-4F98-9F84-793D7EBB2034}" type="presParOf" srcId="{3B42EF08-F238-4876-B122-143E5B485756}" destId="{ED52AA70-A2AB-40A5-A9AE-47FA1C902B3A}" srcOrd="1" destOrd="0" presId="urn:microsoft.com/office/officeart/2005/8/layout/vList4"/>
    <dgm:cxn modelId="{FE12B96C-208D-41D8-95EB-ABFB1DE525E2}" type="presParOf" srcId="{3B42EF08-F238-4876-B122-143E5B485756}" destId="{4D97CE1E-AD58-43D1-AD2D-00119364C770}" srcOrd="2" destOrd="0" presId="urn:microsoft.com/office/officeart/2005/8/layout/vList4"/>
    <dgm:cxn modelId="{1AA204B2-50C4-4D67-A39F-71277A7AF011}" type="presParOf" srcId="{54031265-3084-4601-B731-D3B21C558B5E}" destId="{32676995-77B0-4B56-BC2D-DDA64EDA6C4A}" srcOrd="5" destOrd="0" presId="urn:microsoft.com/office/officeart/2005/8/layout/vList4"/>
    <dgm:cxn modelId="{F7836996-C03E-4FCB-A856-293E673A9633}" type="presParOf" srcId="{54031265-3084-4601-B731-D3B21C558B5E}" destId="{399C7A7E-49BD-4707-875E-B8413D108E6C}" srcOrd="6" destOrd="0" presId="urn:microsoft.com/office/officeart/2005/8/layout/vList4"/>
    <dgm:cxn modelId="{7A91F359-3E95-4908-B629-DD5584A9E168}" type="presParOf" srcId="{399C7A7E-49BD-4707-875E-B8413D108E6C}" destId="{45539DE6-9DDB-4B04-8AC0-5102800B6151}" srcOrd="0" destOrd="0" presId="urn:microsoft.com/office/officeart/2005/8/layout/vList4"/>
    <dgm:cxn modelId="{FA4B35E8-D46E-463A-A5CE-385017CE4DE8}" type="presParOf" srcId="{399C7A7E-49BD-4707-875E-B8413D108E6C}" destId="{8DB429A2-1895-4B18-B642-A9FB05D06356}" srcOrd="1" destOrd="0" presId="urn:microsoft.com/office/officeart/2005/8/layout/vList4"/>
    <dgm:cxn modelId="{C8282E84-2D9D-4E99-BD27-0C12935DD7CF}" type="presParOf" srcId="{399C7A7E-49BD-4707-875E-B8413D108E6C}" destId="{86C57C9C-9A1F-4E0D-8393-13D1E4EA5A9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54F2021-169A-4EA9-8B7D-0B24ADAAECEE}" type="doc">
      <dgm:prSet loTypeId="urn:microsoft.com/office/officeart/2005/8/layout/vList2" loCatId="list" qsTypeId="urn:microsoft.com/office/officeart/2005/8/quickstyle/simple1" qsCatId="simple" csTypeId="urn:microsoft.com/office/officeart/2005/8/colors/accent1_2" csCatId="accent1" phldr="0"/>
      <dgm:spPr/>
      <dgm:t>
        <a:bodyPr/>
        <a:lstStyle/>
        <a:p>
          <a:endParaRPr lang="ru-RU"/>
        </a:p>
      </dgm:t>
    </dgm:pt>
    <dgm:pt modelId="{4A279581-FBF9-46E4-BF58-7292EBBAB3D4}" type="pres">
      <dgm:prSet presAssocID="{254F2021-169A-4EA9-8B7D-0B24ADAAECEE}" presName="linear" presStyleCnt="0">
        <dgm:presLayoutVars>
          <dgm:animLvl val="lvl"/>
          <dgm:resizeHandles val="exact"/>
        </dgm:presLayoutVars>
      </dgm:prSet>
      <dgm:spPr/>
    </dgm:pt>
  </dgm:ptLst>
  <dgm:cxnLst>
    <dgm:cxn modelId="{1BA453DD-64B3-43B0-A17F-EAF13BD6AFE7}" type="presOf" srcId="{254F2021-169A-4EA9-8B7D-0B24ADAAECEE}" destId="{4A279581-FBF9-46E4-BF58-7292EBBAB3D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66DDCC-0600-4F7C-8573-C0AA911EEDA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DA2D19CF-802C-4EC1-B951-E0E72EDCFE56}">
      <dgm:prSet/>
      <dgm:spPr/>
      <dgm:t>
        <a:bodyPr/>
        <a:lstStyle/>
        <a:p>
          <a:pPr algn="just"/>
          <a:r>
            <a:rPr lang="en-US" b="1" u="sng" dirty="0" smtClean="0"/>
            <a:t>Method A</a:t>
          </a:r>
          <a:r>
            <a:rPr lang="en-US" dirty="0" smtClean="0"/>
            <a:t> (without using a standard solution) - by browning the solution or the formation of a brown precipitate;</a:t>
          </a:r>
          <a:endParaRPr lang="ru-RU" dirty="0"/>
        </a:p>
      </dgm:t>
    </dgm:pt>
    <dgm:pt modelId="{E4B9A3C8-C333-473B-AD6B-B6B58FA8C5FE}" type="parTrans" cxnId="{5A332F69-3116-42D0-A613-2515ED60F8B1}">
      <dgm:prSet/>
      <dgm:spPr/>
      <dgm:t>
        <a:bodyPr/>
        <a:lstStyle/>
        <a:p>
          <a:endParaRPr lang="ru-RU"/>
        </a:p>
      </dgm:t>
    </dgm:pt>
    <dgm:pt modelId="{50BF7DD3-901C-44C9-91C4-CED88622DE96}" type="sibTrans" cxnId="{5A332F69-3116-42D0-A613-2515ED60F8B1}">
      <dgm:prSet/>
      <dgm:spPr/>
      <dgm:t>
        <a:bodyPr/>
        <a:lstStyle/>
        <a:p>
          <a:endParaRPr lang="ru-RU"/>
        </a:p>
      </dgm:t>
    </dgm:pt>
    <dgm:pt modelId="{AAAFB27B-AD07-4BFA-A0CD-6CD91CAD8EDC}">
      <dgm:prSet/>
      <dgm:spPr/>
      <dgm:t>
        <a:bodyPr/>
        <a:lstStyle/>
        <a:p>
          <a:pPr algn="just"/>
          <a:r>
            <a:rPr lang="en-US" b="1" u="sng" dirty="0" smtClean="0"/>
            <a:t>Method B</a:t>
          </a:r>
          <a:r>
            <a:rPr lang="en-US" dirty="0" smtClean="0"/>
            <a:t> - by comparing the intensity of the resulting color with the color of the reference solution.</a:t>
          </a:r>
          <a:endParaRPr lang="ru-RU" dirty="0"/>
        </a:p>
      </dgm:t>
    </dgm:pt>
    <dgm:pt modelId="{3772655B-EE7A-44BE-8E73-EA3C1B01C26A}" type="parTrans" cxnId="{59ABF04E-24E6-4D3E-9385-064451B9ED28}">
      <dgm:prSet/>
      <dgm:spPr/>
      <dgm:t>
        <a:bodyPr/>
        <a:lstStyle/>
        <a:p>
          <a:endParaRPr lang="ru-RU"/>
        </a:p>
      </dgm:t>
    </dgm:pt>
    <dgm:pt modelId="{46D03CC7-D9C8-4351-9A3F-0EF1041AAC33}" type="sibTrans" cxnId="{59ABF04E-24E6-4D3E-9385-064451B9ED28}">
      <dgm:prSet/>
      <dgm:spPr/>
      <dgm:t>
        <a:bodyPr/>
        <a:lstStyle/>
        <a:p>
          <a:endParaRPr lang="ru-RU"/>
        </a:p>
      </dgm:t>
    </dgm:pt>
    <dgm:pt modelId="{C508DC24-3EA7-474E-8694-E7FB92C634BF}" type="pres">
      <dgm:prSet presAssocID="{FA66DDCC-0600-4F7C-8573-C0AA911EEDA4}" presName="linear" presStyleCnt="0">
        <dgm:presLayoutVars>
          <dgm:dir/>
          <dgm:resizeHandles val="exact"/>
        </dgm:presLayoutVars>
      </dgm:prSet>
      <dgm:spPr/>
    </dgm:pt>
    <dgm:pt modelId="{05716397-1705-4332-B03D-A72BBCBE98C2}" type="pres">
      <dgm:prSet presAssocID="{DA2D19CF-802C-4EC1-B951-E0E72EDCFE56}" presName="comp" presStyleCnt="0"/>
      <dgm:spPr/>
    </dgm:pt>
    <dgm:pt modelId="{88447B69-0271-4A27-8A81-F78075837ECC}" type="pres">
      <dgm:prSet presAssocID="{DA2D19CF-802C-4EC1-B951-E0E72EDCFE56}" presName="box" presStyleLbl="node1" presStyleIdx="0" presStyleCnt="2"/>
      <dgm:spPr/>
      <dgm:t>
        <a:bodyPr/>
        <a:lstStyle/>
        <a:p>
          <a:endParaRPr lang="ru-RU"/>
        </a:p>
      </dgm:t>
    </dgm:pt>
    <dgm:pt modelId="{1C351A77-8FF1-47D5-9093-1986C4012058}" type="pres">
      <dgm:prSet presAssocID="{DA2D19CF-802C-4EC1-B951-E0E72EDCFE56}" presName="img" presStyleLbl="fgImgPlace1" presStyleIdx="0" presStyleCnt="2"/>
      <dgm:spPr>
        <a:blipFill rotWithShape="1">
          <a:blip xmlns:r="http://schemas.openxmlformats.org/officeDocument/2006/relationships" r:embed="rId1"/>
          <a:stretch>
            <a:fillRect/>
          </a:stretch>
        </a:blipFill>
      </dgm:spPr>
    </dgm:pt>
    <dgm:pt modelId="{B44DBE65-EA89-4FF7-988A-A8D3CF3833DB}" type="pres">
      <dgm:prSet presAssocID="{DA2D19CF-802C-4EC1-B951-E0E72EDCFE56}" presName="text" presStyleLbl="node1" presStyleIdx="0" presStyleCnt="2">
        <dgm:presLayoutVars>
          <dgm:bulletEnabled val="1"/>
        </dgm:presLayoutVars>
      </dgm:prSet>
      <dgm:spPr/>
      <dgm:t>
        <a:bodyPr/>
        <a:lstStyle/>
        <a:p>
          <a:endParaRPr lang="ru-RU"/>
        </a:p>
      </dgm:t>
    </dgm:pt>
    <dgm:pt modelId="{AD8920B5-B42C-4BAF-B200-DC5917594928}" type="pres">
      <dgm:prSet presAssocID="{50BF7DD3-901C-44C9-91C4-CED88622DE96}" presName="spacer" presStyleCnt="0"/>
      <dgm:spPr/>
    </dgm:pt>
    <dgm:pt modelId="{9B692FFC-5003-49FC-BA2D-241DF11A9A5F}" type="pres">
      <dgm:prSet presAssocID="{AAAFB27B-AD07-4BFA-A0CD-6CD91CAD8EDC}" presName="comp" presStyleCnt="0"/>
      <dgm:spPr/>
    </dgm:pt>
    <dgm:pt modelId="{655935A3-ECE6-489E-8F28-E841B46C6E18}" type="pres">
      <dgm:prSet presAssocID="{AAAFB27B-AD07-4BFA-A0CD-6CD91CAD8EDC}" presName="box" presStyleLbl="node1" presStyleIdx="1" presStyleCnt="2"/>
      <dgm:spPr/>
    </dgm:pt>
    <dgm:pt modelId="{1CBF0287-3C95-4F8C-A232-632DB0BBD506}" type="pres">
      <dgm:prSet presAssocID="{AAAFB27B-AD07-4BFA-A0CD-6CD91CAD8EDC}" presName="img" presStyleLbl="fgImgPlace1" presStyleIdx="1" presStyleCnt="2"/>
      <dgm:spPr>
        <a:blipFill rotWithShape="1">
          <a:blip xmlns:r="http://schemas.openxmlformats.org/officeDocument/2006/relationships" r:embed="rId1"/>
          <a:stretch>
            <a:fillRect/>
          </a:stretch>
        </a:blipFill>
      </dgm:spPr>
    </dgm:pt>
    <dgm:pt modelId="{CB002813-CF2B-4A67-A079-F1B31995172E}" type="pres">
      <dgm:prSet presAssocID="{AAAFB27B-AD07-4BFA-A0CD-6CD91CAD8EDC}" presName="text" presStyleLbl="node1" presStyleIdx="1" presStyleCnt="2">
        <dgm:presLayoutVars>
          <dgm:bulletEnabled val="1"/>
        </dgm:presLayoutVars>
      </dgm:prSet>
      <dgm:spPr/>
    </dgm:pt>
  </dgm:ptLst>
  <dgm:cxnLst>
    <dgm:cxn modelId="{59ABF04E-24E6-4D3E-9385-064451B9ED28}" srcId="{FA66DDCC-0600-4F7C-8573-C0AA911EEDA4}" destId="{AAAFB27B-AD07-4BFA-A0CD-6CD91CAD8EDC}" srcOrd="1" destOrd="0" parTransId="{3772655B-EE7A-44BE-8E73-EA3C1B01C26A}" sibTransId="{46D03CC7-D9C8-4351-9A3F-0EF1041AAC33}"/>
    <dgm:cxn modelId="{E2B34EBF-74C6-4088-A5F4-DB0C442903B7}" type="presOf" srcId="{AAAFB27B-AD07-4BFA-A0CD-6CD91CAD8EDC}" destId="{655935A3-ECE6-489E-8F28-E841B46C6E18}" srcOrd="0" destOrd="0" presId="urn:microsoft.com/office/officeart/2005/8/layout/vList4"/>
    <dgm:cxn modelId="{74DC2233-ACC4-4BB9-996B-56DFCC9F7D4D}" type="presOf" srcId="{FA66DDCC-0600-4F7C-8573-C0AA911EEDA4}" destId="{C508DC24-3EA7-474E-8694-E7FB92C634BF}" srcOrd="0" destOrd="0" presId="urn:microsoft.com/office/officeart/2005/8/layout/vList4"/>
    <dgm:cxn modelId="{83BAAA45-CFE8-4EF8-882F-AF6825DED510}" type="presOf" srcId="{DA2D19CF-802C-4EC1-B951-E0E72EDCFE56}" destId="{B44DBE65-EA89-4FF7-988A-A8D3CF3833DB}" srcOrd="1" destOrd="0" presId="urn:microsoft.com/office/officeart/2005/8/layout/vList4"/>
    <dgm:cxn modelId="{5A332F69-3116-42D0-A613-2515ED60F8B1}" srcId="{FA66DDCC-0600-4F7C-8573-C0AA911EEDA4}" destId="{DA2D19CF-802C-4EC1-B951-E0E72EDCFE56}" srcOrd="0" destOrd="0" parTransId="{E4B9A3C8-C333-473B-AD6B-B6B58FA8C5FE}" sibTransId="{50BF7DD3-901C-44C9-91C4-CED88622DE96}"/>
    <dgm:cxn modelId="{B1AE2F5A-CBD5-4822-83D4-15949D85530E}" type="presOf" srcId="{DA2D19CF-802C-4EC1-B951-E0E72EDCFE56}" destId="{88447B69-0271-4A27-8A81-F78075837ECC}" srcOrd="0" destOrd="0" presId="urn:microsoft.com/office/officeart/2005/8/layout/vList4"/>
    <dgm:cxn modelId="{713B36A3-664A-4A0F-941E-E00D289CDCED}" type="presOf" srcId="{AAAFB27B-AD07-4BFA-A0CD-6CD91CAD8EDC}" destId="{CB002813-CF2B-4A67-A079-F1B31995172E}" srcOrd="1" destOrd="0" presId="urn:microsoft.com/office/officeart/2005/8/layout/vList4"/>
    <dgm:cxn modelId="{48BCF653-8801-4B2E-8757-EAF3718DD2E6}" type="presParOf" srcId="{C508DC24-3EA7-474E-8694-E7FB92C634BF}" destId="{05716397-1705-4332-B03D-A72BBCBE98C2}" srcOrd="0" destOrd="0" presId="urn:microsoft.com/office/officeart/2005/8/layout/vList4"/>
    <dgm:cxn modelId="{2598A485-E3B3-41F0-A850-9BAE64299554}" type="presParOf" srcId="{05716397-1705-4332-B03D-A72BBCBE98C2}" destId="{88447B69-0271-4A27-8A81-F78075837ECC}" srcOrd="0" destOrd="0" presId="urn:microsoft.com/office/officeart/2005/8/layout/vList4"/>
    <dgm:cxn modelId="{0A63495B-4353-476F-84B9-D65015935CBD}" type="presParOf" srcId="{05716397-1705-4332-B03D-A72BBCBE98C2}" destId="{1C351A77-8FF1-47D5-9093-1986C4012058}" srcOrd="1" destOrd="0" presId="urn:microsoft.com/office/officeart/2005/8/layout/vList4"/>
    <dgm:cxn modelId="{AA115790-AD61-41FB-A458-FC0F1812EA15}" type="presParOf" srcId="{05716397-1705-4332-B03D-A72BBCBE98C2}" destId="{B44DBE65-EA89-4FF7-988A-A8D3CF3833DB}" srcOrd="2" destOrd="0" presId="urn:microsoft.com/office/officeart/2005/8/layout/vList4"/>
    <dgm:cxn modelId="{4D143A00-7F24-417F-949A-0E0706207621}" type="presParOf" srcId="{C508DC24-3EA7-474E-8694-E7FB92C634BF}" destId="{AD8920B5-B42C-4BAF-B200-DC5917594928}" srcOrd="1" destOrd="0" presId="urn:microsoft.com/office/officeart/2005/8/layout/vList4"/>
    <dgm:cxn modelId="{AFDFB76E-D74F-47DE-A0C3-F6261ED22396}" type="presParOf" srcId="{C508DC24-3EA7-474E-8694-E7FB92C634BF}" destId="{9B692FFC-5003-49FC-BA2D-241DF11A9A5F}" srcOrd="2" destOrd="0" presId="urn:microsoft.com/office/officeart/2005/8/layout/vList4"/>
    <dgm:cxn modelId="{0743535E-BC85-4AB3-88C5-19FC7E26DA4B}" type="presParOf" srcId="{9B692FFC-5003-49FC-BA2D-241DF11A9A5F}" destId="{655935A3-ECE6-489E-8F28-E841B46C6E18}" srcOrd="0" destOrd="0" presId="urn:microsoft.com/office/officeart/2005/8/layout/vList4"/>
    <dgm:cxn modelId="{050060B6-8AD0-435D-8551-FDBFBF3054EC}" type="presParOf" srcId="{9B692FFC-5003-49FC-BA2D-241DF11A9A5F}" destId="{1CBF0287-3C95-4F8C-A232-632DB0BBD506}" srcOrd="1" destOrd="0" presId="urn:microsoft.com/office/officeart/2005/8/layout/vList4"/>
    <dgm:cxn modelId="{8E850666-B794-45A5-8DDB-D4438BD66C05}" type="presParOf" srcId="{9B692FFC-5003-49FC-BA2D-241DF11A9A5F}" destId="{CB002813-CF2B-4A67-A079-F1B31995172E}"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303AA-5FE9-4B28-A591-5F5FB7108FCD}">
      <dsp:nvSpPr>
        <dsp:cNvPr id="0" name=""/>
        <dsp:cNvSpPr/>
      </dsp:nvSpPr>
      <dsp:spPr>
        <a:xfrm>
          <a:off x="0" y="0"/>
          <a:ext cx="6096000" cy="110825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err="1" smtClean="0"/>
            <a:t>Bugo</a:t>
          </a:r>
          <a:r>
            <a:rPr lang="en-US" sz="5300" kern="1200" dirty="0" smtClean="0"/>
            <a:t> and Thiele</a:t>
          </a:r>
          <a:endParaRPr lang="ru-RU" sz="5300" kern="1200" dirty="0"/>
        </a:p>
      </dsp:txBody>
      <dsp:txXfrm>
        <a:off x="1330025" y="0"/>
        <a:ext cx="4765974" cy="1108258"/>
      </dsp:txXfrm>
    </dsp:sp>
    <dsp:sp modelId="{19B98E29-7912-4EBC-BBF3-B488719771D6}">
      <dsp:nvSpPr>
        <dsp:cNvPr id="0" name=""/>
        <dsp:cNvSpPr/>
      </dsp:nvSpPr>
      <dsp:spPr>
        <a:xfrm>
          <a:off x="110825" y="110825"/>
          <a:ext cx="1219200" cy="886606"/>
        </a:xfrm>
        <a:prstGeom prst="roundRect">
          <a:avLst>
            <a:gd name="adj" fmla="val 10000"/>
          </a:avLst>
        </a:prstGeom>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53245638-2517-45E1-B82D-7177E0E98B9A}">
      <dsp:nvSpPr>
        <dsp:cNvPr id="0" name=""/>
        <dsp:cNvSpPr/>
      </dsp:nvSpPr>
      <dsp:spPr>
        <a:xfrm>
          <a:off x="0" y="1219083"/>
          <a:ext cx="6096000" cy="110825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err="1" smtClean="0"/>
            <a:t>Gutzeit</a:t>
          </a:r>
          <a:endParaRPr lang="ru-RU" sz="5300" kern="1200" dirty="0"/>
        </a:p>
      </dsp:txBody>
      <dsp:txXfrm>
        <a:off x="1330025" y="1219083"/>
        <a:ext cx="4765974" cy="1108258"/>
      </dsp:txXfrm>
    </dsp:sp>
    <dsp:sp modelId="{5306F8CB-8E2E-4BB4-86F2-7960935D20D6}">
      <dsp:nvSpPr>
        <dsp:cNvPr id="0" name=""/>
        <dsp:cNvSpPr/>
      </dsp:nvSpPr>
      <dsp:spPr>
        <a:xfrm>
          <a:off x="110825" y="1329909"/>
          <a:ext cx="1219200" cy="886606"/>
        </a:xfrm>
        <a:prstGeom prst="roundRect">
          <a:avLst>
            <a:gd name="adj" fmla="val 10000"/>
          </a:avLst>
        </a:prstGeom>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767E8CEE-95E3-42A8-9C8A-3F633580BED0}">
      <dsp:nvSpPr>
        <dsp:cNvPr id="0" name=""/>
        <dsp:cNvSpPr/>
      </dsp:nvSpPr>
      <dsp:spPr>
        <a:xfrm>
          <a:off x="0" y="2438167"/>
          <a:ext cx="6096000" cy="110825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smtClean="0"/>
            <a:t>Bettendorf</a:t>
          </a:r>
          <a:endParaRPr lang="ru-RU" sz="5300" kern="1200" dirty="0"/>
        </a:p>
      </dsp:txBody>
      <dsp:txXfrm>
        <a:off x="1330025" y="2438167"/>
        <a:ext cx="4765974" cy="1108258"/>
      </dsp:txXfrm>
    </dsp:sp>
    <dsp:sp modelId="{ED52AA70-A2AB-40A5-A9AE-47FA1C902B3A}">
      <dsp:nvSpPr>
        <dsp:cNvPr id="0" name=""/>
        <dsp:cNvSpPr/>
      </dsp:nvSpPr>
      <dsp:spPr>
        <a:xfrm>
          <a:off x="110825" y="2548993"/>
          <a:ext cx="1219200" cy="886606"/>
        </a:xfrm>
        <a:prstGeom prst="roundRect">
          <a:avLst>
            <a:gd name="adj" fmla="val 10000"/>
          </a:avLst>
        </a:prstGeom>
        <a:blipFill rotWithShape="1">
          <a:blip xmlns:r="http://schemas.openxmlformats.org/officeDocument/2006/relationships" r:embed="rId2">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45539DE6-9DDB-4B04-8AC0-5102800B6151}">
      <dsp:nvSpPr>
        <dsp:cNvPr id="0" name=""/>
        <dsp:cNvSpPr/>
      </dsp:nvSpPr>
      <dsp:spPr>
        <a:xfrm>
          <a:off x="0" y="3657251"/>
          <a:ext cx="6096000" cy="110825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smtClean="0"/>
            <a:t>Marsh</a:t>
          </a:r>
          <a:endParaRPr lang="ru-RU" sz="5300" kern="1200"/>
        </a:p>
      </dsp:txBody>
      <dsp:txXfrm>
        <a:off x="1330025" y="3657251"/>
        <a:ext cx="4765974" cy="1108258"/>
      </dsp:txXfrm>
    </dsp:sp>
    <dsp:sp modelId="{8DB429A2-1895-4B18-B642-A9FB05D06356}">
      <dsp:nvSpPr>
        <dsp:cNvPr id="0" name=""/>
        <dsp:cNvSpPr/>
      </dsp:nvSpPr>
      <dsp:spPr>
        <a:xfrm>
          <a:off x="110825" y="3768077"/>
          <a:ext cx="1219200" cy="886606"/>
        </a:xfrm>
        <a:prstGeom prst="roundRect">
          <a:avLst>
            <a:gd name="adj" fmla="val 10000"/>
          </a:avLst>
        </a:prstGeom>
        <a:blipFill rotWithShape="1">
          <a:blip xmlns:r="http://schemas.openxmlformats.org/officeDocument/2006/relationships" r:embed="rId2">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47B69-0271-4A27-8A81-F78075837ECC}">
      <dsp:nvSpPr>
        <dsp:cNvPr id="0" name=""/>
        <dsp:cNvSpPr/>
      </dsp:nvSpPr>
      <dsp:spPr>
        <a:xfrm>
          <a:off x="0" y="0"/>
          <a:ext cx="8136904" cy="19347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a:lnSpc>
              <a:spcPct val="90000"/>
            </a:lnSpc>
            <a:spcBef>
              <a:spcPct val="0"/>
            </a:spcBef>
            <a:spcAft>
              <a:spcPct val="35000"/>
            </a:spcAft>
          </a:pPr>
          <a:r>
            <a:rPr lang="en-US" sz="3300" b="1" u="sng" kern="1200" dirty="0" smtClean="0"/>
            <a:t>Method A</a:t>
          </a:r>
          <a:r>
            <a:rPr lang="en-US" sz="3300" kern="1200" dirty="0" smtClean="0"/>
            <a:t> (without using a standard solution) - by browning the solution or the formation of a brown precipitate;</a:t>
          </a:r>
          <a:endParaRPr lang="ru-RU" sz="3300" kern="1200" dirty="0"/>
        </a:p>
      </dsp:txBody>
      <dsp:txXfrm>
        <a:off x="1820857" y="0"/>
        <a:ext cx="6316046" cy="1934765"/>
      </dsp:txXfrm>
    </dsp:sp>
    <dsp:sp modelId="{1C351A77-8FF1-47D5-9093-1986C4012058}">
      <dsp:nvSpPr>
        <dsp:cNvPr id="0" name=""/>
        <dsp:cNvSpPr/>
      </dsp:nvSpPr>
      <dsp:spPr>
        <a:xfrm>
          <a:off x="193476" y="193476"/>
          <a:ext cx="1627380" cy="1547812"/>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935A3-ECE6-489E-8F28-E841B46C6E18}">
      <dsp:nvSpPr>
        <dsp:cNvPr id="0" name=""/>
        <dsp:cNvSpPr/>
      </dsp:nvSpPr>
      <dsp:spPr>
        <a:xfrm>
          <a:off x="0" y="2128242"/>
          <a:ext cx="8136904" cy="19347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a:lnSpc>
              <a:spcPct val="90000"/>
            </a:lnSpc>
            <a:spcBef>
              <a:spcPct val="0"/>
            </a:spcBef>
            <a:spcAft>
              <a:spcPct val="35000"/>
            </a:spcAft>
          </a:pPr>
          <a:r>
            <a:rPr lang="en-US" sz="3300" b="1" u="sng" kern="1200" dirty="0" smtClean="0"/>
            <a:t>Method B</a:t>
          </a:r>
          <a:r>
            <a:rPr lang="en-US" sz="3300" kern="1200" dirty="0" smtClean="0"/>
            <a:t> - by comparing the intensity of the resulting color with the color of the reference solution.</a:t>
          </a:r>
          <a:endParaRPr lang="ru-RU" sz="3300" kern="1200" dirty="0"/>
        </a:p>
      </dsp:txBody>
      <dsp:txXfrm>
        <a:off x="1820857" y="2128242"/>
        <a:ext cx="6316046" cy="1934765"/>
      </dsp:txXfrm>
    </dsp:sp>
    <dsp:sp modelId="{1CBF0287-3C95-4F8C-A232-632DB0BBD506}">
      <dsp:nvSpPr>
        <dsp:cNvPr id="0" name=""/>
        <dsp:cNvSpPr/>
      </dsp:nvSpPr>
      <dsp:spPr>
        <a:xfrm>
          <a:off x="193476" y="2321718"/>
          <a:ext cx="1627380" cy="1547812"/>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F313-C614-4E30-BBCA-2EBEF7F11DC5}" type="datetimeFigureOut">
              <a:rPr lang="ru-RU" smtClean="0"/>
              <a:t>26.09.2022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EFE53-AF6F-412B-8C09-24E8994A44BC}" type="slidenum">
              <a:rPr lang="ru-RU" smtClean="0"/>
              <a:t>‹#›</a:t>
            </a:fld>
            <a:endParaRPr lang="ru-RU"/>
          </a:p>
        </p:txBody>
      </p:sp>
    </p:spTree>
    <p:extLst>
      <p:ext uri="{BB962C8B-B14F-4D97-AF65-F5344CB8AC3E}">
        <p14:creationId xmlns:p14="http://schemas.microsoft.com/office/powerpoint/2010/main" val="207948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05D07A6-152C-4350-A60C-ABEC8734ECBB}" type="datetime1">
              <a:rPr lang="ru-RU" smtClean="0"/>
              <a:t>26.09.2022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3EAC77-C5B0-46B2-8603-D123AC930985}" type="datetime1">
              <a:rPr lang="ru-RU" smtClean="0"/>
              <a:t>26.09.2022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904E8F7-9185-4588-A4E2-E53549DBCEDC}" type="datetime1">
              <a:rPr lang="ru-RU" smtClean="0"/>
              <a:t>26.09.2022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A13316-8598-4A39-9571-DAE05BAC8092}" type="datetime1">
              <a:rPr lang="ru-RU" smtClean="0"/>
              <a:t>26.09.2022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89A2EA-2A7F-4580-8A7D-27B136BDDC80}"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7BE28A-0712-420C-A23D-53958DE3D2AF}" type="datetime1">
              <a:rPr lang="ru-RU" smtClean="0"/>
              <a:t>26.09.2022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DAC906A-5814-4AAF-9ED2-EFEC6C69045B}" type="datetime1">
              <a:rPr lang="ru-RU" smtClean="0"/>
              <a:t>26.09.2022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7E052B2-9DA2-4D48-8034-A59E3D58C1AD}" type="datetime1">
              <a:rPr lang="ru-RU" smtClean="0"/>
              <a:t>26.09.2022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316F63-B172-489A-8CA9-DC665A80AF6D}" type="datetime1">
              <a:rPr lang="ru-RU" smtClean="0"/>
              <a:t>26.09.2022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00E522-7A62-4AEC-910C-C0D57D7C9E4D}" type="datetime1">
              <a:rPr lang="ru-RU" smtClean="0"/>
              <a:t>26.09.2022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FFE3A1-9C4B-45A1-8324-79637407A572}" type="datetime1">
              <a:rPr lang="ru-RU" smtClean="0"/>
              <a:t>26.09.2022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7A0F96-3087-4AF8-A78C-3A343E77C598}" type="datetime1">
              <a:rPr lang="ru-RU" smtClean="0"/>
              <a:t>26.09.2022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5F7ECAC-65D2-46DD-B31A-C129A9E12442}" type="datetime1">
              <a:rPr lang="ru-RU" smtClean="0"/>
              <a:t>26.09.2022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05F1F4-72E9-4186-81A8-1F632C5E6D8D}" type="datetime1">
              <a:rPr lang="ru-RU" smtClean="0"/>
              <a:t>26.09.2022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BD00A13-AF79-4C42-BC41-E76F646A9839}" type="datetime1">
              <a:rPr lang="ru-RU" smtClean="0"/>
              <a:t>26.09.2022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6D8225E-7AA7-429A-A992-27946B8C9B86}" type="datetime1">
              <a:rPr lang="ru-RU" smtClean="0"/>
              <a:t>26.09.2022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58D86-132A-45F6-ADFB-E7600E7ACDD1}" type="datetime1">
              <a:rPr lang="ru-RU" smtClean="0"/>
              <a:t>26.09.2022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B43602-D4A7-425A-8B14-F0150A61BA36}" type="datetime1">
              <a:rPr lang="ru-RU" smtClean="0"/>
              <a:t>26.09.2022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89A2EA-2A7F-4580-8A7D-27B136BDDC8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E61AF97-C0EF-4986-B366-917D739532CD}" type="datetime1">
              <a:rPr lang="ru-RU" smtClean="0"/>
              <a:t>26.09.2022</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F89A2EA-2A7F-4580-8A7D-27B136BDDC8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1313259" y="548680"/>
            <a:ext cx="6517482" cy="720080"/>
          </a:xfrm>
        </p:spPr>
        <p:txBody>
          <a:bodyPr>
            <a:normAutofit/>
          </a:bodyPr>
          <a:lstStyle/>
          <a:p>
            <a:r>
              <a:rPr lang="ru-RU" sz="2800" b="1" cap="none" dirty="0" smtClean="0">
                <a:solidFill>
                  <a:srgbClr val="1D52A7"/>
                </a:solidFill>
                <a:latin typeface="Arial" panose="020B0604020202020204" pitchFamily="34" charset="0"/>
                <a:cs typeface="Arial" panose="020B0604020202020204" pitchFamily="34" charset="0"/>
              </a:rPr>
              <a:t>«</a:t>
            </a:r>
            <a:r>
              <a:rPr lang="en-US" sz="2800" b="1" cap="none" dirty="0">
                <a:solidFill>
                  <a:srgbClr val="1D52A7"/>
                </a:solidFill>
                <a:latin typeface="Arial" panose="020B0604020202020204" pitchFamily="34" charset="0"/>
                <a:cs typeface="Arial" panose="020B0604020202020204" pitchFamily="34" charset="0"/>
              </a:rPr>
              <a:t>General pharmaceutical chemistry </a:t>
            </a:r>
            <a:r>
              <a:rPr lang="ru-RU" sz="2800" b="1" cap="none" dirty="0" smtClean="0">
                <a:solidFill>
                  <a:srgbClr val="1D52A7"/>
                </a:solidFill>
                <a:latin typeface="Arial" panose="020B0604020202020204" pitchFamily="34" charset="0"/>
                <a:cs typeface="Arial" panose="020B0604020202020204" pitchFamily="34" charset="0"/>
              </a:rPr>
              <a:t>»</a:t>
            </a:r>
            <a:endParaRPr lang="ru-RU" sz="2800" dirty="0"/>
          </a:p>
        </p:txBody>
      </p:sp>
      <p:sp>
        <p:nvSpPr>
          <p:cNvPr id="6" name="Подзаголовок 2"/>
          <p:cNvSpPr>
            <a:spLocks noGrp="1"/>
          </p:cNvSpPr>
          <p:nvPr>
            <p:ph type="subTitle" idx="1"/>
          </p:nvPr>
        </p:nvSpPr>
        <p:spPr>
          <a:xfrm>
            <a:off x="827584" y="1916832"/>
            <a:ext cx="7416824" cy="3024336"/>
          </a:xfrm>
        </p:spPr>
        <p:txBody>
          <a:bodyPr>
            <a:normAutofit/>
          </a:bodyPr>
          <a:lstStyle/>
          <a:p>
            <a:r>
              <a:rPr lang="en-US" sz="3200" b="1" dirty="0">
                <a:solidFill>
                  <a:srgbClr val="FF0000"/>
                </a:solidFill>
                <a:latin typeface="Arial" panose="020B0604020202020204" pitchFamily="34" charset="0"/>
                <a:cs typeface="Arial" panose="020B0604020202020204" pitchFamily="34" charset="0"/>
              </a:rPr>
              <a:t>Methods for the determination of heavy metal and arsenic impurities in medicinal products</a:t>
            </a:r>
            <a:endParaRPr lang="ru-RU" sz="32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Tree>
    <p:extLst>
      <p:ext uri="{BB962C8B-B14F-4D97-AF65-F5344CB8AC3E}">
        <p14:creationId xmlns:p14="http://schemas.microsoft.com/office/powerpoint/2010/main" val="220029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10</a:t>
            </a:fld>
            <a:endParaRPr lang="ru-RU" dirty="0"/>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Detection methods</a:t>
            </a:r>
            <a:endParaRPr lang="ru-RU" sz="3200" b="1" dirty="0">
              <a:solidFill>
                <a:srgbClr val="0070C0"/>
              </a:solidFill>
            </a:endParaRPr>
          </a:p>
        </p:txBody>
      </p:sp>
      <p:sp>
        <p:nvSpPr>
          <p:cNvPr id="7" name="Прямоугольник 6"/>
          <p:cNvSpPr/>
          <p:nvPr/>
        </p:nvSpPr>
        <p:spPr>
          <a:xfrm>
            <a:off x="251520" y="2492896"/>
            <a:ext cx="4284476" cy="3370153"/>
          </a:xfrm>
          <a:prstGeom prst="rect">
            <a:avLst/>
          </a:prstGeom>
        </p:spPr>
        <p:txBody>
          <a:bodyPr wrap="square">
            <a:spAutoFit/>
          </a:bodyPr>
          <a:lstStyle/>
          <a:p>
            <a:pPr algn="just">
              <a:spcAft>
                <a:spcPts val="600"/>
              </a:spcAft>
            </a:pPr>
            <a:r>
              <a:rPr lang="en-US" sz="2200" dirty="0" smtClean="0"/>
              <a:t>The </a:t>
            </a:r>
            <a:r>
              <a:rPr lang="en-US" sz="2200" dirty="0"/>
              <a:t>following methods can be used for quantitative determination:</a:t>
            </a:r>
            <a:endParaRPr lang="ru-RU" sz="2200" dirty="0"/>
          </a:p>
          <a:p>
            <a:pPr marL="722313" indent="-342900" algn="just">
              <a:spcAft>
                <a:spcPts val="600"/>
              </a:spcAft>
              <a:buFont typeface="Wingdings" panose="05000000000000000000" pitchFamily="2" charset="2"/>
              <a:buChar char="q"/>
            </a:pPr>
            <a:r>
              <a:rPr lang="en-US" sz="2200" dirty="0" smtClean="0"/>
              <a:t>atomic </a:t>
            </a:r>
            <a:r>
              <a:rPr lang="en-US" sz="2200" dirty="0"/>
              <a:t>absorption spectrometry;</a:t>
            </a:r>
            <a:endParaRPr lang="ru-RU" sz="2200" dirty="0"/>
          </a:p>
          <a:p>
            <a:pPr marL="722313" indent="-342900" algn="just">
              <a:spcAft>
                <a:spcPts val="600"/>
              </a:spcAft>
              <a:buFont typeface="Wingdings" panose="05000000000000000000" pitchFamily="2" charset="2"/>
              <a:buChar char="q"/>
            </a:pPr>
            <a:r>
              <a:rPr lang="en-US" sz="2200" dirty="0" smtClean="0"/>
              <a:t>atomic </a:t>
            </a:r>
            <a:r>
              <a:rPr lang="en-US" sz="2200" dirty="0"/>
              <a:t>emission spectrometry with inductively coupled plasma;</a:t>
            </a:r>
            <a:endParaRPr lang="ru-RU" sz="2200" dirty="0"/>
          </a:p>
          <a:p>
            <a:pPr marL="722313" indent="-342900" algn="just">
              <a:spcAft>
                <a:spcPts val="600"/>
              </a:spcAft>
              <a:buFont typeface="Wingdings" panose="05000000000000000000" pitchFamily="2" charset="2"/>
              <a:buChar char="q"/>
            </a:pPr>
            <a:r>
              <a:rPr lang="en-US" sz="2200" dirty="0" smtClean="0"/>
              <a:t>inductively </a:t>
            </a:r>
            <a:r>
              <a:rPr lang="en-US" sz="2200" dirty="0"/>
              <a:t>coupled plasma mass spectrometry.</a:t>
            </a:r>
            <a:endParaRPr lang="ru-RU" sz="2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24944"/>
            <a:ext cx="3797051" cy="253564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51520" y="1268760"/>
            <a:ext cx="8568952" cy="1107996"/>
          </a:xfrm>
          <a:prstGeom prst="rect">
            <a:avLst/>
          </a:prstGeom>
        </p:spPr>
        <p:txBody>
          <a:bodyPr wrap="square">
            <a:spAutoFit/>
          </a:bodyPr>
          <a:lstStyle/>
          <a:p>
            <a:pPr algn="just"/>
            <a:r>
              <a:rPr lang="en-US" sz="2200" dirty="0" smtClean="0"/>
              <a:t>Maximum permissible content of heavy metals, testing method and conditions for preparation of the test sample must be indicated in the general monograph.</a:t>
            </a:r>
            <a:endParaRPr lang="en-US" sz="2200" dirty="0"/>
          </a:p>
        </p:txBody>
      </p:sp>
    </p:spTree>
    <p:extLst>
      <p:ext uri="{BB962C8B-B14F-4D97-AF65-F5344CB8AC3E}">
        <p14:creationId xmlns:p14="http://schemas.microsoft.com/office/powerpoint/2010/main" val="94988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11</a:t>
            </a:fld>
            <a:endParaRPr lang="ru-RU"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717032"/>
            <a:ext cx="4701893" cy="230425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971600" y="332656"/>
            <a:ext cx="7128792" cy="1077218"/>
          </a:xfrm>
          <a:prstGeom prst="rect">
            <a:avLst/>
          </a:prstGeom>
        </p:spPr>
        <p:txBody>
          <a:bodyPr wrap="square">
            <a:spAutoFit/>
          </a:bodyPr>
          <a:lstStyle/>
          <a:p>
            <a:pPr algn="ctr"/>
            <a:r>
              <a:rPr lang="en-US" sz="3200" b="1" dirty="0" smtClean="0">
                <a:solidFill>
                  <a:srgbClr val="0070C0"/>
                </a:solidFill>
              </a:rPr>
              <a:t>Determination of heavy metals in pharmaceutical solutions</a:t>
            </a:r>
            <a:endParaRPr lang="ru-RU" sz="3200" b="1" dirty="0">
              <a:solidFill>
                <a:srgbClr val="0070C0"/>
              </a:solidFill>
            </a:endParaRPr>
          </a:p>
        </p:txBody>
      </p:sp>
      <p:sp>
        <p:nvSpPr>
          <p:cNvPr id="6" name="Прямоугольник 5"/>
          <p:cNvSpPr/>
          <p:nvPr/>
        </p:nvSpPr>
        <p:spPr>
          <a:xfrm>
            <a:off x="251520" y="1556792"/>
            <a:ext cx="3960440" cy="2031325"/>
          </a:xfrm>
          <a:prstGeom prst="rect">
            <a:avLst/>
          </a:prstGeom>
        </p:spPr>
        <p:txBody>
          <a:bodyPr wrap="square">
            <a:spAutoFit/>
          </a:bodyPr>
          <a:lstStyle/>
          <a:p>
            <a:pPr algn="just"/>
            <a:r>
              <a:rPr lang="en-US" b="1" i="1" dirty="0" smtClean="0"/>
              <a:t>Test solution. </a:t>
            </a:r>
            <a:r>
              <a:rPr lang="en-US" dirty="0" smtClean="0"/>
              <a:t>10 ml of a test solution prepared according to the general monograph.</a:t>
            </a:r>
          </a:p>
          <a:p>
            <a:r>
              <a:rPr lang="en-US" b="1" i="1" dirty="0" smtClean="0"/>
              <a:t>Reference (</a:t>
            </a:r>
            <a:r>
              <a:rPr lang="en-US" b="1" i="1" dirty="0" err="1" smtClean="0"/>
              <a:t>Standart</a:t>
            </a:r>
            <a:r>
              <a:rPr lang="en-US" b="1" i="1" dirty="0" smtClean="0"/>
              <a:t>) solution. </a:t>
            </a:r>
            <a:r>
              <a:rPr lang="en-US" dirty="0" smtClean="0"/>
              <a:t>Add 8 ml of water to 2 ml of lead ion reference solution (5 </a:t>
            </a:r>
            <a:r>
              <a:rPr lang="en-US" dirty="0" err="1" smtClean="0"/>
              <a:t>μg</a:t>
            </a:r>
            <a:r>
              <a:rPr lang="en-US" dirty="0" smtClean="0"/>
              <a:t>/ml).</a:t>
            </a:r>
          </a:p>
          <a:p>
            <a:r>
              <a:rPr lang="en-US" b="1" i="1" dirty="0" smtClean="0"/>
              <a:t>Blank solution. </a:t>
            </a:r>
            <a:r>
              <a:rPr lang="en-US" dirty="0" smtClean="0"/>
              <a:t>10 ml of water.</a:t>
            </a:r>
            <a:endParaRPr lang="en-US" dirty="0"/>
          </a:p>
        </p:txBody>
      </p:sp>
      <p:sp>
        <p:nvSpPr>
          <p:cNvPr id="8" name="Прямоугольник 7"/>
          <p:cNvSpPr/>
          <p:nvPr/>
        </p:nvSpPr>
        <p:spPr>
          <a:xfrm>
            <a:off x="251520" y="4149080"/>
            <a:ext cx="3600400" cy="2308324"/>
          </a:xfrm>
          <a:prstGeom prst="rect">
            <a:avLst/>
          </a:prstGeom>
        </p:spPr>
        <p:txBody>
          <a:bodyPr wrap="square">
            <a:spAutoFit/>
          </a:bodyPr>
          <a:lstStyle/>
          <a:p>
            <a:r>
              <a:rPr lang="en-US" b="1" dirty="0" smtClean="0">
                <a:solidFill>
                  <a:srgbClr val="C00000"/>
                </a:solidFill>
              </a:rPr>
              <a:t>Method 2.</a:t>
            </a:r>
            <a:r>
              <a:rPr lang="en-US" dirty="0" smtClean="0"/>
              <a:t> To the obtained solutions add 1 ml of diluted 30% acetic acid, 2 drops of 2% sodium </a:t>
            </a:r>
            <a:r>
              <a:rPr lang="en-US" dirty="0" err="1" smtClean="0"/>
              <a:t>sulphide</a:t>
            </a:r>
            <a:r>
              <a:rPr lang="en-US" dirty="0" smtClean="0"/>
              <a:t> solution, stir and compare </a:t>
            </a:r>
            <a:r>
              <a:rPr lang="en-US" dirty="0" err="1" smtClean="0"/>
              <a:t>colouring</a:t>
            </a:r>
            <a:r>
              <a:rPr lang="en-US" dirty="0" smtClean="0"/>
              <a:t> of solutions after 1 minute.</a:t>
            </a:r>
          </a:p>
          <a:p>
            <a:r>
              <a:rPr lang="en-US" dirty="0" smtClean="0"/>
              <a:t>Slight opalescence of test solutions from precipitated </a:t>
            </a:r>
            <a:r>
              <a:rPr lang="en-US" dirty="0" err="1" smtClean="0"/>
              <a:t>sulphur</a:t>
            </a:r>
            <a:r>
              <a:rPr lang="en-US" dirty="0" smtClean="0"/>
              <a:t> is acceptable.</a:t>
            </a:r>
            <a:endParaRPr lang="en-US" dirty="0"/>
          </a:p>
        </p:txBody>
      </p:sp>
      <p:sp>
        <p:nvSpPr>
          <p:cNvPr id="9" name="Прямоугольник 8"/>
          <p:cNvSpPr/>
          <p:nvPr/>
        </p:nvSpPr>
        <p:spPr>
          <a:xfrm>
            <a:off x="4932040" y="1735648"/>
            <a:ext cx="3960440" cy="1477328"/>
          </a:xfrm>
          <a:prstGeom prst="rect">
            <a:avLst/>
          </a:prstGeom>
        </p:spPr>
        <p:txBody>
          <a:bodyPr wrap="square">
            <a:spAutoFit/>
          </a:bodyPr>
          <a:lstStyle/>
          <a:p>
            <a:pPr algn="just"/>
            <a:r>
              <a:rPr lang="en-US" b="1" dirty="0" smtClean="0">
                <a:solidFill>
                  <a:srgbClr val="C00000"/>
                </a:solidFill>
              </a:rPr>
              <a:t>Method 1.</a:t>
            </a:r>
            <a:r>
              <a:rPr lang="en-US" dirty="0" smtClean="0"/>
              <a:t> To the obtained solutions add 2 ml of acetate buffer solution pH 3.5, stir, add 1 ml of </a:t>
            </a:r>
            <a:r>
              <a:rPr lang="en-US" dirty="0" err="1" smtClean="0"/>
              <a:t>thioacetamide</a:t>
            </a:r>
            <a:r>
              <a:rPr lang="en-US" dirty="0" smtClean="0"/>
              <a:t> reagent, stir and compare </a:t>
            </a:r>
            <a:r>
              <a:rPr lang="en-US" dirty="0" err="1" smtClean="0"/>
              <a:t>colouring</a:t>
            </a:r>
            <a:r>
              <a:rPr lang="en-US" dirty="0" smtClean="0"/>
              <a:t> of solutions after 2 minutes.</a:t>
            </a:r>
            <a:endParaRPr lang="ru-RU" dirty="0"/>
          </a:p>
        </p:txBody>
      </p:sp>
    </p:spTree>
    <p:extLst>
      <p:ext uri="{BB962C8B-B14F-4D97-AF65-F5344CB8AC3E}">
        <p14:creationId xmlns:p14="http://schemas.microsoft.com/office/powerpoint/2010/main" val="185489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CF89A2EA-2A7F-4580-8A7D-27B136BDDC80}" type="slidenum">
              <a:rPr lang="ru-RU" smtClean="0"/>
              <a:t>12</a:t>
            </a:fld>
            <a:endParaRPr lang="ru-RU"/>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Arsenic</a:t>
            </a:r>
            <a:endParaRPr lang="ru-RU" sz="3200" b="1" dirty="0">
              <a:solidFill>
                <a:srgbClr val="0070C0"/>
              </a:solidFill>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1872208" cy="187220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006080" y="1484784"/>
            <a:ext cx="5742384" cy="1446550"/>
          </a:xfrm>
          <a:prstGeom prst="rect">
            <a:avLst/>
          </a:prstGeom>
        </p:spPr>
        <p:txBody>
          <a:bodyPr wrap="square">
            <a:spAutoFit/>
          </a:bodyPr>
          <a:lstStyle/>
          <a:p>
            <a:pPr algn="just"/>
            <a:r>
              <a:rPr lang="en-US" sz="2200" b="1" dirty="0" smtClean="0">
                <a:solidFill>
                  <a:srgbClr val="C00000"/>
                </a:solidFill>
              </a:rPr>
              <a:t>Arsenic</a:t>
            </a:r>
            <a:r>
              <a:rPr lang="en-US" sz="2200" dirty="0" smtClean="0"/>
              <a:t> (Latin </a:t>
            </a:r>
            <a:r>
              <a:rPr lang="en-US" sz="2200" dirty="0" err="1" smtClean="0"/>
              <a:t>Arsenicum</a:t>
            </a:r>
            <a:r>
              <a:rPr lang="en-US" sz="2200" dirty="0" smtClean="0"/>
              <a:t>, chemical symbol — As) — chemical element of the 15th group of the fourth period of the periodic system; has the atomic number 33.</a:t>
            </a:r>
            <a:endParaRPr lang="ru-RU" sz="2200" dirty="0"/>
          </a:p>
        </p:txBody>
      </p:sp>
      <p:sp>
        <p:nvSpPr>
          <p:cNvPr id="8" name="Прямоугольник 7"/>
          <p:cNvSpPr/>
          <p:nvPr/>
        </p:nvSpPr>
        <p:spPr>
          <a:xfrm>
            <a:off x="251520" y="4077072"/>
            <a:ext cx="5040560" cy="1938992"/>
          </a:xfrm>
          <a:prstGeom prst="rect">
            <a:avLst/>
          </a:prstGeom>
        </p:spPr>
        <p:txBody>
          <a:bodyPr wrap="square">
            <a:spAutoFit/>
          </a:bodyPr>
          <a:lstStyle/>
          <a:p>
            <a:pPr algn="just">
              <a:spcAft>
                <a:spcPts val="1200"/>
              </a:spcAft>
            </a:pPr>
            <a:r>
              <a:rPr lang="en-US" sz="2200" dirty="0" smtClean="0"/>
              <a:t>The simple substance is a brittle steel-colored semi-metal with a greenish tinge (in a gray allotropic modification).</a:t>
            </a:r>
          </a:p>
          <a:p>
            <a:pPr algn="just">
              <a:spcAft>
                <a:spcPts val="1200"/>
              </a:spcAft>
            </a:pPr>
            <a:r>
              <a:rPr lang="en-US" sz="2200" dirty="0" smtClean="0"/>
              <a:t>Poison and carcinogen. The lethal dose of arsenic for humans is 50-170 mg.</a:t>
            </a:r>
            <a:endParaRPr lang="en-US" sz="2200"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272" y="2931334"/>
            <a:ext cx="3014938" cy="338757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38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8535343" y="6520259"/>
            <a:ext cx="573161" cy="365125"/>
          </a:xfrm>
        </p:spPr>
        <p:txBody>
          <a:bodyPr/>
          <a:lstStyle/>
          <a:p>
            <a:fld id="{CF89A2EA-2A7F-4580-8A7D-27B136BDDC80}" type="slidenum">
              <a:rPr lang="ru-RU" smtClean="0"/>
              <a:t>13</a:t>
            </a:fld>
            <a:endParaRPr lang="ru-RU" dirty="0"/>
          </a:p>
        </p:txBody>
      </p:sp>
      <p:sp>
        <p:nvSpPr>
          <p:cNvPr id="7" name="Прямоугольник 6"/>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Arsenic</a:t>
            </a:r>
            <a:endParaRPr lang="ru-RU" sz="3200" b="1" dirty="0">
              <a:solidFill>
                <a:srgbClr val="0070C0"/>
              </a:solidFill>
            </a:endParaRPr>
          </a:p>
        </p:txBody>
      </p:sp>
      <p:sp>
        <p:nvSpPr>
          <p:cNvPr id="2" name="Прямоугольник 1"/>
          <p:cNvSpPr/>
          <p:nvPr/>
        </p:nvSpPr>
        <p:spPr>
          <a:xfrm>
            <a:off x="432048" y="1052736"/>
            <a:ext cx="8244408" cy="1446550"/>
          </a:xfrm>
          <a:prstGeom prst="rect">
            <a:avLst/>
          </a:prstGeom>
        </p:spPr>
        <p:txBody>
          <a:bodyPr wrap="square">
            <a:spAutoFit/>
          </a:bodyPr>
          <a:lstStyle/>
          <a:p>
            <a:pPr algn="just"/>
            <a:r>
              <a:rPr lang="en-US" sz="2200" dirty="0" smtClean="0"/>
              <a:t>Arsenic </a:t>
            </a:r>
            <a:r>
              <a:rPr lang="en-US" sz="2200" dirty="0"/>
              <a:t>can get into medicines </a:t>
            </a:r>
            <a:endParaRPr lang="en-US" sz="2200" dirty="0" smtClean="0"/>
          </a:p>
          <a:p>
            <a:pPr marL="342900" indent="-342900" algn="just">
              <a:buFont typeface="Wingdings" panose="05000000000000000000" pitchFamily="2" charset="2"/>
              <a:buChar char="Ø"/>
            </a:pPr>
            <a:r>
              <a:rPr lang="en-US" sz="2200" dirty="0" smtClean="0"/>
              <a:t>from the </a:t>
            </a:r>
            <a:r>
              <a:rPr lang="en-US" sz="2200" dirty="0"/>
              <a:t>material of equipment used in the manufacture of drugs, </a:t>
            </a:r>
            <a:endParaRPr lang="en-US" sz="2200" dirty="0" smtClean="0"/>
          </a:p>
          <a:p>
            <a:pPr marL="342900" indent="-342900" algn="just">
              <a:buFont typeface="Wingdings" panose="05000000000000000000" pitchFamily="2" charset="2"/>
              <a:buChar char="Ø"/>
            </a:pPr>
            <a:r>
              <a:rPr lang="en-US" sz="2200" dirty="0" smtClean="0"/>
              <a:t>together </a:t>
            </a:r>
            <a:r>
              <a:rPr lang="en-US" sz="2200" dirty="0"/>
              <a:t>with raw materials, solvents, most often with sulfuric acid, used in most pharmaceutical industries.</a:t>
            </a:r>
            <a:endParaRPr lang="ru-RU" sz="2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595279"/>
            <a:ext cx="5328592" cy="39500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53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14</a:t>
            </a:fld>
            <a:endParaRPr lang="ru-RU" dirty="0"/>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a:solidFill>
                  <a:srgbClr val="0070C0"/>
                </a:solidFill>
              </a:rPr>
              <a:t>Methods for detecting arsenic impurities</a:t>
            </a:r>
            <a:endParaRPr lang="ru-RU" sz="3200" b="1" dirty="0">
              <a:solidFill>
                <a:srgbClr val="0070C0"/>
              </a:solidFill>
            </a:endParaRPr>
          </a:p>
        </p:txBody>
      </p:sp>
      <p:graphicFrame>
        <p:nvGraphicFramePr>
          <p:cNvPr id="8" name="Схема 7"/>
          <p:cNvGraphicFramePr/>
          <p:nvPr>
            <p:extLst>
              <p:ext uri="{D42A27DB-BD31-4B8C-83A1-F6EECF244321}">
                <p14:modId xmlns:p14="http://schemas.microsoft.com/office/powerpoint/2010/main" val="3625428924"/>
              </p:ext>
            </p:extLst>
          </p:nvPr>
        </p:nvGraphicFramePr>
        <p:xfrm>
          <a:off x="1524000" y="1324992"/>
          <a:ext cx="609600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77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15</a:t>
            </a:fld>
            <a:endParaRPr lang="ru-RU" dirty="0"/>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err="1">
                <a:solidFill>
                  <a:srgbClr val="0070C0"/>
                </a:solidFill>
              </a:rPr>
              <a:t>Gutzeit</a:t>
            </a:r>
            <a:r>
              <a:rPr lang="en-US" sz="3200" b="1" dirty="0">
                <a:solidFill>
                  <a:srgbClr val="0070C0"/>
                </a:solidFill>
              </a:rPr>
              <a:t> method</a:t>
            </a:r>
            <a:endParaRPr lang="ru-RU" sz="3200" b="1" dirty="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7" y="1772816"/>
            <a:ext cx="8702303" cy="57158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1520" y="1124744"/>
            <a:ext cx="8640960" cy="430887"/>
          </a:xfrm>
          <a:prstGeom prst="rect">
            <a:avLst/>
          </a:prstGeom>
        </p:spPr>
        <p:txBody>
          <a:bodyPr wrap="square">
            <a:spAutoFit/>
          </a:bodyPr>
          <a:lstStyle/>
          <a:p>
            <a:r>
              <a:rPr lang="en-US" sz="2200" b="1" dirty="0" smtClean="0">
                <a:solidFill>
                  <a:srgbClr val="C00000"/>
                </a:solidFill>
              </a:rPr>
              <a:t>1. Reduction </a:t>
            </a:r>
            <a:r>
              <a:rPr lang="en-US" sz="2200" b="1" dirty="0">
                <a:solidFill>
                  <a:srgbClr val="C00000"/>
                </a:solidFill>
              </a:rPr>
              <a:t>of arsenic compounds to </a:t>
            </a:r>
            <a:r>
              <a:rPr lang="en-US" sz="2200" b="1" dirty="0" err="1">
                <a:solidFill>
                  <a:srgbClr val="C00000"/>
                </a:solidFill>
              </a:rPr>
              <a:t>arsin</a:t>
            </a:r>
            <a:r>
              <a:rPr lang="en-US" sz="2200" b="1" dirty="0">
                <a:solidFill>
                  <a:srgbClr val="C00000"/>
                </a:solidFill>
              </a:rPr>
              <a:t> AsH</a:t>
            </a:r>
            <a:r>
              <a:rPr lang="en-US" sz="2200" b="1" baseline="-25000" dirty="0">
                <a:solidFill>
                  <a:srgbClr val="C00000"/>
                </a:solidFill>
              </a:rPr>
              <a:t>3</a:t>
            </a:r>
            <a:r>
              <a:rPr lang="en-US" sz="2200" b="1" dirty="0">
                <a:solidFill>
                  <a:srgbClr val="C00000"/>
                </a:solidFill>
              </a:rPr>
              <a:t>. </a:t>
            </a:r>
            <a:endParaRPr lang="ru-RU" sz="2200" b="1" dirty="0">
              <a:solidFill>
                <a:srgbClr val="C00000"/>
              </a:solidFill>
            </a:endParaRPr>
          </a:p>
        </p:txBody>
      </p:sp>
      <p:sp>
        <p:nvSpPr>
          <p:cNvPr id="9" name="Прямоугольник 8"/>
          <p:cNvSpPr/>
          <p:nvPr/>
        </p:nvSpPr>
        <p:spPr>
          <a:xfrm>
            <a:off x="251520" y="2708920"/>
            <a:ext cx="8640960" cy="769441"/>
          </a:xfrm>
          <a:prstGeom prst="rect">
            <a:avLst/>
          </a:prstGeom>
        </p:spPr>
        <p:txBody>
          <a:bodyPr wrap="square">
            <a:spAutoFit/>
          </a:bodyPr>
          <a:lstStyle/>
          <a:p>
            <a:pPr marL="273050" indent="-273050"/>
            <a:r>
              <a:rPr lang="en-US" sz="2200" b="1" dirty="0" smtClean="0">
                <a:solidFill>
                  <a:srgbClr val="C00000"/>
                </a:solidFill>
              </a:rPr>
              <a:t>2. The </a:t>
            </a:r>
            <a:r>
              <a:rPr lang="en-US" sz="2200" b="1" dirty="0">
                <a:solidFill>
                  <a:srgbClr val="C00000"/>
                </a:solidFill>
              </a:rPr>
              <a:t>interaction of </a:t>
            </a:r>
            <a:r>
              <a:rPr lang="en-US" sz="2200" b="1" dirty="0" err="1">
                <a:solidFill>
                  <a:srgbClr val="C00000"/>
                </a:solidFill>
              </a:rPr>
              <a:t>arsin</a:t>
            </a:r>
            <a:r>
              <a:rPr lang="en-US" sz="2200" b="1" dirty="0">
                <a:solidFill>
                  <a:srgbClr val="C00000"/>
                </a:solidFill>
              </a:rPr>
              <a:t> with a solution of silver nitrate, which is soaked with filter paper. </a:t>
            </a:r>
            <a:endParaRPr lang="ru-RU" sz="2200" b="1" dirty="0">
              <a:solidFill>
                <a:srgbClr val="C0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645024"/>
            <a:ext cx="7744907" cy="52871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51520" y="4509120"/>
            <a:ext cx="8640960" cy="769441"/>
          </a:xfrm>
          <a:prstGeom prst="rect">
            <a:avLst/>
          </a:prstGeom>
        </p:spPr>
        <p:txBody>
          <a:bodyPr wrap="square">
            <a:spAutoFit/>
          </a:bodyPr>
          <a:lstStyle/>
          <a:p>
            <a:pPr marL="273050" indent="-273050"/>
            <a:r>
              <a:rPr lang="en-US" sz="2200" b="1" dirty="0" smtClean="0">
                <a:solidFill>
                  <a:srgbClr val="C00000"/>
                </a:solidFill>
              </a:rPr>
              <a:t>3. Under </a:t>
            </a:r>
            <a:r>
              <a:rPr lang="en-US" sz="2200" b="1" dirty="0">
                <a:solidFill>
                  <a:srgbClr val="C00000"/>
                </a:solidFill>
              </a:rPr>
              <a:t>the influence of moisture, the complex is destroyed with the release of metallic silver, which forms a dark spot on the filter paper.</a:t>
            </a:r>
            <a:endParaRPr lang="ru-RU" sz="2200" b="1" dirty="0">
              <a:solidFill>
                <a:srgbClr val="C00000"/>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517232"/>
            <a:ext cx="8216459" cy="55729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88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16</a:t>
            </a:fld>
            <a:endParaRPr lang="ru-RU" dirty="0"/>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a:solidFill>
                  <a:srgbClr val="0070C0"/>
                </a:solidFill>
              </a:rPr>
              <a:t>Disadvantages of the </a:t>
            </a:r>
            <a:r>
              <a:rPr lang="en-US" sz="3200" b="1" dirty="0" err="1">
                <a:solidFill>
                  <a:srgbClr val="0070C0"/>
                </a:solidFill>
              </a:rPr>
              <a:t>Gutzeit</a:t>
            </a:r>
            <a:r>
              <a:rPr lang="en-US" sz="3200" b="1" dirty="0">
                <a:solidFill>
                  <a:srgbClr val="0070C0"/>
                </a:solidFill>
              </a:rPr>
              <a:t> </a:t>
            </a:r>
            <a:r>
              <a:rPr lang="en-US" sz="3200" b="1" dirty="0" smtClean="0">
                <a:solidFill>
                  <a:srgbClr val="0070C0"/>
                </a:solidFill>
              </a:rPr>
              <a:t>method</a:t>
            </a:r>
            <a:endParaRPr lang="ru-RU" sz="3200" b="1" dirty="0">
              <a:solidFill>
                <a:srgbClr val="0070C0"/>
              </a:solidFill>
            </a:endParaRPr>
          </a:p>
        </p:txBody>
      </p:sp>
      <p:sp>
        <p:nvSpPr>
          <p:cNvPr id="7" name="Прямоугольник 6"/>
          <p:cNvSpPr/>
          <p:nvPr/>
        </p:nvSpPr>
        <p:spPr>
          <a:xfrm>
            <a:off x="251520" y="1537042"/>
            <a:ext cx="8640960" cy="4124206"/>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200" dirty="0" smtClean="0"/>
              <a:t>Arsenic </a:t>
            </a:r>
            <a:r>
              <a:rPr lang="en-US" sz="2200" dirty="0"/>
              <a:t>can be determined by the </a:t>
            </a:r>
            <a:r>
              <a:rPr lang="en-US" sz="2200" dirty="0" err="1"/>
              <a:t>Gutzeit</a:t>
            </a:r>
            <a:r>
              <a:rPr lang="en-US" sz="2200" dirty="0"/>
              <a:t> reaction if it is known that there are no antimony or phosphorus impurities in the samples under study. Since under these conditions of reduction of arsenic compounds by zinc, SbH3 and PH3 can be formed from these impurities, which will mask the main reaction to arsenic.</a:t>
            </a:r>
          </a:p>
          <a:p>
            <a:pPr marL="285750" indent="-285750" algn="just">
              <a:spcAft>
                <a:spcPts val="1200"/>
              </a:spcAft>
              <a:buFont typeface="Wingdings" panose="05000000000000000000" pitchFamily="2" charset="2"/>
              <a:buChar char="Ø"/>
            </a:pPr>
            <a:r>
              <a:rPr lang="en-US" sz="2200" dirty="0" smtClean="0"/>
              <a:t>It </a:t>
            </a:r>
            <a:r>
              <a:rPr lang="en-US" sz="2200" dirty="0"/>
              <a:t>is impossible to open an impurity of arsenic in the presence of mercury or silver salts, since they are also restored and mask the discovery of arsenic.</a:t>
            </a:r>
          </a:p>
          <a:p>
            <a:pPr marL="285750" indent="-285750" algn="just">
              <a:spcAft>
                <a:spcPts val="1200"/>
              </a:spcAft>
              <a:buFont typeface="Wingdings" panose="05000000000000000000" pitchFamily="2" charset="2"/>
              <a:buChar char="Ø"/>
            </a:pPr>
            <a:r>
              <a:rPr lang="en-US" sz="2200" dirty="0" smtClean="0"/>
              <a:t>Oxidizing </a:t>
            </a:r>
            <a:r>
              <a:rPr lang="en-US" sz="2200" dirty="0"/>
              <a:t>agents, compounds forming chlorine, bromine, iodine, hydrogen sulfide, and sulfur dioxide in an acidic environment, which have high volatility and can react with AgNO3 solution, interfere with the reaction.</a:t>
            </a:r>
          </a:p>
        </p:txBody>
      </p:sp>
    </p:spTree>
    <p:extLst>
      <p:ext uri="{BB962C8B-B14F-4D97-AF65-F5344CB8AC3E}">
        <p14:creationId xmlns:p14="http://schemas.microsoft.com/office/powerpoint/2010/main" val="275823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17</a:t>
            </a:fld>
            <a:endParaRPr lang="ru-RU" dirty="0"/>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Modified version of the </a:t>
            </a:r>
            <a:r>
              <a:rPr lang="en-US" sz="3200" b="1" dirty="0" err="1" smtClean="0">
                <a:solidFill>
                  <a:srgbClr val="0070C0"/>
                </a:solidFill>
              </a:rPr>
              <a:t>Gutzeit</a:t>
            </a:r>
            <a:r>
              <a:rPr lang="en-US" sz="3200" b="1" dirty="0" smtClean="0">
                <a:solidFill>
                  <a:srgbClr val="0070C0"/>
                </a:solidFill>
              </a:rPr>
              <a:t> reaction</a:t>
            </a:r>
            <a:endParaRPr lang="ru-RU" sz="3200" b="1" dirty="0">
              <a:solidFill>
                <a:srgbClr val="0070C0"/>
              </a:solidFill>
            </a:endParaRPr>
          </a:p>
        </p:txBody>
      </p:sp>
      <p:sp>
        <p:nvSpPr>
          <p:cNvPr id="7" name="Прямоугольник 6"/>
          <p:cNvSpPr/>
          <p:nvPr/>
        </p:nvSpPr>
        <p:spPr>
          <a:xfrm>
            <a:off x="251520" y="1124744"/>
            <a:ext cx="8640960" cy="430887"/>
          </a:xfrm>
          <a:prstGeom prst="rect">
            <a:avLst/>
          </a:prstGeom>
        </p:spPr>
        <p:txBody>
          <a:bodyPr wrap="square">
            <a:spAutoFit/>
          </a:bodyPr>
          <a:lstStyle/>
          <a:p>
            <a:r>
              <a:rPr lang="en-US" sz="2200" b="1" dirty="0" smtClean="0">
                <a:solidFill>
                  <a:srgbClr val="C00000"/>
                </a:solidFill>
              </a:rPr>
              <a:t>1. Reduction </a:t>
            </a:r>
            <a:r>
              <a:rPr lang="en-US" sz="2200" b="1" dirty="0">
                <a:solidFill>
                  <a:srgbClr val="C00000"/>
                </a:solidFill>
              </a:rPr>
              <a:t>of arsenic compounds to </a:t>
            </a:r>
            <a:r>
              <a:rPr lang="en-US" sz="2200" b="1" dirty="0" err="1">
                <a:solidFill>
                  <a:srgbClr val="C00000"/>
                </a:solidFill>
              </a:rPr>
              <a:t>arsin</a:t>
            </a:r>
            <a:r>
              <a:rPr lang="en-US" sz="2200" b="1" dirty="0">
                <a:solidFill>
                  <a:srgbClr val="C00000"/>
                </a:solidFill>
              </a:rPr>
              <a:t> AsH</a:t>
            </a:r>
            <a:r>
              <a:rPr lang="en-US" sz="2200" b="1" baseline="-25000" dirty="0">
                <a:solidFill>
                  <a:srgbClr val="C00000"/>
                </a:solidFill>
              </a:rPr>
              <a:t>3</a:t>
            </a:r>
            <a:r>
              <a:rPr lang="en-US" sz="2200" b="1" dirty="0">
                <a:solidFill>
                  <a:srgbClr val="C00000"/>
                </a:solidFill>
              </a:rPr>
              <a:t>. </a:t>
            </a:r>
            <a:endParaRPr lang="ru-RU" sz="2200" b="1" dirty="0">
              <a:solidFill>
                <a:srgbClr val="C0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77" y="1772816"/>
            <a:ext cx="8702303" cy="57158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1520" y="2780928"/>
            <a:ext cx="8640960" cy="769441"/>
          </a:xfrm>
          <a:prstGeom prst="rect">
            <a:avLst/>
          </a:prstGeom>
        </p:spPr>
        <p:txBody>
          <a:bodyPr wrap="square">
            <a:spAutoFit/>
          </a:bodyPr>
          <a:lstStyle/>
          <a:p>
            <a:pPr marL="273050" indent="-273050" algn="just"/>
            <a:r>
              <a:rPr lang="en-US" sz="2200" b="1" dirty="0" smtClean="0">
                <a:solidFill>
                  <a:srgbClr val="C00000"/>
                </a:solidFill>
              </a:rPr>
              <a:t>2. Filter </a:t>
            </a:r>
            <a:r>
              <a:rPr lang="en-US" sz="2200" b="1" dirty="0">
                <a:solidFill>
                  <a:srgbClr val="C00000"/>
                </a:solidFill>
              </a:rPr>
              <a:t>paper soaked with an alcoholic solution of </a:t>
            </a:r>
            <a:r>
              <a:rPr lang="en-US" sz="2200" b="1" dirty="0" err="1">
                <a:solidFill>
                  <a:srgbClr val="C00000"/>
                </a:solidFill>
              </a:rPr>
              <a:t>sulema</a:t>
            </a:r>
            <a:r>
              <a:rPr lang="en-US" sz="2200" b="1" dirty="0">
                <a:solidFill>
                  <a:srgbClr val="C00000"/>
                </a:solidFill>
              </a:rPr>
              <a:t> (mercury dichloride) HgCl</a:t>
            </a:r>
            <a:r>
              <a:rPr lang="en-US" sz="2200" b="1" baseline="-25000" dirty="0">
                <a:solidFill>
                  <a:srgbClr val="C00000"/>
                </a:solidFill>
              </a:rPr>
              <a:t>2</a:t>
            </a:r>
            <a:r>
              <a:rPr lang="en-US" sz="2200" b="1" dirty="0">
                <a:solidFill>
                  <a:srgbClr val="C00000"/>
                </a:solidFill>
              </a:rPr>
              <a:t> as an AsH</a:t>
            </a:r>
            <a:r>
              <a:rPr lang="en-US" sz="2200" b="1" baseline="-25000" dirty="0">
                <a:solidFill>
                  <a:srgbClr val="C00000"/>
                </a:solidFill>
              </a:rPr>
              <a:t>3</a:t>
            </a:r>
            <a:r>
              <a:rPr lang="en-US" sz="2200" b="1" dirty="0">
                <a:solidFill>
                  <a:srgbClr val="C00000"/>
                </a:solidFill>
              </a:rPr>
              <a:t> fixative</a:t>
            </a:r>
            <a:endParaRPr lang="ru-RU" sz="2200" b="1" dirty="0">
              <a:solidFill>
                <a:srgbClr val="C0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717032"/>
            <a:ext cx="8402223" cy="54300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51520" y="4510861"/>
            <a:ext cx="8640960" cy="430887"/>
          </a:xfrm>
          <a:prstGeom prst="rect">
            <a:avLst/>
          </a:prstGeom>
        </p:spPr>
        <p:txBody>
          <a:bodyPr wrap="square">
            <a:spAutoFit/>
          </a:bodyPr>
          <a:lstStyle/>
          <a:p>
            <a:pPr marL="273050" indent="-273050" algn="just"/>
            <a:r>
              <a:rPr lang="en-US" sz="2200" b="1" dirty="0" smtClean="0">
                <a:solidFill>
                  <a:srgbClr val="C00000"/>
                </a:solidFill>
              </a:rPr>
              <a:t>3</a:t>
            </a:r>
            <a:r>
              <a:rPr lang="en-US" sz="2200" b="1" dirty="0">
                <a:solidFill>
                  <a:srgbClr val="C00000"/>
                </a:solidFill>
              </a:rPr>
              <a:t>. </a:t>
            </a:r>
            <a:r>
              <a:rPr lang="en-US" sz="2200" b="1" dirty="0" smtClean="0">
                <a:solidFill>
                  <a:srgbClr val="C00000"/>
                </a:solidFill>
              </a:rPr>
              <a:t>Decomposes </a:t>
            </a:r>
            <a:r>
              <a:rPr lang="en-US" sz="2200" b="1" dirty="0">
                <a:solidFill>
                  <a:srgbClr val="C00000"/>
                </a:solidFill>
              </a:rPr>
              <a:t>to form arsenic and mercury chloride (I):</a:t>
            </a:r>
            <a:endParaRPr lang="ru-RU" sz="2200" b="1" dirty="0">
              <a:solidFill>
                <a:srgbClr val="C00000"/>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5229200"/>
            <a:ext cx="6916115" cy="58587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88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8532440" y="6520259"/>
            <a:ext cx="573161" cy="365125"/>
          </a:xfrm>
        </p:spPr>
        <p:txBody>
          <a:bodyPr/>
          <a:lstStyle/>
          <a:p>
            <a:fld id="{CF89A2EA-2A7F-4580-8A7D-27B136BDDC80}" type="slidenum">
              <a:rPr lang="ru-RU" smtClean="0"/>
              <a:t>18</a:t>
            </a:fld>
            <a:endParaRPr lang="ru-RU"/>
          </a:p>
        </p:txBody>
      </p:sp>
      <p:sp>
        <p:nvSpPr>
          <p:cNvPr id="7" name="Прямоугольник 6"/>
          <p:cNvSpPr/>
          <p:nvPr/>
        </p:nvSpPr>
        <p:spPr>
          <a:xfrm>
            <a:off x="971600" y="332656"/>
            <a:ext cx="7488832" cy="584775"/>
          </a:xfrm>
          <a:prstGeom prst="rect">
            <a:avLst/>
          </a:prstGeom>
        </p:spPr>
        <p:txBody>
          <a:bodyPr wrap="square">
            <a:spAutoFit/>
          </a:bodyPr>
          <a:lstStyle/>
          <a:p>
            <a:pPr algn="ctr"/>
            <a:r>
              <a:rPr lang="en-US" sz="3200" b="1" dirty="0">
                <a:solidFill>
                  <a:srgbClr val="0070C0"/>
                </a:solidFill>
              </a:rPr>
              <a:t>Capturing the hydrogen </a:t>
            </a:r>
            <a:r>
              <a:rPr lang="en-US" sz="3200" b="1" dirty="0" err="1">
                <a:solidFill>
                  <a:srgbClr val="0070C0"/>
                </a:solidFill>
              </a:rPr>
              <a:t>sulphide</a:t>
            </a:r>
            <a:r>
              <a:rPr lang="en-US" sz="3200" b="1" dirty="0">
                <a:solidFill>
                  <a:srgbClr val="0070C0"/>
                </a:solidFill>
              </a:rPr>
              <a:t> released</a:t>
            </a:r>
            <a:endParaRPr lang="ru-RU" sz="3200" b="1" dirty="0">
              <a:solidFill>
                <a:srgbClr val="0070C0"/>
              </a:solidFill>
            </a:endParaRPr>
          </a:p>
        </p:txBody>
      </p:sp>
      <p:sp>
        <p:nvSpPr>
          <p:cNvPr id="8" name="Прямоугольник 7"/>
          <p:cNvSpPr/>
          <p:nvPr/>
        </p:nvSpPr>
        <p:spPr>
          <a:xfrm>
            <a:off x="971600" y="1766426"/>
            <a:ext cx="7200800" cy="1446550"/>
          </a:xfrm>
          <a:prstGeom prst="rect">
            <a:avLst/>
          </a:prstGeom>
        </p:spPr>
        <p:txBody>
          <a:bodyPr wrap="square">
            <a:spAutoFit/>
          </a:bodyPr>
          <a:lstStyle/>
          <a:p>
            <a:pPr algn="just"/>
            <a:r>
              <a:rPr lang="en-US" sz="2200" dirty="0" smtClean="0"/>
              <a:t>A </a:t>
            </a:r>
            <a:r>
              <a:rPr lang="en-US" sz="2200" dirty="0"/>
              <a:t>cotton swab soaked with lead acetate is placed in the test tube where the reaction takes place. It captures hydrogen sulfide H2S, which is formed if there are sulfur compounds in the test sample.</a:t>
            </a:r>
            <a:endParaRPr lang="ru-RU" sz="2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42" y="3693498"/>
            <a:ext cx="7516274" cy="67160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45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fld id="{CF89A2EA-2A7F-4580-8A7D-27B136BDDC80}" type="slidenum">
              <a:rPr lang="ru-RU" smtClean="0"/>
              <a:t>19</a:t>
            </a:fld>
            <a:endParaRPr lang="ru-RU"/>
          </a:p>
        </p:txBody>
      </p:sp>
      <p:sp>
        <p:nvSpPr>
          <p:cNvPr id="7" name="Прямоугольник 6"/>
          <p:cNvSpPr/>
          <p:nvPr/>
        </p:nvSpPr>
        <p:spPr>
          <a:xfrm>
            <a:off x="971600" y="332656"/>
            <a:ext cx="7128792" cy="1077218"/>
          </a:xfrm>
          <a:prstGeom prst="rect">
            <a:avLst/>
          </a:prstGeom>
        </p:spPr>
        <p:txBody>
          <a:bodyPr wrap="square">
            <a:spAutoFit/>
          </a:bodyPr>
          <a:lstStyle/>
          <a:p>
            <a:pPr algn="ctr"/>
            <a:r>
              <a:rPr lang="en-US" sz="3200" b="1" dirty="0">
                <a:solidFill>
                  <a:srgbClr val="0070C0"/>
                </a:solidFill>
              </a:rPr>
              <a:t>The device for the determination of arsenic by </a:t>
            </a:r>
            <a:r>
              <a:rPr lang="en-US" sz="3200" b="1" dirty="0" err="1">
                <a:solidFill>
                  <a:srgbClr val="0070C0"/>
                </a:solidFill>
              </a:rPr>
              <a:t>Gutzeit</a:t>
            </a:r>
            <a:r>
              <a:rPr lang="en-US" sz="3200" b="1" dirty="0">
                <a:solidFill>
                  <a:srgbClr val="0070C0"/>
                </a:solidFill>
              </a:rPr>
              <a:t> method </a:t>
            </a:r>
            <a:endParaRPr lang="ru-RU" sz="3200" b="1"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1584176" cy="458923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16480" y="5517232"/>
            <a:ext cx="311304" cy="369332"/>
          </a:xfrm>
          <a:prstGeom prst="rect">
            <a:avLst/>
          </a:prstGeom>
          <a:noFill/>
        </p:spPr>
        <p:txBody>
          <a:bodyPr wrap="none" rtlCol="0">
            <a:spAutoFit/>
          </a:bodyPr>
          <a:lstStyle/>
          <a:p>
            <a:r>
              <a:rPr lang="en-US" dirty="0" smtClean="0"/>
              <a:t>1</a:t>
            </a:r>
            <a:endParaRPr lang="ru-RU" dirty="0"/>
          </a:p>
        </p:txBody>
      </p:sp>
      <p:sp>
        <p:nvSpPr>
          <p:cNvPr id="9" name="TextBox 8"/>
          <p:cNvSpPr txBox="1"/>
          <p:nvPr/>
        </p:nvSpPr>
        <p:spPr>
          <a:xfrm>
            <a:off x="2195736" y="4005064"/>
            <a:ext cx="311304" cy="369332"/>
          </a:xfrm>
          <a:prstGeom prst="rect">
            <a:avLst/>
          </a:prstGeom>
          <a:noFill/>
        </p:spPr>
        <p:txBody>
          <a:bodyPr wrap="none" rtlCol="0">
            <a:spAutoFit/>
          </a:bodyPr>
          <a:lstStyle/>
          <a:p>
            <a:r>
              <a:rPr lang="en-US" dirty="0" smtClean="0"/>
              <a:t>3</a:t>
            </a:r>
            <a:endParaRPr lang="ru-RU" dirty="0"/>
          </a:p>
        </p:txBody>
      </p:sp>
      <p:sp>
        <p:nvSpPr>
          <p:cNvPr id="10" name="TextBox 9"/>
          <p:cNvSpPr txBox="1"/>
          <p:nvPr/>
        </p:nvSpPr>
        <p:spPr>
          <a:xfrm>
            <a:off x="2195736" y="3635732"/>
            <a:ext cx="311304" cy="369332"/>
          </a:xfrm>
          <a:prstGeom prst="rect">
            <a:avLst/>
          </a:prstGeom>
          <a:noFill/>
        </p:spPr>
        <p:txBody>
          <a:bodyPr wrap="none" rtlCol="0">
            <a:spAutoFit/>
          </a:bodyPr>
          <a:lstStyle/>
          <a:p>
            <a:r>
              <a:rPr lang="en-US" dirty="0" smtClean="0"/>
              <a:t>2</a:t>
            </a:r>
            <a:endParaRPr lang="ru-RU" dirty="0"/>
          </a:p>
        </p:txBody>
      </p:sp>
      <p:sp>
        <p:nvSpPr>
          <p:cNvPr id="11" name="TextBox 10"/>
          <p:cNvSpPr txBox="1"/>
          <p:nvPr/>
        </p:nvSpPr>
        <p:spPr>
          <a:xfrm>
            <a:off x="2172464" y="3284984"/>
            <a:ext cx="311304" cy="369332"/>
          </a:xfrm>
          <a:prstGeom prst="rect">
            <a:avLst/>
          </a:prstGeom>
          <a:noFill/>
        </p:spPr>
        <p:txBody>
          <a:bodyPr wrap="none" rtlCol="0">
            <a:spAutoFit/>
          </a:bodyPr>
          <a:lstStyle/>
          <a:p>
            <a:r>
              <a:rPr lang="en-US" dirty="0" smtClean="0"/>
              <a:t>4</a:t>
            </a:r>
            <a:endParaRPr lang="ru-RU" dirty="0"/>
          </a:p>
        </p:txBody>
      </p:sp>
      <p:sp>
        <p:nvSpPr>
          <p:cNvPr id="12" name="TextBox 11"/>
          <p:cNvSpPr txBox="1"/>
          <p:nvPr/>
        </p:nvSpPr>
        <p:spPr>
          <a:xfrm>
            <a:off x="2123728" y="2564904"/>
            <a:ext cx="311304" cy="369332"/>
          </a:xfrm>
          <a:prstGeom prst="rect">
            <a:avLst/>
          </a:prstGeom>
          <a:noFill/>
        </p:spPr>
        <p:txBody>
          <a:bodyPr wrap="none" rtlCol="0">
            <a:spAutoFit/>
          </a:bodyPr>
          <a:lstStyle/>
          <a:p>
            <a:r>
              <a:rPr lang="en-US" dirty="0" smtClean="0"/>
              <a:t>5</a:t>
            </a:r>
            <a:endParaRPr lang="ru-RU" dirty="0"/>
          </a:p>
        </p:txBody>
      </p:sp>
      <p:sp>
        <p:nvSpPr>
          <p:cNvPr id="13" name="Прямоугольник 12"/>
          <p:cNvSpPr/>
          <p:nvPr/>
        </p:nvSpPr>
        <p:spPr>
          <a:xfrm>
            <a:off x="3528392" y="2551837"/>
            <a:ext cx="5292080" cy="2616101"/>
          </a:xfrm>
          <a:prstGeom prst="rect">
            <a:avLst/>
          </a:prstGeom>
        </p:spPr>
        <p:txBody>
          <a:bodyPr wrap="square">
            <a:spAutoFit/>
          </a:bodyPr>
          <a:lstStyle/>
          <a:p>
            <a:pPr marL="457200" indent="-457200">
              <a:spcAft>
                <a:spcPts val="600"/>
              </a:spcAft>
              <a:buFont typeface="+mj-lt"/>
              <a:buAutoNum type="arabicPeriod"/>
            </a:pPr>
            <a:r>
              <a:rPr lang="en-US" sz="2400" b="1" dirty="0" smtClean="0"/>
              <a:t>flask</a:t>
            </a:r>
            <a:r>
              <a:rPr lang="en-US" sz="2400" b="1" dirty="0"/>
              <a:t>;</a:t>
            </a:r>
          </a:p>
          <a:p>
            <a:pPr marL="457200" indent="-457200">
              <a:spcAft>
                <a:spcPts val="600"/>
              </a:spcAft>
              <a:buFont typeface="+mj-lt"/>
              <a:buAutoNum type="arabicPeriod"/>
            </a:pPr>
            <a:r>
              <a:rPr lang="en-US" sz="2400" b="1" dirty="0" smtClean="0"/>
              <a:t>glass </a:t>
            </a:r>
            <a:r>
              <a:rPr lang="en-US" sz="2400" b="1" dirty="0"/>
              <a:t>tube;</a:t>
            </a:r>
          </a:p>
          <a:p>
            <a:pPr marL="457200" indent="-457200">
              <a:spcAft>
                <a:spcPts val="600"/>
              </a:spcAft>
              <a:buFont typeface="+mj-lt"/>
              <a:buAutoNum type="arabicPeriod"/>
            </a:pPr>
            <a:r>
              <a:rPr lang="en-US" sz="2400" b="1" dirty="0" smtClean="0"/>
              <a:t>cotton </a:t>
            </a:r>
            <a:r>
              <a:rPr lang="en-US" sz="2400" b="1" dirty="0"/>
              <a:t>swab soaked in </a:t>
            </a:r>
            <a:r>
              <a:rPr lang="en-US" sz="2400" b="1" dirty="0" smtClean="0"/>
              <a:t>lead acetate</a:t>
            </a:r>
            <a:r>
              <a:rPr lang="en-US" sz="2400" b="1" dirty="0"/>
              <a:t>;</a:t>
            </a:r>
          </a:p>
          <a:p>
            <a:pPr marL="457200" indent="-457200">
              <a:spcAft>
                <a:spcPts val="600"/>
              </a:spcAft>
              <a:buFont typeface="+mj-lt"/>
              <a:buAutoNum type="arabicPeriod"/>
            </a:pPr>
            <a:r>
              <a:rPr lang="en-US" sz="2400" b="1" dirty="0" smtClean="0"/>
              <a:t>glass </a:t>
            </a:r>
            <a:r>
              <a:rPr lang="en-US" sz="2400" b="1" dirty="0"/>
              <a:t>tube;</a:t>
            </a:r>
          </a:p>
          <a:p>
            <a:pPr marL="457200" indent="-457200">
              <a:spcAft>
                <a:spcPts val="600"/>
              </a:spcAft>
              <a:buFont typeface="+mj-lt"/>
              <a:buAutoNum type="arabicPeriod"/>
            </a:pPr>
            <a:r>
              <a:rPr lang="en-US" sz="2400" b="1" dirty="0" smtClean="0"/>
              <a:t>a </a:t>
            </a:r>
            <a:r>
              <a:rPr lang="en-US" sz="2400" b="1" dirty="0"/>
              <a:t>strip of paper soaked in a solution of mercury dichloride.</a:t>
            </a:r>
          </a:p>
        </p:txBody>
      </p:sp>
    </p:spTree>
    <p:extLst>
      <p:ext uri="{BB962C8B-B14F-4D97-AF65-F5344CB8AC3E}">
        <p14:creationId xmlns:p14="http://schemas.microsoft.com/office/powerpoint/2010/main" val="301758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The definition of heavy metals</a:t>
            </a:r>
            <a:endParaRPr lang="ru-RU" sz="3200" b="1" dirty="0">
              <a:solidFill>
                <a:srgbClr val="0070C0"/>
              </a:solidFill>
            </a:endParaRPr>
          </a:p>
        </p:txBody>
      </p:sp>
      <p:sp>
        <p:nvSpPr>
          <p:cNvPr id="6" name="Прямоугольник 5"/>
          <p:cNvSpPr/>
          <p:nvPr/>
        </p:nvSpPr>
        <p:spPr>
          <a:xfrm>
            <a:off x="539552" y="1081767"/>
            <a:ext cx="8352928" cy="5016758"/>
          </a:xfrm>
          <a:prstGeom prst="rect">
            <a:avLst/>
          </a:prstGeom>
        </p:spPr>
        <p:txBody>
          <a:bodyPr wrap="square">
            <a:spAutoFit/>
          </a:bodyPr>
          <a:lstStyle/>
          <a:p>
            <a:r>
              <a:rPr lang="en-US" sz="2000" dirty="0"/>
              <a:t>The concept of a “heavy metal” is not clearly scientifically defined. </a:t>
            </a:r>
            <a:endParaRPr lang="ru-RU" sz="2000" dirty="0"/>
          </a:p>
          <a:p>
            <a:r>
              <a:rPr lang="en-US" sz="2000" dirty="0" smtClean="0"/>
              <a:t>The </a:t>
            </a:r>
            <a:r>
              <a:rPr lang="en-US" sz="2000" dirty="0"/>
              <a:t>State Pharmacopoeia of the Russian Federation lists the following heavy metals: </a:t>
            </a:r>
            <a:endParaRPr lang="ru-RU" sz="2000" dirty="0" smtClean="0"/>
          </a:p>
          <a:p>
            <a:pPr marL="811213" indent="-342900">
              <a:buFont typeface="Wingdings" panose="05000000000000000000" pitchFamily="2" charset="2"/>
              <a:buChar char="ü"/>
            </a:pPr>
            <a:r>
              <a:rPr lang="en-US" sz="2000" dirty="0" smtClean="0"/>
              <a:t>lead,</a:t>
            </a:r>
            <a:r>
              <a:rPr lang="ru-RU" sz="2000" dirty="0" smtClean="0"/>
              <a:t> </a:t>
            </a:r>
            <a:r>
              <a:rPr lang="en-US" sz="2000" dirty="0" err="1" smtClean="0"/>
              <a:t>Pb</a:t>
            </a:r>
            <a:r>
              <a:rPr lang="en-US" sz="2000" dirty="0" smtClean="0"/>
              <a:t> </a:t>
            </a:r>
            <a:endParaRPr lang="ru-RU" sz="2000" dirty="0" smtClean="0"/>
          </a:p>
          <a:p>
            <a:pPr marL="811213" indent="-342900">
              <a:buFont typeface="Wingdings" panose="05000000000000000000" pitchFamily="2" charset="2"/>
              <a:buChar char="ü"/>
            </a:pPr>
            <a:r>
              <a:rPr lang="en-US" sz="2000" dirty="0" smtClean="0"/>
              <a:t>mercury, Hg </a:t>
            </a:r>
            <a:endParaRPr lang="ru-RU" sz="2000" dirty="0" smtClean="0"/>
          </a:p>
          <a:p>
            <a:pPr marL="811213" indent="-342900">
              <a:buFont typeface="Wingdings" panose="05000000000000000000" pitchFamily="2" charset="2"/>
              <a:buChar char="ü"/>
            </a:pPr>
            <a:r>
              <a:rPr lang="en-US" sz="2000" dirty="0" smtClean="0"/>
              <a:t>bismuth</a:t>
            </a:r>
            <a:r>
              <a:rPr lang="en-US" sz="2000" dirty="0"/>
              <a:t>, </a:t>
            </a:r>
            <a:r>
              <a:rPr lang="en-US" sz="2000" dirty="0" smtClean="0"/>
              <a:t>Bi</a:t>
            </a:r>
            <a:endParaRPr lang="ru-RU" sz="2000" dirty="0" smtClean="0"/>
          </a:p>
          <a:p>
            <a:pPr marL="811213" indent="-342900">
              <a:buFont typeface="Wingdings" panose="05000000000000000000" pitchFamily="2" charset="2"/>
              <a:buChar char="ü"/>
            </a:pPr>
            <a:r>
              <a:rPr lang="en-US" sz="2000" dirty="0" smtClean="0"/>
              <a:t>antimony</a:t>
            </a:r>
            <a:r>
              <a:rPr lang="en-US" sz="2000" dirty="0"/>
              <a:t>, </a:t>
            </a:r>
            <a:r>
              <a:rPr lang="en-US" sz="2000" dirty="0" smtClean="0"/>
              <a:t>Sb</a:t>
            </a:r>
            <a:endParaRPr lang="ru-RU" sz="2000" dirty="0" smtClean="0"/>
          </a:p>
          <a:p>
            <a:pPr marL="811213" indent="-342900">
              <a:buFont typeface="Wingdings" panose="05000000000000000000" pitchFamily="2" charset="2"/>
              <a:buChar char="ü"/>
            </a:pPr>
            <a:r>
              <a:rPr lang="en-US" sz="2000" dirty="0" smtClean="0"/>
              <a:t>tin</a:t>
            </a:r>
            <a:r>
              <a:rPr lang="en-US" sz="2000" dirty="0"/>
              <a:t>, </a:t>
            </a:r>
            <a:r>
              <a:rPr lang="en-US" sz="2000" dirty="0" smtClean="0"/>
              <a:t>Sn</a:t>
            </a:r>
            <a:endParaRPr lang="ru-RU" sz="2000" dirty="0" smtClean="0"/>
          </a:p>
          <a:p>
            <a:pPr marL="811213" indent="-342900">
              <a:buFont typeface="Wingdings" panose="05000000000000000000" pitchFamily="2" charset="2"/>
              <a:buChar char="ü"/>
            </a:pPr>
            <a:r>
              <a:rPr lang="en-US" sz="2000" dirty="0" smtClean="0"/>
              <a:t>cadmium</a:t>
            </a:r>
            <a:r>
              <a:rPr lang="en-US" sz="2000" dirty="0"/>
              <a:t>, </a:t>
            </a:r>
            <a:r>
              <a:rPr lang="en-US" sz="2000" dirty="0" smtClean="0"/>
              <a:t>Cd</a:t>
            </a:r>
            <a:endParaRPr lang="ru-RU" sz="2000" dirty="0" smtClean="0"/>
          </a:p>
          <a:p>
            <a:pPr marL="811213" indent="-342900">
              <a:buFont typeface="Wingdings" panose="05000000000000000000" pitchFamily="2" charset="2"/>
              <a:buChar char="ü"/>
            </a:pPr>
            <a:r>
              <a:rPr lang="en-US" sz="2000" dirty="0" smtClean="0"/>
              <a:t>silver</a:t>
            </a:r>
            <a:r>
              <a:rPr lang="en-US" sz="2000" dirty="0"/>
              <a:t>, </a:t>
            </a:r>
            <a:r>
              <a:rPr lang="en-US" sz="2000" dirty="0" smtClean="0"/>
              <a:t>Ag</a:t>
            </a:r>
            <a:endParaRPr lang="ru-RU" sz="2000" dirty="0" smtClean="0"/>
          </a:p>
          <a:p>
            <a:pPr marL="811213" indent="-342900">
              <a:buFont typeface="Wingdings" panose="05000000000000000000" pitchFamily="2" charset="2"/>
              <a:buChar char="ü"/>
            </a:pPr>
            <a:r>
              <a:rPr lang="en-US" sz="2000" dirty="0" smtClean="0"/>
              <a:t>copper</a:t>
            </a:r>
            <a:r>
              <a:rPr lang="en-US" sz="2000" dirty="0"/>
              <a:t>, </a:t>
            </a:r>
            <a:r>
              <a:rPr lang="en-US" sz="2000" dirty="0" smtClean="0"/>
              <a:t>Cu</a:t>
            </a:r>
            <a:endParaRPr lang="ru-RU" sz="2000" dirty="0" smtClean="0"/>
          </a:p>
          <a:p>
            <a:pPr marL="811213" indent="-342900">
              <a:buFont typeface="Wingdings" panose="05000000000000000000" pitchFamily="2" charset="2"/>
              <a:buChar char="ü"/>
            </a:pPr>
            <a:r>
              <a:rPr lang="en-US" sz="2000" dirty="0" smtClean="0"/>
              <a:t>molybdenum</a:t>
            </a:r>
            <a:r>
              <a:rPr lang="en-US" sz="2000" dirty="0"/>
              <a:t>, </a:t>
            </a:r>
            <a:r>
              <a:rPr lang="en-US" sz="2000" dirty="0" smtClean="0"/>
              <a:t>Mo</a:t>
            </a:r>
            <a:endParaRPr lang="ru-RU" sz="2000" dirty="0" smtClean="0"/>
          </a:p>
          <a:p>
            <a:pPr marL="811213" indent="-342900">
              <a:buFont typeface="Wingdings" panose="05000000000000000000" pitchFamily="2" charset="2"/>
              <a:buChar char="ü"/>
            </a:pPr>
            <a:r>
              <a:rPr lang="en-US" sz="2000" dirty="0" smtClean="0"/>
              <a:t>vanadium</a:t>
            </a:r>
            <a:r>
              <a:rPr lang="en-US" sz="2000" dirty="0"/>
              <a:t>, </a:t>
            </a:r>
            <a:r>
              <a:rPr lang="en-US" sz="2000" dirty="0" smtClean="0"/>
              <a:t>V</a:t>
            </a:r>
            <a:endParaRPr lang="ru-RU" sz="2000" dirty="0" smtClean="0"/>
          </a:p>
          <a:p>
            <a:pPr marL="811213" indent="-342900">
              <a:buFont typeface="Wingdings" panose="05000000000000000000" pitchFamily="2" charset="2"/>
              <a:buChar char="ü"/>
            </a:pPr>
            <a:r>
              <a:rPr lang="en-US" sz="2000" dirty="0" smtClean="0"/>
              <a:t>ruthenium</a:t>
            </a:r>
            <a:r>
              <a:rPr lang="en-US" sz="2000" dirty="0"/>
              <a:t>, </a:t>
            </a:r>
            <a:r>
              <a:rPr lang="en-US" sz="2000" dirty="0" smtClean="0"/>
              <a:t>Ru</a:t>
            </a:r>
            <a:endParaRPr lang="ru-RU" sz="2000" dirty="0" smtClean="0"/>
          </a:p>
          <a:p>
            <a:pPr marL="811213" indent="-342900">
              <a:buFont typeface="Wingdings" panose="05000000000000000000" pitchFamily="2" charset="2"/>
              <a:buChar char="ü"/>
            </a:pPr>
            <a:r>
              <a:rPr lang="en-US" sz="2000" dirty="0" smtClean="0"/>
              <a:t>platinum</a:t>
            </a:r>
            <a:r>
              <a:rPr lang="ru-RU" sz="2000" dirty="0" smtClean="0"/>
              <a:t>,</a:t>
            </a:r>
            <a:r>
              <a:rPr lang="en-US" sz="2000" dirty="0" smtClean="0"/>
              <a:t> Pt</a:t>
            </a:r>
            <a:endParaRPr lang="ru-RU" sz="2000" dirty="0" smtClean="0"/>
          </a:p>
          <a:p>
            <a:pPr marL="811213" indent="-342900">
              <a:buFont typeface="Wingdings" panose="05000000000000000000" pitchFamily="2" charset="2"/>
              <a:buChar char="ü"/>
            </a:pPr>
            <a:r>
              <a:rPr lang="en-US" sz="2000" dirty="0" smtClean="0"/>
              <a:t>palladium, </a:t>
            </a:r>
            <a:r>
              <a:rPr lang="en-US" sz="2000" dirty="0" err="1" smtClean="0"/>
              <a:t>Pd</a:t>
            </a:r>
            <a:endParaRPr lang="ru-RU"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766142"/>
            <a:ext cx="4581597" cy="244296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6"/>
          <p:cNvSpPr>
            <a:spLocks noGrp="1"/>
          </p:cNvSpPr>
          <p:nvPr>
            <p:ph type="sldNum" sz="quarter" idx="12"/>
          </p:nvPr>
        </p:nvSpPr>
        <p:spPr>
          <a:xfrm>
            <a:off x="8535343" y="6520259"/>
            <a:ext cx="573161" cy="365125"/>
          </a:xfrm>
        </p:spPr>
        <p:txBody>
          <a:bodyPr/>
          <a:lstStyle/>
          <a:p>
            <a:fld id="{CF89A2EA-2A7F-4580-8A7D-27B136BDDC80}" type="slidenum">
              <a:rPr lang="ru-RU" smtClean="0"/>
              <a:t>2</a:t>
            </a:fld>
            <a:endParaRPr lang="ru-RU"/>
          </a:p>
        </p:txBody>
      </p:sp>
    </p:spTree>
    <p:extLst>
      <p:ext uri="{BB962C8B-B14F-4D97-AF65-F5344CB8AC3E}">
        <p14:creationId xmlns:p14="http://schemas.microsoft.com/office/powerpoint/2010/main" val="365133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8532440" y="6520259"/>
            <a:ext cx="573161" cy="365125"/>
          </a:xfrm>
        </p:spPr>
        <p:txBody>
          <a:bodyPr/>
          <a:lstStyle/>
          <a:p>
            <a:fld id="{CF89A2EA-2A7F-4580-8A7D-27B136BDDC80}" type="slidenum">
              <a:rPr lang="ru-RU" smtClean="0"/>
              <a:t>20</a:t>
            </a:fld>
            <a:endParaRPr lang="ru-RU" dirty="0"/>
          </a:p>
        </p:txBody>
      </p:sp>
      <p:sp>
        <p:nvSpPr>
          <p:cNvPr id="7" name="Прямоугольник 6"/>
          <p:cNvSpPr/>
          <p:nvPr/>
        </p:nvSpPr>
        <p:spPr>
          <a:xfrm>
            <a:off x="971600" y="332656"/>
            <a:ext cx="7488832" cy="584775"/>
          </a:xfrm>
          <a:prstGeom prst="rect">
            <a:avLst/>
          </a:prstGeom>
        </p:spPr>
        <p:txBody>
          <a:bodyPr wrap="square">
            <a:spAutoFit/>
          </a:bodyPr>
          <a:lstStyle/>
          <a:p>
            <a:pPr algn="ctr"/>
            <a:r>
              <a:rPr lang="en-US" sz="3200" b="1" dirty="0">
                <a:solidFill>
                  <a:srgbClr val="0070C0"/>
                </a:solidFill>
              </a:rPr>
              <a:t>The </a:t>
            </a:r>
            <a:r>
              <a:rPr lang="en-US" sz="3200" b="1" dirty="0" err="1">
                <a:solidFill>
                  <a:srgbClr val="0070C0"/>
                </a:solidFill>
              </a:rPr>
              <a:t>Bugo</a:t>
            </a:r>
            <a:r>
              <a:rPr lang="en-US" sz="3200" b="1" dirty="0">
                <a:solidFill>
                  <a:srgbClr val="0070C0"/>
                </a:solidFill>
              </a:rPr>
              <a:t> and Thiele method</a:t>
            </a:r>
            <a:endParaRPr lang="ru-RU" sz="3200" b="1" dirty="0">
              <a:solidFill>
                <a:srgbClr val="0070C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56992"/>
            <a:ext cx="7916381" cy="218629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11560" y="1484784"/>
            <a:ext cx="7916381" cy="1446550"/>
          </a:xfrm>
          <a:prstGeom prst="rect">
            <a:avLst/>
          </a:prstGeom>
        </p:spPr>
        <p:txBody>
          <a:bodyPr wrap="square">
            <a:spAutoFit/>
          </a:bodyPr>
          <a:lstStyle/>
          <a:p>
            <a:pPr algn="just"/>
            <a:r>
              <a:rPr lang="en-US" sz="2200" dirty="0"/>
              <a:t>Under the action of sodium hypophosphite in an acidic medium, when heated, arsenic compounds are reduced by phosphoric acid to elemental arsenic. Depending on the concentration of arsenic, a brown precipitate or dark brown staining of the liquid is observed.</a:t>
            </a:r>
            <a:endParaRPr lang="ru-RU" sz="2200" dirty="0"/>
          </a:p>
        </p:txBody>
      </p:sp>
    </p:spTree>
    <p:extLst>
      <p:ext uri="{BB962C8B-B14F-4D97-AF65-F5344CB8AC3E}">
        <p14:creationId xmlns:p14="http://schemas.microsoft.com/office/powerpoint/2010/main" val="87759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a:xfrm>
            <a:off x="8535343" y="6520259"/>
            <a:ext cx="573161" cy="365125"/>
          </a:xfrm>
        </p:spPr>
        <p:txBody>
          <a:bodyPr/>
          <a:lstStyle/>
          <a:p>
            <a:fld id="{CF89A2EA-2A7F-4580-8A7D-27B136BDDC80}" type="slidenum">
              <a:rPr lang="ru-RU" smtClean="0"/>
              <a:t>21</a:t>
            </a:fld>
            <a:endParaRPr lang="ru-RU" dirty="0"/>
          </a:p>
        </p:txBody>
      </p:sp>
      <p:sp>
        <p:nvSpPr>
          <p:cNvPr id="8" name="Прямоугольник 7"/>
          <p:cNvSpPr/>
          <p:nvPr/>
        </p:nvSpPr>
        <p:spPr>
          <a:xfrm>
            <a:off x="971600" y="332656"/>
            <a:ext cx="7488832" cy="584775"/>
          </a:xfrm>
          <a:prstGeom prst="rect">
            <a:avLst/>
          </a:prstGeom>
        </p:spPr>
        <p:txBody>
          <a:bodyPr wrap="square">
            <a:spAutoFit/>
          </a:bodyPr>
          <a:lstStyle/>
          <a:p>
            <a:pPr algn="ctr"/>
            <a:r>
              <a:rPr lang="en-US" sz="3200" b="1" dirty="0" smtClean="0">
                <a:solidFill>
                  <a:srgbClr val="0070C0"/>
                </a:solidFill>
              </a:rPr>
              <a:t>Options </a:t>
            </a:r>
            <a:r>
              <a:rPr lang="en-US" sz="3200" b="1" dirty="0">
                <a:solidFill>
                  <a:srgbClr val="0070C0"/>
                </a:solidFill>
              </a:rPr>
              <a:t>for testing</a:t>
            </a:r>
            <a:endParaRPr lang="ru-RU" sz="3200" b="1" dirty="0">
              <a:solidFill>
                <a:srgbClr val="0070C0"/>
              </a:solidFill>
            </a:endParaRPr>
          </a:p>
        </p:txBody>
      </p:sp>
      <p:graphicFrame>
        <p:nvGraphicFramePr>
          <p:cNvPr id="9" name="Схема 8"/>
          <p:cNvGraphicFramePr/>
          <p:nvPr>
            <p:extLst>
              <p:ext uri="{D42A27DB-BD31-4B8C-83A1-F6EECF244321}">
                <p14:modId xmlns:p14="http://schemas.microsoft.com/office/powerpoint/2010/main" val="363037251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Схема 9"/>
          <p:cNvGraphicFramePr/>
          <p:nvPr>
            <p:extLst>
              <p:ext uri="{D42A27DB-BD31-4B8C-83A1-F6EECF244321}">
                <p14:modId xmlns:p14="http://schemas.microsoft.com/office/powerpoint/2010/main" val="2389928422"/>
              </p:ext>
            </p:extLst>
          </p:nvPr>
        </p:nvGraphicFramePr>
        <p:xfrm>
          <a:off x="539552" y="1397000"/>
          <a:ext cx="813690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407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CF89A2EA-2A7F-4580-8A7D-27B136BDDC80}" type="slidenum">
              <a:rPr lang="ru-RU" smtClean="0"/>
              <a:t>22</a:t>
            </a:fld>
            <a:endParaRPr lang="ru-RU" dirty="0"/>
          </a:p>
        </p:txBody>
      </p:sp>
      <p:sp>
        <p:nvSpPr>
          <p:cNvPr id="6" name="Прямоугольник 5"/>
          <p:cNvSpPr/>
          <p:nvPr/>
        </p:nvSpPr>
        <p:spPr>
          <a:xfrm>
            <a:off x="971600" y="332656"/>
            <a:ext cx="7488832" cy="584775"/>
          </a:xfrm>
          <a:prstGeom prst="rect">
            <a:avLst/>
          </a:prstGeom>
        </p:spPr>
        <p:txBody>
          <a:bodyPr wrap="square">
            <a:spAutoFit/>
          </a:bodyPr>
          <a:lstStyle/>
          <a:p>
            <a:pPr algn="ctr"/>
            <a:r>
              <a:rPr lang="en-US" sz="3200" b="1" dirty="0">
                <a:solidFill>
                  <a:srgbClr val="0070C0"/>
                </a:solidFill>
              </a:rPr>
              <a:t>The disadvantage of the </a:t>
            </a:r>
            <a:r>
              <a:rPr lang="en-US" sz="3200" b="1" dirty="0" smtClean="0">
                <a:solidFill>
                  <a:srgbClr val="0070C0"/>
                </a:solidFill>
              </a:rPr>
              <a:t>method</a:t>
            </a:r>
            <a:endParaRPr lang="ru-RU" sz="3200" b="1" dirty="0">
              <a:solidFill>
                <a:srgbClr val="0070C0"/>
              </a:solidFill>
            </a:endParaRPr>
          </a:p>
        </p:txBody>
      </p:sp>
      <p:sp>
        <p:nvSpPr>
          <p:cNvPr id="7" name="Прямоугольник 6"/>
          <p:cNvSpPr/>
          <p:nvPr/>
        </p:nvSpPr>
        <p:spPr>
          <a:xfrm>
            <a:off x="736154" y="1412776"/>
            <a:ext cx="7796286" cy="769441"/>
          </a:xfrm>
          <a:prstGeom prst="rect">
            <a:avLst/>
          </a:prstGeom>
        </p:spPr>
        <p:txBody>
          <a:bodyPr wrap="square">
            <a:spAutoFit/>
          </a:bodyPr>
          <a:lstStyle/>
          <a:p>
            <a:r>
              <a:rPr lang="en-US" sz="2200" dirty="0"/>
              <a:t>The </a:t>
            </a:r>
            <a:r>
              <a:rPr lang="en-US" sz="2200" dirty="0" err="1"/>
              <a:t>Bugo</a:t>
            </a:r>
            <a:r>
              <a:rPr lang="en-US" sz="2200" dirty="0"/>
              <a:t> and Thiele method, although less sensitive than the </a:t>
            </a:r>
            <a:r>
              <a:rPr lang="en-US" sz="2200" dirty="0" err="1"/>
              <a:t>Gutzeit</a:t>
            </a:r>
            <a:r>
              <a:rPr lang="en-US" sz="2200" dirty="0"/>
              <a:t> method.</a:t>
            </a:r>
            <a:endParaRPr lang="ru-RU" sz="2200" dirty="0"/>
          </a:p>
        </p:txBody>
      </p:sp>
      <p:sp>
        <p:nvSpPr>
          <p:cNvPr id="8" name="Прямоугольник 7"/>
          <p:cNvSpPr/>
          <p:nvPr/>
        </p:nvSpPr>
        <p:spPr>
          <a:xfrm>
            <a:off x="827584" y="2780928"/>
            <a:ext cx="7488832" cy="584775"/>
          </a:xfrm>
          <a:prstGeom prst="rect">
            <a:avLst/>
          </a:prstGeom>
        </p:spPr>
        <p:txBody>
          <a:bodyPr wrap="square">
            <a:spAutoFit/>
          </a:bodyPr>
          <a:lstStyle/>
          <a:p>
            <a:pPr algn="ctr"/>
            <a:r>
              <a:rPr lang="en-US" sz="3200" b="1" dirty="0">
                <a:solidFill>
                  <a:srgbClr val="0070C0"/>
                </a:solidFill>
              </a:rPr>
              <a:t>The </a:t>
            </a:r>
            <a:r>
              <a:rPr lang="en-US" sz="3200" b="1" dirty="0" smtClean="0">
                <a:solidFill>
                  <a:srgbClr val="0070C0"/>
                </a:solidFill>
              </a:rPr>
              <a:t>advantage </a:t>
            </a:r>
            <a:r>
              <a:rPr lang="en-US" sz="3200" b="1" dirty="0">
                <a:solidFill>
                  <a:srgbClr val="0070C0"/>
                </a:solidFill>
              </a:rPr>
              <a:t>of the </a:t>
            </a:r>
            <a:r>
              <a:rPr lang="en-US" sz="3200" b="1" dirty="0" smtClean="0">
                <a:solidFill>
                  <a:srgbClr val="0070C0"/>
                </a:solidFill>
              </a:rPr>
              <a:t>method</a:t>
            </a:r>
            <a:endParaRPr lang="ru-RU" sz="3200" b="1" dirty="0">
              <a:solidFill>
                <a:srgbClr val="0070C0"/>
              </a:solidFill>
            </a:endParaRPr>
          </a:p>
        </p:txBody>
      </p:sp>
      <p:sp>
        <p:nvSpPr>
          <p:cNvPr id="9" name="Прямоугольник 8"/>
          <p:cNvSpPr/>
          <p:nvPr/>
        </p:nvSpPr>
        <p:spPr>
          <a:xfrm>
            <a:off x="736154" y="3977188"/>
            <a:ext cx="7796286" cy="1107996"/>
          </a:xfrm>
          <a:prstGeom prst="rect">
            <a:avLst/>
          </a:prstGeom>
        </p:spPr>
        <p:txBody>
          <a:bodyPr wrap="square">
            <a:spAutoFit/>
          </a:bodyPr>
          <a:lstStyle/>
          <a:p>
            <a:pPr algn="just"/>
            <a:r>
              <a:rPr lang="en-US" sz="2200" dirty="0"/>
              <a:t>It can be used for testing for arsenic in the presence of antimony compounds, phosphorus, lead, sulfides that are not reduced by phosphoric acid.</a:t>
            </a:r>
            <a:endParaRPr lang="ru-RU" sz="2200" dirty="0"/>
          </a:p>
        </p:txBody>
      </p:sp>
    </p:spTree>
    <p:extLst>
      <p:ext uri="{BB962C8B-B14F-4D97-AF65-F5344CB8AC3E}">
        <p14:creationId xmlns:p14="http://schemas.microsoft.com/office/powerpoint/2010/main" val="13810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23</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31567"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266" t="23470" r="12699" b="7514"/>
          <a:stretch/>
        </p:blipFill>
        <p:spPr bwMode="auto">
          <a:xfrm>
            <a:off x="2358598"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994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72816"/>
            <a:ext cx="3551353" cy="402486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The origin of heavy metals in nature</a:t>
            </a:r>
            <a:endParaRPr lang="ru-RU" sz="3200" b="1" dirty="0">
              <a:solidFill>
                <a:srgbClr val="0070C0"/>
              </a:solidFill>
            </a:endParaRPr>
          </a:p>
        </p:txBody>
      </p:sp>
      <p:sp>
        <p:nvSpPr>
          <p:cNvPr id="7" name="Прямоугольник 6"/>
          <p:cNvSpPr/>
          <p:nvPr/>
        </p:nvSpPr>
        <p:spPr>
          <a:xfrm>
            <a:off x="395536" y="1916832"/>
            <a:ext cx="4392488" cy="3631763"/>
          </a:xfrm>
          <a:prstGeom prst="rect">
            <a:avLst/>
          </a:prstGeom>
        </p:spPr>
        <p:txBody>
          <a:bodyPr wrap="square">
            <a:spAutoFit/>
          </a:bodyPr>
          <a:lstStyle/>
          <a:p>
            <a:pPr marL="342900" indent="-342900" algn="just">
              <a:spcAft>
                <a:spcPts val="600"/>
              </a:spcAft>
              <a:buFont typeface="Wingdings" panose="05000000000000000000" pitchFamily="2" charset="2"/>
              <a:buChar char="Ø"/>
            </a:pPr>
            <a:r>
              <a:rPr lang="en-US" sz="2200" dirty="0"/>
              <a:t>Heavy metals are largely found in nature as minerals and ores. </a:t>
            </a:r>
            <a:endParaRPr lang="en-US" sz="2200" dirty="0" smtClean="0"/>
          </a:p>
          <a:p>
            <a:pPr marL="342900" indent="-342900" algn="just">
              <a:spcAft>
                <a:spcPts val="600"/>
              </a:spcAft>
              <a:buFont typeface="Wingdings" panose="05000000000000000000" pitchFamily="2" charset="2"/>
              <a:buChar char="Ø"/>
            </a:pPr>
            <a:r>
              <a:rPr lang="en-US" sz="2200" dirty="0" smtClean="0"/>
              <a:t>They </a:t>
            </a:r>
            <a:r>
              <a:rPr lang="en-US" sz="2200" dirty="0"/>
              <a:t>get into the environment as a result of being extracted, from erosion or from volcanic activity. </a:t>
            </a:r>
            <a:endParaRPr lang="en-US" sz="2200" dirty="0" smtClean="0"/>
          </a:p>
          <a:p>
            <a:pPr marL="342900" indent="-342900" algn="just">
              <a:spcAft>
                <a:spcPts val="600"/>
              </a:spcAft>
              <a:buFont typeface="Wingdings" panose="05000000000000000000" pitchFamily="2" charset="2"/>
              <a:buChar char="Ø"/>
            </a:pPr>
            <a:r>
              <a:rPr lang="en-US" sz="2200" dirty="0" smtClean="0"/>
              <a:t>Heavy </a:t>
            </a:r>
            <a:r>
              <a:rPr lang="en-US" sz="2200" dirty="0"/>
              <a:t>metals are used in a number of technical applications and processes and can get into the environment or into products unintentionally.</a:t>
            </a:r>
            <a:endParaRPr lang="ru-RU" sz="2200" dirty="0"/>
          </a:p>
        </p:txBody>
      </p:sp>
      <p:sp>
        <p:nvSpPr>
          <p:cNvPr id="8" name="Номер слайда 7"/>
          <p:cNvSpPr>
            <a:spLocks noGrp="1"/>
          </p:cNvSpPr>
          <p:nvPr>
            <p:ph type="sldNum" sz="quarter" idx="12"/>
          </p:nvPr>
        </p:nvSpPr>
        <p:spPr>
          <a:xfrm>
            <a:off x="8535343" y="6520259"/>
            <a:ext cx="573161" cy="365125"/>
          </a:xfrm>
        </p:spPr>
        <p:txBody>
          <a:bodyPr/>
          <a:lstStyle/>
          <a:p>
            <a:fld id="{CF89A2EA-2A7F-4580-8A7D-27B136BDDC80}" type="slidenum">
              <a:rPr lang="ru-RU" smtClean="0"/>
              <a:t>3</a:t>
            </a:fld>
            <a:endParaRPr lang="ru-RU"/>
          </a:p>
        </p:txBody>
      </p:sp>
    </p:spTree>
    <p:extLst>
      <p:ext uri="{BB962C8B-B14F-4D97-AF65-F5344CB8AC3E}">
        <p14:creationId xmlns:p14="http://schemas.microsoft.com/office/powerpoint/2010/main" val="399329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Heavy metals in medical plants</a:t>
            </a:r>
            <a:endParaRPr lang="ru-RU" sz="3200" b="1" dirty="0">
              <a:solidFill>
                <a:srgbClr val="0070C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416521"/>
            <a:ext cx="3171825" cy="467677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a:xfrm>
            <a:off x="8532440" y="6520259"/>
            <a:ext cx="573161" cy="365125"/>
          </a:xfrm>
        </p:spPr>
        <p:txBody>
          <a:bodyPr/>
          <a:lstStyle/>
          <a:p>
            <a:fld id="{CF89A2EA-2A7F-4580-8A7D-27B136BDDC80}" type="slidenum">
              <a:rPr lang="ru-RU" smtClean="0"/>
              <a:t>4</a:t>
            </a:fld>
            <a:endParaRPr lang="ru-RU"/>
          </a:p>
        </p:txBody>
      </p:sp>
      <p:sp>
        <p:nvSpPr>
          <p:cNvPr id="7" name="Прямоугольник 6"/>
          <p:cNvSpPr/>
          <p:nvPr/>
        </p:nvSpPr>
        <p:spPr>
          <a:xfrm>
            <a:off x="421828" y="2204864"/>
            <a:ext cx="4510212" cy="3216265"/>
          </a:xfrm>
          <a:prstGeom prst="rect">
            <a:avLst/>
          </a:prstGeom>
        </p:spPr>
        <p:txBody>
          <a:bodyPr wrap="square">
            <a:spAutoFit/>
          </a:bodyPr>
          <a:lstStyle/>
          <a:p>
            <a:pPr marL="342900" indent="-342900" algn="just">
              <a:spcAft>
                <a:spcPts val="600"/>
              </a:spcAft>
              <a:buFont typeface="Wingdings" panose="05000000000000000000" pitchFamily="2" charset="2"/>
              <a:buChar char="v"/>
            </a:pPr>
            <a:r>
              <a:rPr lang="en-US" sz="2200" dirty="0"/>
              <a:t>Intake of heavy metals occurs in the growth process of plants by absorption from water, from the ground and by aerosols from the ambient air. </a:t>
            </a:r>
            <a:endParaRPr lang="en-US" sz="2200" dirty="0" smtClean="0"/>
          </a:p>
          <a:p>
            <a:pPr marL="342900" indent="-342900" algn="just">
              <a:spcAft>
                <a:spcPts val="600"/>
              </a:spcAft>
              <a:buFont typeface="Wingdings" panose="05000000000000000000" pitchFamily="2" charset="2"/>
              <a:buChar char="v"/>
            </a:pPr>
            <a:r>
              <a:rPr lang="en-US" sz="2200" dirty="0" smtClean="0"/>
              <a:t>Contamination </a:t>
            </a:r>
            <a:r>
              <a:rPr lang="en-US" sz="2200" dirty="0"/>
              <a:t>can also occur from the spillage of pesticides or sewage sludge containing heavy metal.</a:t>
            </a:r>
            <a:endParaRPr lang="ru-RU" sz="2200" dirty="0"/>
          </a:p>
        </p:txBody>
      </p:sp>
    </p:spTree>
    <p:extLst>
      <p:ext uri="{BB962C8B-B14F-4D97-AF65-F5344CB8AC3E}">
        <p14:creationId xmlns:p14="http://schemas.microsoft.com/office/powerpoint/2010/main" val="268002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5</a:t>
            </a:fld>
            <a:endParaRPr lang="ru-RU"/>
          </a:p>
        </p:txBody>
      </p:sp>
      <p:sp>
        <p:nvSpPr>
          <p:cNvPr id="6" name="Прямоугольник 5"/>
          <p:cNvSpPr/>
          <p:nvPr/>
        </p:nvSpPr>
        <p:spPr>
          <a:xfrm>
            <a:off x="971600" y="332656"/>
            <a:ext cx="7128792" cy="1077218"/>
          </a:xfrm>
          <a:prstGeom prst="rect">
            <a:avLst/>
          </a:prstGeom>
        </p:spPr>
        <p:txBody>
          <a:bodyPr wrap="square">
            <a:spAutoFit/>
          </a:bodyPr>
          <a:lstStyle/>
          <a:p>
            <a:pPr algn="ctr"/>
            <a:r>
              <a:rPr lang="en-US" sz="3200" b="1" dirty="0" smtClean="0">
                <a:solidFill>
                  <a:srgbClr val="0070C0"/>
                </a:solidFill>
              </a:rPr>
              <a:t>Heavy metals in finished products and raw materials</a:t>
            </a:r>
            <a:endParaRPr lang="ru-RU" sz="3200" b="1" dirty="0">
              <a:solidFill>
                <a:srgbClr val="0070C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91430"/>
            <a:ext cx="3652496" cy="243024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077072"/>
            <a:ext cx="3652496" cy="243499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4320480" y="2060848"/>
            <a:ext cx="4572000" cy="1446550"/>
          </a:xfrm>
          <a:prstGeom prst="rect">
            <a:avLst/>
          </a:prstGeom>
        </p:spPr>
        <p:txBody>
          <a:bodyPr>
            <a:spAutoFit/>
          </a:bodyPr>
          <a:lstStyle/>
          <a:p>
            <a:pPr algn="just"/>
            <a:r>
              <a:rPr lang="en-US" sz="2200" dirty="0" smtClean="0"/>
              <a:t>In the manufacturing of pharmaceutical products, catalysts containing heavy metals are often involved in the synthesis. </a:t>
            </a:r>
            <a:endParaRPr lang="ru-RU" sz="2200" dirty="0"/>
          </a:p>
        </p:txBody>
      </p:sp>
      <p:sp>
        <p:nvSpPr>
          <p:cNvPr id="8" name="Прямоугольник 7"/>
          <p:cNvSpPr/>
          <p:nvPr/>
        </p:nvSpPr>
        <p:spPr>
          <a:xfrm>
            <a:off x="251520" y="4293096"/>
            <a:ext cx="4392488" cy="2123658"/>
          </a:xfrm>
          <a:prstGeom prst="rect">
            <a:avLst/>
          </a:prstGeom>
        </p:spPr>
        <p:txBody>
          <a:bodyPr wrap="square">
            <a:spAutoFit/>
          </a:bodyPr>
          <a:lstStyle/>
          <a:p>
            <a:pPr algn="just"/>
            <a:r>
              <a:rPr lang="en-US" sz="2200" dirty="0" smtClean="0"/>
              <a:t>Heavy metals can also transfer into the process by abrasion or by leaching (e.g. Fe, </a:t>
            </a:r>
            <a:r>
              <a:rPr lang="en-US" sz="2200" dirty="0" err="1" smtClean="0"/>
              <a:t>Ti</a:t>
            </a:r>
            <a:r>
              <a:rPr lang="en-US" sz="2200" dirty="0" smtClean="0"/>
              <a:t>, Cu, Cr and so on.) If they are not removed efficiently, then the tainted products could get into the market.</a:t>
            </a:r>
            <a:endParaRPr lang="ru-RU" sz="2200" dirty="0"/>
          </a:p>
        </p:txBody>
      </p:sp>
    </p:spTree>
    <p:extLst>
      <p:ext uri="{BB962C8B-B14F-4D97-AF65-F5344CB8AC3E}">
        <p14:creationId xmlns:p14="http://schemas.microsoft.com/office/powerpoint/2010/main" val="411276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6</a:t>
            </a:fld>
            <a:endParaRPr lang="ru-RU" dirty="0"/>
          </a:p>
        </p:txBody>
      </p:sp>
      <p:sp>
        <p:nvSpPr>
          <p:cNvPr id="7" name="Прямоугольник 6"/>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Legal regulations</a:t>
            </a:r>
            <a:endParaRPr lang="ru-RU" sz="3200" b="1" dirty="0">
              <a:solidFill>
                <a:srgbClr val="0070C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990835"/>
            <a:ext cx="1880999" cy="141030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686350" y="1268760"/>
            <a:ext cx="7846090" cy="1446550"/>
          </a:xfrm>
          <a:prstGeom prst="rect">
            <a:avLst/>
          </a:prstGeom>
        </p:spPr>
        <p:txBody>
          <a:bodyPr wrap="square">
            <a:spAutoFit/>
          </a:bodyPr>
          <a:lstStyle/>
          <a:p>
            <a:pPr algn="just"/>
            <a:r>
              <a:rPr lang="en-US" sz="2200" dirty="0"/>
              <a:t>For many years, it has been known that certain heavy metals exhibit toxic effects even at low concentrations. As a result, limit values for the protection of the patients have been defined in the legislation and in the various pharmacopoeias (e.g. SPRF., Ph. Eur., USP, JP, BP).</a:t>
            </a:r>
            <a:endParaRPr lang="ru-RU" sz="2200" dirty="0"/>
          </a:p>
        </p:txBody>
      </p:sp>
      <p:sp>
        <p:nvSpPr>
          <p:cNvPr id="9" name="AutoShape 4" descr="https://inpharmation.ru/wp-content/uploads/Pharmacope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870829"/>
            <a:ext cx="1985033" cy="13640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332" t="7348" r="14019" b="-1707"/>
          <a:stretch/>
        </p:blipFill>
        <p:spPr bwMode="auto">
          <a:xfrm>
            <a:off x="3635896" y="2950465"/>
            <a:ext cx="1824871" cy="149698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2" t="-4615" r="71307" b="50000"/>
          <a:stretch/>
        </p:blipFill>
        <p:spPr bwMode="auto">
          <a:xfrm>
            <a:off x="971600" y="2795760"/>
            <a:ext cx="1536906" cy="161570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t="50996" r="66904"/>
          <a:stretch/>
        </p:blipFill>
        <p:spPr bwMode="auto">
          <a:xfrm>
            <a:off x="5580112" y="4870829"/>
            <a:ext cx="1725642" cy="144460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88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7</a:t>
            </a:fld>
            <a:endParaRPr lang="ru-RU" dirty="0"/>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Detection methods</a:t>
            </a:r>
            <a:endParaRPr lang="ru-RU" sz="3200" b="1" dirty="0">
              <a:solidFill>
                <a:srgbClr val="0070C0"/>
              </a:solidFill>
            </a:endParaRPr>
          </a:p>
        </p:txBody>
      </p:sp>
      <p:sp>
        <p:nvSpPr>
          <p:cNvPr id="7" name="Прямоугольник 6"/>
          <p:cNvSpPr/>
          <p:nvPr/>
        </p:nvSpPr>
        <p:spPr>
          <a:xfrm>
            <a:off x="251520" y="1052736"/>
            <a:ext cx="1391728" cy="461665"/>
          </a:xfrm>
          <a:prstGeom prst="rect">
            <a:avLst/>
          </a:prstGeom>
        </p:spPr>
        <p:txBody>
          <a:bodyPr wrap="none">
            <a:spAutoFit/>
          </a:bodyPr>
          <a:lstStyle/>
          <a:p>
            <a:r>
              <a:rPr lang="en-US" sz="2400" b="1" dirty="0" smtClean="0">
                <a:solidFill>
                  <a:srgbClr val="FF0000"/>
                </a:solidFill>
              </a:rPr>
              <a:t>Method 1</a:t>
            </a:r>
            <a:endParaRPr lang="ru-RU" sz="2400" b="1"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6301227" cy="124452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9796" y="1340768"/>
            <a:ext cx="1942684" cy="194268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251520" y="3140968"/>
            <a:ext cx="1391728" cy="461665"/>
          </a:xfrm>
          <a:prstGeom prst="rect">
            <a:avLst/>
          </a:prstGeom>
        </p:spPr>
        <p:txBody>
          <a:bodyPr wrap="none">
            <a:spAutoFit/>
          </a:bodyPr>
          <a:lstStyle/>
          <a:p>
            <a:r>
              <a:rPr lang="en-US" sz="2400" b="1" dirty="0" smtClean="0">
                <a:solidFill>
                  <a:srgbClr val="FF0000"/>
                </a:solidFill>
              </a:rPr>
              <a:t>Method 2</a:t>
            </a:r>
            <a:endParaRPr lang="ru-RU" sz="2400" b="1" dirty="0">
              <a:solidFill>
                <a:srgbClr val="FF0000"/>
              </a:solidFill>
            </a:endParaRPr>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573016"/>
            <a:ext cx="3568226" cy="63579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270" y="4509120"/>
            <a:ext cx="4921002" cy="199642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64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8</a:t>
            </a:fld>
            <a:endParaRPr lang="ru-RU" dirty="0"/>
          </a:p>
        </p:txBody>
      </p:sp>
      <p:sp>
        <p:nvSpPr>
          <p:cNvPr id="7" name="Прямоугольник 6"/>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Detection methods</a:t>
            </a:r>
            <a:endParaRPr lang="ru-RU" sz="3200" b="1" dirty="0">
              <a:solidFill>
                <a:srgbClr val="0070C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80"/>
            <a:ext cx="6278091" cy="392553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043608" y="1196752"/>
            <a:ext cx="7056784" cy="769441"/>
          </a:xfrm>
          <a:prstGeom prst="rect">
            <a:avLst/>
          </a:prstGeom>
        </p:spPr>
        <p:txBody>
          <a:bodyPr wrap="square">
            <a:spAutoFit/>
          </a:bodyPr>
          <a:lstStyle/>
          <a:p>
            <a:pPr algn="ctr"/>
            <a:r>
              <a:rPr lang="en-US" sz="2200" dirty="0" smtClean="0"/>
              <a:t>Test is considered accurate if the reference solution has a slight brownish </a:t>
            </a:r>
            <a:r>
              <a:rPr lang="en-US" sz="2200" dirty="0" err="1" smtClean="0"/>
              <a:t>colour</a:t>
            </a:r>
            <a:r>
              <a:rPr lang="en-US" sz="2200" dirty="0" smtClean="0"/>
              <a:t> compared to blank solution.</a:t>
            </a:r>
            <a:endParaRPr lang="ru-RU" sz="2200" dirty="0"/>
          </a:p>
        </p:txBody>
      </p:sp>
    </p:spTree>
    <p:extLst>
      <p:ext uri="{BB962C8B-B14F-4D97-AF65-F5344CB8AC3E}">
        <p14:creationId xmlns:p14="http://schemas.microsoft.com/office/powerpoint/2010/main" val="346762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CF89A2EA-2A7F-4580-8A7D-27B136BDDC80}" type="slidenum">
              <a:rPr lang="ru-RU" smtClean="0"/>
              <a:t>9</a:t>
            </a:fld>
            <a:endParaRPr lang="ru-RU" dirty="0"/>
          </a:p>
        </p:txBody>
      </p:sp>
      <p:sp>
        <p:nvSpPr>
          <p:cNvPr id="6" name="Прямоугольник 5"/>
          <p:cNvSpPr/>
          <p:nvPr/>
        </p:nvSpPr>
        <p:spPr>
          <a:xfrm>
            <a:off x="971600" y="332656"/>
            <a:ext cx="7128792" cy="584775"/>
          </a:xfrm>
          <a:prstGeom prst="rect">
            <a:avLst/>
          </a:prstGeom>
        </p:spPr>
        <p:txBody>
          <a:bodyPr wrap="square">
            <a:spAutoFit/>
          </a:bodyPr>
          <a:lstStyle/>
          <a:p>
            <a:pPr algn="ctr"/>
            <a:r>
              <a:rPr lang="en-US" sz="3200" b="1" dirty="0" smtClean="0">
                <a:solidFill>
                  <a:srgbClr val="0070C0"/>
                </a:solidFill>
              </a:rPr>
              <a:t>Detection methods</a:t>
            </a:r>
            <a:endParaRPr lang="ru-RU" sz="3200" b="1" dirty="0">
              <a:solidFill>
                <a:srgbClr val="0070C0"/>
              </a:solidFill>
            </a:endParaRPr>
          </a:p>
        </p:txBody>
      </p:sp>
      <p:sp>
        <p:nvSpPr>
          <p:cNvPr id="7" name="Прямоугольник 6"/>
          <p:cNvSpPr/>
          <p:nvPr/>
        </p:nvSpPr>
        <p:spPr>
          <a:xfrm>
            <a:off x="611560" y="1484784"/>
            <a:ext cx="7992888" cy="3785652"/>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US" sz="2200" dirty="0" smtClean="0"/>
              <a:t>These limit tests still form the majority of testing for heavy metals in the current national and international Pharmacopoeias. Thereby, it is possible however to make only a semi-quantitative statement about the total contents of heavy metals in the sample.</a:t>
            </a:r>
          </a:p>
          <a:p>
            <a:pPr marL="342900" indent="-342900" algn="just">
              <a:spcAft>
                <a:spcPts val="1200"/>
              </a:spcAft>
              <a:buFont typeface="Wingdings" panose="05000000000000000000" pitchFamily="2" charset="2"/>
              <a:buChar char="v"/>
            </a:pPr>
            <a:r>
              <a:rPr lang="en-US" sz="2200" dirty="0" smtClean="0"/>
              <a:t>Determination of heavy metal content in pharmaceutical products is possible </a:t>
            </a:r>
            <a:r>
              <a:rPr lang="en-US" sz="2200" b="1" dirty="0" smtClean="0">
                <a:solidFill>
                  <a:srgbClr val="C00000"/>
                </a:solidFill>
              </a:rPr>
              <a:t>for substances that form a clear, </a:t>
            </a:r>
            <a:r>
              <a:rPr lang="en-US" sz="2200" b="1" dirty="0" err="1" smtClean="0">
                <a:solidFill>
                  <a:srgbClr val="C00000"/>
                </a:solidFill>
              </a:rPr>
              <a:t>colourless</a:t>
            </a:r>
            <a:r>
              <a:rPr lang="en-US" sz="2200" b="1" dirty="0" smtClean="0">
                <a:solidFill>
                  <a:srgbClr val="C00000"/>
                </a:solidFill>
              </a:rPr>
              <a:t> solution and do not affect the interaction between metal ions with </a:t>
            </a:r>
            <a:r>
              <a:rPr lang="en-US" sz="2200" b="1" dirty="0" err="1" smtClean="0">
                <a:solidFill>
                  <a:srgbClr val="C00000"/>
                </a:solidFill>
              </a:rPr>
              <a:t>sulphide</a:t>
            </a:r>
            <a:r>
              <a:rPr lang="en-US" sz="2200" b="1" dirty="0" smtClean="0">
                <a:solidFill>
                  <a:srgbClr val="C00000"/>
                </a:solidFill>
              </a:rPr>
              <a:t>-ions </a:t>
            </a:r>
            <a:r>
              <a:rPr lang="en-US" sz="2200" dirty="0" smtClean="0"/>
              <a:t>due to complex-forming properties. </a:t>
            </a:r>
          </a:p>
          <a:p>
            <a:pPr marL="342900" indent="-342900" algn="just">
              <a:spcAft>
                <a:spcPts val="1200"/>
              </a:spcAft>
              <a:buFont typeface="Wingdings" panose="05000000000000000000" pitchFamily="2" charset="2"/>
              <a:buChar char="v"/>
            </a:pPr>
            <a:r>
              <a:rPr lang="en-US" sz="2200" dirty="0" smtClean="0"/>
              <a:t>In all other cases, determination is performed using </a:t>
            </a:r>
            <a:r>
              <a:rPr lang="en-US" sz="2200" dirty="0" err="1" smtClean="0"/>
              <a:t>sulphate</a:t>
            </a:r>
            <a:r>
              <a:rPr lang="en-US" sz="2200" dirty="0" smtClean="0"/>
              <a:t> ash or other mineralization technique of the test pharmaceutical product.</a:t>
            </a:r>
            <a:endParaRPr lang="ru-RU" sz="2200" dirty="0"/>
          </a:p>
        </p:txBody>
      </p:sp>
    </p:spTree>
    <p:extLst>
      <p:ext uri="{BB962C8B-B14F-4D97-AF65-F5344CB8AC3E}">
        <p14:creationId xmlns:p14="http://schemas.microsoft.com/office/powerpoint/2010/main" val="1860900712"/>
      </p:ext>
    </p:extLst>
  </p:cSld>
  <p:clrMapOvr>
    <a:masterClrMapping/>
  </p:clrMapOvr>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Капли</Template>
  <TotalTime>777</TotalTime>
  <Words>1116</Words>
  <Application>Microsoft Office PowerPoint</Application>
  <PresentationFormat>Экран (4:3)</PresentationFormat>
  <Paragraphs>123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Капли</vt:lpstr>
      <vt:lpstr>«General pharmaceutical chemistry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pharmaceutical chemistry »</dc:title>
  <dc:creator>Лена Лена</dc:creator>
  <cp:lastModifiedBy>Лена Лена</cp:lastModifiedBy>
  <cp:revision>39</cp:revision>
  <dcterms:created xsi:type="dcterms:W3CDTF">2022-09-24T18:09:15Z</dcterms:created>
  <dcterms:modified xsi:type="dcterms:W3CDTF">2022-09-27T05:08:07Z</dcterms:modified>
</cp:coreProperties>
</file>