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32"/>
  </p:notesMasterIdLst>
  <p:sldIdLst>
    <p:sldId id="257" r:id="rId2"/>
    <p:sldId id="745" r:id="rId3"/>
    <p:sldId id="743" r:id="rId4"/>
    <p:sldId id="744" r:id="rId5"/>
    <p:sldId id="540" r:id="rId6"/>
    <p:sldId id="541" r:id="rId7"/>
    <p:sldId id="649" r:id="rId8"/>
    <p:sldId id="647" r:id="rId9"/>
    <p:sldId id="648" r:id="rId10"/>
    <p:sldId id="650" r:id="rId11"/>
    <p:sldId id="542" r:id="rId12"/>
    <p:sldId id="646" r:id="rId13"/>
    <p:sldId id="693" r:id="rId14"/>
    <p:sldId id="594" r:id="rId15"/>
    <p:sldId id="600" r:id="rId16"/>
    <p:sldId id="749" r:id="rId17"/>
    <p:sldId id="750" r:id="rId18"/>
    <p:sldId id="761" r:id="rId19"/>
    <p:sldId id="645" r:id="rId20"/>
    <p:sldId id="548" r:id="rId21"/>
    <p:sldId id="549" r:id="rId22"/>
    <p:sldId id="550" r:id="rId23"/>
    <p:sldId id="610" r:id="rId24"/>
    <p:sldId id="552" r:id="rId25"/>
    <p:sldId id="553" r:id="rId26"/>
    <p:sldId id="704" r:id="rId27"/>
    <p:sldId id="705" r:id="rId28"/>
    <p:sldId id="766" r:id="rId29"/>
    <p:sldId id="640" r:id="rId30"/>
    <p:sldId id="539" r:id="rId31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95330" autoAdjust="0"/>
  </p:normalViewPr>
  <p:slideViewPr>
    <p:cSldViewPr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7" d="100"/>
        <a:sy n="147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396" y="-12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97E3B6-42E0-454A-84F8-D0C7167716D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514572-54FB-47A0-A507-0482C5DA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754-4535-48F4-B284-ABABE1CECED4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051A-20A1-4A99-B364-868A6FCB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0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D1A2-904A-49E4-9E7B-83D5AC7C8F42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185F-EA2C-4611-ADD9-14293B25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8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FD3-995A-4678-9896-B6AF4BC4FC96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937-4FB4-45BE-B8F2-18D805B4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6AB0-D380-430F-AE62-E8C5063CC60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DF4A-C9AC-4074-8CD6-BE28325FE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C30D-6B4E-4AE6-9A02-6A611AF484B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3635F-64E4-4536-ACB5-4A64BC042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1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D0AD-3C12-4E50-A844-D72E6E0557F0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209E-8DDD-4306-81B2-6E560F925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78CA-15C3-46DB-93B8-3F27B7A2AE8F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6A7B-FB61-4B6D-BCDF-A77164FCF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57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19C-71BD-4AB0-8AC6-9EB69E5E259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EC08-2DB7-4EDB-AAE9-9D80E320A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A8E-42D2-421F-93AE-9461E5DA6B5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36ECE-C68C-4AA8-98A5-25D4E1470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FD23-C0B8-4048-80C4-5A4AB77CC5EA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DFE9-8083-45C6-8428-D97B21D09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E9FA-DA30-412B-91D2-AD6A4BB69C2D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8AE50-5D00-4D40-A7C9-0D759A13D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9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15521-C0C6-4895-84D3-58EFB8DCB1C1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DF8BF1-EB78-4775-864F-C4B07D51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93" r:id="rId2"/>
    <p:sldLayoutId id="2147484288" r:id="rId3"/>
    <p:sldLayoutId id="2147484289" r:id="rId4"/>
    <p:sldLayoutId id="2147484290" r:id="rId5"/>
    <p:sldLayoutId id="2147484294" r:id="rId6"/>
    <p:sldLayoutId id="2147484295" r:id="rId7"/>
    <p:sldLayoutId id="2147484296" r:id="rId8"/>
    <p:sldLayoutId id="2147484291" r:id="rId9"/>
    <p:sldLayoutId id="2147484297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123927"/>
            <a:ext cx="8640960" cy="1673225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  <a:latin typeface="+mn-lt"/>
              </a:rPr>
              <a:t>ВИЧ инфекция. Общая характеристика, эпидемиология, </a:t>
            </a:r>
            <a:r>
              <a:rPr lang="ru-RU" altLang="ru-RU" sz="3600" b="1" dirty="0" err="1">
                <a:solidFill>
                  <a:schemeClr val="tx1"/>
                </a:solidFill>
                <a:latin typeface="+mn-lt"/>
              </a:rPr>
              <a:t>этиопатогенез</a:t>
            </a:r>
            <a:r>
              <a:rPr lang="ru-RU" altLang="ru-RU" sz="3600" b="1" dirty="0">
                <a:solidFill>
                  <a:schemeClr val="tx1"/>
                </a:solidFill>
                <a:latin typeface="+mn-lt"/>
              </a:rPr>
              <a:t>, структурные и неструктурные гены ВИЧ, лабораторная диагностика</a:t>
            </a:r>
            <a:endParaRPr lang="en-US" altLang="ru-RU" sz="20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46" y="217716"/>
            <a:ext cx="2435224" cy="24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-99392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Уязвимые группы населения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24744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Потребители инъекционных наркотиков и их половые партнеры,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Коммерческие секс-работники и их клиенты,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Мужчины, имеющие секс с мужчинами.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Заключенные,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Беспризорные дети,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Лица, имеющие большое число половых партнеров,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err="1"/>
              <a:t>Иигрирующие</a:t>
            </a:r>
            <a:r>
              <a:rPr lang="ru-RU" sz="2400" dirty="0"/>
              <a:t> слои населения (водители-дальнобойщики, сезонные рабочие, в том числе иностранные граждане, работающие вахтовым методом и другие),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Люди, злоупотребляющие алкоголем и не инъекционными наркотиками, поскольку под воздействием </a:t>
            </a:r>
            <a:r>
              <a:rPr lang="ru-RU" sz="2400" dirty="0" err="1"/>
              <a:t>психоактивных</a:t>
            </a:r>
            <a:r>
              <a:rPr lang="ru-RU" sz="2400" dirty="0"/>
              <a:t> веществ они чаще практикуют более опасное сексуальное поведение.</a:t>
            </a:r>
          </a:p>
        </p:txBody>
      </p:sp>
    </p:spTree>
    <p:extLst>
      <p:ext uri="{BB962C8B-B14F-4D97-AF65-F5344CB8AC3E}">
        <p14:creationId xmlns:p14="http://schemas.microsoft.com/office/powerpoint/2010/main" val="183882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16223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Возбудитель ВИЧ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22172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Вирус иммунодефицита человека - относится к подсемейству </a:t>
            </a:r>
            <a:r>
              <a:rPr lang="ru-RU" sz="2400" b="1" dirty="0" err="1"/>
              <a:t>лентивирусов</a:t>
            </a:r>
            <a:r>
              <a:rPr lang="ru-RU" sz="2400" dirty="0"/>
              <a:t> семейства </a:t>
            </a:r>
            <a:r>
              <a:rPr lang="ru-RU" sz="2400" b="1" dirty="0" err="1"/>
              <a:t>ретровирусов</a:t>
            </a:r>
            <a:r>
              <a:rPr lang="ru-RU" sz="24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Существует два типа вируса: ВИЧ-1 и ВИЧ-2.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Геном ВИЧ-2 имеет 30-60% гомологию с ВИЧ-1</a:t>
            </a: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98885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-127793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ВИЧ-1 и ВИЧ-2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709528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ВИЧ-1 - наиболее распространённый </a:t>
            </a:r>
            <a:r>
              <a:rPr lang="ru-RU" sz="2400" dirty="0"/>
              <a:t>и патогенный вид. 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ВИЧ-1 </a:t>
            </a:r>
            <a:r>
              <a:rPr lang="ru-RU" sz="2400" b="1" dirty="0"/>
              <a:t>классифицируют на главную группу М и несколько побочных групп</a:t>
            </a:r>
            <a:r>
              <a:rPr lang="ru-RU" sz="2400" dirty="0"/>
              <a:t>. </a:t>
            </a:r>
          </a:p>
          <a:p>
            <a:pPr marL="1714500" lvl="3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effectLst/>
              </a:rPr>
              <a:t>Группа М – причина более 90% ВИЧ инфекции</a:t>
            </a:r>
          </a:p>
          <a:p>
            <a:pPr marL="1714500" lvl="3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Группа О- Камерун (около 2% инфицированных)</a:t>
            </a:r>
          </a:p>
          <a:p>
            <a:pPr marL="1714500" lvl="3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effectLst/>
              </a:rPr>
              <a:t>Группа </a:t>
            </a:r>
            <a:r>
              <a:rPr lang="en-US" sz="2400" dirty="0">
                <a:effectLst/>
              </a:rPr>
              <a:t>N</a:t>
            </a:r>
            <a:r>
              <a:rPr lang="ru-RU" sz="2400" dirty="0">
                <a:effectLst/>
              </a:rPr>
              <a:t> –редкая группа</a:t>
            </a:r>
          </a:p>
          <a:p>
            <a:pPr marL="1714500" lvl="3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Группа </a:t>
            </a:r>
            <a:r>
              <a:rPr lang="en-US" sz="2400" dirty="0"/>
              <a:t>P</a:t>
            </a:r>
            <a:r>
              <a:rPr lang="ru-RU" sz="2400" dirty="0"/>
              <a:t> – описана у женщины Камерунского происхождения, сходна с вирусом горилл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Предполагается, что </a:t>
            </a:r>
            <a:r>
              <a:rPr lang="ru-RU" sz="2400" b="1" dirty="0"/>
              <a:t>группы M, N, O, P образовались в результате независимых случаев передачи SIV от обезьяны к человеку</a:t>
            </a:r>
            <a:r>
              <a:rPr lang="ru-RU" sz="2400" dirty="0"/>
              <a:t>, и последующей мутации вируса до ВИЧ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b="1" dirty="0">
                <a:effectLst/>
              </a:rPr>
              <a:t>ВИЧ-2 близок к Т-</a:t>
            </a:r>
            <a:r>
              <a:rPr lang="ru-RU" sz="2400" b="1" dirty="0" err="1">
                <a:effectLst/>
              </a:rPr>
              <a:t>лимфотропному</a:t>
            </a:r>
            <a:r>
              <a:rPr lang="ru-RU" sz="2400" b="1" dirty="0">
                <a:effectLst/>
              </a:rPr>
              <a:t> вирусу </a:t>
            </a:r>
            <a:r>
              <a:rPr lang="ru-RU" sz="2400" b="1" dirty="0" err="1">
                <a:effectLst/>
              </a:rPr>
              <a:t>мангабеев</a:t>
            </a:r>
            <a:r>
              <a:rPr lang="ru-RU" sz="2400" dirty="0">
                <a:effectLst/>
              </a:rPr>
              <a:t>. 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effectLst/>
              </a:rPr>
              <a:t>Имеется 6 групп ВИЧ2, из которых только группы А и В являются эпидемическими</a:t>
            </a:r>
          </a:p>
        </p:txBody>
      </p:sp>
    </p:spTree>
    <p:extLst>
      <p:ext uri="{BB962C8B-B14F-4D97-AF65-F5344CB8AC3E}">
        <p14:creationId xmlns:p14="http://schemas.microsoft.com/office/powerpoint/2010/main" val="3926348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88231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Устойчивость возбудителя во внешней среде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68760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Стабильность: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В высушенном состоянии жизнеспособен несколько часов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В биологических жидкостях – несколько дней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В замороженном состоянии – несколько лет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Чувствителен к: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Нагреванию 56 С 30 минут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При температуре 70-80 С вирус погибает через 10 минут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70% спирт инактивирует вирус через 1 минуту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Вирус уничтожают 0,5% гипохлорит натрия, 1% глутаровый альдегид, 6% перекись водорода, 5% раствор лизола, эфира или ацетона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Вирус мало чувствителен</a:t>
            </a:r>
            <a:r>
              <a:rPr lang="ru-RU" sz="2400" dirty="0"/>
              <a:t> к УФО, ионизирующему излучению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01309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44624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Морфология возбудителя ВИЧ инфекции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36700"/>
            <a:ext cx="8496944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Вирионы</a:t>
            </a:r>
            <a:r>
              <a:rPr lang="ru-RU" sz="2400" dirty="0"/>
              <a:t> - сферические частицы диаметром 100−140 </a:t>
            </a:r>
            <a:r>
              <a:rPr lang="ru-RU" sz="2400" dirty="0" err="1"/>
              <a:t>нм</a:t>
            </a:r>
            <a:r>
              <a:rPr lang="ru-RU" sz="2400" dirty="0"/>
              <a:t>. 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Вирусная частица имеет наружную фосфолипидную оболочку, включающую гликопротеины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Антигены ВИЧ-2 сходны с антигенами ВИЧ-1, но их молекулярные массы могут несколько отличаться</a:t>
            </a:r>
            <a:r>
              <a:rPr lang="ru-RU" sz="2400" dirty="0"/>
              <a:t>.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ru-RU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2" y="4214917"/>
            <a:ext cx="9116178" cy="252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9295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232247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Антигенная структура возбудителя ВИЧ инфекции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060848"/>
            <a:ext cx="8496944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Геном вируса содержит 9 генов</a:t>
            </a:r>
            <a:r>
              <a:rPr lang="ru-RU" sz="2400" dirty="0"/>
              <a:t> – 3 структурных и 6 регуляторных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Геном является изменчивой структурой за счет антигенного дрейфа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Существует ряд серологических вариантов вируса (</a:t>
            </a:r>
            <a:r>
              <a:rPr lang="en-US" sz="2400" dirty="0"/>
              <a:t>A, B, C, D, E, F, G, H</a:t>
            </a:r>
            <a:r>
              <a:rPr lang="ru-RU" sz="2400" dirty="0"/>
              <a:t>)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90413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-27384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Патогенез ВИЧ инфекции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731580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Гликопротеин </a:t>
            </a:r>
            <a:r>
              <a:rPr lang="en-US" sz="2400" b="1" dirty="0"/>
              <a:t>gp41 </a:t>
            </a:r>
            <a:r>
              <a:rPr lang="ru-RU" sz="2400" b="1" dirty="0"/>
              <a:t>- </a:t>
            </a:r>
            <a:r>
              <a:rPr lang="ru-RU" sz="2400" dirty="0"/>
              <a:t>обеспечивает слияние вирусной оболочки и мембраны клетки-мишени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РНК вируса проникает в клетку</a:t>
            </a:r>
            <a:r>
              <a:rPr lang="ru-RU" sz="2400" dirty="0"/>
              <a:t>, где на ее матрице с помощью обратной транскриптазы </a:t>
            </a:r>
            <a:r>
              <a:rPr lang="ru-RU" sz="2400" b="1" dirty="0"/>
              <a:t>происходит синтез ДНК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ДНК встраивает в генотип с помощью </a:t>
            </a:r>
            <a:r>
              <a:rPr lang="ru-RU" sz="2400" b="1" dirty="0" err="1"/>
              <a:t>интегразы</a:t>
            </a:r>
            <a:endParaRPr lang="ru-RU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Синтезируются белки новой вирусной частицы</a:t>
            </a:r>
          </a:p>
        </p:txBody>
      </p:sp>
    </p:spTree>
    <p:extLst>
      <p:ext uri="{BB962C8B-B14F-4D97-AF65-F5344CB8AC3E}">
        <p14:creationId xmlns:p14="http://schemas.microsoft.com/office/powerpoint/2010/main" val="430788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Иммунопатологические признаки ВИЧ инфекции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916832"/>
            <a:ext cx="8496944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Дефицит Т лимфоцитов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Недостаточная активность системы комплемента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Недостаточность фагоцитоза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 err="1"/>
              <a:t>Гипергаммаглобулинемия</a:t>
            </a:r>
            <a:endParaRPr lang="ru-RU" sz="2400" dirty="0"/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Образование иммунных комплексов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Антитела к лимфоцитам, что способствует еще большему их снижению</a:t>
            </a:r>
          </a:p>
        </p:txBody>
      </p:sp>
    </p:spTree>
    <p:extLst>
      <p:ext uri="{BB962C8B-B14F-4D97-AF65-F5344CB8AC3E}">
        <p14:creationId xmlns:p14="http://schemas.microsoft.com/office/powerpoint/2010/main" val="2159644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2564904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Клинические проявления ВИЧ инфекции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997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-99392"/>
            <a:ext cx="843528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Инкубационный период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12880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От момента заражения до появления клинической симптоматики или выработки антител</a:t>
            </a:r>
            <a:r>
              <a:rPr lang="ru-RU" sz="2400" dirty="0"/>
              <a:t> -  2-3 недели, может затягиваться до 12 месяцев.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У инфицированного в инкубационном периоде антитела к ВИЧ не обнаруживаются</a:t>
            </a:r>
            <a:r>
              <a:rPr lang="ru-RU" sz="2400" dirty="0"/>
              <a:t> - возрастает риск передачи от него инфекции во внутрибольничных очагах, в том числе при переливании крови и ее компонентов.</a:t>
            </a:r>
          </a:p>
        </p:txBody>
      </p:sp>
    </p:spTree>
    <p:extLst>
      <p:ext uri="{BB962C8B-B14F-4D97-AF65-F5344CB8AC3E}">
        <p14:creationId xmlns:p14="http://schemas.microsoft.com/office/powerpoint/2010/main" val="428775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35463"/>
            <a:ext cx="8784976" cy="692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85325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-127793"/>
            <a:ext cx="843528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Острая ВИЧ-инфекция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496973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У 30-50% инфицированных появляются симптомы острой ВИЧ-инфекции</a:t>
            </a:r>
            <a:r>
              <a:rPr lang="ru-RU" sz="2400" dirty="0"/>
              <a:t>: лихорадка, </a:t>
            </a:r>
            <a:r>
              <a:rPr lang="ru-RU" sz="2400" dirty="0" err="1"/>
              <a:t>лимфаденопатия</a:t>
            </a:r>
            <a:r>
              <a:rPr lang="ru-RU" sz="2400" dirty="0"/>
              <a:t>, сыпь, миалгии или артралгии, диарея, головная боль, тошнота и рвота, увеличение печени и селезенки, неврологические симптомы. </a:t>
            </a:r>
          </a:p>
          <a:p>
            <a:pPr marL="34290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Симптомы обычно проявляются на фоне высокой вирусной нагрузки. </a:t>
            </a:r>
          </a:p>
          <a:p>
            <a:pPr marL="34290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В данном периоде возрастает частота обращаемости инфицированных в ЛПО</a:t>
            </a:r>
            <a:r>
              <a:rPr lang="ru-RU" sz="2400" dirty="0"/>
              <a:t>; риск передачи инфекции - высокий, в связи с большим количеством вируса в крови.</a:t>
            </a:r>
          </a:p>
        </p:txBody>
      </p:sp>
    </p:spTree>
    <p:extLst>
      <p:ext uri="{BB962C8B-B14F-4D97-AF65-F5344CB8AC3E}">
        <p14:creationId xmlns:p14="http://schemas.microsoft.com/office/powerpoint/2010/main" val="2323604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-55785"/>
            <a:ext cx="843528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Субклиническая стадия.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787039"/>
            <a:ext cx="8496944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Продолжительность - 5-7 лет (от 1 до 8 лет, иногда более), 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Клинические проявления кроме </a:t>
            </a:r>
            <a:r>
              <a:rPr lang="ru-RU" sz="2400" dirty="0" err="1"/>
              <a:t>лимфоаденопатии</a:t>
            </a:r>
            <a:r>
              <a:rPr lang="ru-RU" sz="2400" dirty="0"/>
              <a:t> отсутствуют. 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Во время субклинического периода продолжается размножение ВИЧ и снижение количества CD4 лимфоцитов в крови.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Пациент является источником инфекции. </a:t>
            </a:r>
          </a:p>
        </p:txBody>
      </p:sp>
    </p:spTree>
    <p:extLst>
      <p:ext uri="{BB962C8B-B14F-4D97-AF65-F5344CB8AC3E}">
        <p14:creationId xmlns:p14="http://schemas.microsoft.com/office/powerpoint/2010/main" val="4075664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16223"/>
            <a:ext cx="843528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Стадия вторичных заболеваний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731580"/>
            <a:ext cx="8496944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Нарастает иммунодефицит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Появляются вторичные заболевания (инфекционные и онкологические)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Первоначально – благоприятно протекающие поражения кожи и слизистых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Затем - органные и </a:t>
            </a:r>
            <a:r>
              <a:rPr lang="ru-RU" sz="2400" dirty="0" err="1"/>
              <a:t>генерализованные</a:t>
            </a:r>
            <a:r>
              <a:rPr lang="ru-RU" sz="2400" dirty="0"/>
              <a:t> поражения, приводящие к смерти пациента.</a:t>
            </a:r>
          </a:p>
        </p:txBody>
      </p:sp>
    </p:spTree>
    <p:extLst>
      <p:ext uri="{BB962C8B-B14F-4D97-AF65-F5344CB8AC3E}">
        <p14:creationId xmlns:p14="http://schemas.microsoft.com/office/powerpoint/2010/main" val="2518130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88231"/>
            <a:ext cx="843528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Основные осложнения ВИЧ инфекции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843077"/>
            <a:ext cx="849694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24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 err="1">
                <a:latin typeface="+mn-lt"/>
              </a:rPr>
              <a:t>Микобактериозы</a:t>
            </a:r>
            <a:r>
              <a:rPr lang="ru-RU" sz="2400" dirty="0">
                <a:latin typeface="+mn-lt"/>
              </a:rPr>
              <a:t> (туберкулез)</a:t>
            </a:r>
          </a:p>
          <a:p>
            <a:pPr marL="342900" indent="-342900">
              <a:spcBef>
                <a:spcPts val="24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 err="1">
                <a:latin typeface="+mn-lt"/>
              </a:rPr>
              <a:t>Пневмоцистная</a:t>
            </a:r>
            <a:r>
              <a:rPr lang="ru-RU" sz="2400" dirty="0">
                <a:latin typeface="+mn-lt"/>
              </a:rPr>
              <a:t> пневмония</a:t>
            </a:r>
          </a:p>
          <a:p>
            <a:pPr marL="342900" indent="-342900">
              <a:spcBef>
                <a:spcPts val="24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 err="1">
                <a:latin typeface="+mn-lt"/>
              </a:rPr>
              <a:t>Цитомегаловирусная</a:t>
            </a:r>
            <a:r>
              <a:rPr lang="ru-RU" sz="2400" dirty="0">
                <a:latin typeface="+mn-lt"/>
              </a:rPr>
              <a:t> инфекция</a:t>
            </a:r>
          </a:p>
          <a:p>
            <a:pPr marL="342900" indent="-342900">
              <a:spcBef>
                <a:spcPts val="24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>
                <a:latin typeface="+mn-lt"/>
              </a:rPr>
              <a:t>Токсоплазмоз</a:t>
            </a:r>
          </a:p>
          <a:p>
            <a:pPr marL="342900" indent="-342900">
              <a:spcBef>
                <a:spcPts val="24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>
                <a:latin typeface="+mn-lt"/>
              </a:rPr>
              <a:t>Саркома </a:t>
            </a:r>
            <a:r>
              <a:rPr lang="ru-RU" sz="2400" dirty="0" err="1">
                <a:latin typeface="+mn-lt"/>
              </a:rPr>
              <a:t>Капоши</a:t>
            </a:r>
            <a:endParaRPr lang="ru-RU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0252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2636912"/>
            <a:ext cx="8435280" cy="1252537"/>
          </a:xfrm>
        </p:spPr>
        <p:txBody>
          <a:bodyPr/>
          <a:lstStyle/>
          <a:p>
            <a:r>
              <a:rPr lang="ru-RU" altLang="ru-RU" sz="3600" b="1" dirty="0">
                <a:solidFill>
                  <a:schemeClr val="tx1"/>
                </a:solidFill>
              </a:rPr>
              <a:t>Лабораторная диагностика ВИЧ инфекции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1851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16223"/>
            <a:ext cx="843528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Лабораторная диагностика ВИЧ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40756"/>
            <a:ext cx="8712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Основана на выявлении: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/>
              <a:t>антител к ВИЧ (ИФА, </a:t>
            </a:r>
            <a:r>
              <a:rPr lang="ru-RU" sz="2400" dirty="0" err="1"/>
              <a:t>иммуноблоттинг</a:t>
            </a:r>
            <a:r>
              <a:rPr lang="ru-RU" sz="2400" dirty="0"/>
              <a:t>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/>
              <a:t>вирусных антигенов (ИФА)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/>
              <a:t>выявлении </a:t>
            </a:r>
            <a:r>
              <a:rPr lang="ru-RU" sz="2400" dirty="0" err="1"/>
              <a:t>провирусной</a:t>
            </a:r>
            <a:r>
              <a:rPr lang="ru-RU" sz="2400" dirty="0"/>
              <a:t> ДНК ВИЧ и вирусной РНК ВИЧ</a:t>
            </a:r>
          </a:p>
        </p:txBody>
      </p:sp>
    </p:spTree>
    <p:extLst>
      <p:ext uri="{BB962C8B-B14F-4D97-AF65-F5344CB8AC3E}">
        <p14:creationId xmlns:p14="http://schemas.microsoft.com/office/powerpoint/2010/main" val="22902193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16223"/>
            <a:ext cx="843528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Алгоритм диагностики ВИЧ. 1 этап.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68760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На первом этапе </a:t>
            </a:r>
            <a:r>
              <a:rPr lang="ru-RU" sz="2400" dirty="0"/>
              <a:t>(</a:t>
            </a:r>
            <a:r>
              <a:rPr lang="ru-RU" sz="2400" dirty="0" err="1"/>
              <a:t>скрининговая</a:t>
            </a:r>
            <a:r>
              <a:rPr lang="ru-RU" sz="2400" dirty="0"/>
              <a:t> лаборатория).</a:t>
            </a:r>
          </a:p>
          <a:p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Если получен положительный результат в ИФА</a:t>
            </a:r>
            <a:r>
              <a:rPr lang="ru-RU" sz="2400" dirty="0"/>
              <a:t>, анализ </a:t>
            </a:r>
            <a:r>
              <a:rPr lang="ru-RU" sz="2400" b="1" dirty="0"/>
              <a:t>проводится последовательно еще 2 раза </a:t>
            </a:r>
            <a:r>
              <a:rPr lang="ru-RU" sz="2400" dirty="0"/>
              <a:t>(с той же сывороткой и в той же тест-системе).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Если получены два положительных результата из трех постановок в ИФА сыворотка считается первично-положительной и направляется в </a:t>
            </a:r>
            <a:r>
              <a:rPr lang="ru-RU" sz="2400" b="1" dirty="0" err="1"/>
              <a:t>референс</a:t>
            </a:r>
            <a:r>
              <a:rPr lang="ru-RU" sz="2400" b="1" dirty="0"/>
              <a:t>-лабораторию </a:t>
            </a:r>
            <a:r>
              <a:rPr lang="ru-RU" sz="2400" dirty="0"/>
              <a:t>(Лаборатория диагностики ВИЧ-инфекции центра по профилактике и борьбе со СПИД) для дальнейшего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29942126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-199801"/>
            <a:ext cx="843528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Алгоритм диагностики ВИЧ. 2 этап.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699075"/>
            <a:ext cx="88569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1" dirty="0"/>
              <a:t>Проводится в </a:t>
            </a:r>
            <a:r>
              <a:rPr lang="ru-RU" sz="2200" b="1" dirty="0" err="1"/>
              <a:t>референс</a:t>
            </a:r>
            <a:r>
              <a:rPr lang="ru-RU" sz="2200" b="1" dirty="0"/>
              <a:t>-лаборатории.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/>
              <a:t>Сыворотка </a:t>
            </a:r>
            <a:r>
              <a:rPr lang="ru-RU" sz="2200" b="1" dirty="0"/>
              <a:t>повторно исследуется в ИФА во второй тест-системе другого производителя, отличающейся от первой по составу антигенов, антител или формату тестов, выбранной для подтверждения.</a:t>
            </a:r>
            <a:r>
              <a:rPr lang="ru-RU" sz="22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1" dirty="0"/>
              <a:t>При получении отрицательного результата</a:t>
            </a:r>
            <a:r>
              <a:rPr lang="ru-RU" sz="2200" dirty="0"/>
              <a:t> </a:t>
            </a:r>
            <a:r>
              <a:rPr lang="ru-RU" sz="2200" b="1" dirty="0"/>
              <a:t>сыворотка повторно исследуется в третьей тест-системе другого производителя, </a:t>
            </a:r>
            <a:r>
              <a:rPr lang="ru-RU" sz="2200" dirty="0"/>
              <a:t>отличающейся от первой и второй по составу антигенов, антител или формату тестов.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1" dirty="0"/>
              <a:t>В случае получения отрицательного результата (во второй и третьей тест-системах) </a:t>
            </a:r>
            <a:r>
              <a:rPr lang="ru-RU" sz="2200" dirty="0"/>
              <a:t>выдается заключение об отсутствии антител к ВИЧ.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1" dirty="0"/>
              <a:t>При получении положительного результата</a:t>
            </a:r>
            <a:r>
              <a:rPr lang="ru-RU" sz="2200" dirty="0"/>
              <a:t> (во второй и/или третьей тест-системе) сыворотку необходимо исследовать в иммунном или линейном </a:t>
            </a:r>
            <a:r>
              <a:rPr lang="ru-RU" sz="2200" dirty="0" err="1"/>
              <a:t>блоте</a:t>
            </a:r>
            <a:r>
              <a:rPr lang="ru-RU" sz="22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1" dirty="0"/>
              <a:t>Результаты, полученные в подтверждающем тесте, интерпретируются как положительные, неопределенные и отрицательные.</a:t>
            </a:r>
          </a:p>
        </p:txBody>
      </p:sp>
    </p:spTree>
    <p:extLst>
      <p:ext uri="{BB962C8B-B14F-4D97-AF65-F5344CB8AC3E}">
        <p14:creationId xmlns:p14="http://schemas.microsoft.com/office/powerpoint/2010/main" val="22117169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88231"/>
            <a:ext cx="843528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Алгоритм обследования пациентов на ВИЧ инфекцию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68DCA1-E4BE-C617-2954-AA4503ADF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0475" y="1844824"/>
            <a:ext cx="9384948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0982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304255"/>
            <a:ext cx="843528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Ложноположительные и ложноотрицательные результаты на ВИЧ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988840"/>
            <a:ext cx="86409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Ложноположительные реакции</a:t>
            </a:r>
          </a:p>
          <a:p>
            <a:pPr marL="1257300" lvl="2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Аутоиммунные заболевания </a:t>
            </a:r>
            <a:r>
              <a:rPr lang="ru-RU" sz="2400" dirty="0"/>
              <a:t>(системная красная волчанка) Возможны ложноположительные реакции на наличие антител к ВИЧ, в том числе и в реакции иммуноблоттинга. </a:t>
            </a:r>
          </a:p>
          <a:p>
            <a:pPr marL="34290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ru-RU" sz="2400" b="1" dirty="0"/>
          </a:p>
          <a:p>
            <a:pPr marL="34290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Ложноотрицательные реакции</a:t>
            </a:r>
          </a:p>
          <a:p>
            <a:pPr marL="1257300" lvl="2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На поздних стадиях заболевания может теряться реактивность в отношении p25. </a:t>
            </a:r>
            <a:r>
              <a:rPr lang="ru-RU" sz="2400" dirty="0"/>
              <a:t>Больные могут давать неопределенные результаты при исследовании в ИБ. </a:t>
            </a:r>
          </a:p>
        </p:txBody>
      </p:sp>
    </p:spTree>
    <p:extLst>
      <p:ext uri="{BB962C8B-B14F-4D97-AF65-F5344CB8AC3E}">
        <p14:creationId xmlns:p14="http://schemas.microsoft.com/office/powerpoint/2010/main" val="218202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ВИЧ инфекция. Эпидемиологическая ситуация в России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93887"/>
            <a:ext cx="8496944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rgbClr val="202122"/>
                </a:solidFill>
                <a:effectLst/>
                <a:latin typeface="+mn-lt"/>
              </a:rPr>
              <a:t>В 2018 году, по данным Минздрава, в стране насчитывалось 896 075 ВИЧ-положительных лиц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rgbClr val="202122"/>
                </a:solidFill>
                <a:effectLst/>
                <a:latin typeface="+mn-lt"/>
              </a:rPr>
              <a:t>В 2019-м показатель заболеваемости составил 64,5 на 100 тысяч населения, Россия вошла в первую пятёрку стран по скорости распространения инфекции.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rgbClr val="202122"/>
                </a:solidFill>
                <a:effectLst/>
                <a:latin typeface="+mn-lt"/>
              </a:rPr>
              <a:t>Больше половины всех новых случаев ВИЧ-инфекции в Российской Федерации было зарегистрировано в 24 регионах: Кемеровская, Иркутская, Челябинская, Свердловская, Новосибирская — 124,9 области. </a:t>
            </a:r>
          </a:p>
          <a:p>
            <a:pPr marL="342900" indent="-342900">
              <a:spcBef>
                <a:spcPts val="18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rgbClr val="202122"/>
                </a:solidFill>
                <a:effectLst/>
                <a:latin typeface="+mn-lt"/>
              </a:rPr>
              <a:t>Общая выявляемость ВИЧ в РФ снизилась на 9 % по сравнению с 2018-м (было проведено 40 574 261 теста)</a:t>
            </a:r>
            <a:endParaRPr 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5791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92079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Вопросы?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7" y="217716"/>
            <a:ext cx="3544063" cy="357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42814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ВИЧ инфекция. Эпидемиологическая ситуация в Волгоградской области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700808"/>
            <a:ext cx="8496944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В Волгоградской области </a:t>
            </a:r>
            <a:r>
              <a:rPr lang="ru-RU" sz="2400" b="1" dirty="0"/>
              <a:t>на 1 ноября 2015 года зарегистрировано 11 629 ВИЧ-инфицированных больных</a:t>
            </a:r>
            <a:r>
              <a:rPr lang="ru-RU" sz="2400" dirty="0"/>
              <a:t>. </a:t>
            </a:r>
          </a:p>
          <a:p>
            <a:pPr marL="342900" indent="-342900" algn="just">
              <a:spcBef>
                <a:spcPts val="6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Среди потребителей инъекционных наркотиков в Волгограде распространенность ВИЧ - до 3 %</a:t>
            </a:r>
          </a:p>
          <a:p>
            <a:pPr marL="342900" indent="-342900" algn="just">
              <a:spcBef>
                <a:spcPts val="6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Среди ВИЧ-инфицированных </a:t>
            </a:r>
            <a:r>
              <a:rPr lang="ru-RU" sz="2400" b="1" dirty="0"/>
              <a:t>преобладают мужчины (63,6%). </a:t>
            </a:r>
          </a:p>
          <a:p>
            <a:pPr marL="342900" indent="-342900" algn="just">
              <a:spcBef>
                <a:spcPts val="6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Пути инфицирования:</a:t>
            </a:r>
          </a:p>
          <a:p>
            <a:pPr marL="1257300" lvl="2" indent="-342900" algn="just">
              <a:spcBef>
                <a:spcPts val="6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Женщины - </a:t>
            </a:r>
            <a:r>
              <a:rPr lang="ru-RU" sz="2400" dirty="0"/>
              <a:t>при гетеросексуальных контактах (в 76,2% случаев), </a:t>
            </a:r>
          </a:p>
          <a:p>
            <a:pPr marL="1257300" lvl="2" indent="-342900" algn="just">
              <a:spcBef>
                <a:spcPts val="6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Мужчины</a:t>
            </a:r>
            <a:r>
              <a:rPr lang="ru-RU" sz="2400" dirty="0"/>
              <a:t> - при внутривенном введении наркотиков (в 67,8% случаев). </a:t>
            </a:r>
          </a:p>
          <a:p>
            <a:pPr marL="342900" indent="-342900" algn="just">
              <a:spcBef>
                <a:spcPts val="6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4197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ВИЧ инфекция. Определение.</a:t>
            </a:r>
            <a:br>
              <a:rPr lang="ru-RU" altLang="ru-RU" sz="3200" b="1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75596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ВИЧ-инфекция болезнь, вызванная вирусом иммунодефицита человека </a:t>
            </a:r>
            <a:r>
              <a:rPr lang="ru-RU" sz="2400" dirty="0"/>
              <a:t>- </a:t>
            </a:r>
            <a:r>
              <a:rPr lang="ru-RU" sz="2400" dirty="0" err="1"/>
              <a:t>антропонозное</a:t>
            </a:r>
            <a:r>
              <a:rPr lang="ru-RU" sz="2400" dirty="0"/>
              <a:t> инфекционное хроническое заболевание, характеризующееся специфическим поражением иммунной системы, приводящим к медленному ее разрушению до формирования синдрома приобретенного иммунодефицита (СПИД), сопровождающегося развитием оппортунистических инфекций и вторичных злокачественных новообразований.</a:t>
            </a:r>
          </a:p>
          <a:p>
            <a:pPr marL="34290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56618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44624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ВИЧ инфекция и СПИД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922056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СПИД - состояние, развивающееся на фоне ВИЧ-инфекции и характеризующееся </a:t>
            </a:r>
            <a:r>
              <a:rPr lang="ru-RU" sz="2400" dirty="0"/>
              <a:t>появлением одного или нескольких заболеваний, отнесенных к СПИД-индикаторным. СПИД является эпидемиологическим понятием и используется в целях эпидемиологического надзора за ВИЧ-инфекцией.</a:t>
            </a:r>
          </a:p>
        </p:txBody>
      </p:sp>
    </p:spTree>
    <p:extLst>
      <p:ext uri="{BB962C8B-B14F-4D97-AF65-F5344CB8AC3E}">
        <p14:creationId xmlns:p14="http://schemas.microsoft.com/office/powerpoint/2010/main" val="3743588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-99392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Факторы передачи ВИЧ-инфекции: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268760"/>
            <a:ext cx="849694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Источником ВИЧ-инфекции являются люди, </a:t>
            </a:r>
            <a:r>
              <a:rPr lang="ru-RU" sz="2400" dirty="0"/>
              <a:t>инфицированные ВИЧ на любой стадии заболевания, в том числе в инкубационном периоде.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Факторы передачи ВИЧ инфекции: 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кровь, 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компоненты крови, 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сперма, 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вагинальное отделяемое, 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грудное молоко.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ВИЧ-инфекция может передаваться при реализации как естественного</a:t>
            </a:r>
            <a:r>
              <a:rPr lang="ru-RU" sz="2400" dirty="0"/>
              <a:t>, так и искусственного механизма передачи.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58041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88231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Естественный механизм передачи инфекции: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922056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Контактный</a:t>
            </a:r>
            <a:r>
              <a:rPr lang="ru-RU" sz="2400" dirty="0"/>
              <a:t>, который реализуется преимущественно при половых контактах (как при гомо-, так и гетеросексуальных) и при контакте слизистой или раневой поверхности с кровью.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Вертикальный</a:t>
            </a:r>
            <a:r>
              <a:rPr lang="ru-RU" sz="2400" dirty="0"/>
              <a:t> (инфицирование ребенка от ВИЧ-инфицированной матери: во время беременности, в родах и при грудном вскармливании.)</a:t>
            </a:r>
          </a:p>
        </p:txBody>
      </p:sp>
    </p:spTree>
    <p:extLst>
      <p:ext uri="{BB962C8B-B14F-4D97-AF65-F5344CB8AC3E}">
        <p14:creationId xmlns:p14="http://schemas.microsoft.com/office/powerpoint/2010/main" val="3388661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13184" y="16223"/>
            <a:ext cx="8435280" cy="1252537"/>
          </a:xfrm>
        </p:spPr>
        <p:txBody>
          <a:bodyPr/>
          <a:lstStyle/>
          <a:p>
            <a:r>
              <a:rPr lang="ru-RU" altLang="ru-RU" sz="3200" b="1" dirty="0">
                <a:solidFill>
                  <a:schemeClr val="tx1"/>
                </a:solidFill>
              </a:rPr>
              <a:t>Искусственный механизм передачи инфекции: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798072"/>
            <a:ext cx="8640960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При немедицинских инвазивных процедурах - </a:t>
            </a:r>
            <a:r>
              <a:rPr lang="ru-RU" sz="2400" dirty="0"/>
              <a:t>внутривенное введение наркотиков, нанесение татуировок, при проведении косметических, маникюрных и педикюрных процедур нестерильным инструментарием.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При инвазивных вмешательствах в ЛПО - </a:t>
            </a:r>
            <a:r>
              <a:rPr lang="ru-RU" sz="2400" dirty="0"/>
              <a:t>при переливании крови, пересадке органов и тканей, использования донорской спермы, донорского грудного молока от ВИЧ-инфицированного донора, а также через медицинский инструментарий</a:t>
            </a:r>
          </a:p>
        </p:txBody>
      </p:sp>
    </p:spTree>
    <p:extLst>
      <p:ext uri="{BB962C8B-B14F-4D97-AF65-F5344CB8AC3E}">
        <p14:creationId xmlns:p14="http://schemas.microsoft.com/office/powerpoint/2010/main" val="1462202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23104</TotalTime>
  <Words>1482</Words>
  <Application>Microsoft Office PowerPoint</Application>
  <PresentationFormat>Экран (4:3)</PresentationFormat>
  <Paragraphs>183</Paragraphs>
  <Slides>30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Calibri</vt:lpstr>
      <vt:lpstr>Candara</vt:lpstr>
      <vt:lpstr>Symbol</vt:lpstr>
      <vt:lpstr>Волна</vt:lpstr>
      <vt:lpstr>ВИЧ инфекция. Общая характеристика, эпидемиология, этиопатогенез, структурные и неструктурные гены ВИЧ, лабораторная диагностика</vt:lpstr>
      <vt:lpstr>Презентация PowerPoint</vt:lpstr>
      <vt:lpstr>ВИЧ инфекция. Эпидемиологическая ситуация в России</vt:lpstr>
      <vt:lpstr>ВИЧ инфекция. Эпидемиологическая ситуация в Волгоградской области</vt:lpstr>
      <vt:lpstr>ВИЧ инфекция. Определение. </vt:lpstr>
      <vt:lpstr>ВИЧ инфекция и СПИД</vt:lpstr>
      <vt:lpstr>Факторы передачи ВИЧ-инфекции:</vt:lpstr>
      <vt:lpstr>Естественный механизм передачи инфекции:</vt:lpstr>
      <vt:lpstr>Искусственный механизм передачи инфекции:</vt:lpstr>
      <vt:lpstr>Уязвимые группы населения</vt:lpstr>
      <vt:lpstr>Возбудитель ВИЧ</vt:lpstr>
      <vt:lpstr>ВИЧ-1 и ВИЧ-2</vt:lpstr>
      <vt:lpstr>Устойчивость возбудителя во внешней среде</vt:lpstr>
      <vt:lpstr>Морфология возбудителя ВИЧ инфекции</vt:lpstr>
      <vt:lpstr>Антигенная структура возбудителя ВИЧ инфекции</vt:lpstr>
      <vt:lpstr>Патогенез ВИЧ инфекции</vt:lpstr>
      <vt:lpstr>Иммунопатологические признаки ВИЧ инфекции</vt:lpstr>
      <vt:lpstr>Клинические проявления ВИЧ инфекции</vt:lpstr>
      <vt:lpstr>Инкубационный период</vt:lpstr>
      <vt:lpstr>Острая ВИЧ-инфекция</vt:lpstr>
      <vt:lpstr>Субклиническая стадия.</vt:lpstr>
      <vt:lpstr>Стадия вторичных заболеваний</vt:lpstr>
      <vt:lpstr>Основные осложнения ВИЧ инфекции</vt:lpstr>
      <vt:lpstr>Лабораторная диагностика ВИЧ инфекции</vt:lpstr>
      <vt:lpstr>Лабораторная диагностика ВИЧ</vt:lpstr>
      <vt:lpstr>Алгоритм диагностики ВИЧ. 1 этап.</vt:lpstr>
      <vt:lpstr>Алгоритм диагностики ВИЧ. 2 этап.</vt:lpstr>
      <vt:lpstr>Алгоритм обследования пациентов на ВИЧ инфекцию</vt:lpstr>
      <vt:lpstr>Ложноположительные и ложноотрицательные результаты на ВИЧ</vt:lpstr>
      <vt:lpstr>Вопросы?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 D:  Значение в терапии остеопороза</dc:title>
  <dc:creator>Name</dc:creator>
  <cp:lastModifiedBy>Boris Zavodovsky</cp:lastModifiedBy>
  <cp:revision>6005</cp:revision>
  <cp:lastPrinted>2014-07-23T05:43:04Z</cp:lastPrinted>
  <dcterms:created xsi:type="dcterms:W3CDTF">2013-05-03T07:25:23Z</dcterms:created>
  <dcterms:modified xsi:type="dcterms:W3CDTF">2023-08-14T07:15:03Z</dcterms:modified>
</cp:coreProperties>
</file>