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0"/>
  </p:notesMasterIdLst>
  <p:sldIdLst>
    <p:sldId id="384" r:id="rId2"/>
    <p:sldId id="325" r:id="rId3"/>
    <p:sldId id="335" r:id="rId4"/>
    <p:sldId id="334" r:id="rId5"/>
    <p:sldId id="333" r:id="rId6"/>
    <p:sldId id="332" r:id="rId7"/>
    <p:sldId id="331" r:id="rId8"/>
    <p:sldId id="330" r:id="rId9"/>
    <p:sldId id="336" r:id="rId10"/>
    <p:sldId id="327" r:id="rId11"/>
    <p:sldId id="341" r:id="rId12"/>
    <p:sldId id="387" r:id="rId13"/>
    <p:sldId id="340" r:id="rId14"/>
    <p:sldId id="339" r:id="rId15"/>
    <p:sldId id="338" r:id="rId16"/>
    <p:sldId id="337" r:id="rId17"/>
    <p:sldId id="347" r:id="rId18"/>
    <p:sldId id="346" r:id="rId19"/>
    <p:sldId id="351" r:id="rId20"/>
    <p:sldId id="350" r:id="rId21"/>
    <p:sldId id="349" r:id="rId22"/>
    <p:sldId id="348" r:id="rId23"/>
    <p:sldId id="388" r:id="rId24"/>
    <p:sldId id="389" r:id="rId25"/>
    <p:sldId id="390" r:id="rId26"/>
    <p:sldId id="391" r:id="rId27"/>
    <p:sldId id="392" r:id="rId28"/>
    <p:sldId id="385" r:id="rId29"/>
  </p:sldIdLst>
  <p:sldSz cx="9144000" cy="5145088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87" d="100"/>
          <a:sy n="87" d="100"/>
        </p:scale>
        <p:origin x="-816" y="-609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5A572A-5248-450A-8EBE-77A450117B78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2711C4-42CC-4098-8E57-879E76196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11C4-42CC-4098-8E57-879E761964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B01A1-5CEF-43B8-88A2-2D34B5288181}" type="slidenum">
              <a:rPr lang="ru-RU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4013855"/>
            <a:ext cx="8629650" cy="174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5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430A-1FFC-4CB2-9F35-1A9EF1946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642A-79FA-4303-8BE0-D0C8D07CE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F1DA-A3A1-4771-81E5-D0004577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5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0BF9-2294-41EF-B4CA-B890AEF5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2584258"/>
            <a:ext cx="8629650" cy="174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3F62-2171-46B7-972C-25A47717D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3DEB-A382-4571-8A31-004C6B0F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515644"/>
            <a:ext cx="8629650" cy="178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9338"/>
            <a:ext cx="762000" cy="185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3744-639D-458B-A6E9-7DAD49E7F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62D6-F3CD-4944-820A-A9CE0456E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624-B2FE-4C95-9A5F-F1E69A4E2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4387883"/>
            <a:ext cx="8629650" cy="174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4BB-08A9-4E8D-BA0D-65E03315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410E-C1DD-4C2D-80C9-BE844FD5A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383"/>
            <a:ext cx="8629650" cy="175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165225"/>
            <a:ext cx="8686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748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7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9338"/>
            <a:ext cx="762000" cy="18256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3FD95A-6B13-4A58-A922-8FA62765A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383"/>
            <a:ext cx="8629650" cy="175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0" r:id="rId4"/>
    <p:sldLayoutId id="2147484034" r:id="rId5"/>
    <p:sldLayoutId id="2147484029" r:id="rId6"/>
    <p:sldLayoutId id="2147484035" r:id="rId7"/>
    <p:sldLayoutId id="2147484036" r:id="rId8"/>
    <p:sldLayoutId id="2147484037" r:id="rId9"/>
    <p:sldLayoutId id="2147484028" r:id="rId10"/>
    <p:sldLayoutId id="2147484038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3964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1543050"/>
            <a:ext cx="8328025" cy="1470025"/>
          </a:xfrm>
        </p:spPr>
        <p:txBody>
          <a:bodyPr wrap="square" lIns="80165" tIns="40083" rIns="80165" bIns="40083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Физкультура и спорт — компонент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здоровьесберегающих</a:t>
            </a:r>
            <a:r>
              <a:rPr lang="ru-RU" dirty="0" smtClean="0">
                <a:solidFill>
                  <a:schemeClr val="bg1"/>
                </a:solidFill>
              </a:rPr>
              <a:t> технологий</a:t>
            </a:r>
            <a:endParaRPr lang="ru-RU" cap="none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4663" y="4032250"/>
            <a:ext cx="4711700" cy="428625"/>
          </a:xfrm>
        </p:spPr>
        <p:txBody>
          <a:bodyPr lIns="80165" tIns="40083" rIns="80165" bIns="40083">
            <a:normAutofit/>
          </a:bodyPr>
          <a:lstStyle/>
          <a:p>
            <a:pPr marL="0" indent="0" defTabSz="1006475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                                Е.В. </a:t>
            </a:r>
            <a:r>
              <a:rPr lang="ru-RU" sz="2400" dirty="0" err="1" smtClean="0">
                <a:solidFill>
                  <a:schemeClr val="bg2"/>
                </a:solidFill>
              </a:rPr>
              <a:t>Яхонтова</a:t>
            </a: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6963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442913"/>
            <a:ext cx="30797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05923"/>
            <a:ext cx="8229600" cy="36864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Виды физических нагрузок и их польза</a:t>
            </a:r>
            <a:endParaRPr lang="ru-RU" sz="2800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465138"/>
            <a:ext cx="8229600" cy="41306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200" b="1" dirty="0" smtClean="0"/>
              <a:t>          </a:t>
            </a:r>
            <a:endParaRPr lang="ru-RU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32384"/>
          <a:ext cx="835292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нагрузки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Полезные эффекты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Аэробные упражнения (бег, плавание, ходьба)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Укрепляют сердце, легкие, повышают выносливость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Силовые тренировки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Увеличивают мышечную массу, укрепляют кости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Растяжка, йога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Повышают гибкость, снижают риск травм, улучшают осанку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Дыхательные упражнения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Повышают жизненную емкость легких, способствуют расслаблению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Игровые виды спорта (футбол, баскетбол, волейбол)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координацию, реакцию, командный дух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05923"/>
            <a:ext cx="8229600" cy="36864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Примеры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 с использованием физической культуры</a:t>
            </a:r>
            <a:endParaRPr lang="ru-RU" sz="2800" dirty="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79388" y="700335"/>
            <a:ext cx="8507412" cy="389547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Физкультурные паузы на рабочем месте – каждые 40–60 минут проводятся 2–3-минутные упражнения для снятия статического напряжения и улучшения кровообращения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 typeface="Arial" pitchFamily="34" charset="0"/>
              <a:buNone/>
            </a:pPr>
            <a:endParaRPr lang="ru-RU" sz="1800" dirty="0" smtClean="0"/>
          </a:p>
        </p:txBody>
      </p:sp>
      <p:pic>
        <p:nvPicPr>
          <p:cNvPr id="5" name="Рисунок 4" descr="phpFDx2ir_Tehnologicheskaya-karta--Vektory_html_d97324c68edaca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8448"/>
            <a:ext cx="3384376" cy="3240360"/>
          </a:xfrm>
          <a:prstGeom prst="rect">
            <a:avLst/>
          </a:prstGeom>
        </p:spPr>
      </p:pic>
      <p:pic>
        <p:nvPicPr>
          <p:cNvPr id="8" name="Рисунок 7" descr="Производственная гимнас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64432"/>
            <a:ext cx="4464496" cy="33123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Примеры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 с использованием физической культуры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5225"/>
            <a:ext cx="8686800" cy="3711575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Утренняя зарядка – активизирует работу организма, повышает работоспособность на весь день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23fc92b7-81f2-5552-b2c4-da12e40d4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60576"/>
            <a:ext cx="2922712" cy="2088232"/>
          </a:xfrm>
          <a:prstGeom prst="rect">
            <a:avLst/>
          </a:prstGeom>
        </p:spPr>
      </p:pic>
      <p:pic>
        <p:nvPicPr>
          <p:cNvPr id="5" name="Рисунок 4" descr="IMG_9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1780456"/>
            <a:ext cx="4752527" cy="29523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412304"/>
            <a:ext cx="8964488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Примеры </a:t>
            </a:r>
            <a:r>
              <a:rPr lang="ru-RU" sz="2700" dirty="0" err="1" smtClean="0"/>
              <a:t>здоровьесберегающих</a:t>
            </a:r>
            <a:r>
              <a:rPr lang="ru-RU" sz="2700" dirty="0" smtClean="0"/>
              <a:t> технологий с использованием физической культуры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988367"/>
            <a:ext cx="9144000" cy="415672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1800" dirty="0" smtClean="0"/>
              <a:t>Активные формы обучения– использование подвижных игр, элементов физкультминуток в образовательном процессе.</a:t>
            </a:r>
          </a:p>
          <a:p>
            <a:pPr>
              <a:buFont typeface="Arial" pitchFamily="34" charset="0"/>
              <a:buNone/>
            </a:pPr>
            <a:r>
              <a:rPr lang="ru-RU" sz="1800" dirty="0" smtClean="0"/>
              <a:t> </a:t>
            </a:r>
          </a:p>
          <a:p>
            <a:pPr>
              <a:buFont typeface="Arial" pitchFamily="34" charset="0"/>
              <a:buNone/>
            </a:pPr>
            <a:endParaRPr lang="ru-RU" sz="2400" dirty="0" smtClean="0"/>
          </a:p>
          <a:p>
            <a:pPr>
              <a:buFont typeface="Arial" pitchFamily="34" charset="0"/>
              <a:buNone/>
            </a:pPr>
            <a:endParaRPr lang="ru-RU" sz="24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Лечебная физкультура (ЛФК)** – применяется при реабилитации </a:t>
            </a:r>
            <a:r>
              <a:rPr lang="ru-RU" sz="1800" dirty="0" err="1" smtClean="0"/>
              <a:t>послеболезней</a:t>
            </a:r>
            <a:r>
              <a:rPr lang="ru-RU" sz="1800" dirty="0" smtClean="0"/>
              <a:t> и травм, коррекции осанки, заболеваниях позвоночника и суставов.</a:t>
            </a:r>
          </a:p>
          <a:p>
            <a:pPr>
              <a:buFont typeface="Arial" pitchFamily="34" charset="0"/>
              <a:buNone/>
            </a:pPr>
            <a:endParaRPr lang="ru-RU" sz="2000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Лечебная физкультура (ЛФК)**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применяется при реабилитации после болезней и травм, коррекции осанки, заболеваниях позвоночника и суставов.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IMG_2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8448"/>
            <a:ext cx="2952328" cy="2160240"/>
          </a:xfrm>
          <a:prstGeom prst="rect">
            <a:avLst/>
          </a:prstGeom>
        </p:spPr>
      </p:pic>
      <p:pic>
        <p:nvPicPr>
          <p:cNvPr id="16" name="Рисунок 15" descr="254-768x7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92424"/>
            <a:ext cx="2987824" cy="2880320"/>
          </a:xfrm>
          <a:prstGeom prst="rect">
            <a:avLst/>
          </a:prstGeom>
        </p:spPr>
      </p:pic>
      <p:pic>
        <p:nvPicPr>
          <p:cNvPr id="17" name="Рисунок 16" descr="1613394356802389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80456"/>
            <a:ext cx="2592288" cy="20882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96280"/>
            <a:ext cx="8229600" cy="4312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Примеры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 с использованием физической культуры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788988"/>
            <a:ext cx="9144000" cy="380682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-Закаливание с помощью движения – прогулки на свежем воздухе, бег, плавание в прохладной воде и др.</a:t>
            </a:r>
          </a:p>
          <a:p>
            <a:pPr>
              <a:buNone/>
            </a:pPr>
            <a:r>
              <a:rPr lang="ru-RU" sz="1800" dirty="0" smtClean="0"/>
              <a:t>- Корпоративный спорт– организация групповых тренировок, марафонов, шагомерных </a:t>
            </a:r>
            <a:r>
              <a:rPr lang="ru-RU" sz="1800" dirty="0" err="1" smtClean="0"/>
              <a:t>челленджей</a:t>
            </a:r>
            <a:r>
              <a:rPr lang="ru-RU" sz="1800" dirty="0" smtClean="0"/>
              <a:t>, спортивных мероприятий в компаниях.</a:t>
            </a:r>
          </a:p>
          <a:p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 typeface="Arial" pitchFamily="34" charset="0"/>
              <a:buNone/>
            </a:pPr>
            <a:endParaRPr lang="ru-RU" dirty="0" smtClean="0"/>
          </a:p>
        </p:txBody>
      </p:sp>
      <p:pic>
        <p:nvPicPr>
          <p:cNvPr id="4" name="Рисунок 3" descr="015a813c905d90bb2969ad969aceab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12504"/>
            <a:ext cx="4392488" cy="2520280"/>
          </a:xfrm>
          <a:prstGeom prst="rect">
            <a:avLst/>
          </a:prstGeom>
        </p:spPr>
      </p:pic>
      <p:pic>
        <p:nvPicPr>
          <p:cNvPr id="5" name="Рисунок 4" descr="scale_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8488"/>
            <a:ext cx="4170040" cy="26120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/>
              <a:t>Особенности применения физкультуры и спорта в разных возрастных группах</a:t>
            </a:r>
            <a:r>
              <a:rPr lang="ru-RU" sz="2400" dirty="0" smtClean="0"/>
              <a:t>**</a:t>
            </a:r>
            <a:br>
              <a:rPr lang="ru-RU" sz="2400" dirty="0" smtClean="0"/>
            </a:br>
            <a:endParaRPr lang="ru-RU" sz="2800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736600"/>
            <a:ext cx="8229600" cy="38592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b="1" dirty="0" smtClean="0"/>
              <a:t>      </a:t>
            </a:r>
            <a:endParaRPr lang="ru-RU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16360"/>
          <a:ext cx="8712968" cy="353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532859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</a:t>
                      </a:r>
                      <a:r>
                        <a:rPr lang="ru-RU" dirty="0" err="1" smtClean="0"/>
                        <a:t>применеия</a:t>
                      </a:r>
                      <a:endParaRPr lang="ru-RU" dirty="0"/>
                    </a:p>
                  </a:txBody>
                  <a:tcPr/>
                </a:tc>
              </a:tr>
              <a:tr h="81958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и подростки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Упор на игровые и подвижные формы, развитие координации и базовой выносливости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Взрослые (офисные работники)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Компенсация гиподинамии, профилактика профессиональных заболеваний</a:t>
                      </a:r>
                      <a:endParaRPr lang="ru-RU" dirty="0"/>
                    </a:p>
                  </a:txBody>
                  <a:tcPr/>
                </a:tc>
              </a:tr>
              <a:tr h="44366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Пожилые 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Умеренные нагрузки, упражнения на равновесие, растяжку и укрепление мышц</a:t>
                      </a:r>
                      <a:endParaRPr lang="ru-RU" dirty="0"/>
                    </a:p>
                  </a:txBody>
                  <a:tcPr/>
                </a:tc>
              </a:tr>
              <a:tr h="76577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Люди с ограниченными возможностями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Адаптированные программы, ЛФК,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аквагимнастика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|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206722"/>
            <a:ext cx="8229600" cy="5656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Физкультура и спорт в образовательной среде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4579" name="Содержимое 4"/>
          <p:cNvSpPr>
            <a:spLocks noGrp="1"/>
          </p:cNvSpPr>
          <p:nvPr>
            <p:ph sz="half" idx="1"/>
          </p:nvPr>
        </p:nvSpPr>
        <p:spPr>
          <a:xfrm>
            <a:off x="0" y="574675"/>
            <a:ext cx="4495800" cy="402113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1800" b="1" dirty="0" smtClean="0"/>
              <a:t>      </a:t>
            </a:r>
            <a:endParaRPr lang="ru-RU" sz="16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7504" y="700336"/>
            <a:ext cx="8884096" cy="562426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- В школах и вузах физическая культура включена в обязательные учебные программы.</a:t>
            </a:r>
          </a:p>
          <a:p>
            <a:pPr>
              <a:buNone/>
            </a:pPr>
            <a:r>
              <a:rPr lang="ru-RU" sz="2000" dirty="0" smtClean="0"/>
              <a:t>- Применяются физкультминутки, уроки физической активности, подвижные перемены.</a:t>
            </a:r>
          </a:p>
          <a:p>
            <a:pPr>
              <a:buNone/>
            </a:pPr>
            <a:r>
              <a:rPr lang="ru-RU" sz="2000" dirty="0" smtClean="0"/>
              <a:t> - Формируются навыки здорового образа жизни с раннего возраста.</a:t>
            </a:r>
          </a:p>
          <a:p>
            <a:pPr>
              <a:buNone/>
            </a:pPr>
            <a:r>
              <a:rPr lang="ru-RU" sz="2000" dirty="0" smtClean="0"/>
              <a:t> - Программы по адаптированной физкультуре позволяют вовлечь всех учащихся, в том числе с ограниченными возможностями.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539552" y="196280"/>
            <a:ext cx="8229600" cy="43204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/>
              <a:t>Примеры оздоровительных программ</a:t>
            </a:r>
            <a:endParaRPr lang="ru-RU" sz="2800" dirty="0" smtClean="0"/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060376"/>
            <a:ext cx="8964612" cy="3535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1800" dirty="0" smtClean="0"/>
              <a:t>        </a:t>
            </a:r>
          </a:p>
          <a:p>
            <a:pPr>
              <a:buNone/>
            </a:pPr>
            <a:r>
              <a:rPr lang="ru-RU" sz="2000" dirty="0" smtClean="0"/>
              <a:t>-Школьная программа «Здоровье»  </a:t>
            </a:r>
          </a:p>
          <a:p>
            <a:pPr>
              <a:buNone/>
            </a:pPr>
            <a:r>
              <a:rPr lang="ru-RU" sz="2000" dirty="0" smtClean="0"/>
              <a:t>- Корпоративная программа «Здоровый офис»  </a:t>
            </a:r>
          </a:p>
          <a:p>
            <a:pPr>
              <a:buNone/>
            </a:pPr>
            <a:r>
              <a:rPr lang="ru-RU" sz="2000" dirty="0" smtClean="0"/>
              <a:t>- Муниципальные проекты по популяризации спорта  </a:t>
            </a:r>
          </a:p>
          <a:p>
            <a:pPr>
              <a:buNone/>
            </a:pPr>
            <a:r>
              <a:rPr lang="ru-RU" sz="2000" dirty="0" smtClean="0"/>
              <a:t>- Федеральный проект «Укрепление общественного здоровья»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2000" dirty="0" smtClean="0"/>
          </a:p>
          <a:p>
            <a:pPr>
              <a:lnSpc>
                <a:spcPct val="90000"/>
              </a:lnSpc>
            </a:pPr>
            <a:endParaRPr lang="ru-RU" sz="1600" dirty="0" smtClean="0"/>
          </a:p>
          <a:p>
            <a:pPr>
              <a:lnSpc>
                <a:spcPct val="90000"/>
              </a:lnSpc>
            </a:pPr>
            <a:endParaRPr lang="ru-RU" sz="1600" dirty="0" smtClean="0"/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27063"/>
            <a:ext cx="4038600" cy="3968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206723"/>
            <a:ext cx="8229600" cy="4207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Как начать заниматься физкультурой ?</a:t>
            </a:r>
            <a:endParaRPr lang="ru-RU" sz="2800" dirty="0" smtClean="0"/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0" y="574675"/>
            <a:ext cx="4787900" cy="37512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1800" dirty="0" smtClean="0"/>
              <a:t>     </a:t>
            </a:r>
            <a:endParaRPr lang="ru-RU" sz="18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</a:rPr>
              <a:t>- </a:t>
            </a:r>
            <a:r>
              <a:rPr lang="ru-RU" sz="2000" dirty="0" smtClean="0"/>
              <a:t>Начните с малого: прогулки, утренняя зарядка  </a:t>
            </a:r>
          </a:p>
          <a:p>
            <a:pPr>
              <a:buNone/>
            </a:pPr>
            <a:r>
              <a:rPr lang="ru-RU" sz="2000" dirty="0" smtClean="0"/>
              <a:t>- Включите физкультминутки в рабочий день  </a:t>
            </a:r>
          </a:p>
          <a:p>
            <a:pPr>
              <a:buNone/>
            </a:pPr>
            <a:r>
              <a:rPr lang="ru-RU" sz="2000" dirty="0" smtClean="0"/>
              <a:t>- Выбирайте те виды спорта, которые вам интересны  </a:t>
            </a:r>
          </a:p>
          <a:p>
            <a:pPr>
              <a:buNone/>
            </a:pPr>
            <a:r>
              <a:rPr lang="ru-RU" sz="2000" dirty="0" smtClean="0"/>
              <a:t>- Следите за самочувствием и нагрузкой  </a:t>
            </a:r>
          </a:p>
          <a:p>
            <a:pPr>
              <a:buNone/>
            </a:pPr>
            <a:r>
              <a:rPr lang="ru-RU" sz="2000" dirty="0" smtClean="0"/>
              <a:t>- Консультируйтесь с врачом при наличии противопоказаний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90000"/>
              </a:lnSpc>
            </a:pPr>
            <a:endParaRPr lang="ru-RU" sz="1900" dirty="0" smtClean="0"/>
          </a:p>
        </p:txBody>
      </p:sp>
      <p:pic>
        <p:nvPicPr>
          <p:cNvPr id="7" name="Содержимое 6" descr="pw-500-pw-900-001-Expires-on-07-08-20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772344"/>
            <a:ext cx="3659832" cy="2016224"/>
          </a:xfrm>
        </p:spPr>
      </p:pic>
      <p:pic>
        <p:nvPicPr>
          <p:cNvPr id="8" name="Рисунок 7" descr="h2RCjaNnZ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860576"/>
            <a:ext cx="3164582" cy="21305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57200" y="206772"/>
            <a:ext cx="8229600" cy="3679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Ключевые выводы: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9459" name="Содержимое 6"/>
          <p:cNvSpPr>
            <a:spLocks noGrp="1"/>
          </p:cNvSpPr>
          <p:nvPr>
            <p:ph sz="half" idx="1"/>
          </p:nvPr>
        </p:nvSpPr>
        <p:spPr>
          <a:xfrm>
            <a:off x="179388" y="1348408"/>
            <a:ext cx="8713092" cy="2728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 - </a:t>
            </a:r>
            <a:r>
              <a:rPr lang="ru-RU" sz="2000" b="1" dirty="0" smtClean="0"/>
              <a:t>Физкультура и спорт — основа профилактики заболеваний  </a:t>
            </a:r>
          </a:p>
          <a:p>
            <a:pPr>
              <a:buNone/>
            </a:pPr>
            <a:r>
              <a:rPr lang="ru-RU" sz="2000" b="1" dirty="0" smtClean="0"/>
              <a:t>- Регулярные занятия повышают качество жизни  </a:t>
            </a:r>
          </a:p>
          <a:p>
            <a:pPr>
              <a:buNone/>
            </a:pPr>
            <a:r>
              <a:rPr lang="ru-RU" sz="2000" b="1" dirty="0" smtClean="0"/>
              <a:t>- Занятия должны быть доступными, индивидуальными и безопасными  </a:t>
            </a:r>
          </a:p>
          <a:p>
            <a:pPr>
              <a:buNone/>
            </a:pPr>
            <a:r>
              <a:rPr lang="ru-RU" sz="2000" b="1" dirty="0" smtClean="0"/>
              <a:t>- Физическая активность — важнейший элемент ЗОЖ</a:t>
            </a:r>
          </a:p>
          <a:p>
            <a:pPr>
              <a:buFont typeface="Arial" pitchFamily="34" charset="0"/>
              <a:buNone/>
            </a:pPr>
            <a:r>
              <a:rPr lang="ru-RU" sz="2000" b="1" dirty="0" smtClean="0"/>
              <a:t> 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772344"/>
            <a:ext cx="8686800" cy="4372743"/>
          </a:xfrm>
        </p:spPr>
        <p:txBody>
          <a:bodyPr/>
          <a:lstStyle/>
          <a:p>
            <a:r>
              <a:rPr lang="ru-RU" sz="2400" dirty="0" smtClean="0"/>
              <a:t>Современные условия жизни: гиподинамия, стресс, экология  </a:t>
            </a:r>
          </a:p>
          <a:p>
            <a:r>
              <a:rPr lang="ru-RU" sz="2400" dirty="0" smtClean="0"/>
              <a:t>  - Рост числа неинфекционных заболеваний  </a:t>
            </a:r>
          </a:p>
          <a:p>
            <a:r>
              <a:rPr lang="ru-RU" sz="2400" dirty="0" smtClean="0"/>
              <a:t>  - Необходимость системного подхода к сохранению здоровья</a:t>
            </a:r>
          </a:p>
          <a:p>
            <a:pPr>
              <a:buNone/>
            </a:pPr>
            <a:r>
              <a:rPr lang="ru-RU" sz="2400" b="1" dirty="0" smtClean="0"/>
              <a:t>                       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 </a:t>
            </a:r>
            <a:endParaRPr lang="ru-RU" sz="2400" dirty="0" smtClean="0"/>
          </a:p>
        </p:txBody>
      </p:sp>
      <p:pic>
        <p:nvPicPr>
          <p:cNvPr id="46082" name="Picture 2" descr="Лишний вес подвижный образ жизни - фото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8528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05581"/>
            <a:ext cx="8229600" cy="5298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68313" y="124272"/>
            <a:ext cx="8229600" cy="447154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Рекомендации: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Ежедневно 30 мин двигательной активности  </a:t>
            </a:r>
          </a:p>
          <a:p>
            <a:pPr>
              <a:buNone/>
            </a:pPr>
            <a:r>
              <a:rPr lang="ru-RU" sz="2000" dirty="0" smtClean="0"/>
              <a:t>- Ходьба, бег, плавание – лучшие средства профилактики  </a:t>
            </a:r>
          </a:p>
          <a:p>
            <a:pPr>
              <a:buNone/>
            </a:pPr>
            <a:r>
              <a:rPr lang="ru-RU" sz="2000" dirty="0" smtClean="0"/>
              <a:t>- Введите </a:t>
            </a:r>
            <a:r>
              <a:rPr lang="ru-RU" sz="2000" dirty="0" err="1" smtClean="0"/>
              <a:t>физминутки</a:t>
            </a:r>
            <a:r>
              <a:rPr lang="ru-RU" sz="2000" dirty="0" smtClean="0"/>
              <a:t> в распорядок дня  </a:t>
            </a:r>
          </a:p>
          <a:p>
            <a:pPr>
              <a:buNone/>
            </a:pPr>
            <a:r>
              <a:rPr lang="ru-RU" sz="2000" dirty="0" smtClean="0"/>
              <a:t>- Посещайте спортивные мероприятия  </a:t>
            </a:r>
          </a:p>
          <a:p>
            <a:pPr>
              <a:buNone/>
            </a:pPr>
            <a:r>
              <a:rPr lang="ru-RU" sz="2000" dirty="0" smtClean="0"/>
              <a:t>- Следите за своим здоровьем и самочувствием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06378"/>
            <a:ext cx="8229600" cy="475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187624" y="773113"/>
            <a:ext cx="5760640" cy="380682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Чек-лист: "Как начать заниматься?"</a:t>
            </a:r>
          </a:p>
          <a:p>
            <a:pPr>
              <a:buNone/>
            </a:pPr>
            <a:r>
              <a:rPr lang="ru-RU" sz="2000" dirty="0" smtClean="0"/>
              <a:t>✅ Начну с 15–30 минут ходьбы в день  </a:t>
            </a:r>
          </a:p>
          <a:p>
            <a:pPr>
              <a:buNone/>
            </a:pPr>
            <a:r>
              <a:rPr lang="ru-RU" sz="2000" dirty="0" smtClean="0"/>
              <a:t>✅ Введу </a:t>
            </a:r>
            <a:r>
              <a:rPr lang="ru-RU" sz="2000" dirty="0" err="1" smtClean="0"/>
              <a:t>физминутки</a:t>
            </a:r>
            <a:r>
              <a:rPr lang="ru-RU" sz="2000" dirty="0" smtClean="0"/>
              <a:t> на работе  </a:t>
            </a:r>
          </a:p>
          <a:p>
            <a:pPr>
              <a:buNone/>
            </a:pPr>
            <a:r>
              <a:rPr lang="ru-RU" sz="2000" dirty="0" smtClean="0"/>
              <a:t>✅ Подберу удобную одежду и обувь  </a:t>
            </a:r>
          </a:p>
          <a:p>
            <a:pPr>
              <a:buNone/>
            </a:pPr>
            <a:r>
              <a:rPr lang="ru-RU" sz="2000" dirty="0" smtClean="0"/>
              <a:t>✅ Буду следить за пульсом и самочувствием  </a:t>
            </a:r>
          </a:p>
          <a:p>
            <a:pPr>
              <a:buNone/>
            </a:pPr>
            <a:r>
              <a:rPr lang="ru-RU" sz="2000" dirty="0" smtClean="0"/>
              <a:t>✅ Изучу основы ЛФК и дыхательной гимнастики  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9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Рекомендуемые нормы физической активности (ВОЗ)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916359"/>
            <a:ext cx="8641655" cy="36794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dirty="0" smtClean="0"/>
              <a:t>      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772344"/>
            <a:ext cx="8812088" cy="437274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Дети до 5 лет: </a:t>
            </a:r>
          </a:p>
          <a:p>
            <a:pPr>
              <a:buNone/>
            </a:pPr>
            <a:r>
              <a:rPr lang="ru-RU" sz="2000" dirty="0" smtClean="0"/>
              <a:t>- Ежедневно:  </a:t>
            </a:r>
          </a:p>
          <a:p>
            <a:pPr>
              <a:buNone/>
            </a:pPr>
            <a:r>
              <a:rPr lang="ru-RU" sz="2000" dirty="0" smtClean="0"/>
              <a:t> - Не менее 180 минут активности любого типа (подвижные игры, ходьба, бег)</a:t>
            </a:r>
          </a:p>
          <a:p>
            <a:pPr>
              <a:buNone/>
            </a:pPr>
            <a:r>
              <a:rPr lang="ru-RU" sz="2000" dirty="0" smtClean="0"/>
              <a:t>Виды активности: </a:t>
            </a:r>
          </a:p>
          <a:p>
            <a:pPr>
              <a:buNone/>
            </a:pPr>
            <a:r>
              <a:rPr lang="ru-RU" sz="2000" dirty="0" smtClean="0"/>
              <a:t>- Активная игра в положении стоя и с движением</a:t>
            </a:r>
          </a:p>
          <a:p>
            <a:pPr>
              <a:buNone/>
            </a:pPr>
            <a:r>
              <a:rPr lang="ru-RU" sz="2000" dirty="0" smtClean="0"/>
              <a:t>- Упражнения на равновесие и координацию</a:t>
            </a:r>
          </a:p>
          <a:p>
            <a:pPr>
              <a:buNone/>
            </a:pPr>
            <a:r>
              <a:rPr lang="ru-RU" sz="2000" dirty="0" smtClean="0"/>
              <a:t>- Ограничение сидячего времени:  </a:t>
            </a:r>
          </a:p>
          <a:p>
            <a:pPr>
              <a:buNone/>
            </a:pPr>
            <a:r>
              <a:rPr lang="ru-RU" sz="2000" dirty="0" smtClean="0"/>
              <a:t> - Не более 1 часа в день за просмотром экранов в день.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9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Рекомендуемые нормы физической активности (ВОЗ)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916359"/>
            <a:ext cx="8641655" cy="36794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dirty="0" smtClean="0"/>
              <a:t>      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772344"/>
            <a:ext cx="8812088" cy="4372744"/>
          </a:xfrm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Д</a:t>
            </a:r>
            <a:r>
              <a:rPr lang="ru-RU" sz="2000" b="1" dirty="0" smtClean="0"/>
              <a:t>ети 5–17 лет: </a:t>
            </a:r>
          </a:p>
          <a:p>
            <a:pPr>
              <a:buNone/>
            </a:pPr>
            <a:r>
              <a:rPr lang="ru-RU" sz="2000" dirty="0" smtClean="0"/>
              <a:t>- Еженедельно: </a:t>
            </a:r>
          </a:p>
          <a:p>
            <a:pPr>
              <a:buNone/>
            </a:pPr>
            <a:r>
              <a:rPr lang="ru-RU" sz="2000" dirty="0" smtClean="0"/>
              <a:t>- Не менее 150–300 минут умеренной аэробной активности или 75–150 минут  интенсивной аэробной активности  </a:t>
            </a:r>
          </a:p>
          <a:p>
            <a:pPr>
              <a:buNone/>
            </a:pPr>
            <a:r>
              <a:rPr lang="ru-RU" sz="2000" dirty="0" smtClean="0"/>
              <a:t>- 2 раза в неделю— силовые упражнения</a:t>
            </a:r>
          </a:p>
          <a:p>
            <a:pPr>
              <a:buNone/>
            </a:pPr>
            <a:r>
              <a:rPr lang="ru-RU" sz="2000" dirty="0" smtClean="0"/>
              <a:t> Примеры: </a:t>
            </a:r>
          </a:p>
          <a:p>
            <a:pPr>
              <a:buNone/>
            </a:pPr>
            <a:r>
              <a:rPr lang="ru-RU" sz="2000" dirty="0" smtClean="0"/>
              <a:t> - Бег трусцой, плавание, езда на велосипеде  </a:t>
            </a:r>
          </a:p>
          <a:p>
            <a:pPr>
              <a:buNone/>
            </a:pPr>
            <a:r>
              <a:rPr lang="ru-RU" sz="2000" dirty="0" smtClean="0"/>
              <a:t>- Игры с мячом, прыжки, гимнастика  </a:t>
            </a:r>
          </a:p>
          <a:p>
            <a:pPr>
              <a:buNone/>
            </a:pPr>
            <a:r>
              <a:rPr lang="ru-RU" sz="2000" dirty="0" smtClean="0"/>
              <a:t> - Подтягивания, отжимания, упражнения с весом тела </a:t>
            </a:r>
          </a:p>
          <a:p>
            <a:pPr>
              <a:buNone/>
            </a:pPr>
            <a:r>
              <a:rPr lang="ru-RU" sz="2000" dirty="0" smtClean="0"/>
              <a:t>- Сидячее время: - Желательно ограничить до 2 часов в день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9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Рекомендуемые нормы физической активности (ВОЗ)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916359"/>
            <a:ext cx="8641655" cy="36794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dirty="0" smtClean="0"/>
              <a:t>      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772344"/>
            <a:ext cx="8812088" cy="4372744"/>
          </a:xfrm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000" b="1" dirty="0" smtClean="0"/>
              <a:t>Взрослые (18–64 года)</a:t>
            </a:r>
          </a:p>
          <a:p>
            <a:pPr>
              <a:buNone/>
            </a:pPr>
            <a:r>
              <a:rPr lang="ru-RU" sz="2000" dirty="0" smtClean="0"/>
              <a:t>- Еженедельно: </a:t>
            </a:r>
          </a:p>
          <a:p>
            <a:pPr>
              <a:buNone/>
            </a:pPr>
            <a:r>
              <a:rPr lang="ru-RU" sz="2000" dirty="0" smtClean="0"/>
              <a:t>  - 150–300 минут умеренной аэробной нагрузки или</a:t>
            </a:r>
          </a:p>
          <a:p>
            <a:pPr>
              <a:buNone/>
            </a:pPr>
            <a:r>
              <a:rPr lang="ru-RU" sz="2000" dirty="0" smtClean="0"/>
              <a:t>  - 75–150 минут интенсивной аэробной нагрузки  </a:t>
            </a:r>
          </a:p>
          <a:p>
            <a:pPr>
              <a:buNone/>
            </a:pPr>
            <a:r>
              <a:rPr lang="ru-RU" sz="2000" dirty="0" smtClean="0"/>
              <a:t>  - 2 раза в неделю— силовые тренировки</a:t>
            </a:r>
          </a:p>
          <a:p>
            <a:pPr>
              <a:buNone/>
            </a:pPr>
            <a:r>
              <a:rPr lang="ru-RU" sz="2000" dirty="0" smtClean="0"/>
              <a:t>- Примеры: </a:t>
            </a:r>
          </a:p>
          <a:p>
            <a:pPr>
              <a:buNone/>
            </a:pPr>
            <a:r>
              <a:rPr lang="ru-RU" sz="2000" dirty="0" smtClean="0"/>
              <a:t> - Ходьба, бег, плавание, танцы  </a:t>
            </a:r>
          </a:p>
          <a:p>
            <a:pPr>
              <a:buNone/>
            </a:pPr>
            <a:r>
              <a:rPr lang="ru-RU" sz="2000" dirty="0" smtClean="0"/>
              <a:t> - Силовые тренировки, йога, подъем по лестнице  </a:t>
            </a:r>
          </a:p>
          <a:p>
            <a:pPr>
              <a:buNone/>
            </a:pPr>
            <a:r>
              <a:rPr lang="ru-RU" sz="2000" dirty="0" smtClean="0"/>
              <a:t>  - Физические упражнения на работе или дома</a:t>
            </a:r>
          </a:p>
          <a:p>
            <a:pPr>
              <a:buNone/>
            </a:pPr>
            <a:r>
              <a:rPr lang="ru-RU" sz="2000" dirty="0" smtClean="0"/>
              <a:t>- Сидячее время:</a:t>
            </a:r>
          </a:p>
          <a:p>
            <a:pPr>
              <a:buNone/>
            </a:pPr>
            <a:r>
              <a:rPr lang="ru-RU" sz="2000" dirty="0" smtClean="0"/>
              <a:t> - Минимизация длительного сидения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9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Рекомендуемые нормы физической активности (ВОЗ)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916359"/>
            <a:ext cx="8641655" cy="36794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dirty="0" smtClean="0"/>
              <a:t>      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772344"/>
            <a:ext cx="8812088" cy="43727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Пожилые люди (65 лет и старше):</a:t>
            </a:r>
          </a:p>
          <a:p>
            <a:pPr>
              <a:buNone/>
            </a:pPr>
            <a:r>
              <a:rPr lang="ru-RU" sz="2000" dirty="0" smtClean="0"/>
              <a:t>- Еженедельно:  </a:t>
            </a:r>
          </a:p>
          <a:p>
            <a:pPr>
              <a:buNone/>
            </a:pPr>
            <a:r>
              <a:rPr lang="ru-RU" sz="2000" dirty="0" smtClean="0"/>
              <a:t> - 150–300 минут умеренной аэробной нагрузки или  </a:t>
            </a:r>
          </a:p>
          <a:p>
            <a:pPr>
              <a:buNone/>
            </a:pPr>
            <a:r>
              <a:rPr lang="ru-RU" sz="2000" dirty="0" smtClean="0"/>
              <a:t> - 75–150 минут интенсивной нагрузки  </a:t>
            </a:r>
          </a:p>
          <a:p>
            <a:pPr>
              <a:buNone/>
            </a:pPr>
            <a:r>
              <a:rPr lang="ru-RU" sz="2000" dirty="0" smtClean="0"/>
              <a:t> - 2 раза в неделю— силовые упражнения  </a:t>
            </a:r>
          </a:p>
          <a:p>
            <a:pPr>
              <a:buNone/>
            </a:pPr>
            <a:r>
              <a:rPr lang="ru-RU" sz="2000" dirty="0" smtClean="0"/>
              <a:t>  - Каждый день— упражнения на равновесие и координацию (особенно при высоком риске падений)</a:t>
            </a:r>
          </a:p>
          <a:p>
            <a:pPr>
              <a:buNone/>
            </a:pPr>
            <a:r>
              <a:rPr lang="ru-RU" sz="2000" dirty="0" smtClean="0"/>
              <a:t>Примеры:  </a:t>
            </a:r>
          </a:p>
          <a:p>
            <a:pPr>
              <a:buNone/>
            </a:pPr>
            <a:r>
              <a:rPr lang="ru-RU" sz="2000" dirty="0" smtClean="0"/>
              <a:t> - Прогулки, водная аэробика, танцы  </a:t>
            </a:r>
          </a:p>
          <a:p>
            <a:pPr>
              <a:buNone/>
            </a:pPr>
            <a:r>
              <a:rPr lang="ru-RU" sz="2000" dirty="0" smtClean="0"/>
              <a:t> - ЛФК, йога, </a:t>
            </a:r>
            <a:r>
              <a:rPr lang="ru-RU" sz="2000" dirty="0" err="1" smtClean="0"/>
              <a:t>пилатес</a:t>
            </a:r>
            <a:r>
              <a:rPr lang="ru-RU" sz="2000" dirty="0" smtClean="0"/>
              <a:t>  </a:t>
            </a:r>
          </a:p>
          <a:p>
            <a:pPr>
              <a:buNone/>
            </a:pPr>
            <a:r>
              <a:rPr lang="ru-RU" sz="2000" dirty="0" smtClean="0"/>
              <a:t> - Упражнения на равновесие (например, «ходьба по прямой»)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9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Рекомендуемые нормы физической активности (ВОЗ)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916359"/>
            <a:ext cx="8641655" cy="36794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dirty="0" smtClean="0"/>
              <a:t>      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772344"/>
            <a:ext cx="8812088" cy="43727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Люди с ограниченными возможностями**</a:t>
            </a:r>
          </a:p>
          <a:p>
            <a:pPr>
              <a:buNone/>
            </a:pPr>
            <a:r>
              <a:rPr lang="ru-RU" sz="2000" dirty="0" smtClean="0"/>
              <a:t>- Рекомендуется аналогичный объем активности, адаптированный под индивидуальные особенности  </a:t>
            </a:r>
          </a:p>
          <a:p>
            <a:pPr>
              <a:buFontTx/>
              <a:buChar char="-"/>
            </a:pPr>
            <a:r>
              <a:rPr lang="ru-RU" sz="2000" dirty="0" smtClean="0"/>
              <a:t>Акцент на:</a:t>
            </a:r>
          </a:p>
          <a:p>
            <a:pPr>
              <a:buNone/>
            </a:pPr>
            <a:r>
              <a:rPr lang="ru-RU" sz="2000" dirty="0" smtClean="0"/>
              <a:t> - Улучшение </a:t>
            </a:r>
            <a:r>
              <a:rPr lang="ru-RU" sz="2000" dirty="0" err="1" smtClean="0"/>
              <a:t>сердечно-сосудистого</a:t>
            </a:r>
            <a:r>
              <a:rPr lang="ru-RU" sz="2000" dirty="0" smtClean="0"/>
              <a:t> здоровья  </a:t>
            </a:r>
          </a:p>
          <a:p>
            <a:pPr>
              <a:buNone/>
            </a:pPr>
            <a:r>
              <a:rPr lang="ru-RU" sz="2000" dirty="0" smtClean="0"/>
              <a:t>- Укрепление мышц и костей  </a:t>
            </a:r>
          </a:p>
          <a:p>
            <a:pPr>
              <a:buNone/>
            </a:pPr>
            <a:r>
              <a:rPr lang="ru-RU" sz="2000" dirty="0" smtClean="0"/>
              <a:t>- Упражнения на равновесие и координацию  </a:t>
            </a:r>
          </a:p>
          <a:p>
            <a:pPr>
              <a:buNone/>
            </a:pPr>
            <a:r>
              <a:rPr lang="ru-RU" sz="2000" dirty="0" smtClean="0"/>
              <a:t>- Важно: консультация врача перед началом занятий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9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Рекомендуемые нормы физической активности (ВОЗ)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916359"/>
            <a:ext cx="8641655" cy="367945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000" dirty="0" smtClean="0"/>
              <a:t>      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772344"/>
            <a:ext cx="8812088" cy="43727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Общие рекомендации:</a:t>
            </a:r>
          </a:p>
          <a:p>
            <a:pPr>
              <a:buNone/>
            </a:pPr>
            <a:r>
              <a:rPr lang="ru-RU" sz="2000" dirty="0" smtClean="0"/>
              <a:t>- Умеренная нагрузка: повышает пульс, но можно говорить (например, быстрая ходьба)  </a:t>
            </a:r>
          </a:p>
          <a:p>
            <a:pPr>
              <a:buNone/>
            </a:pPr>
            <a:r>
              <a:rPr lang="ru-RU" sz="2000" dirty="0" smtClean="0"/>
              <a:t>- Интенсивная нагрузка: дыхание учащается, трудно говорить (например, бег трусцой)  </a:t>
            </a:r>
          </a:p>
          <a:p>
            <a:pPr>
              <a:buNone/>
            </a:pPr>
            <a:r>
              <a:rPr lang="ru-RU" sz="2000" dirty="0" smtClean="0"/>
              <a:t>- Разминка и заминка обязательны!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Физкультпаузы</a:t>
            </a:r>
            <a:r>
              <a:rPr lang="ru-RU" sz="2000" dirty="0" smtClean="0"/>
              <a:t>: каждые 1 час — не менее 2–3 минут движения  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2114550"/>
            <a:ext cx="8299450" cy="1130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100" cap="none" dirty="0" smtClean="0">
                <a:solidFill>
                  <a:schemeClr val="bg1"/>
                </a:solidFill>
                <a:effectLst/>
                <a:latin typeface="Austin Cyr Bold"/>
              </a:rPr>
              <a:t>СПАСИБО </a:t>
            </a:r>
            <a:br>
              <a:rPr lang="ru-RU" sz="4100" cap="none" dirty="0" smtClean="0">
                <a:solidFill>
                  <a:schemeClr val="bg1"/>
                </a:solidFill>
                <a:effectLst/>
                <a:latin typeface="Austin Cyr Bold"/>
              </a:rPr>
            </a:br>
            <a:r>
              <a:rPr lang="ru-RU" sz="4100" cap="none" dirty="0" smtClean="0">
                <a:solidFill>
                  <a:schemeClr val="bg1"/>
                </a:solidFill>
                <a:effectLst/>
                <a:latin typeface="Austin Cyr Bold"/>
              </a:rPr>
              <a:t>ЗА ВНИМАНИЕ!</a:t>
            </a:r>
          </a:p>
        </p:txBody>
      </p:sp>
      <p:pic>
        <p:nvPicPr>
          <p:cNvPr id="7066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442913"/>
            <a:ext cx="30797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8412" y="265892"/>
            <a:ext cx="8355291" cy="819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 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3100" dirty="0" smtClean="0"/>
              <a:t>Что такое </a:t>
            </a:r>
            <a:r>
              <a:rPr lang="ru-RU" sz="3100" dirty="0" err="1" smtClean="0"/>
              <a:t>здоровьесберегающие</a:t>
            </a:r>
            <a:r>
              <a:rPr lang="ru-RU" sz="3100" dirty="0" smtClean="0"/>
              <a:t> технологии?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0" y="950913"/>
            <a:ext cx="9036496" cy="36449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</a:rPr>
              <a:t> - </a:t>
            </a:r>
            <a:r>
              <a:rPr lang="ru-RU" sz="2400" dirty="0" smtClean="0"/>
              <a:t>Методы и приемы</a:t>
            </a:r>
          </a:p>
          <a:p>
            <a:pPr>
              <a:buNone/>
            </a:pPr>
            <a:r>
              <a:rPr lang="ru-RU" sz="2400" dirty="0" smtClean="0"/>
              <a:t>  - Организационные формы, направленные на сохранение и укрепление здоровья  населения.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</a:rPr>
              <a:t> </a:t>
            </a:r>
            <a:r>
              <a:rPr lang="ru-RU" sz="2400" dirty="0" smtClean="0"/>
              <a:t>Основная цель:</a:t>
            </a:r>
          </a:p>
          <a:p>
            <a:pPr>
              <a:buNone/>
            </a:pPr>
            <a:r>
              <a:rPr lang="ru-RU" sz="2400" dirty="0" smtClean="0"/>
              <a:t>  - Профилактика болезней</a:t>
            </a:r>
          </a:p>
          <a:p>
            <a:pPr>
              <a:buNone/>
            </a:pPr>
            <a:r>
              <a:rPr lang="ru-RU" sz="2400" dirty="0" smtClean="0"/>
              <a:t>  - Формирование ЗОЖ</a:t>
            </a:r>
          </a:p>
          <a:p>
            <a:pPr>
              <a:buNone/>
            </a:pPr>
            <a:r>
              <a:rPr lang="ru-RU" sz="2400" dirty="0" smtClean="0"/>
              <a:t> - Создание безопасной среды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0" y="339725"/>
            <a:ext cx="5867400" cy="42560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Цели </a:t>
            </a:r>
            <a:r>
              <a:rPr lang="ru-RU" sz="2400" b="1" dirty="0" err="1" smtClean="0"/>
              <a:t>здоровьесберегающих</a:t>
            </a:r>
            <a:r>
              <a:rPr lang="ru-RU" sz="2400" b="1" dirty="0" smtClean="0"/>
              <a:t> технологий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Укрепление физического и психического здоровья  </a:t>
            </a:r>
          </a:p>
          <a:p>
            <a:pPr>
              <a:buNone/>
            </a:pPr>
            <a:r>
              <a:rPr lang="ru-RU" sz="2000" dirty="0" smtClean="0"/>
              <a:t>- Предупреждение профессиональных заболеваний  </a:t>
            </a:r>
          </a:p>
          <a:p>
            <a:pPr>
              <a:buNone/>
            </a:pPr>
            <a:r>
              <a:rPr lang="ru-RU" sz="2000" dirty="0" smtClean="0"/>
              <a:t>- Формирование навыков самопознания и самосохранения здоровья  </a:t>
            </a:r>
          </a:p>
          <a:p>
            <a:pPr>
              <a:buNone/>
            </a:pPr>
            <a:r>
              <a:rPr lang="ru-RU" sz="2000" dirty="0" smtClean="0"/>
              <a:t>- Обеспечение безопасности образовательной, трудовой и бытовой деятельности</a:t>
            </a:r>
          </a:p>
        </p:txBody>
      </p:sp>
      <p:pic>
        <p:nvPicPr>
          <p:cNvPr id="5" name="Содержимое 4" descr="Bien-être-mal-bonheur-malheur-évolu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556320"/>
            <a:ext cx="2763416" cy="1944216"/>
          </a:xfrm>
        </p:spPr>
      </p:pic>
      <p:pic>
        <p:nvPicPr>
          <p:cNvPr id="6" name="Рисунок 5" descr="slide-11.jpg"/>
          <p:cNvPicPr>
            <a:picLocks noChangeAspect="1"/>
          </p:cNvPicPr>
          <p:nvPr/>
        </p:nvPicPr>
        <p:blipFill>
          <a:blip r:embed="rId3" cstate="print"/>
          <a:srcRect l="46142" t="28323" r="5409" b="21696"/>
          <a:stretch>
            <a:fillRect/>
          </a:stretch>
        </p:blipFill>
        <p:spPr>
          <a:xfrm>
            <a:off x="5076056" y="2860576"/>
            <a:ext cx="3024336" cy="21602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555625"/>
            <a:ext cx="8686800" cy="33956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Компоненты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технологий</a:t>
            </a:r>
          </a:p>
          <a:p>
            <a:pPr>
              <a:buNone/>
            </a:pPr>
            <a:r>
              <a:rPr lang="ru-RU" dirty="0" smtClean="0"/>
              <a:t>- Физическая активность  </a:t>
            </a:r>
          </a:p>
          <a:p>
            <a:pPr>
              <a:buNone/>
            </a:pPr>
            <a:r>
              <a:rPr lang="ru-RU" dirty="0" smtClean="0"/>
              <a:t>- Гигиена труда и отдыха  </a:t>
            </a:r>
          </a:p>
          <a:p>
            <a:pPr>
              <a:buNone/>
            </a:pPr>
            <a:r>
              <a:rPr lang="ru-RU" dirty="0" smtClean="0"/>
              <a:t>- Закаливание и оздоровительные практики  </a:t>
            </a:r>
          </a:p>
          <a:p>
            <a:pPr>
              <a:buNone/>
            </a:pPr>
            <a:r>
              <a:rPr lang="ru-RU" dirty="0" smtClean="0"/>
              <a:t>- Психологический комфорт  </a:t>
            </a:r>
          </a:p>
          <a:p>
            <a:pPr>
              <a:buNone/>
            </a:pPr>
            <a:r>
              <a:rPr lang="ru-RU" dirty="0" smtClean="0"/>
              <a:t>- Медико-профилактические меры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Arial" pitchFamily="34" charset="0"/>
              <a:buNone/>
            </a:pPr>
            <a:r>
              <a:rPr lang="ru-RU" b="1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268288"/>
            <a:ext cx="9144000" cy="39147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Физкультура и спорт в системе </a:t>
            </a:r>
            <a:r>
              <a:rPr lang="ru-RU" b="1" dirty="0" err="1" smtClean="0"/>
              <a:t>здоровьесбережения</a:t>
            </a:r>
            <a:endParaRPr lang="ru-RU" b="1" dirty="0" smtClean="0"/>
          </a:p>
          <a:p>
            <a:pPr>
              <a:buNone/>
            </a:pPr>
            <a:r>
              <a:rPr lang="ru-RU" sz="2400" dirty="0" smtClean="0"/>
              <a:t>- Физическая культура – часть общей культуры, направленная на развитие физических качеств и укрепление здоровья  </a:t>
            </a:r>
          </a:p>
          <a:p>
            <a:pPr>
              <a:buNone/>
            </a:pPr>
            <a:r>
              <a:rPr lang="ru-RU" sz="2400" dirty="0" smtClean="0"/>
              <a:t>- Спорт – форма физической культуры, ориентированная на достижение высоких результатов и оздоровление организма  </a:t>
            </a:r>
          </a:p>
          <a:p>
            <a:pPr>
              <a:buNone/>
            </a:pPr>
            <a:r>
              <a:rPr lang="ru-RU" sz="2400" dirty="0" smtClean="0"/>
              <a:t>- Физические упражнения – один из самых доступных и эффективных инструментов профилактики заболеваний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250023"/>
            <a:ext cx="8229600" cy="4747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dirty="0" smtClean="0"/>
              <a:t> Роль физкультуры и спорта в формировании ЗОЖ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681038"/>
            <a:ext cx="8893175" cy="3914775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</a:rPr>
              <a:t> </a:t>
            </a:r>
            <a:r>
              <a:rPr lang="ru-RU" sz="2800" dirty="0" smtClean="0"/>
              <a:t>- Укрепление </a:t>
            </a:r>
            <a:r>
              <a:rPr lang="ru-RU" sz="2800" dirty="0" err="1" smtClean="0"/>
              <a:t>сердечно-сосудистой</a:t>
            </a:r>
            <a:r>
              <a:rPr lang="ru-RU" sz="2800" dirty="0" smtClean="0"/>
              <a:t> системы  </a:t>
            </a:r>
          </a:p>
          <a:p>
            <a:r>
              <a:rPr lang="ru-RU" sz="2800" dirty="0" smtClean="0"/>
              <a:t>- Нормализация веса  </a:t>
            </a:r>
          </a:p>
          <a:p>
            <a:r>
              <a:rPr lang="ru-RU" sz="2800" dirty="0" smtClean="0"/>
              <a:t>- Улучшение работы опорно-двигательного аппарата  </a:t>
            </a:r>
          </a:p>
          <a:p>
            <a:r>
              <a:rPr lang="ru-RU" sz="2800" dirty="0" smtClean="0"/>
              <a:t>- Повышение иммунитета  </a:t>
            </a:r>
          </a:p>
          <a:p>
            <a:r>
              <a:rPr lang="ru-RU" sz="2800" dirty="0" smtClean="0"/>
              <a:t>- Снижение уровня стресса и тревожности  </a:t>
            </a:r>
          </a:p>
          <a:p>
            <a:r>
              <a:rPr lang="ru-RU" sz="2800" dirty="0" smtClean="0"/>
              <a:t>- Формирование привычки к регулярным занятиям  </a:t>
            </a:r>
          </a:p>
          <a:p>
            <a:r>
              <a:rPr lang="ru-RU" sz="2800" dirty="0" smtClean="0"/>
              <a:t>- Социальная адаптация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Arial" pitchFamily="34" charset="0"/>
              </a:rPr>
              <a:t> </a:t>
            </a:r>
            <a:r>
              <a:rPr lang="ru-RU" sz="2600" dirty="0" smtClean="0"/>
              <a:t> </a:t>
            </a:r>
          </a:p>
          <a:p>
            <a:pPr>
              <a:buFont typeface="Arial" pitchFamily="34" charset="0"/>
              <a:buNone/>
            </a:pPr>
            <a:endParaRPr lang="ru-RU" sz="2600" dirty="0" smtClean="0"/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39737" y="4756"/>
            <a:ext cx="8229601" cy="4744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. Влияние физической активности на организм</a:t>
            </a:r>
            <a:endParaRPr lang="ru-RU" sz="2800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132384"/>
          <a:ext cx="871378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87"/>
                <a:gridCol w="5184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 организма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 от физических нагрузок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Сердечно-сосудистая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Улучшение кровообращения, снижение АД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Дыхательная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жизненной ёмкости лёгких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Опорно-двигательная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Укрепление </a:t>
                      </a:r>
                      <a:r>
                        <a:rPr lang="ru-RU" dirty="0" err="1" smtClean="0"/>
                        <a:t>мыщц</a:t>
                      </a:r>
                      <a:r>
                        <a:rPr lang="ru-RU" dirty="0" smtClean="0"/>
                        <a:t> и костей, профилактика плоскостопия и </a:t>
                      </a:r>
                      <a:r>
                        <a:rPr lang="ru-RU" dirty="0" err="1" smtClean="0"/>
                        <a:t>остеопороза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уровня стресса, улучшение сна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Иммунная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сопротивляемости инфекциям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8100392" y="681038"/>
            <a:ext cx="1043608" cy="39147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16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-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84312"/>
            <a:ext cx="8385175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>Принципы применения физкультуры и спорта в </a:t>
            </a:r>
            <a:r>
              <a:rPr lang="ru-RU" sz="2700" dirty="0" err="1" smtClean="0"/>
              <a:t>здоровьесбережении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</p:txBody>
      </p:sp>
      <p:graphicFrame>
        <p:nvGraphicFramePr>
          <p:cNvPr id="18462" name="Group 30"/>
          <p:cNvGraphicFramePr>
            <a:graphicFrameLocks noGrp="1"/>
          </p:cNvGraphicFramePr>
          <p:nvPr>
            <p:ph idx="1"/>
          </p:nvPr>
        </p:nvGraphicFramePr>
        <p:xfrm>
          <a:off x="1475656" y="-77572360"/>
          <a:ext cx="8280925" cy="365760"/>
        </p:xfrm>
        <a:graphic>
          <a:graphicData uri="http://schemas.openxmlformats.org/drawingml/2006/table">
            <a:tbl>
              <a:tblPr/>
              <a:tblGrid>
                <a:gridCol w="3960440"/>
                <a:gridCol w="4320485"/>
              </a:tblGrid>
              <a:tr h="2217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206932"/>
            <a:ext cx="88924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Доступность и массовость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занятия должны быть доступны всем, независимо от возраста и уровня подготовки.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Регулярность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только систематические занятия дают положительный эффект.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Индивидуализация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необходимо учитывать возраст, пол, уровень подготовленности, наличие хронических заболеваний.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важно соблюдать технику выполнения упражнений, следить за самочувствием.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сочетание физической активности с правильным питанием, режимом дня, закаливанием.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1536</TotalTime>
  <Words>687</Words>
  <Application>Microsoft Office PowerPoint</Application>
  <PresentationFormat>Произвольный</PresentationFormat>
  <Paragraphs>234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Физкультура и спорт — компонент здоровьесберегающих технологий</vt:lpstr>
      <vt:lpstr>Слайд 2</vt:lpstr>
      <vt:lpstr>    Что такое здоровьесберегающие технологии? </vt:lpstr>
      <vt:lpstr>Слайд 4</vt:lpstr>
      <vt:lpstr>Слайд 5</vt:lpstr>
      <vt:lpstr>Слайд 6</vt:lpstr>
      <vt:lpstr>  Роль физкультуры и спорта в формировании ЗОЖ  </vt:lpstr>
      <vt:lpstr> . Влияние физической активности на организм</vt:lpstr>
      <vt:lpstr>Принципы применения физкультуры и спорта в здоровьесбережении   </vt:lpstr>
      <vt:lpstr>Виды физических нагрузок и их польза</vt:lpstr>
      <vt:lpstr>Примеры здоровьесберегающих технологий с использованием физической культуры</vt:lpstr>
      <vt:lpstr>Примеры здоровьесберегающих технологий с использованием физической культуры</vt:lpstr>
      <vt:lpstr>Примеры здоровьесберегающих технологий с использованием физической культуры </vt:lpstr>
      <vt:lpstr>Примеры здоровьесберегающих технологий с использованием физической культуры</vt:lpstr>
      <vt:lpstr>Особенности применения физкультуры и спорта в разных возрастных группах** </vt:lpstr>
      <vt:lpstr>Физкультура и спорт в образовательной среде </vt:lpstr>
      <vt:lpstr>Примеры оздоровительных программ</vt:lpstr>
      <vt:lpstr>Как начать заниматься физкультурой ?</vt:lpstr>
      <vt:lpstr>Ключевые выводы: </vt:lpstr>
      <vt:lpstr>  </vt:lpstr>
      <vt:lpstr>Слайд 21</vt:lpstr>
      <vt:lpstr>Рекомендуемые нормы физической активности (ВОЗ)</vt:lpstr>
      <vt:lpstr>Рекомендуемые нормы физической активности (ВОЗ)</vt:lpstr>
      <vt:lpstr>Рекомендуемые нормы физической активности (ВОЗ)</vt:lpstr>
      <vt:lpstr>Рекомендуемые нормы физической активности (ВОЗ)</vt:lpstr>
      <vt:lpstr>Рекомендуемые нормы физической активности (ВОЗ)</vt:lpstr>
      <vt:lpstr>Рекомендуемые нормы физической активности (ВОЗ)</vt:lpstr>
      <vt:lpstr>СПАСИБО  ЗА ВНИМАНИЕ!</vt:lpstr>
    </vt:vector>
  </TitlesOfParts>
  <Company>Омар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Масуд</dc:creator>
  <cp:lastModifiedBy>user</cp:lastModifiedBy>
  <cp:revision>360</cp:revision>
  <dcterms:created xsi:type="dcterms:W3CDTF">2005-12-28T21:22:29Z</dcterms:created>
  <dcterms:modified xsi:type="dcterms:W3CDTF">2025-05-23T11:39:15Z</dcterms:modified>
</cp:coreProperties>
</file>