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8" r:id="rId13"/>
    <p:sldId id="267" r:id="rId14"/>
    <p:sldId id="268" r:id="rId15"/>
    <p:sldId id="269" r:id="rId16"/>
    <p:sldId id="270" r:id="rId17"/>
    <p:sldId id="272" r:id="rId18"/>
    <p:sldId id="271" r:id="rId19"/>
    <p:sldId id="273" r:id="rId20"/>
    <p:sldId id="274" r:id="rId21"/>
    <p:sldId id="275" r:id="rId22"/>
    <p:sldId id="276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F0781-E598-435E-985E-1F41DF02721D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610E8-8119-493D-A43D-563E01AE9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43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610E8-8119-493D-A43D-563E01AE91B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345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58B2-A7A3-499E-B0C5-E5F0BFA67896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47059-B038-4499-A88A-105B4F48A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189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58B2-A7A3-499E-B0C5-E5F0BFA67896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47059-B038-4499-A88A-105B4F48A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920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58B2-A7A3-499E-B0C5-E5F0BFA67896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47059-B038-4499-A88A-105B4F48A7A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9383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58B2-A7A3-499E-B0C5-E5F0BFA67896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47059-B038-4499-A88A-105B4F48A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527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58B2-A7A3-499E-B0C5-E5F0BFA67896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47059-B038-4499-A88A-105B4F48A7A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4179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58B2-A7A3-499E-B0C5-E5F0BFA67896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47059-B038-4499-A88A-105B4F48A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407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58B2-A7A3-499E-B0C5-E5F0BFA67896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47059-B038-4499-A88A-105B4F48A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108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58B2-A7A3-499E-B0C5-E5F0BFA67896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47059-B038-4499-A88A-105B4F48A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993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58B2-A7A3-499E-B0C5-E5F0BFA67896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47059-B038-4499-A88A-105B4F48A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223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58B2-A7A3-499E-B0C5-E5F0BFA67896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47059-B038-4499-A88A-105B4F48A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313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58B2-A7A3-499E-B0C5-E5F0BFA67896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47059-B038-4499-A88A-105B4F48A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101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58B2-A7A3-499E-B0C5-E5F0BFA67896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47059-B038-4499-A88A-105B4F48A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39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58B2-A7A3-499E-B0C5-E5F0BFA67896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47059-B038-4499-A88A-105B4F48A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52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58B2-A7A3-499E-B0C5-E5F0BFA67896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47059-B038-4499-A88A-105B4F48A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818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58B2-A7A3-499E-B0C5-E5F0BFA67896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47059-B038-4499-A88A-105B4F48A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093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58B2-A7A3-499E-B0C5-E5F0BFA67896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47059-B038-4499-A88A-105B4F48A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593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C58B2-A7A3-499E-B0C5-E5F0BFA67896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ED47059-B038-4499-A88A-105B4F48A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57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0070C0"/>
                </a:solidFill>
              </a:rPr>
              <a:t>Lecture 8 </a:t>
            </a:r>
            <a:br>
              <a:rPr lang="en-US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3388659"/>
            <a:ext cx="7766936" cy="212411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RECOMBINATIONS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MUTATIONS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VARIABILITY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605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2563" y="105508"/>
            <a:ext cx="11579468" cy="656785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0070C0"/>
                </a:solidFill>
              </a:rPr>
              <a:t>Base substitution (point mutation</a:t>
            </a:r>
            <a:r>
              <a:rPr lang="en-US" sz="2800" b="1" dirty="0" smtClean="0">
                <a:solidFill>
                  <a:srgbClr val="0070C0"/>
                </a:solidFill>
              </a:rPr>
              <a:t>) –</a:t>
            </a:r>
          </a:p>
          <a:p>
            <a:pPr marL="0" indent="0">
              <a:buNone/>
            </a:pPr>
            <a:r>
              <a:rPr lang="en-US" sz="2800" dirty="0" smtClean="0"/>
              <a:t>the </a:t>
            </a:r>
            <a:r>
              <a:rPr lang="en-US" sz="2800" dirty="0"/>
              <a:t>simplest type of </a:t>
            </a:r>
            <a:r>
              <a:rPr lang="en-US" sz="2800" dirty="0" smtClean="0"/>
              <a:t>mutations, in which</a:t>
            </a:r>
          </a:p>
          <a:p>
            <a:pPr marL="0" indent="0">
              <a:buNone/>
            </a:pPr>
            <a:r>
              <a:rPr lang="en-US" sz="2800" dirty="0" smtClean="0"/>
              <a:t>nucleotide pair </a:t>
            </a:r>
            <a:r>
              <a:rPr lang="en-US" sz="2800" dirty="0"/>
              <a:t>in a DNA duplex is replaced with a different nucleotide pair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Transition</a:t>
            </a:r>
            <a:r>
              <a:rPr lang="en-US" sz="2800" b="1" dirty="0"/>
              <a:t> </a:t>
            </a:r>
            <a:r>
              <a:rPr lang="en-US" sz="2800" dirty="0"/>
              <a:t>is a mutation resulting from the substitution of one pyrimidine for another pyrimidine or that of one purine for another purine:</a:t>
            </a:r>
            <a:endParaRPr lang="ru-RU" sz="2800" dirty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3600" dirty="0">
                <a:solidFill>
                  <a:srgbClr val="0070C0"/>
                </a:solidFill>
              </a:rPr>
              <a:t/>
            </a:r>
            <a:br>
              <a:rPr lang="ru-RU" sz="3600" dirty="0">
                <a:solidFill>
                  <a:srgbClr val="0070C0"/>
                </a:solidFill>
              </a:rPr>
            </a:br>
            <a:r>
              <a:rPr lang="en-US" sz="2800" b="1" dirty="0" err="1">
                <a:solidFill>
                  <a:srgbClr val="FF0000"/>
                </a:solidFill>
              </a:rPr>
              <a:t>Transversion</a:t>
            </a:r>
            <a:r>
              <a:rPr lang="en-US" sz="2800" dirty="0"/>
              <a:t> is a mutation resulting from the substitution of a purine for a pyrimidine or that of a pyrimidine for a purine.</a:t>
            </a:r>
            <a:endParaRPr lang="ru-RU" sz="2800" dirty="0"/>
          </a:p>
          <a:p>
            <a:pPr marL="0" indent="0">
              <a:buNone/>
            </a:pPr>
            <a:endParaRPr lang="ru-RU" sz="3600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/>
          <a:srcRect l="5489" r="24491" b="7160"/>
          <a:stretch/>
        </p:blipFill>
        <p:spPr>
          <a:xfrm>
            <a:off x="984738" y="3811402"/>
            <a:ext cx="5927044" cy="432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/>
          <a:srcRect l="6508" r="35560" b="1447"/>
          <a:stretch/>
        </p:blipFill>
        <p:spPr>
          <a:xfrm>
            <a:off x="1099038" y="4453238"/>
            <a:ext cx="5791121" cy="468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/>
          <a:srcRect t="1" r="16941" b="-104"/>
          <a:stretch/>
        </p:blipFill>
        <p:spPr>
          <a:xfrm>
            <a:off x="543347" y="5706841"/>
            <a:ext cx="7248933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67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246184"/>
            <a:ext cx="12054468" cy="64668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Base substitutions can lead to three different subcategories of mutations:</a:t>
            </a:r>
            <a:endParaRPr lang="ru-RU" sz="2800" dirty="0"/>
          </a:p>
          <a:p>
            <a:r>
              <a:rPr lang="en-US" sz="2800" b="1" dirty="0">
                <a:solidFill>
                  <a:srgbClr val="FF0000"/>
                </a:solidFill>
              </a:rPr>
              <a:t>Silent mutation </a:t>
            </a:r>
            <a:r>
              <a:rPr lang="en-US" sz="2800" dirty="0"/>
              <a:t>is a mutation that has no phenotypic effect because such mutations change the nucleotide sequence without changing the amino acid sequence</a:t>
            </a:r>
            <a:r>
              <a:rPr lang="en-US" sz="2800" dirty="0" smtClean="0"/>
              <a:t>. </a:t>
            </a:r>
            <a:endParaRPr lang="ru-RU" sz="2800" dirty="0" smtClean="0"/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                            TG</a:t>
            </a:r>
            <a:r>
              <a:rPr lang="en-US" sz="2800" b="1" dirty="0" smtClean="0">
                <a:solidFill>
                  <a:srgbClr val="FF0000"/>
                </a:solidFill>
              </a:rPr>
              <a:t>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	</a:t>
            </a:r>
            <a:r>
              <a:rPr lang="en-US" sz="2800" b="1" dirty="0" smtClean="0">
                <a:solidFill>
                  <a:schemeClr val="tx1"/>
                </a:solidFill>
              </a:rPr>
              <a:t>        TG</a:t>
            </a:r>
            <a:r>
              <a:rPr lang="en-US" sz="2800" b="1" dirty="0" smtClean="0">
                <a:solidFill>
                  <a:srgbClr val="FF0000"/>
                </a:solidFill>
              </a:rPr>
              <a:t>C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                             </a:t>
            </a:r>
            <a:r>
              <a:rPr lang="en-US" sz="2800" b="1" dirty="0" err="1" smtClean="0">
                <a:solidFill>
                  <a:srgbClr val="FF0000"/>
                </a:solidFill>
              </a:rPr>
              <a:t>Cys</a:t>
            </a:r>
            <a:r>
              <a:rPr lang="en-US" sz="2800" b="1" dirty="0" smtClean="0">
                <a:solidFill>
                  <a:srgbClr val="FF0000"/>
                </a:solidFill>
              </a:rPr>
              <a:t>            </a:t>
            </a:r>
            <a:r>
              <a:rPr lang="en-US" sz="2800" b="1" dirty="0" err="1" smtClean="0">
                <a:solidFill>
                  <a:srgbClr val="FF0000"/>
                </a:solidFill>
              </a:rPr>
              <a:t>Cys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Missense mutation </a:t>
            </a:r>
            <a:r>
              <a:rPr lang="en-US" sz="2800" b="1" dirty="0" smtClean="0"/>
              <a:t>-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the </a:t>
            </a:r>
            <a:r>
              <a:rPr lang="en-US" sz="2800" dirty="0"/>
              <a:t>altered codon leads to insertion of an incorrect amino acid into a protein molecule during translation. </a:t>
            </a:r>
            <a:endParaRPr lang="ru-RU" sz="2800" dirty="0"/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                            </a:t>
            </a:r>
            <a:r>
              <a:rPr lang="en-US" sz="2800" b="1" dirty="0" smtClean="0"/>
              <a:t>TG</a:t>
            </a:r>
            <a:r>
              <a:rPr lang="en-US" sz="2800" b="1" dirty="0" smtClean="0">
                <a:solidFill>
                  <a:srgbClr val="FF0000"/>
                </a:solidFill>
              </a:rPr>
              <a:t>T          </a:t>
            </a:r>
            <a:r>
              <a:rPr lang="en-US" sz="2800" b="1" dirty="0" smtClean="0"/>
              <a:t>TG</a:t>
            </a:r>
            <a:r>
              <a:rPr lang="en-US" sz="2800" b="1" dirty="0" smtClean="0">
                <a:solidFill>
                  <a:srgbClr val="FF0000"/>
                </a:solidFill>
              </a:rPr>
              <a:t>G   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                             </a:t>
            </a:r>
            <a:r>
              <a:rPr lang="en-US" sz="2800" b="1" dirty="0" err="1" smtClean="0">
                <a:solidFill>
                  <a:srgbClr val="FF0000"/>
                </a:solidFill>
              </a:rPr>
              <a:t>Cys</a:t>
            </a:r>
            <a:r>
              <a:rPr lang="en-US" sz="2800" b="1" dirty="0" smtClean="0">
                <a:solidFill>
                  <a:srgbClr val="FF0000"/>
                </a:solidFill>
              </a:rPr>
              <a:t>          </a:t>
            </a:r>
            <a:r>
              <a:rPr lang="en-US" sz="2800" b="1" dirty="0" err="1" smtClean="0">
                <a:solidFill>
                  <a:srgbClr val="0070C0"/>
                </a:solidFill>
              </a:rPr>
              <a:t>Trp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Nonsense mutation </a:t>
            </a:r>
            <a:r>
              <a:rPr lang="en-US" sz="2800" dirty="0"/>
              <a:t>is a mutation in which the altered codon prematurely terminates synthesis of a protein molecule</a:t>
            </a:r>
            <a:r>
              <a:rPr lang="en-US" sz="2800" dirty="0" smtClean="0"/>
              <a:t>. </a:t>
            </a:r>
            <a:r>
              <a:rPr lang="en-US" sz="2800" b="1" dirty="0" smtClean="0"/>
              <a:t>TG</a:t>
            </a:r>
            <a:r>
              <a:rPr lang="en-US" sz="2800" b="1" dirty="0" smtClean="0">
                <a:solidFill>
                  <a:srgbClr val="FF0000"/>
                </a:solidFill>
              </a:rPr>
              <a:t>T</a:t>
            </a:r>
            <a:r>
              <a:rPr lang="en-US" sz="2800" b="1" dirty="0" smtClean="0"/>
              <a:t> </a:t>
            </a:r>
            <a:r>
              <a:rPr lang="en-US" sz="2800" dirty="0" smtClean="0"/>
              <a:t>     </a:t>
            </a:r>
            <a:r>
              <a:rPr lang="en-US" sz="2800" b="1" dirty="0" smtClean="0"/>
              <a:t>TG</a:t>
            </a:r>
            <a:r>
              <a:rPr lang="en-US" sz="2800" b="1" dirty="0" smtClean="0">
                <a:solidFill>
                  <a:srgbClr val="FF0000"/>
                </a:solidFill>
              </a:rPr>
              <a:t>A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                                                                  </a:t>
            </a:r>
            <a:r>
              <a:rPr lang="en-US" sz="2800" b="1" dirty="0" err="1" smtClean="0">
                <a:solidFill>
                  <a:srgbClr val="FF0000"/>
                </a:solidFill>
              </a:rPr>
              <a:t>Cys</a:t>
            </a:r>
            <a:r>
              <a:rPr lang="en-US" sz="2800" b="1" dirty="0" smtClean="0">
                <a:solidFill>
                  <a:srgbClr val="FF0000"/>
                </a:solidFill>
              </a:rPr>
              <a:t>      </a:t>
            </a:r>
            <a:r>
              <a:rPr lang="en-US" sz="2800" b="1" dirty="0" smtClean="0">
                <a:solidFill>
                  <a:srgbClr val="0070C0"/>
                </a:solidFill>
              </a:rPr>
              <a:t>Stop</a:t>
            </a:r>
            <a:endParaRPr lang="ru-RU" sz="28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4000292" y="2472242"/>
            <a:ext cx="581468" cy="20308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3978204" y="3042233"/>
            <a:ext cx="581468" cy="20308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204" y="4569203"/>
            <a:ext cx="603556" cy="2560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204" y="5049229"/>
            <a:ext cx="603556" cy="256054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4000292" y="3059912"/>
            <a:ext cx="581468" cy="20308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7602" y="5508915"/>
            <a:ext cx="609653" cy="2560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827" y="5982947"/>
            <a:ext cx="609653" cy="2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08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83577"/>
            <a:ext cx="10409766" cy="55577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   Insertion </a:t>
            </a:r>
            <a:r>
              <a:rPr lang="en-US" sz="3200" b="1" i="1" dirty="0" smtClean="0"/>
              <a:t> </a:t>
            </a:r>
            <a:r>
              <a:rPr lang="en-US" sz="3200" dirty="0"/>
              <a:t>is a mutation in which an extra nucleotide is added to the DNA strand during replication. </a:t>
            </a:r>
            <a:endParaRPr lang="en-US" sz="3200" dirty="0" smtClean="0"/>
          </a:p>
          <a:p>
            <a:pPr indent="0" algn="ctr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CTGGAG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CTGG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TGG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en-US" sz="3200" b="1" dirty="0">
                <a:solidFill>
                  <a:srgbClr val="FF0000"/>
                </a:solidFill>
              </a:rPr>
              <a:t>Deletion</a:t>
            </a:r>
            <a:r>
              <a:rPr lang="en-US" sz="3200" dirty="0"/>
              <a:t> is a mutation which involves elimination of one or more nucleotides from a DNA sequence</a:t>
            </a:r>
            <a:r>
              <a:rPr lang="en-US" sz="3200" dirty="0" smtClean="0"/>
              <a:t>.</a:t>
            </a:r>
          </a:p>
          <a:p>
            <a:pPr indent="0" algn="ctr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CT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.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AG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spcBef>
                <a:spcPts val="0"/>
              </a:spcBef>
              <a:buNone/>
            </a:pPr>
            <a:endParaRPr lang="ru-RU" sz="3200" dirty="0"/>
          </a:p>
          <a:p>
            <a:pPr indent="0" algn="just">
              <a:spcBef>
                <a:spcPts val="0"/>
              </a:spcBef>
              <a:buNone/>
            </a:pPr>
            <a:r>
              <a:rPr lang="en-US" sz="3200" b="1" dirty="0" err="1">
                <a:solidFill>
                  <a:srgbClr val="FF0000"/>
                </a:solidFill>
              </a:rPr>
              <a:t>Frameshift</a:t>
            </a:r>
            <a:r>
              <a:rPr lang="en-US" sz="3200" b="1" dirty="0">
                <a:solidFill>
                  <a:srgbClr val="FF0000"/>
                </a:solidFill>
              </a:rPr>
              <a:t> mutation </a:t>
            </a:r>
            <a:r>
              <a:rPr lang="en-US" sz="3200" dirty="0"/>
              <a:t>is a mutation caused by an insertion or deletion, which causes a shift in the translational reading frame.</a:t>
            </a:r>
            <a:endParaRPr lang="ru-RU" sz="3200" dirty="0"/>
          </a:p>
          <a:p>
            <a:pPr indent="0" algn="just">
              <a:spcBef>
                <a:spcPts val="0"/>
              </a:spcBef>
              <a:buNone/>
            </a:pPr>
            <a:endParaRPr lang="ru-RU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8138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Examples of Gene-level mutations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65031"/>
            <a:ext cx="11209866" cy="4476331"/>
          </a:xfrm>
        </p:spPr>
        <p:txBody>
          <a:bodyPr>
            <a:normAutofit/>
          </a:bodyPr>
          <a:lstStyle/>
          <a:p>
            <a:r>
              <a:rPr lang="en-US" sz="2800" i="1" dirty="0">
                <a:solidFill>
                  <a:srgbClr val="0070C0"/>
                </a:solidFill>
              </a:rPr>
              <a:t>Sickle-cell </a:t>
            </a:r>
            <a:r>
              <a:rPr lang="en-US" sz="2800" i="1" dirty="0" err="1">
                <a:solidFill>
                  <a:srgbClr val="0070C0"/>
                </a:solidFill>
              </a:rPr>
              <a:t>anaemia</a:t>
            </a:r>
            <a:r>
              <a:rPr lang="en-US" sz="2800" i="1" dirty="0"/>
              <a:t> (SCA)</a:t>
            </a:r>
            <a:r>
              <a:rPr lang="en-US" sz="2800" dirty="0"/>
              <a:t> is a genetic disorder due to the mutation (substitution) of a single nucleotide, from a G</a:t>
            </a:r>
            <a:r>
              <a:rPr lang="en-US" sz="2800" dirty="0">
                <a:solidFill>
                  <a:srgbClr val="FF0000"/>
                </a:solidFill>
              </a:rPr>
              <a:t>A</a:t>
            </a:r>
            <a:r>
              <a:rPr lang="en-US" sz="2800" dirty="0"/>
              <a:t>G to G</a:t>
            </a:r>
            <a:r>
              <a:rPr lang="en-US" sz="2800" dirty="0">
                <a:solidFill>
                  <a:srgbClr val="FF0000"/>
                </a:solidFill>
              </a:rPr>
              <a:t>T</a:t>
            </a:r>
            <a:r>
              <a:rPr lang="en-US" sz="2800" dirty="0"/>
              <a:t>G </a:t>
            </a:r>
            <a:r>
              <a:rPr lang="en-US" sz="2800" dirty="0" smtClean="0"/>
              <a:t>codon. It</a:t>
            </a:r>
            <a:r>
              <a:rPr lang="en-US" sz="2800" dirty="0"/>
              <a:t> </a:t>
            </a:r>
            <a:r>
              <a:rPr lang="en-US" sz="2800" dirty="0" smtClean="0"/>
              <a:t>leads to </a:t>
            </a:r>
            <a:r>
              <a:rPr lang="en-US" sz="2800" dirty="0"/>
              <a:t>substitution </a:t>
            </a:r>
            <a:r>
              <a:rPr lang="en-US" sz="2800" dirty="0" smtClean="0">
                <a:solidFill>
                  <a:srgbClr val="FF0000"/>
                </a:solidFill>
              </a:rPr>
              <a:t>glutamic acid</a:t>
            </a:r>
            <a:r>
              <a:rPr lang="en-US" sz="2800" dirty="0"/>
              <a:t> (</a:t>
            </a:r>
            <a:r>
              <a:rPr lang="en-US" sz="2800" dirty="0" err="1"/>
              <a:t>Glu</a:t>
            </a:r>
            <a:r>
              <a:rPr lang="en-US" sz="2800" dirty="0"/>
              <a:t>) </a:t>
            </a:r>
            <a:r>
              <a:rPr lang="en-US" sz="2800" dirty="0" smtClean="0"/>
              <a:t>in o </a:t>
            </a:r>
            <a:r>
              <a:rPr lang="en-US" sz="2800" dirty="0"/>
              <a:t> </a:t>
            </a:r>
            <a:r>
              <a:rPr lang="en-US" sz="2800" dirty="0" err="1" smtClean="0">
                <a:solidFill>
                  <a:srgbClr val="FF0000"/>
                </a:solidFill>
              </a:rPr>
              <a:t>valin</a:t>
            </a:r>
            <a:r>
              <a:rPr lang="en-US" sz="2800" dirty="0"/>
              <a:t> (Val) at position 6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000" dirty="0" smtClean="0"/>
              <a:t>An </a:t>
            </a:r>
            <a:r>
              <a:rPr lang="en-US" sz="2000" dirty="0"/>
              <a:t>enlarged spleen in a child with sickle cell anemia.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6278" y="3082594"/>
            <a:ext cx="2688569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30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98585"/>
            <a:ext cx="8596668" cy="603738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Chromosomal </a:t>
            </a:r>
            <a:r>
              <a:rPr lang="en-US" b="1" dirty="0" smtClean="0">
                <a:solidFill>
                  <a:srgbClr val="FF0000"/>
                </a:solidFill>
              </a:rPr>
              <a:t>mutations 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02323"/>
            <a:ext cx="8596668" cy="50390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is an unpredictable change that occurs in a </a:t>
            </a:r>
            <a:r>
              <a:rPr lang="en-US" sz="3200" dirty="0" smtClean="0"/>
              <a:t>chromosome.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en-US" sz="3200" dirty="0" smtClean="0"/>
              <a:t>There are two types: 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Structural </a:t>
            </a:r>
            <a:r>
              <a:rPr lang="en-US" sz="3200" b="1" dirty="0" smtClean="0">
                <a:solidFill>
                  <a:srgbClr val="0070C0"/>
                </a:solidFill>
              </a:rPr>
              <a:t>abnormalities </a:t>
            </a:r>
            <a:r>
              <a:rPr lang="en-US" sz="3200" dirty="0" smtClean="0"/>
              <a:t>can </a:t>
            </a:r>
            <a:r>
              <a:rPr lang="en-US" sz="3200" dirty="0"/>
              <a:t>result in changes in the structure of a </a:t>
            </a:r>
            <a:r>
              <a:rPr lang="en-US" sz="3200" dirty="0" smtClean="0"/>
              <a:t>chromosome;</a:t>
            </a:r>
          </a:p>
          <a:p>
            <a:r>
              <a:rPr lang="en-US" sz="3200" b="1" dirty="0" smtClean="0">
                <a:solidFill>
                  <a:srgbClr val="0070C0"/>
                </a:solidFill>
              </a:rPr>
              <a:t>Numerical abnormalities 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are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dirty="0" smtClean="0"/>
              <a:t>changes </a:t>
            </a:r>
            <a:r>
              <a:rPr lang="en-US" sz="3200" dirty="0"/>
              <a:t>in the number of </a:t>
            </a:r>
            <a:r>
              <a:rPr lang="en-US" sz="3200" dirty="0" smtClean="0"/>
              <a:t>chromosomes. </a:t>
            </a:r>
            <a:endParaRPr lang="ru-RU" sz="3200" dirty="0"/>
          </a:p>
          <a:p>
            <a:pPr marL="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31780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63062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Structural abnormalities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86962"/>
            <a:ext cx="11288998" cy="52402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Deletion -</a:t>
            </a:r>
            <a:r>
              <a:rPr lang="en-US" sz="2800" dirty="0" smtClean="0"/>
              <a:t> </a:t>
            </a:r>
            <a:r>
              <a:rPr lang="en-US" sz="2800" dirty="0"/>
              <a:t>a mutation causing part of the chromosome to be </a:t>
            </a:r>
            <a:r>
              <a:rPr lang="en-US" sz="2800" dirty="0" smtClean="0"/>
              <a:t>missing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Duplication -</a:t>
            </a:r>
            <a:r>
              <a:rPr lang="en-US" sz="2800" dirty="0"/>
              <a:t> a mutation causing part of the chromosome to be repeated, resulting in extra genetic </a:t>
            </a:r>
            <a:r>
              <a:rPr lang="en-US" sz="2800" dirty="0" smtClean="0"/>
              <a:t>material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997" y="1809974"/>
            <a:ext cx="1694835" cy="15850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576" y="4455277"/>
            <a:ext cx="1658256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707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8070" y="175846"/>
            <a:ext cx="6853652" cy="6523892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500" b="1" dirty="0" smtClean="0">
                <a:solidFill>
                  <a:srgbClr val="0070C0"/>
                </a:solidFill>
              </a:rPr>
              <a:t>Translocation</a:t>
            </a:r>
            <a:r>
              <a:rPr lang="en-US" sz="4500" b="1" dirty="0" smtClean="0"/>
              <a:t> - </a:t>
            </a:r>
            <a:r>
              <a:rPr lang="en-US" sz="4500" dirty="0" smtClean="0"/>
              <a:t>a </a:t>
            </a:r>
            <a:r>
              <a:rPr lang="en-US" sz="4500" dirty="0"/>
              <a:t>mutation causing one portion of a chromosome to be moved to a different part of the chromosome (</a:t>
            </a:r>
            <a:r>
              <a:rPr lang="en-US" sz="4500" i="1" dirty="0" err="1"/>
              <a:t>intrachromosomal</a:t>
            </a:r>
            <a:r>
              <a:rPr lang="en-US" sz="4500" dirty="0"/>
              <a:t>) or to a different chromosome altogether (</a:t>
            </a:r>
            <a:r>
              <a:rPr lang="en-US" sz="4500" i="1" dirty="0" err="1"/>
              <a:t>interchromosomal</a:t>
            </a:r>
            <a:r>
              <a:rPr lang="en-US" sz="4500" dirty="0" smtClean="0"/>
              <a:t>).</a:t>
            </a:r>
            <a:endParaRPr lang="en-US" sz="45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4500" b="1" dirty="0" smtClean="0">
                <a:solidFill>
                  <a:srgbClr val="0070C0"/>
                </a:solidFill>
              </a:rPr>
              <a:t>Inversion -</a:t>
            </a:r>
            <a:r>
              <a:rPr lang="en-US" sz="4500" dirty="0"/>
              <a:t> a mutation resulting in a portion of a chromosome being in the opposite orientation (inverted</a:t>
            </a:r>
            <a:r>
              <a:rPr lang="en-US" sz="4500" dirty="0" smtClean="0"/>
              <a:t>).</a:t>
            </a:r>
            <a:endParaRPr lang="en-US" sz="4500" dirty="0"/>
          </a:p>
          <a:p>
            <a:pPr marL="0" indent="0">
              <a:lnSpc>
                <a:spcPct val="120000"/>
              </a:lnSpc>
              <a:buNone/>
            </a:pPr>
            <a:endParaRPr lang="en-US" sz="4500" b="1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4500" b="1" dirty="0" smtClean="0">
                <a:solidFill>
                  <a:srgbClr val="0070C0"/>
                </a:solidFill>
              </a:rPr>
              <a:t>Ring</a:t>
            </a:r>
            <a:r>
              <a:rPr lang="en-US" sz="4500" b="1" dirty="0">
                <a:solidFill>
                  <a:srgbClr val="0070C0"/>
                </a:solidFill>
              </a:rPr>
              <a:t>:  </a:t>
            </a:r>
            <a:r>
              <a:rPr lang="en-US" sz="4500" dirty="0"/>
              <a:t>a portion of a chromosome has broken off and formed a ring</a:t>
            </a:r>
            <a:endParaRPr lang="en-US" sz="4500" dirty="0" smtClean="0"/>
          </a:p>
          <a:p>
            <a:pPr marL="0" indent="0" algn="ctr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 </a:t>
            </a:r>
          </a:p>
          <a:p>
            <a:pPr marL="0" indent="0" algn="ctr">
              <a:buNone/>
            </a:pPr>
            <a:endParaRPr lang="ru-RU" sz="3200" dirty="0"/>
          </a:p>
        </p:txBody>
      </p:sp>
      <p:pic>
        <p:nvPicPr>
          <p:cNvPr id="4" name="Рисунок 3" descr="C:\Users\зайка\Documents\54.png"/>
          <p:cNvPicPr/>
          <p:nvPr/>
        </p:nvPicPr>
        <p:blipFill>
          <a:blip r:embed="rId2" cstate="print"/>
          <a:srcRect l="3848" r="5719" b="70463"/>
          <a:stretch>
            <a:fillRect/>
          </a:stretch>
        </p:blipFill>
        <p:spPr bwMode="auto">
          <a:xfrm>
            <a:off x="7231722" y="326511"/>
            <a:ext cx="4867910" cy="1439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132" y="2071753"/>
            <a:ext cx="1688738" cy="15363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6132" y="4078037"/>
            <a:ext cx="2139881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61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Example </a:t>
            </a:r>
            <a:r>
              <a:rPr lang="en-US" b="1" dirty="0">
                <a:solidFill>
                  <a:srgbClr val="FF0000"/>
                </a:solidFill>
              </a:rPr>
              <a:t>of Structural abnormalities 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77109"/>
            <a:ext cx="6681828" cy="45642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</a:rPr>
              <a:t>Cri du chat syndrome (Cat-cry syndrome, 5p−) </a:t>
            </a:r>
            <a:r>
              <a:rPr lang="en-US" sz="3200" dirty="0"/>
              <a:t>is a rare genetic disorder due to a deletion of short arm of chromosome 5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r>
              <a:rPr lang="en-US" sz="2200" i="1" dirty="0"/>
              <a:t>Signs and symptoms</a:t>
            </a:r>
            <a:r>
              <a:rPr lang="en-US" sz="2200" dirty="0"/>
              <a:t>: feeding problems because of difficulty swallowing and sucking; severe cognitive, speech, and motor delays; behavioral problems such as hyperactivity, </a:t>
            </a:r>
            <a:r>
              <a:rPr lang="en-US" sz="2200" dirty="0" smtClean="0"/>
              <a:t>aggression and </a:t>
            </a:r>
            <a:r>
              <a:rPr lang="en-US" sz="2200" dirty="0"/>
              <a:t>repetitive movements; unusual facial features which may change over time; small </a:t>
            </a:r>
            <a:r>
              <a:rPr lang="en-US" sz="2200" dirty="0" smtClean="0"/>
              <a:t>head; </a:t>
            </a:r>
            <a:r>
              <a:rPr lang="en-US" sz="2200" dirty="0"/>
              <a:t>wide eyes; skin tags in front of eyes</a:t>
            </a:r>
            <a:endParaRPr lang="ru-RU" sz="2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4820" y="1270000"/>
            <a:ext cx="5127180" cy="17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38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814212" cy="647700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Numerical abnormalities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441939"/>
            <a:ext cx="9551395" cy="4599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There are two types:</a:t>
            </a:r>
          </a:p>
          <a:p>
            <a:pPr marL="0" indent="0">
              <a:buNone/>
            </a:pPr>
            <a:r>
              <a:rPr lang="en-US" sz="3200" b="1" dirty="0" err="1" smtClean="0">
                <a:solidFill>
                  <a:srgbClr val="0070C0"/>
                </a:solidFill>
              </a:rPr>
              <a:t>Euploidy</a:t>
            </a:r>
            <a:r>
              <a:rPr lang="en-US" sz="3200" b="1" dirty="0" smtClean="0">
                <a:solidFill>
                  <a:srgbClr val="0070C0"/>
                </a:solidFill>
              </a:rPr>
              <a:t> - </a:t>
            </a:r>
            <a:r>
              <a:rPr lang="en-US" sz="3200" dirty="0" smtClean="0"/>
              <a:t>changes </a:t>
            </a:r>
            <a:r>
              <a:rPr lang="en-US" sz="3200" dirty="0"/>
              <a:t>in the number of sets of </a:t>
            </a:r>
            <a:r>
              <a:rPr lang="en-US" sz="3200" dirty="0" smtClean="0"/>
              <a:t>chromosomes;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0070C0"/>
                </a:solidFill>
              </a:rPr>
              <a:t>Aneuploidy - </a:t>
            </a:r>
            <a:r>
              <a:rPr lang="en-US" sz="3200" dirty="0" smtClean="0"/>
              <a:t>changes </a:t>
            </a:r>
            <a:r>
              <a:rPr lang="en-US" sz="3200" dirty="0"/>
              <a:t>in the number of particular chromosomes within a </a:t>
            </a:r>
            <a:r>
              <a:rPr lang="en-US" sz="3200" dirty="0" smtClean="0"/>
              <a:t>set.</a:t>
            </a:r>
            <a:endParaRPr lang="ru-RU" sz="3200" dirty="0"/>
          </a:p>
          <a:p>
            <a:pPr marL="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80870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35977"/>
            <a:ext cx="8596668" cy="691661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Euploidy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389185"/>
            <a:ext cx="10620781" cy="4652177"/>
          </a:xfrm>
        </p:spPr>
        <p:txBody>
          <a:bodyPr>
            <a:normAutofit fontScale="92500" lnSpcReduction="20000"/>
          </a:bodyPr>
          <a:lstStyle/>
          <a:p>
            <a:r>
              <a:rPr lang="en-US" sz="3500" dirty="0"/>
              <a:t>Organisms that are </a:t>
            </a:r>
            <a:r>
              <a:rPr lang="en-US" sz="3500" i="1" dirty="0" err="1">
                <a:solidFill>
                  <a:srgbClr val="FF0000"/>
                </a:solidFill>
              </a:rPr>
              <a:t>euploid</a:t>
            </a:r>
            <a:r>
              <a:rPr lang="en-US" sz="3500" i="1" dirty="0"/>
              <a:t> </a:t>
            </a:r>
            <a:r>
              <a:rPr lang="en-US" sz="3500" dirty="0"/>
              <a:t>have a chromosome number that is an exact multiple of a chromosome set. </a:t>
            </a:r>
            <a:endParaRPr lang="ru-RU" sz="3500" dirty="0"/>
          </a:p>
          <a:p>
            <a:r>
              <a:rPr lang="en-US" sz="3500" dirty="0"/>
              <a:t>Geneticists use the letter </a:t>
            </a:r>
            <a:r>
              <a:rPr lang="en-US" sz="3500" b="1" dirty="0">
                <a:solidFill>
                  <a:srgbClr val="0070C0"/>
                </a:solidFill>
              </a:rPr>
              <a:t>n</a:t>
            </a:r>
            <a:r>
              <a:rPr lang="en-US" sz="3500" dirty="0"/>
              <a:t> to represent a set of chromosomes. </a:t>
            </a:r>
            <a:endParaRPr lang="en-US" sz="3500" dirty="0" smtClean="0"/>
          </a:p>
          <a:p>
            <a:r>
              <a:rPr lang="en-US" sz="3500" dirty="0" smtClean="0"/>
              <a:t>A </a:t>
            </a:r>
            <a:r>
              <a:rPr lang="en-US" sz="3500" b="1" dirty="0">
                <a:solidFill>
                  <a:srgbClr val="0070C0"/>
                </a:solidFill>
              </a:rPr>
              <a:t>diploid</a:t>
            </a:r>
            <a:r>
              <a:rPr lang="en-US" sz="3500" b="1" dirty="0"/>
              <a:t> </a:t>
            </a:r>
            <a:r>
              <a:rPr lang="en-US" sz="3500" dirty="0"/>
              <a:t>organism is referred to as </a:t>
            </a:r>
            <a:r>
              <a:rPr lang="en-US" sz="3500" b="1" dirty="0">
                <a:solidFill>
                  <a:srgbClr val="0070C0"/>
                </a:solidFill>
              </a:rPr>
              <a:t>2n</a:t>
            </a:r>
            <a:r>
              <a:rPr lang="en-US" sz="3500" dirty="0"/>
              <a:t>, </a:t>
            </a:r>
            <a:endParaRPr lang="en-US" sz="3500" dirty="0" smtClean="0"/>
          </a:p>
          <a:p>
            <a:r>
              <a:rPr lang="en-US" sz="3500" dirty="0" smtClean="0"/>
              <a:t>a </a:t>
            </a:r>
            <a:r>
              <a:rPr lang="en-US" sz="3500" b="1" dirty="0">
                <a:solidFill>
                  <a:srgbClr val="0070C0"/>
                </a:solidFill>
              </a:rPr>
              <a:t>triploid </a:t>
            </a:r>
            <a:r>
              <a:rPr lang="en-US" sz="3500" dirty="0"/>
              <a:t>organism as </a:t>
            </a:r>
            <a:r>
              <a:rPr lang="en-US" sz="3500" b="1" dirty="0">
                <a:solidFill>
                  <a:srgbClr val="0070C0"/>
                </a:solidFill>
              </a:rPr>
              <a:t>3n</a:t>
            </a:r>
            <a:r>
              <a:rPr lang="en-US" sz="3500" dirty="0"/>
              <a:t>, </a:t>
            </a:r>
            <a:endParaRPr lang="en-US" sz="3500" dirty="0" smtClean="0"/>
          </a:p>
          <a:p>
            <a:r>
              <a:rPr lang="en-US" sz="3500" dirty="0" smtClean="0"/>
              <a:t>a </a:t>
            </a:r>
            <a:r>
              <a:rPr lang="en-US" sz="3500" b="1" dirty="0" err="1">
                <a:solidFill>
                  <a:srgbClr val="0070C0"/>
                </a:solidFill>
              </a:rPr>
              <a:t>tetraploid</a:t>
            </a:r>
            <a:r>
              <a:rPr lang="en-US" sz="3500" dirty="0"/>
              <a:t> organism as </a:t>
            </a:r>
            <a:r>
              <a:rPr lang="en-US" sz="3500" b="1" dirty="0">
                <a:solidFill>
                  <a:srgbClr val="0070C0"/>
                </a:solidFill>
              </a:rPr>
              <a:t>4n</a:t>
            </a:r>
            <a:r>
              <a:rPr lang="en-US" sz="3500" dirty="0"/>
              <a:t>, and so on. </a:t>
            </a:r>
            <a:endParaRPr lang="en-US" sz="3500" dirty="0" smtClean="0"/>
          </a:p>
          <a:p>
            <a:r>
              <a:rPr lang="en-US" sz="3500" dirty="0" smtClean="0"/>
              <a:t>Organisms </a:t>
            </a:r>
            <a:r>
              <a:rPr lang="en-US" sz="3500" dirty="0"/>
              <a:t>with three or more sets of chromosomes are also called </a:t>
            </a:r>
            <a:r>
              <a:rPr lang="en-US" sz="3500" b="1" dirty="0" err="1">
                <a:solidFill>
                  <a:srgbClr val="0070C0"/>
                </a:solidFill>
              </a:rPr>
              <a:t>polyploid</a:t>
            </a:r>
            <a:r>
              <a:rPr lang="en-US" sz="3500" dirty="0"/>
              <a:t>.</a:t>
            </a:r>
            <a:endParaRPr lang="ru-RU" sz="3500" dirty="0"/>
          </a:p>
          <a:p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808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68541" y="545123"/>
            <a:ext cx="10216336" cy="5522617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</a:rPr>
              <a:t>Recombination </a:t>
            </a:r>
            <a:r>
              <a:rPr lang="en-US" sz="3200" b="1" dirty="0" smtClean="0">
                <a:solidFill>
                  <a:srgbClr val="FF0000"/>
                </a:solidFill>
              </a:rPr>
              <a:t>- </a:t>
            </a:r>
            <a:r>
              <a:rPr lang="en-US" sz="3200" dirty="0" smtClean="0"/>
              <a:t>the </a:t>
            </a:r>
            <a:r>
              <a:rPr lang="en-US" sz="3200" dirty="0"/>
              <a:t>exchange of parts between DNA molecules or chromosomes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r>
              <a:rPr lang="en-US" sz="3200" dirty="0" smtClean="0"/>
              <a:t>There are three types of </a:t>
            </a:r>
            <a:r>
              <a:rPr lang="en-US" sz="3200" dirty="0" err="1" smtClean="0"/>
              <a:t>recombinations</a:t>
            </a:r>
            <a:r>
              <a:rPr lang="en-US" sz="3200" dirty="0" smtClean="0"/>
              <a:t>:</a:t>
            </a:r>
          </a:p>
          <a:p>
            <a:pPr marL="0" indent="0">
              <a:buNone/>
            </a:pPr>
            <a:endParaRPr lang="en-US" sz="3200" dirty="0" smtClean="0"/>
          </a:p>
          <a:p>
            <a:pPr lvl="0"/>
            <a:r>
              <a:rPr lang="en-US" sz="3200" dirty="0" smtClean="0">
                <a:solidFill>
                  <a:srgbClr val="0070C0"/>
                </a:solidFill>
              </a:rPr>
              <a:t>Homologous </a:t>
            </a:r>
            <a:r>
              <a:rPr lang="en-US" sz="3200" dirty="0">
                <a:solidFill>
                  <a:srgbClr val="0070C0"/>
                </a:solidFill>
              </a:rPr>
              <a:t>recombination (General recombination)</a:t>
            </a:r>
            <a:endParaRPr lang="ru-RU" sz="3200" dirty="0">
              <a:solidFill>
                <a:srgbClr val="0070C0"/>
              </a:solidFill>
            </a:endParaRPr>
          </a:p>
          <a:p>
            <a:pPr lvl="0"/>
            <a:r>
              <a:rPr lang="en-US" sz="3200" dirty="0">
                <a:solidFill>
                  <a:srgbClr val="0070C0"/>
                </a:solidFill>
              </a:rPr>
              <a:t>Site-specific recombination</a:t>
            </a:r>
            <a:endParaRPr lang="ru-RU" sz="3200" dirty="0">
              <a:solidFill>
                <a:srgbClr val="0070C0"/>
              </a:solidFill>
            </a:endParaRPr>
          </a:p>
          <a:p>
            <a:pPr lvl="0"/>
            <a:r>
              <a:rPr lang="ru-RU" sz="3200" dirty="0" err="1">
                <a:solidFill>
                  <a:srgbClr val="0070C0"/>
                </a:solidFill>
              </a:rPr>
              <a:t>Transposition</a:t>
            </a:r>
            <a:endParaRPr lang="ru-RU" sz="32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0204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54978"/>
            <a:ext cx="8596668" cy="641838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Aneuploidy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896816"/>
            <a:ext cx="9820337" cy="5750169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/>
              <a:t>Such changes involve an alteration in the number of particular </a:t>
            </a:r>
            <a:r>
              <a:rPr lang="en-US" sz="3200" dirty="0" smtClean="0"/>
              <a:t>chromosomes.</a:t>
            </a:r>
          </a:p>
          <a:p>
            <a:r>
              <a:rPr lang="en-US" sz="3200" b="1" dirty="0" err="1">
                <a:solidFill>
                  <a:srgbClr val="0070C0"/>
                </a:solidFill>
              </a:rPr>
              <a:t>Nullisomy</a:t>
            </a:r>
            <a:r>
              <a:rPr lang="en-US" sz="3200" dirty="0"/>
              <a:t> - the loss of both pairs of homologous chromosomes; individuals are called </a:t>
            </a:r>
            <a:r>
              <a:rPr lang="en-US" sz="3200" dirty="0" err="1"/>
              <a:t>nullisomics</a:t>
            </a:r>
            <a:r>
              <a:rPr lang="en-US" sz="3200" dirty="0"/>
              <a:t> and their chromosomal composition is </a:t>
            </a:r>
            <a:r>
              <a:rPr lang="en-US" sz="3200" b="1" dirty="0">
                <a:solidFill>
                  <a:srgbClr val="0070C0"/>
                </a:solidFill>
              </a:rPr>
              <a:t>2n-2</a:t>
            </a:r>
            <a:r>
              <a:rPr lang="en-US" sz="3200" dirty="0"/>
              <a:t>;</a:t>
            </a:r>
            <a:endParaRPr lang="ru-RU" sz="3200" dirty="0"/>
          </a:p>
          <a:p>
            <a:r>
              <a:rPr lang="en-US" sz="3200" b="1" dirty="0" err="1">
                <a:solidFill>
                  <a:srgbClr val="0070C0"/>
                </a:solidFill>
              </a:rPr>
              <a:t>Monosomy</a:t>
            </a:r>
            <a:r>
              <a:rPr lang="en-US" sz="3200" dirty="0"/>
              <a:t> - the loss of a single chromosome; individuals are called </a:t>
            </a:r>
            <a:r>
              <a:rPr lang="en-US" sz="3200" dirty="0" err="1"/>
              <a:t>monosomics</a:t>
            </a:r>
            <a:r>
              <a:rPr lang="en-US" sz="3200" dirty="0"/>
              <a:t> and their chromosomal composition is </a:t>
            </a:r>
            <a:r>
              <a:rPr lang="en-US" sz="3200" b="1" dirty="0">
                <a:solidFill>
                  <a:srgbClr val="0070C0"/>
                </a:solidFill>
              </a:rPr>
              <a:t>2n-1</a:t>
            </a:r>
            <a:endParaRPr lang="ru-RU" sz="3200" b="1" dirty="0">
              <a:solidFill>
                <a:srgbClr val="0070C0"/>
              </a:solidFill>
            </a:endParaRPr>
          </a:p>
          <a:p>
            <a:r>
              <a:rPr lang="en-US" sz="3200" b="1" dirty="0">
                <a:solidFill>
                  <a:srgbClr val="0070C0"/>
                </a:solidFill>
              </a:rPr>
              <a:t>Trisomy</a:t>
            </a:r>
            <a:r>
              <a:rPr lang="en-US" sz="3200" dirty="0"/>
              <a:t> - the gain of an extra copy of a chromosome; individuals are called </a:t>
            </a:r>
            <a:r>
              <a:rPr lang="en-US" sz="3200" dirty="0" err="1"/>
              <a:t>trisomics</a:t>
            </a:r>
            <a:r>
              <a:rPr lang="en-US" sz="3200" dirty="0"/>
              <a:t> and their chromosomal composition is </a:t>
            </a:r>
            <a:r>
              <a:rPr lang="en-US" sz="3200" b="1" dirty="0">
                <a:solidFill>
                  <a:srgbClr val="0070C0"/>
                </a:solidFill>
              </a:rPr>
              <a:t>2n+1</a:t>
            </a:r>
            <a:r>
              <a:rPr lang="en-US" sz="3200" dirty="0"/>
              <a:t>.</a:t>
            </a:r>
            <a:endParaRPr lang="ru-RU" sz="3200" dirty="0"/>
          </a:p>
          <a:p>
            <a:r>
              <a:rPr lang="en-US" sz="3200" b="1" dirty="0" err="1">
                <a:solidFill>
                  <a:srgbClr val="0070C0"/>
                </a:solidFill>
              </a:rPr>
              <a:t>Tetrasomy</a:t>
            </a:r>
            <a:r>
              <a:rPr lang="en-US" sz="3200" dirty="0"/>
              <a:t> - the gain of an extra pair of homologous chromosomes; individuals are called </a:t>
            </a:r>
            <a:r>
              <a:rPr lang="en-US" sz="3200" dirty="0" err="1"/>
              <a:t>tetrasomics</a:t>
            </a:r>
            <a:r>
              <a:rPr lang="en-US" sz="3200" dirty="0"/>
              <a:t>; chromosomal composition is </a:t>
            </a:r>
            <a:r>
              <a:rPr lang="en-US" sz="3200" b="1" dirty="0">
                <a:solidFill>
                  <a:srgbClr val="0070C0"/>
                </a:solidFill>
              </a:rPr>
              <a:t>2n+2</a:t>
            </a:r>
            <a:r>
              <a:rPr lang="en-US" sz="3200" dirty="0"/>
              <a:t>.</a:t>
            </a:r>
            <a:endParaRPr lang="ru-RU" sz="3200" dirty="0"/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240411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407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Examples of Numerical abnormalities</a:t>
            </a:r>
            <a:r>
              <a:rPr lang="ru-RU" dirty="0"/>
              <a:t/>
            </a:r>
            <a:br>
              <a:rPr lang="ru-RU" dirty="0"/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345223"/>
            <a:ext cx="6954389" cy="46961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Down’s </a:t>
            </a:r>
            <a:r>
              <a:rPr lang="en-US" sz="2800" b="1" dirty="0">
                <a:solidFill>
                  <a:srgbClr val="0070C0"/>
                </a:solidFill>
              </a:rPr>
              <a:t>syndrome </a:t>
            </a:r>
            <a:r>
              <a:rPr lang="en-US" sz="2800" dirty="0"/>
              <a:t>(47XX (XY), 21+) is a </a:t>
            </a:r>
            <a:r>
              <a:rPr lang="en-US" sz="2800" dirty="0" smtClean="0"/>
              <a:t>genetic </a:t>
            </a:r>
            <a:r>
              <a:rPr lang="en-US" sz="2800" dirty="0" err="1" smtClean="0"/>
              <a:t>disoder</a:t>
            </a:r>
            <a:r>
              <a:rPr lang="en-US" sz="2800" dirty="0" smtClean="0"/>
              <a:t> </a:t>
            </a:r>
            <a:r>
              <a:rPr lang="en-US" sz="2800" dirty="0"/>
              <a:t>caused by the presence of extra </a:t>
            </a:r>
            <a:r>
              <a:rPr lang="en-US" sz="2800" dirty="0" smtClean="0"/>
              <a:t>21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chromosome.</a:t>
            </a:r>
          </a:p>
          <a:p>
            <a:pPr marL="0" indent="0">
              <a:buNone/>
            </a:pPr>
            <a:endParaRPr lang="en-US" sz="28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8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800" b="1" dirty="0" err="1" smtClean="0">
                <a:solidFill>
                  <a:srgbClr val="0070C0"/>
                </a:solidFill>
              </a:rPr>
              <a:t>Patau’s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>
                <a:solidFill>
                  <a:srgbClr val="0070C0"/>
                </a:solidFill>
              </a:rPr>
              <a:t>syndrome </a:t>
            </a:r>
            <a:r>
              <a:rPr lang="en-US" sz="2800" dirty="0"/>
              <a:t>(47XX (XY), 13+) </a:t>
            </a:r>
            <a:r>
              <a:rPr lang="en-US" sz="2800" dirty="0" smtClean="0"/>
              <a:t>an </a:t>
            </a:r>
            <a:r>
              <a:rPr lang="en-US" sz="2800" dirty="0"/>
              <a:t>extra </a:t>
            </a:r>
            <a:r>
              <a:rPr lang="en-US" sz="2800" dirty="0" smtClean="0"/>
              <a:t>13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chromosome.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757" y="1211953"/>
            <a:ext cx="4212701" cy="22008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757" y="3693292"/>
            <a:ext cx="3974937" cy="26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105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5" y="378069"/>
            <a:ext cx="5565204" cy="56632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Edwards’s </a:t>
            </a:r>
            <a:r>
              <a:rPr lang="en-US" sz="2800" b="1" dirty="0">
                <a:solidFill>
                  <a:srgbClr val="0070C0"/>
                </a:solidFill>
              </a:rPr>
              <a:t>syndrome </a:t>
            </a:r>
            <a:r>
              <a:rPr lang="en-US" sz="2800" dirty="0"/>
              <a:t>(47XX (XY), 18+) </a:t>
            </a:r>
            <a:r>
              <a:rPr lang="en-US" sz="2800" dirty="0" smtClean="0"/>
              <a:t>caused </a:t>
            </a:r>
            <a:r>
              <a:rPr lang="en-US" sz="2800" dirty="0"/>
              <a:t>by the presence </a:t>
            </a:r>
            <a:r>
              <a:rPr lang="en-US" sz="2800" dirty="0" smtClean="0"/>
              <a:t>extra 18</a:t>
            </a:r>
            <a:r>
              <a:rPr lang="en-US" sz="2800" baseline="30000" dirty="0" smtClean="0"/>
              <a:t>th</a:t>
            </a:r>
            <a:r>
              <a:rPr lang="en-US" sz="2800" dirty="0"/>
              <a:t> </a:t>
            </a:r>
            <a:r>
              <a:rPr lang="en-US" sz="2800" dirty="0" smtClean="0"/>
              <a:t>chromosome.</a:t>
            </a:r>
          </a:p>
          <a:p>
            <a:pPr marL="0" indent="0">
              <a:buNone/>
            </a:pPr>
            <a:endParaRPr lang="en-US" sz="2800" spc="-300" dirty="0"/>
          </a:p>
          <a:p>
            <a:pPr marL="0" indent="0">
              <a:buNone/>
            </a:pPr>
            <a:r>
              <a:rPr lang="en-US" sz="2800" b="1" dirty="0">
                <a:solidFill>
                  <a:srgbClr val="0070C0"/>
                </a:solidFill>
              </a:rPr>
              <a:t>Turner </a:t>
            </a:r>
            <a:r>
              <a:rPr lang="en-US" sz="2800" b="1" dirty="0" err="1">
                <a:solidFill>
                  <a:srgbClr val="0070C0"/>
                </a:solidFill>
              </a:rPr>
              <a:t>Monosomy</a:t>
            </a:r>
            <a:r>
              <a:rPr lang="en-US" sz="2800" b="1" dirty="0">
                <a:solidFill>
                  <a:srgbClr val="0070C0"/>
                </a:solidFill>
              </a:rPr>
              <a:t> X </a:t>
            </a:r>
            <a:r>
              <a:rPr lang="en-US" sz="2800" dirty="0"/>
              <a:t>(45, XO)</a:t>
            </a:r>
            <a:r>
              <a:rPr lang="en-US" sz="2800" i="1" dirty="0"/>
              <a:t> </a:t>
            </a:r>
            <a:r>
              <a:rPr lang="en-US" sz="2800" dirty="0"/>
              <a:t>is a condition in which a </a:t>
            </a:r>
            <a:r>
              <a:rPr lang="en-US" sz="2800" dirty="0" smtClean="0"/>
              <a:t>female </a:t>
            </a:r>
            <a:r>
              <a:rPr lang="en-US" sz="2800" dirty="0"/>
              <a:t>is partly or completely missing an </a:t>
            </a:r>
            <a:r>
              <a:rPr lang="en-US" sz="2800" dirty="0" smtClean="0"/>
              <a:t>X chromosome.</a:t>
            </a:r>
          </a:p>
          <a:p>
            <a:pPr marL="0" indent="0">
              <a:buNone/>
            </a:pPr>
            <a:r>
              <a:rPr lang="en-US" sz="2800" b="1" dirty="0" err="1">
                <a:solidFill>
                  <a:srgbClr val="0070C0"/>
                </a:solidFill>
              </a:rPr>
              <a:t>Klinefelter’s</a:t>
            </a:r>
            <a:r>
              <a:rPr lang="en-US" sz="2800" b="1" dirty="0">
                <a:solidFill>
                  <a:srgbClr val="0070C0"/>
                </a:solidFill>
              </a:rPr>
              <a:t> syndrome </a:t>
            </a:r>
            <a:r>
              <a:rPr lang="en-US" sz="2800" dirty="0"/>
              <a:t>(47XXY or XXY) is the set of symptoms that result from two or more X </a:t>
            </a:r>
            <a:r>
              <a:rPr lang="en-US" sz="2800" dirty="0" smtClean="0"/>
              <a:t>chromosome in </a:t>
            </a:r>
            <a:r>
              <a:rPr lang="en-US" sz="2800" dirty="0"/>
              <a:t>males.</a:t>
            </a:r>
            <a:endParaRPr lang="ru-RU" sz="2800" spc="-3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913" y="106799"/>
            <a:ext cx="2825755" cy="21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r="1148" b="21015"/>
          <a:stretch/>
        </p:blipFill>
        <p:spPr>
          <a:xfrm>
            <a:off x="6380366" y="1947917"/>
            <a:ext cx="4706734" cy="19646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1913" y="3994664"/>
            <a:ext cx="178117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76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The causes of mutation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77334" y="1213339"/>
            <a:ext cx="11157112" cy="5354516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Spontaneous mutations </a:t>
            </a:r>
            <a:r>
              <a:rPr lang="en-US" sz="2400" dirty="0"/>
              <a:t>are changes in DNA structure that result from abnormalities in biological </a:t>
            </a:r>
            <a:r>
              <a:rPr lang="en-US" sz="2400" dirty="0" smtClean="0"/>
              <a:t>processes.</a:t>
            </a:r>
          </a:p>
          <a:p>
            <a:pPr marL="0" indent="0">
              <a:buNone/>
            </a:pPr>
            <a:r>
              <a:rPr lang="en-US" sz="2400" i="1" dirty="0" smtClean="0">
                <a:solidFill>
                  <a:srgbClr val="0070C0"/>
                </a:solidFill>
              </a:rPr>
              <a:t>Causes:</a:t>
            </a:r>
          </a:p>
          <a:p>
            <a:r>
              <a:rPr lang="en-US" sz="2400" i="1" dirty="0"/>
              <a:t>Aberrant recombination </a:t>
            </a:r>
            <a:r>
              <a:rPr lang="en-US" sz="2400" i="1" dirty="0" smtClean="0"/>
              <a:t>during </a:t>
            </a:r>
            <a:r>
              <a:rPr lang="en-US" sz="2400" i="1" dirty="0"/>
              <a:t>crossing </a:t>
            </a:r>
            <a:r>
              <a:rPr lang="en-US" sz="2400" i="1" dirty="0" smtClean="0"/>
              <a:t>over</a:t>
            </a:r>
          </a:p>
          <a:p>
            <a:r>
              <a:rPr lang="en-US" sz="2400" i="1" dirty="0"/>
              <a:t>Errors in DNA </a:t>
            </a:r>
            <a:r>
              <a:rPr lang="en-US" sz="2400" i="1" dirty="0" smtClean="0"/>
              <a:t>replication</a:t>
            </a:r>
          </a:p>
          <a:p>
            <a:r>
              <a:rPr lang="en-US" sz="2400" i="1" dirty="0" err="1" smtClean="0"/>
              <a:t>Depurination</a:t>
            </a:r>
            <a:r>
              <a:rPr lang="en-US" sz="2400" i="1" dirty="0" smtClean="0"/>
              <a:t> and so on.</a:t>
            </a:r>
            <a:endParaRPr lang="ru-RU" sz="2400" dirty="0"/>
          </a:p>
          <a:p>
            <a:r>
              <a:rPr lang="en-US" sz="2400" b="1" dirty="0" smtClean="0">
                <a:solidFill>
                  <a:srgbClr val="0070C0"/>
                </a:solidFill>
              </a:rPr>
              <a:t>Induced mutations </a:t>
            </a:r>
            <a:r>
              <a:rPr lang="en-US" sz="2400" dirty="0" smtClean="0"/>
              <a:t>are </a:t>
            </a:r>
            <a:r>
              <a:rPr lang="en-US" sz="2400" dirty="0"/>
              <a:t>caused by environmental agents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0070C0"/>
                </a:solidFill>
              </a:rPr>
              <a:t>Causes</a:t>
            </a:r>
            <a:r>
              <a:rPr lang="en-US" sz="2400" i="1" dirty="0" smtClean="0">
                <a:solidFill>
                  <a:srgbClr val="0070C0"/>
                </a:solidFill>
              </a:rPr>
              <a:t>:</a:t>
            </a:r>
          </a:p>
          <a:p>
            <a:r>
              <a:rPr lang="en-US" sz="2400" i="1" dirty="0" smtClean="0"/>
              <a:t>Chemical agents</a:t>
            </a:r>
          </a:p>
          <a:p>
            <a:r>
              <a:rPr lang="en-US" sz="2400" i="1" dirty="0"/>
              <a:t>Physical </a:t>
            </a:r>
            <a:r>
              <a:rPr lang="en-US" sz="2400" i="1" dirty="0" smtClean="0"/>
              <a:t>agents</a:t>
            </a:r>
          </a:p>
          <a:p>
            <a:r>
              <a:rPr lang="en-US" sz="2400" i="1" dirty="0" smtClean="0"/>
              <a:t>Biological agents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487432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83577"/>
            <a:ext cx="8596668" cy="55577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</a:rPr>
              <a:t>The value of the mutation </a:t>
            </a:r>
            <a:r>
              <a:rPr lang="en-US" sz="3200" b="1" dirty="0" smtClean="0">
                <a:solidFill>
                  <a:srgbClr val="FF0000"/>
                </a:solidFill>
              </a:rPr>
              <a:t>process</a:t>
            </a:r>
          </a:p>
          <a:p>
            <a:pPr marL="0" indent="0">
              <a:buNone/>
            </a:pPr>
            <a:endParaRPr lang="ru-RU" sz="3200" dirty="0">
              <a:solidFill>
                <a:srgbClr val="FF0000"/>
              </a:solidFill>
            </a:endParaRPr>
          </a:p>
          <a:p>
            <a:r>
              <a:rPr lang="en-US" sz="3200" dirty="0"/>
              <a:t>A high level of hereditary diversity of natural populations is maintained due to the mutational process.  </a:t>
            </a:r>
            <a:endParaRPr lang="en-US" sz="3200" dirty="0" smtClean="0"/>
          </a:p>
          <a:p>
            <a:r>
              <a:rPr lang="en-US" sz="3200" dirty="0" smtClean="0"/>
              <a:t>A </a:t>
            </a:r>
            <a:r>
              <a:rPr lang="en-US" sz="3200" dirty="0"/>
              <a:t>set of alleles that result from mutation is the source of elementary evolutionary material.</a:t>
            </a:r>
            <a:endParaRPr lang="ru-RU" sz="3200" dirty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71421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98231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Variability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48508"/>
            <a:ext cx="10480104" cy="47928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is </a:t>
            </a:r>
            <a:r>
              <a:rPr lang="en-US" sz="3200" dirty="0"/>
              <a:t>the property of organisms to acquire different from other individuals of their species.</a:t>
            </a:r>
            <a:endParaRPr lang="ru-RU" sz="3200" dirty="0"/>
          </a:p>
          <a:p>
            <a:pPr marL="0" indent="0">
              <a:buNone/>
            </a:pPr>
            <a:r>
              <a:rPr lang="en-US" sz="3200" dirty="0"/>
              <a:t>There are two types of variability</a:t>
            </a:r>
            <a:r>
              <a:rPr lang="en-US" sz="3200" dirty="0" smtClean="0"/>
              <a:t>:</a:t>
            </a:r>
          </a:p>
          <a:p>
            <a:pPr marL="0" indent="0">
              <a:buNone/>
            </a:pPr>
            <a:r>
              <a:rPr lang="en-US" sz="3200" dirty="0" smtClean="0"/>
              <a:t> </a:t>
            </a:r>
          </a:p>
          <a:p>
            <a:r>
              <a:rPr lang="en-US" sz="3200" b="1" dirty="0" smtClean="0">
                <a:solidFill>
                  <a:srgbClr val="0070C0"/>
                </a:solidFill>
              </a:rPr>
              <a:t>Genotypic</a:t>
            </a:r>
            <a:r>
              <a:rPr lang="en-US" sz="3200" dirty="0" smtClean="0"/>
              <a:t> </a:t>
            </a:r>
            <a:r>
              <a:rPr lang="en-US" sz="3200" dirty="0"/>
              <a:t>or hereditary </a:t>
            </a:r>
            <a:endParaRPr lang="en-US" sz="3200" dirty="0" smtClean="0"/>
          </a:p>
          <a:p>
            <a:r>
              <a:rPr lang="en-US" sz="3200" b="1" dirty="0" smtClean="0">
                <a:solidFill>
                  <a:srgbClr val="0070C0"/>
                </a:solidFill>
              </a:rPr>
              <a:t>Phenotypic</a:t>
            </a:r>
            <a:r>
              <a:rPr lang="en-US" sz="3200" dirty="0" smtClean="0"/>
              <a:t> </a:t>
            </a:r>
            <a:r>
              <a:rPr lang="en-US" sz="3200" dirty="0"/>
              <a:t>or </a:t>
            </a:r>
            <a:r>
              <a:rPr lang="en-US" sz="3200" dirty="0" smtClean="0"/>
              <a:t>non-hereditary </a:t>
            </a:r>
            <a:r>
              <a:rPr lang="en-US" sz="3200" dirty="0"/>
              <a:t>variability.</a:t>
            </a:r>
            <a:endParaRPr lang="ru-RU" sz="3200" dirty="0"/>
          </a:p>
          <a:p>
            <a:pPr marL="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266662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413239"/>
            <a:ext cx="10550443" cy="5628124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FF0000"/>
                </a:solidFill>
              </a:rPr>
              <a:t>Genotypic variability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(hereditary variability) arises as result of gene reshuffling producing new combinations of alleles. </a:t>
            </a:r>
            <a:endParaRPr lang="ru-RU" sz="2800" dirty="0"/>
          </a:p>
          <a:p>
            <a:pPr marL="0" indent="0">
              <a:buNone/>
            </a:pPr>
            <a:r>
              <a:rPr lang="en-US" sz="2800" b="1" dirty="0">
                <a:solidFill>
                  <a:srgbClr val="0070C0"/>
                </a:solidFill>
              </a:rPr>
              <a:t>Sources of genotypic variability:</a:t>
            </a:r>
            <a:endParaRPr lang="ru-RU" sz="2800" b="1" dirty="0">
              <a:solidFill>
                <a:srgbClr val="0070C0"/>
              </a:solidFill>
            </a:endParaRPr>
          </a:p>
          <a:p>
            <a:pPr lvl="0"/>
            <a:r>
              <a:rPr lang="en-US" sz="2400" dirty="0"/>
              <a:t>Recombination between homologous chromosomes (crossing over) in prophase I of meiosis;</a:t>
            </a:r>
            <a:endParaRPr lang="ru-RU" sz="2400" dirty="0"/>
          </a:p>
          <a:p>
            <a:pPr lvl="0"/>
            <a:r>
              <a:rPr lang="en-US" sz="2400" dirty="0"/>
              <a:t>Independent assortment of chromosomes during meiosis (metaphase II);</a:t>
            </a:r>
            <a:endParaRPr lang="ru-RU" sz="2400" dirty="0"/>
          </a:p>
          <a:p>
            <a:pPr lvl="0"/>
            <a:r>
              <a:rPr lang="en-US" sz="2400" dirty="0"/>
              <a:t>Random fertilization of gametes (any one of the possible gametes can combine with any other possible gamete of the other sex);</a:t>
            </a:r>
            <a:endParaRPr lang="ru-RU" sz="2400" dirty="0"/>
          </a:p>
          <a:p>
            <a:pPr lvl="0"/>
            <a:r>
              <a:rPr lang="en-US" sz="2400" dirty="0"/>
              <a:t>Mutations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14893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13239"/>
            <a:ext cx="8596668" cy="5628124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0000"/>
                </a:solidFill>
              </a:rPr>
              <a:t>Value of genotypic </a:t>
            </a:r>
            <a:r>
              <a:rPr lang="en-US" sz="3200" b="1" dirty="0" smtClean="0">
                <a:solidFill>
                  <a:srgbClr val="FF0000"/>
                </a:solidFill>
              </a:rPr>
              <a:t>variability</a:t>
            </a:r>
          </a:p>
          <a:p>
            <a:pPr marL="0" indent="0" algn="ctr">
              <a:buNone/>
            </a:pPr>
            <a:endParaRPr lang="ru-RU" sz="3200" b="1" dirty="0">
              <a:solidFill>
                <a:srgbClr val="FF0000"/>
              </a:solidFill>
            </a:endParaRPr>
          </a:p>
          <a:p>
            <a:pPr lvl="0"/>
            <a:r>
              <a:rPr lang="en-US" sz="3200" dirty="0"/>
              <a:t>Provides the evolution of species in nature and selection of the best forms </a:t>
            </a:r>
            <a:endParaRPr lang="ru-RU" sz="3200" dirty="0"/>
          </a:p>
          <a:p>
            <a:pPr lvl="0"/>
            <a:r>
              <a:rPr lang="en-US" sz="3200" dirty="0"/>
              <a:t>Ensure a high level of hereditary diversity of natural populations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02903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95655"/>
            <a:ext cx="10823004" cy="564570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</a:rPr>
              <a:t>Phenotypic variability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(nonhereditary variability, modifications, acquired variability) commonly arises as a response to influence of environment </a:t>
            </a:r>
            <a:r>
              <a:rPr lang="en-US" sz="3200" dirty="0" smtClean="0"/>
              <a:t>effects: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Light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Temperature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Nutrition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physical effort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drug </a:t>
            </a:r>
            <a:r>
              <a:rPr lang="en-US" sz="2800" dirty="0">
                <a:solidFill>
                  <a:srgbClr val="0070C0"/>
                </a:solidFill>
              </a:rPr>
              <a:t>and so on</a:t>
            </a:r>
            <a:r>
              <a:rPr lang="en-US" sz="2800" dirty="0" smtClean="0">
                <a:solidFill>
                  <a:srgbClr val="0070C0"/>
                </a:solidFill>
              </a:rPr>
              <a:t>).</a:t>
            </a:r>
          </a:p>
          <a:p>
            <a:pPr marL="0" indent="0">
              <a:buNone/>
            </a:pPr>
            <a:r>
              <a:rPr lang="en-US" sz="2800" i="1" u="sng" dirty="0">
                <a:solidFill>
                  <a:srgbClr val="0070C0"/>
                </a:solidFill>
              </a:rPr>
              <a:t>Examples</a:t>
            </a:r>
            <a:r>
              <a:rPr lang="en-US" sz="2800" dirty="0">
                <a:solidFill>
                  <a:srgbClr val="0070C0"/>
                </a:solidFill>
              </a:rPr>
              <a:t>: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dirty="0" smtClean="0"/>
              <a:t>increased </a:t>
            </a:r>
            <a:r>
              <a:rPr lang="en-US" sz="2800" dirty="0"/>
              <a:t>skin pigmentation under the influence of UV rays, </a:t>
            </a:r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strong development of the musculoskeletal system because of physical activity, </a:t>
            </a:r>
            <a:endParaRPr lang="en-US" sz="2800" dirty="0" smtClean="0"/>
          </a:p>
          <a:p>
            <a:r>
              <a:rPr lang="en-US" sz="2800" dirty="0" smtClean="0"/>
              <a:t>increasing </a:t>
            </a:r>
            <a:r>
              <a:rPr lang="en-US" sz="2800" dirty="0"/>
              <a:t>the number of erythrocytes in case of oxygen deficiency etc.</a:t>
            </a:r>
            <a:endParaRPr lang="ru-RU" sz="2800" dirty="0"/>
          </a:p>
          <a:p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4489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712177"/>
            <a:ext cx="10998851" cy="5329185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FF0000"/>
                </a:solidFill>
              </a:rPr>
              <a:t>Value of phenotypic </a:t>
            </a:r>
            <a:r>
              <a:rPr lang="en-US" sz="3600" b="1" dirty="0" smtClean="0">
                <a:solidFill>
                  <a:srgbClr val="FF0000"/>
                </a:solidFill>
              </a:rPr>
              <a:t>variability</a:t>
            </a:r>
          </a:p>
          <a:p>
            <a:pPr marL="0" indent="0">
              <a:buNone/>
            </a:pPr>
            <a:endParaRPr lang="ru-RU" sz="3600" b="1" dirty="0">
              <a:solidFill>
                <a:srgbClr val="FF0000"/>
              </a:solidFill>
            </a:endParaRPr>
          </a:p>
          <a:p>
            <a:pPr lvl="0"/>
            <a:r>
              <a:rPr lang="en-US" sz="3600" dirty="0"/>
              <a:t>Increases vitality;</a:t>
            </a:r>
            <a:endParaRPr lang="ru-RU" sz="3600" dirty="0"/>
          </a:p>
          <a:p>
            <a:pPr lvl="0"/>
            <a:r>
              <a:rPr lang="en-US" sz="3600" dirty="0"/>
              <a:t>Increases adaptability to environmental conditions.</a:t>
            </a:r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9319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9585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Homologous recombination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9734" y="1595719"/>
            <a:ext cx="10196854" cy="44456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involves an exchange between DNA segments that are similar or identical in their DNA sequences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Indeed it is </a:t>
            </a:r>
            <a:r>
              <a:rPr lang="en-US" sz="3200" dirty="0" smtClean="0">
                <a:solidFill>
                  <a:srgbClr val="0070C0"/>
                </a:solidFill>
              </a:rPr>
              <a:t>crossing over</a:t>
            </a:r>
            <a:r>
              <a:rPr lang="en-US" sz="3200" dirty="0" smtClean="0"/>
              <a:t>.</a:t>
            </a:r>
          </a:p>
          <a:p>
            <a:r>
              <a:rPr lang="en-US" sz="2400" dirty="0" smtClean="0"/>
              <a:t>Two </a:t>
            </a:r>
            <a:r>
              <a:rPr lang="en-US" sz="2400" dirty="0"/>
              <a:t>types of crossing over may occur between replicated </a:t>
            </a:r>
            <a:r>
              <a:rPr lang="en-US" sz="2400" dirty="0" smtClean="0"/>
              <a:t>chromosomes: </a:t>
            </a:r>
          </a:p>
          <a:p>
            <a:r>
              <a:rPr lang="en-US" sz="2400" dirty="0" smtClean="0"/>
              <a:t>crossing </a:t>
            </a:r>
            <a:r>
              <a:rPr lang="en-US" sz="2400" dirty="0"/>
              <a:t>over takes place between </a:t>
            </a:r>
            <a:r>
              <a:rPr lang="en-US" sz="2400" b="1" dirty="0">
                <a:solidFill>
                  <a:srgbClr val="FF0000"/>
                </a:solidFill>
              </a:rPr>
              <a:t>sister chromatids</a:t>
            </a:r>
            <a:r>
              <a:rPr lang="en-US" sz="2400" dirty="0"/>
              <a:t>, which are genetically identical, exchange </a:t>
            </a:r>
            <a:r>
              <a:rPr lang="en-US" sz="2400" b="1" dirty="0">
                <a:solidFill>
                  <a:srgbClr val="0070C0"/>
                </a:solidFill>
              </a:rPr>
              <a:t>does not produce a new combination of </a:t>
            </a:r>
            <a:r>
              <a:rPr lang="en-US" sz="2400" b="1" dirty="0" smtClean="0">
                <a:solidFill>
                  <a:srgbClr val="0070C0"/>
                </a:solidFill>
              </a:rPr>
              <a:t>alleles</a:t>
            </a:r>
            <a:r>
              <a:rPr lang="en-US" sz="2400" dirty="0" smtClean="0"/>
              <a:t>;</a:t>
            </a:r>
          </a:p>
          <a:p>
            <a:r>
              <a:rPr lang="en-US" sz="2400" dirty="0"/>
              <a:t>crossing over takes place between </a:t>
            </a:r>
            <a:r>
              <a:rPr lang="en-US" sz="2400" b="1" dirty="0" smtClean="0">
                <a:solidFill>
                  <a:srgbClr val="FF0000"/>
                </a:solidFill>
              </a:rPr>
              <a:t>non-sister </a:t>
            </a:r>
            <a:r>
              <a:rPr lang="en-US" sz="2400" b="1" dirty="0">
                <a:solidFill>
                  <a:srgbClr val="FF0000"/>
                </a:solidFill>
              </a:rPr>
              <a:t>chromatids</a:t>
            </a:r>
            <a:r>
              <a:rPr lang="en-US" sz="2400" dirty="0"/>
              <a:t>, which are </a:t>
            </a:r>
            <a:r>
              <a:rPr lang="en-US" sz="2400" dirty="0" smtClean="0"/>
              <a:t>not identical</a:t>
            </a:r>
            <a:r>
              <a:rPr lang="en-US" sz="2400" dirty="0"/>
              <a:t>, exchange </a:t>
            </a:r>
            <a:r>
              <a:rPr lang="en-US" sz="2400" b="1" dirty="0" smtClean="0">
                <a:solidFill>
                  <a:srgbClr val="0070C0"/>
                </a:solidFill>
              </a:rPr>
              <a:t>produces </a:t>
            </a:r>
            <a:r>
              <a:rPr lang="en-US" sz="2400" b="1" dirty="0">
                <a:solidFill>
                  <a:srgbClr val="0070C0"/>
                </a:solidFill>
              </a:rPr>
              <a:t>a new combination of </a:t>
            </a:r>
            <a:r>
              <a:rPr lang="en-US" sz="2400" b="1" dirty="0" smtClean="0">
                <a:solidFill>
                  <a:srgbClr val="0070C0"/>
                </a:solidFill>
              </a:rPr>
              <a:t>alleles</a:t>
            </a:r>
            <a:r>
              <a:rPr lang="en-US" sz="2400" dirty="0" smtClean="0"/>
              <a:t>.</a:t>
            </a:r>
            <a:endParaRPr lang="en-US" sz="2400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14127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371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DNA Repair</a:t>
            </a:r>
            <a:br>
              <a:rPr lang="en-US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43319"/>
            <a:ext cx="8596668" cy="459804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All </a:t>
            </a:r>
            <a:r>
              <a:rPr lang="en-US" sz="2400" dirty="0"/>
              <a:t>species have a variety of DNA repair systems to avoid the harmful effects of mutations. </a:t>
            </a:r>
            <a:endParaRPr lang="ru-RU" sz="2400" dirty="0" smtClean="0"/>
          </a:p>
          <a:p>
            <a:r>
              <a:rPr lang="en-US" sz="2400" dirty="0" smtClean="0"/>
              <a:t>Common </a:t>
            </a:r>
            <a:r>
              <a:rPr lang="en-US" sz="2400" dirty="0"/>
              <a:t>Types of DNA Repair Systems </a:t>
            </a:r>
            <a:r>
              <a:rPr lang="en-US" sz="2400" dirty="0" smtClean="0"/>
              <a:t>are</a:t>
            </a:r>
            <a:r>
              <a:rPr lang="ru-RU" sz="2400" dirty="0" smtClean="0"/>
              <a:t>: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Direct repair </a:t>
            </a:r>
            <a:r>
              <a:rPr lang="en-US" sz="2400" b="1" dirty="0" smtClean="0">
                <a:solidFill>
                  <a:srgbClr val="0070C0"/>
                </a:solidFill>
              </a:rPr>
              <a:t>-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enzyme recognizes an incorrect alteration in DNA structure and directly converts it back to a correct structure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Base excision repair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(nucleotide excision) repair -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abnormal base or nucleotide is first recognized and removed from the DNA. A segment of DNA is excised, and then the complementary DNA strand is used as a template to synthesize normal DNA.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24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753035"/>
            <a:ext cx="8596668" cy="5288327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Mismatch </a:t>
            </a:r>
            <a:r>
              <a:rPr lang="en-US" sz="2800" b="1" dirty="0" smtClean="0">
                <a:solidFill>
                  <a:srgbClr val="0070C0"/>
                </a:solidFill>
              </a:rPr>
              <a:t>repair </a:t>
            </a:r>
            <a:r>
              <a:rPr lang="en-US" sz="2400" dirty="0">
                <a:solidFill>
                  <a:srgbClr val="0070C0"/>
                </a:solidFill>
              </a:rPr>
              <a:t>-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similar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excision repair except the DNA defect is a base pair mismatch, not an abnormal nucleotide. The mismatch is recognized, and a segment of DNA is removed. The parental strand is used to synthesize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normal daughter strand of DNA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Homologous </a:t>
            </a:r>
            <a:r>
              <a:rPr lang="en-US" sz="2800" b="1" dirty="0">
                <a:solidFill>
                  <a:srgbClr val="0070C0"/>
                </a:solidFill>
              </a:rPr>
              <a:t>recombination repair - </a:t>
            </a:r>
            <a:r>
              <a:rPr lang="en-US" sz="2400" dirty="0" smtClean="0"/>
              <a:t>occurs </a:t>
            </a:r>
            <a:r>
              <a:rPr lang="en-US" sz="2400" dirty="0"/>
              <a:t>at double-strand breaks or when DNA damage causes a gap in synthesis during DNA replication. </a:t>
            </a:r>
            <a:r>
              <a:rPr lang="en-US" sz="2400" dirty="0" smtClean="0"/>
              <a:t>The </a:t>
            </a:r>
            <a:r>
              <a:rPr lang="en-US" sz="2400" dirty="0"/>
              <a:t>strands of a normal chromatid are used to repair a damaged chromatid.</a:t>
            </a:r>
          </a:p>
          <a:p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3646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6141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Base excision repair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43319"/>
            <a:ext cx="8596668" cy="4598044"/>
          </a:xfrm>
        </p:spPr>
        <p:txBody>
          <a:bodyPr>
            <a:normAutofit/>
          </a:bodyPr>
          <a:lstStyle/>
          <a:p>
            <a:r>
              <a:rPr lang="en-US" sz="2800" dirty="0"/>
              <a:t>This repair system recovers most of the DNA damage in the cell. For excision repair needed a second (complementary) DNA strand. The excision repair is usually attended by several enzymes, and the process involves not only damaged site, but also its neighboring nucleotides.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959771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262" y="1098000"/>
            <a:ext cx="4448955" cy="5760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884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The main steps of excision repair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730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369277"/>
            <a:ext cx="10998851" cy="616340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Without new gene combinations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endParaRPr lang="en-US" sz="3600" dirty="0" smtClean="0">
              <a:solidFill>
                <a:srgbClr val="0070C0"/>
              </a:solidFill>
            </a:endParaRPr>
          </a:p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dirty="0" smtClean="0">
                <a:solidFill>
                  <a:srgbClr val="0070C0"/>
                </a:solidFill>
              </a:rPr>
              <a:t>With </a:t>
            </a:r>
            <a:r>
              <a:rPr lang="en-US" sz="3600" dirty="0">
                <a:solidFill>
                  <a:srgbClr val="0070C0"/>
                </a:solidFill>
              </a:rPr>
              <a:t>new gene </a:t>
            </a:r>
            <a:r>
              <a:rPr lang="en-US" sz="3600" dirty="0" smtClean="0">
                <a:solidFill>
                  <a:srgbClr val="0070C0"/>
                </a:solidFill>
              </a:rPr>
              <a:t>combinations (true crossing over)</a:t>
            </a:r>
          </a:p>
          <a:p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742" y="1104255"/>
            <a:ext cx="4718713" cy="19691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1" r="49309" b="-4823"/>
          <a:stretch/>
        </p:blipFill>
        <p:spPr>
          <a:xfrm>
            <a:off x="2775300" y="3614414"/>
            <a:ext cx="3010040" cy="237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06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553915"/>
            <a:ext cx="4624429" cy="548744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Site-specific recombination </a:t>
            </a:r>
            <a:r>
              <a:rPr lang="en-US" sz="3600" dirty="0"/>
              <a:t>is the insertion of DNA segments at specific sites in a chromosome or the rearrangements of particular sites within genes.</a:t>
            </a:r>
            <a:endParaRPr lang="ru-RU" sz="3600" dirty="0"/>
          </a:p>
          <a:p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6105" r="-134"/>
          <a:stretch/>
        </p:blipFill>
        <p:spPr>
          <a:xfrm>
            <a:off x="5301762" y="646147"/>
            <a:ext cx="6142822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71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773723"/>
            <a:ext cx="8967828" cy="5267639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Transposition </a:t>
            </a:r>
            <a:r>
              <a:rPr lang="en-US" sz="3600" dirty="0"/>
              <a:t>involves the integration of small segments of DNA into the </a:t>
            </a:r>
            <a:r>
              <a:rPr lang="en-US" sz="3600" dirty="0" smtClean="0"/>
              <a:t>chromosome </a:t>
            </a:r>
            <a:r>
              <a:rPr lang="en-US" sz="3600" dirty="0"/>
              <a:t>“jumping genes</a:t>
            </a:r>
            <a:r>
              <a:rPr lang="en-US" sz="3600" dirty="0" smtClean="0"/>
              <a:t>”.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4241" t="74487" r="54990" b="3333"/>
          <a:stretch/>
        </p:blipFill>
        <p:spPr>
          <a:xfrm>
            <a:off x="1239716" y="3490544"/>
            <a:ext cx="2813538" cy="15210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42385" t="1" r="44453" b="79930"/>
          <a:stretch/>
        </p:blipFill>
        <p:spPr>
          <a:xfrm>
            <a:off x="4668716" y="4226273"/>
            <a:ext cx="1230922" cy="4245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54043" t="16751" r="17753" b="2620"/>
          <a:stretch/>
        </p:blipFill>
        <p:spPr>
          <a:xfrm>
            <a:off x="6594230" y="3585701"/>
            <a:ext cx="2637693" cy="170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00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Advantages of genetic recombination</a:t>
            </a:r>
            <a:r>
              <a:rPr lang="ru-RU" dirty="0"/>
              <a:t/>
            </a:r>
            <a:br>
              <a:rPr lang="ru-RU" dirty="0"/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10035490" cy="3880773"/>
          </a:xfrm>
        </p:spPr>
        <p:txBody>
          <a:bodyPr>
            <a:normAutofit/>
          </a:bodyPr>
          <a:lstStyle/>
          <a:p>
            <a:r>
              <a:rPr lang="en-US" sz="4000" dirty="0"/>
              <a:t>It </a:t>
            </a:r>
            <a:r>
              <a:rPr lang="en-US" sz="4000" dirty="0">
                <a:solidFill>
                  <a:srgbClr val="0070C0"/>
                </a:solidFill>
              </a:rPr>
              <a:t>makes new combinations </a:t>
            </a:r>
            <a:r>
              <a:rPr lang="en-US" sz="4000" dirty="0"/>
              <a:t>of alleles that is rich source of diversity in a population.</a:t>
            </a:r>
            <a:endParaRPr lang="ru-RU" sz="4000" dirty="0"/>
          </a:p>
          <a:p>
            <a:r>
              <a:rPr lang="en-US" sz="4000" dirty="0"/>
              <a:t>It </a:t>
            </a:r>
            <a:r>
              <a:rPr lang="en-US" sz="4000" dirty="0">
                <a:solidFill>
                  <a:srgbClr val="0070C0"/>
                </a:solidFill>
              </a:rPr>
              <a:t>restricts the effects of mutations </a:t>
            </a:r>
            <a:r>
              <a:rPr lang="en-US" sz="4000" dirty="0"/>
              <a:t>largely to the region around a gene, not the whole chromosome.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775050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Mutation 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 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any heritable change in the genetic material. 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There are two levels of mutations:</a:t>
            </a:r>
          </a:p>
          <a:p>
            <a:r>
              <a:rPr lang="en-US" sz="3200" b="1" i="1" dirty="0">
                <a:solidFill>
                  <a:srgbClr val="0070C0"/>
                </a:solidFill>
              </a:rPr>
              <a:t>Gene-level mutations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endParaRPr lang="en-US" sz="3200" b="1" dirty="0" smtClean="0">
              <a:solidFill>
                <a:srgbClr val="0070C0"/>
              </a:solidFill>
            </a:endParaRPr>
          </a:p>
          <a:p>
            <a:r>
              <a:rPr lang="en-US" sz="3200" b="1" i="1" dirty="0" smtClean="0">
                <a:solidFill>
                  <a:srgbClr val="0070C0"/>
                </a:solidFill>
              </a:rPr>
              <a:t>Chromosomal </a:t>
            </a:r>
            <a:r>
              <a:rPr lang="en-US" sz="3200" b="1" i="1" dirty="0">
                <a:solidFill>
                  <a:srgbClr val="0070C0"/>
                </a:solidFill>
              </a:rPr>
              <a:t>mutations</a:t>
            </a:r>
            <a:r>
              <a:rPr lang="en-US" sz="3200" i="1" dirty="0"/>
              <a:t>. </a:t>
            </a:r>
            <a:endParaRPr lang="ru-RU" sz="3200" dirty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00745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3208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Gene-level mutations</a:t>
            </a:r>
            <a:r>
              <a:rPr lang="ru-RU" dirty="0"/>
              <a:t/>
            </a:r>
            <a:br>
              <a:rPr lang="ru-RU" dirty="0"/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758461"/>
            <a:ext cx="10178925" cy="4282901"/>
          </a:xfrm>
        </p:spPr>
        <p:txBody>
          <a:bodyPr>
            <a:normAutofit/>
          </a:bodyPr>
          <a:lstStyle/>
          <a:p>
            <a:pPr lvl="0"/>
            <a:r>
              <a:rPr lang="en-US" sz="3600" b="1" dirty="0" smtClean="0">
                <a:solidFill>
                  <a:srgbClr val="0070C0"/>
                </a:solidFill>
              </a:rPr>
              <a:t>Base </a:t>
            </a:r>
            <a:r>
              <a:rPr lang="en-US" sz="3600" b="1" dirty="0">
                <a:solidFill>
                  <a:srgbClr val="0070C0"/>
                </a:solidFill>
              </a:rPr>
              <a:t>Substitutions</a:t>
            </a:r>
            <a:endParaRPr lang="ru-RU" sz="3600" b="1" dirty="0">
              <a:solidFill>
                <a:srgbClr val="0070C0"/>
              </a:solidFill>
            </a:endParaRPr>
          </a:p>
          <a:p>
            <a:pPr lvl="0"/>
            <a:r>
              <a:rPr lang="en-US" sz="3600" b="1" dirty="0">
                <a:solidFill>
                  <a:srgbClr val="0070C0"/>
                </a:solidFill>
              </a:rPr>
              <a:t>Insertions</a:t>
            </a:r>
            <a:endParaRPr lang="ru-RU" sz="3600" b="1" dirty="0">
              <a:solidFill>
                <a:srgbClr val="0070C0"/>
              </a:solidFill>
            </a:endParaRPr>
          </a:p>
          <a:p>
            <a:pPr lvl="0"/>
            <a:r>
              <a:rPr lang="en-US" sz="3600" b="1" dirty="0">
                <a:solidFill>
                  <a:srgbClr val="0070C0"/>
                </a:solidFill>
              </a:rPr>
              <a:t>Deletions</a:t>
            </a:r>
            <a:endParaRPr lang="ru-RU" sz="3600" b="1" dirty="0">
              <a:solidFill>
                <a:srgbClr val="0070C0"/>
              </a:solidFill>
            </a:endParaRPr>
          </a:p>
          <a:p>
            <a:pPr lvl="0"/>
            <a:r>
              <a:rPr lang="en-US" sz="3600" b="1" dirty="0" err="1" smtClean="0">
                <a:solidFill>
                  <a:srgbClr val="0070C0"/>
                </a:solidFill>
              </a:rPr>
              <a:t>Frameshift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>
                <a:solidFill>
                  <a:srgbClr val="0070C0"/>
                </a:solidFill>
              </a:rPr>
              <a:t>mutation</a:t>
            </a:r>
            <a:endParaRPr lang="ru-RU" sz="3600" b="1" dirty="0">
              <a:solidFill>
                <a:srgbClr val="0070C0"/>
              </a:solidFill>
            </a:endParaRPr>
          </a:p>
          <a:p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986028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489</TotalTime>
  <Words>1304</Words>
  <Application>Microsoft Office PowerPoint</Application>
  <PresentationFormat>Широкоэкранный</PresentationFormat>
  <Paragraphs>171</Paragraphs>
  <Slides>33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Calibri</vt:lpstr>
      <vt:lpstr>Times New Roman</vt:lpstr>
      <vt:lpstr>Trebuchet MS</vt:lpstr>
      <vt:lpstr>Wingdings 3</vt:lpstr>
      <vt:lpstr>Грань</vt:lpstr>
      <vt:lpstr>  Lecture 8  </vt:lpstr>
      <vt:lpstr>Презентация PowerPoint</vt:lpstr>
      <vt:lpstr>Homologous recombination</vt:lpstr>
      <vt:lpstr>Презентация PowerPoint</vt:lpstr>
      <vt:lpstr>Презентация PowerPoint</vt:lpstr>
      <vt:lpstr>Презентация PowerPoint</vt:lpstr>
      <vt:lpstr>Advantages of genetic recombination </vt:lpstr>
      <vt:lpstr>Mutation is any heritable change in the genetic material.   </vt:lpstr>
      <vt:lpstr>Gene-level mutations </vt:lpstr>
      <vt:lpstr>Презентация PowerPoint</vt:lpstr>
      <vt:lpstr>Презентация PowerPoint</vt:lpstr>
      <vt:lpstr>Презентация PowerPoint</vt:lpstr>
      <vt:lpstr>Examples of Gene-level mutations</vt:lpstr>
      <vt:lpstr>Chromosomal mutations </vt:lpstr>
      <vt:lpstr>Structural abnormalities </vt:lpstr>
      <vt:lpstr>Презентация PowerPoint</vt:lpstr>
      <vt:lpstr>Example of Structural abnormalities  </vt:lpstr>
      <vt:lpstr>Numerical abnormalities </vt:lpstr>
      <vt:lpstr>Euploidy</vt:lpstr>
      <vt:lpstr>Aneuploidy </vt:lpstr>
      <vt:lpstr>Examples of Numerical abnormalities </vt:lpstr>
      <vt:lpstr>Презентация PowerPoint</vt:lpstr>
      <vt:lpstr>The causes of mutation </vt:lpstr>
      <vt:lpstr>Презентация PowerPoint</vt:lpstr>
      <vt:lpstr>Variability</vt:lpstr>
      <vt:lpstr>Презентация PowerPoint</vt:lpstr>
      <vt:lpstr>Презентация PowerPoint</vt:lpstr>
      <vt:lpstr>Презентация PowerPoint</vt:lpstr>
      <vt:lpstr>Презентация PowerPoint</vt:lpstr>
      <vt:lpstr>DNA Repair </vt:lpstr>
      <vt:lpstr>Презентация PowerPoint</vt:lpstr>
      <vt:lpstr>Base excision repair </vt:lpstr>
      <vt:lpstr>The main steps of excision repair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Lecture 6 </dc:title>
  <dc:creator>User</dc:creator>
  <cp:lastModifiedBy>User</cp:lastModifiedBy>
  <cp:revision>34</cp:revision>
  <dcterms:created xsi:type="dcterms:W3CDTF">2017-11-27T21:20:23Z</dcterms:created>
  <dcterms:modified xsi:type="dcterms:W3CDTF">2022-03-09T06:13:17Z</dcterms:modified>
</cp:coreProperties>
</file>