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8"/>
  </p:notesMasterIdLst>
  <p:sldIdLst>
    <p:sldId id="289" r:id="rId2"/>
    <p:sldId id="273" r:id="rId3"/>
    <p:sldId id="562" r:id="rId4"/>
    <p:sldId id="601" r:id="rId5"/>
    <p:sldId id="602" r:id="rId6"/>
    <p:sldId id="603" r:id="rId7"/>
    <p:sldId id="604" r:id="rId8"/>
    <p:sldId id="605" r:id="rId9"/>
    <p:sldId id="606" r:id="rId10"/>
    <p:sldId id="549" r:id="rId11"/>
    <p:sldId id="607" r:id="rId12"/>
    <p:sldId id="608" r:id="rId13"/>
    <p:sldId id="609" r:id="rId14"/>
    <p:sldId id="610" r:id="rId15"/>
    <p:sldId id="611" r:id="rId16"/>
    <p:sldId id="280" r:id="rId17"/>
  </p:sldIdLst>
  <p:sldSz cx="134397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42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66"/>
    <a:srgbClr val="078877"/>
    <a:srgbClr val="E5C78C"/>
    <a:srgbClr val="947848"/>
    <a:srgbClr val="8C7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3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474" y="108"/>
      </p:cViewPr>
      <p:guideLst>
        <p:guide orient="horz" pos="2432"/>
        <p:guide pos="42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#1">
  <dgm:title val=""/>
  <dgm:desc val=""/>
  <dgm:catLst>
    <dgm:cat type="accent6" pri="11100"/>
  </dgm:catLst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C320EB-5352-40AA-A0A9-C13066E1373C}" type="doc">
      <dgm:prSet loTypeId="urn:microsoft.com/office/officeart/2005/8/layout/list1#1" loCatId="list" qsTypeId="urn:microsoft.com/office/officeart/2005/8/quickstyle/simple5#1" qsCatId="simple" csTypeId="urn:microsoft.com/office/officeart/2005/8/colors/accent6_1#1" csCatId="accent1" phldr="1"/>
      <dgm:spPr/>
      <dgm:t>
        <a:bodyPr/>
        <a:lstStyle/>
        <a:p>
          <a:endParaRPr lang="zh-CN" altLang="en-US"/>
        </a:p>
      </dgm:t>
    </dgm:pt>
    <dgm:pt modelId="{773C5012-55F9-436E-B78B-2A38D8AAA0C0}">
      <dgm:prSet phldrT="[Текст]" phldr="0" custT="1"/>
      <dgm:spPr/>
      <dgm:t>
        <a:bodyPr vert="horz" wrap="square"/>
        <a:lstStyle/>
        <a:p>
          <a:r>
            <a:rPr lang="ru-RU" altLang="en-US" sz="2200" dirty="0" smtClean="0"/>
            <a:t>Российская Федерация – Россия есть демократическое федеративное правовое государство с республиканской формой правления (Ст. 1).</a:t>
          </a:r>
        </a:p>
      </dgm:t>
    </dgm:pt>
    <dgm:pt modelId="{E1399106-9BE2-43F4-9430-F473CB36780F}" type="parTrans" cxnId="{4F6706A0-6FB6-4DAE-A08C-0DC2961D5BBE}">
      <dgm:prSet/>
      <dgm:spPr/>
      <dgm:t>
        <a:bodyPr/>
        <a:lstStyle/>
        <a:p>
          <a:endParaRPr lang="zh-CN" altLang="en-US"/>
        </a:p>
      </dgm:t>
    </dgm:pt>
    <dgm:pt modelId="{507A6FE3-4D55-4ED6-A973-429D64C5DF28}" type="sibTrans" cxnId="{4F6706A0-6FB6-4DAE-A08C-0DC2961D5BBE}">
      <dgm:prSet/>
      <dgm:spPr/>
      <dgm:t>
        <a:bodyPr/>
        <a:lstStyle/>
        <a:p>
          <a:endParaRPr lang="zh-CN" altLang="en-US"/>
        </a:p>
      </dgm:t>
    </dgm:pt>
    <dgm:pt modelId="{CA58FE74-4619-4E47-BA6C-E0CD35AF5AC2}">
      <dgm:prSet phldrT="[Текст]" phldr="0" custT="1"/>
      <dgm:spPr/>
      <dgm:t>
        <a:bodyPr vert="horz" wrap="square"/>
        <a:lstStyle/>
        <a:p>
          <a:r>
            <a:rPr lang="ru-RU" altLang="ru-RU" sz="2200" dirty="0" smtClean="0"/>
            <a:t>Человек, его права и свободы являются высшей ценностью. Признание, соблюдение и защита прав и свобод человека и гражданина - обязанность государства (Ст. 2).</a:t>
          </a:r>
        </a:p>
      </dgm:t>
    </dgm:pt>
    <dgm:pt modelId="{EBAD4DA7-135F-4F4E-9475-804E7DC205D2}" type="parTrans" cxnId="{AE14F6D8-CB06-4CE7-AA36-D9B27FE43ED8}">
      <dgm:prSet/>
      <dgm:spPr/>
      <dgm:t>
        <a:bodyPr/>
        <a:lstStyle/>
        <a:p>
          <a:endParaRPr lang="zh-CN" altLang="en-US"/>
        </a:p>
      </dgm:t>
    </dgm:pt>
    <dgm:pt modelId="{5723A07A-E737-45B0-B84E-97FB4DE86580}" type="sibTrans" cxnId="{AE14F6D8-CB06-4CE7-AA36-D9B27FE43ED8}">
      <dgm:prSet/>
      <dgm:spPr/>
      <dgm:t>
        <a:bodyPr/>
        <a:lstStyle/>
        <a:p>
          <a:endParaRPr lang="zh-CN" altLang="en-US"/>
        </a:p>
      </dgm:t>
    </dgm:pt>
    <dgm:pt modelId="{E78A85FF-203B-4A23-BACF-D2A61D9042C1}">
      <dgm:prSet/>
      <dgm:spPr/>
      <dgm:t>
        <a:bodyPr/>
        <a:lstStyle/>
        <a:p>
          <a:endParaRPr altLang="en-US"/>
        </a:p>
      </dgm:t>
    </dgm:pt>
    <dgm:pt modelId="{63559E36-7227-4364-9814-9F91D26518A4}" type="parTrans" cxnId="{C965C946-90AB-4F62-B854-0388EEB0DCBC}">
      <dgm:prSet/>
      <dgm:spPr/>
      <dgm:t>
        <a:bodyPr/>
        <a:lstStyle/>
        <a:p>
          <a:endParaRPr lang="ru-RU"/>
        </a:p>
      </dgm:t>
    </dgm:pt>
    <dgm:pt modelId="{24F93EB7-7C6B-4B0E-A4AF-31F038638C32}" type="sibTrans" cxnId="{C965C946-90AB-4F62-B854-0388EEB0DCBC}">
      <dgm:prSet/>
      <dgm:spPr/>
      <dgm:t>
        <a:bodyPr/>
        <a:lstStyle/>
        <a:p>
          <a:endParaRPr lang="ru-RU"/>
        </a:p>
      </dgm:t>
    </dgm:pt>
    <dgm:pt modelId="{45298702-F93C-442A-A1CF-47F62AB08448}">
      <dgm:prSet phldr="0" custT="1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2200" dirty="0" smtClean="0">
              <a:sym typeface="+mn-ea"/>
            </a:rPr>
            <a:t>Носителем суверенитета и единственным источником власти в РФ является ее многонациональный народ, который осуществляет свою власть непосредственно, а также через органы государственной власти </a:t>
          </a:r>
          <a:r>
            <a:rPr lang="en-US" altLang="en-US" sz="2200" dirty="0" smtClean="0">
              <a:sym typeface="+mn-ea"/>
            </a:rPr>
            <a:t>(</a:t>
          </a:r>
          <a:r>
            <a:rPr lang="ru-RU" altLang="en-US" sz="2200" dirty="0" smtClean="0">
              <a:sym typeface="+mn-ea"/>
            </a:rPr>
            <a:t>Ст. 3). </a:t>
          </a:r>
          <a:endParaRPr lang="ru-RU" altLang="en-US" sz="2200" dirty="0">
            <a:sym typeface="+mn-ea"/>
          </a:endParaRPr>
        </a:p>
      </dgm:t>
    </dgm:pt>
    <dgm:pt modelId="{45529661-C073-429E-A194-BD231B8BC642}" type="parTrans" cxnId="{FEF4F6DF-4502-4E12-8793-8EA6859CF762}">
      <dgm:prSet/>
      <dgm:spPr/>
      <dgm:t>
        <a:bodyPr/>
        <a:lstStyle/>
        <a:p>
          <a:endParaRPr lang="ru-RU"/>
        </a:p>
      </dgm:t>
    </dgm:pt>
    <dgm:pt modelId="{48B6D472-7D8C-4A62-B201-E7D23D4E339E}" type="sibTrans" cxnId="{FEF4F6DF-4502-4E12-8793-8EA6859CF762}">
      <dgm:prSet/>
      <dgm:spPr/>
      <dgm:t>
        <a:bodyPr/>
        <a:lstStyle/>
        <a:p>
          <a:endParaRPr lang="ru-RU"/>
        </a:p>
      </dgm:t>
    </dgm:pt>
    <dgm:pt modelId="{63C8F969-C0DD-4B25-BF38-BE7B9682D987}">
      <dgm:prSet phldr="0" custT="1"/>
      <dgm:spPr/>
      <dgm:t>
        <a:bodyPr vert="horz" wrap="square"/>
        <a:lstStyle/>
        <a:p>
          <a:r>
            <a:rPr lang="ru-RU" altLang="ru-RU" sz="2100" dirty="0" smtClean="0"/>
            <a:t>Государственная власть осуществляется на основе разделения на законодательную, исполнительную и судебную (Ст. 10).</a:t>
          </a:r>
        </a:p>
      </dgm:t>
    </dgm:pt>
    <dgm:pt modelId="{44AF5605-B0BE-4CA8-A02D-B92895B5DBC1}" type="parTrans" cxnId="{14F2C982-5B4F-4340-B6B1-1661C607A077}">
      <dgm:prSet/>
      <dgm:spPr/>
      <dgm:t>
        <a:bodyPr/>
        <a:lstStyle/>
        <a:p>
          <a:endParaRPr lang="ru-RU"/>
        </a:p>
      </dgm:t>
    </dgm:pt>
    <dgm:pt modelId="{1C573C54-7F2C-4A60-822A-C1424950D4A7}" type="sibTrans" cxnId="{14F2C982-5B4F-4340-B6B1-1661C607A077}">
      <dgm:prSet/>
      <dgm:spPr/>
      <dgm:t>
        <a:bodyPr/>
        <a:lstStyle/>
        <a:p>
          <a:endParaRPr lang="ru-RU"/>
        </a:p>
      </dgm:t>
    </dgm:pt>
    <dgm:pt modelId="{E5EECCA3-F875-4B71-92CC-9CCDFB7DBFEF}" type="pres">
      <dgm:prSet presAssocID="{26C320EB-5352-40AA-A0A9-C13066E1373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7CAF5C-37C0-43B7-8B7E-02CCA3754DB9}" type="pres">
      <dgm:prSet presAssocID="{773C5012-55F9-436E-B78B-2A38D8AAA0C0}" presName="parentLin" presStyleCnt="0"/>
      <dgm:spPr/>
    </dgm:pt>
    <dgm:pt modelId="{58B158CB-C1D2-4676-88E6-6B3937A00A96}" type="pres">
      <dgm:prSet presAssocID="{773C5012-55F9-436E-B78B-2A38D8AAA0C0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0971512-D8E1-4E4B-89F4-FF2EB164C196}" type="pres">
      <dgm:prSet presAssocID="{773C5012-55F9-436E-B78B-2A38D8AAA0C0}" presName="parentText" presStyleLbl="node1" presStyleIdx="0" presStyleCnt="4" custScaleX="1191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E10EBB-C85A-471E-9935-B48B9C39A12E}" type="pres">
      <dgm:prSet presAssocID="{773C5012-55F9-436E-B78B-2A38D8AAA0C0}" presName="negativeSpace" presStyleCnt="0"/>
      <dgm:spPr/>
    </dgm:pt>
    <dgm:pt modelId="{1F055725-8984-42CB-98CB-8E7728DD5EAB}" type="pres">
      <dgm:prSet presAssocID="{773C5012-55F9-436E-B78B-2A38D8AAA0C0}" presName="childText" presStyleLbl="conFgAcc1" presStyleIdx="0" presStyleCnt="4">
        <dgm:presLayoutVars>
          <dgm:bulletEnabled val="1"/>
        </dgm:presLayoutVars>
      </dgm:prSet>
      <dgm:spPr/>
    </dgm:pt>
    <dgm:pt modelId="{5785404B-F53E-4CF2-A702-90A46E89CED8}" type="pres">
      <dgm:prSet presAssocID="{507A6FE3-4D55-4ED6-A973-429D64C5DF28}" presName="spaceBetweenRectangles" presStyleCnt="0"/>
      <dgm:spPr/>
    </dgm:pt>
    <dgm:pt modelId="{EF963990-07B7-4DBC-8CFE-C86D15B61BB6}" type="pres">
      <dgm:prSet presAssocID="{CA58FE74-4619-4E47-BA6C-E0CD35AF5AC2}" presName="parentLin" presStyleCnt="0"/>
      <dgm:spPr/>
    </dgm:pt>
    <dgm:pt modelId="{AEA4B341-6C57-43B8-BC42-9813D43D1335}" type="pres">
      <dgm:prSet presAssocID="{CA58FE74-4619-4E47-BA6C-E0CD35AF5AC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DD07B078-3354-4F1B-9438-E4F95C4B43A6}" type="pres">
      <dgm:prSet presAssocID="{CA58FE74-4619-4E47-BA6C-E0CD35AF5AC2}" presName="parentText" presStyleLbl="node1" presStyleIdx="1" presStyleCnt="4" custScaleX="119561" custScaleY="99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F9047E-C8BE-4990-B6F7-84F4581E1FEA}" type="pres">
      <dgm:prSet presAssocID="{CA58FE74-4619-4E47-BA6C-E0CD35AF5AC2}" presName="negativeSpace" presStyleCnt="0"/>
      <dgm:spPr/>
    </dgm:pt>
    <dgm:pt modelId="{FB20FF5F-D131-4A8A-AEBC-01A2B84D6655}" type="pres">
      <dgm:prSet presAssocID="{CA58FE74-4619-4E47-BA6C-E0CD35AF5AC2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1FEB9E-7ED9-4E44-9D47-B63AE5862158}" type="pres">
      <dgm:prSet presAssocID="{5723A07A-E737-45B0-B84E-97FB4DE86580}" presName="spaceBetweenRectangles" presStyleCnt="0"/>
      <dgm:spPr/>
    </dgm:pt>
    <dgm:pt modelId="{EF92D344-AE84-4F87-945A-DF8B8E15B024}" type="pres">
      <dgm:prSet presAssocID="{45298702-F93C-442A-A1CF-47F62AB08448}" presName="parentLin" presStyleCnt="0"/>
      <dgm:spPr/>
    </dgm:pt>
    <dgm:pt modelId="{D72090CE-E0C6-4D22-B555-62EF37968698}" type="pres">
      <dgm:prSet presAssocID="{45298702-F93C-442A-A1CF-47F62AB08448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67F43949-F425-4A25-AAE3-AA6F6335529F}" type="pres">
      <dgm:prSet presAssocID="{45298702-F93C-442A-A1CF-47F62AB08448}" presName="parentText" presStyleLbl="node1" presStyleIdx="2" presStyleCnt="4" custScaleX="119710" custScaleY="1034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3A652B-37BA-4A12-8B49-4D0CE64EF685}" type="pres">
      <dgm:prSet presAssocID="{45298702-F93C-442A-A1CF-47F62AB08448}" presName="negativeSpace" presStyleCnt="0"/>
      <dgm:spPr/>
    </dgm:pt>
    <dgm:pt modelId="{1C98DE62-5F91-4FB0-8043-F3A7ECCC70DC}" type="pres">
      <dgm:prSet presAssocID="{45298702-F93C-442A-A1CF-47F62AB08448}" presName="childText" presStyleLbl="conFgAcc1" presStyleIdx="2" presStyleCnt="4">
        <dgm:presLayoutVars>
          <dgm:bulletEnabled val="1"/>
        </dgm:presLayoutVars>
      </dgm:prSet>
      <dgm:spPr/>
    </dgm:pt>
    <dgm:pt modelId="{2DCCD576-8CE3-42A7-ABE0-157517FDEEB5}" type="pres">
      <dgm:prSet presAssocID="{48B6D472-7D8C-4A62-B201-E7D23D4E339E}" presName="spaceBetweenRectangles" presStyleCnt="0"/>
      <dgm:spPr/>
    </dgm:pt>
    <dgm:pt modelId="{901E90A2-FD43-4D1A-AF16-0B55F98E7661}" type="pres">
      <dgm:prSet presAssocID="{63C8F969-C0DD-4B25-BF38-BE7B9682D987}" presName="parentLin" presStyleCnt="0"/>
      <dgm:spPr/>
    </dgm:pt>
    <dgm:pt modelId="{2856F03D-2B2F-48B8-8239-3137658978DE}" type="pres">
      <dgm:prSet presAssocID="{63C8F969-C0DD-4B25-BF38-BE7B9682D987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E4237BBB-AC19-4C28-BAA1-29022DEBA2F6}" type="pres">
      <dgm:prSet presAssocID="{63C8F969-C0DD-4B25-BF38-BE7B9682D987}" presName="parentText" presStyleLbl="node1" presStyleIdx="3" presStyleCnt="4" custScaleX="120905" custScaleY="1047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C84844-EFA8-4FFE-8E15-4C1F508FD395}" type="pres">
      <dgm:prSet presAssocID="{63C8F969-C0DD-4B25-BF38-BE7B9682D987}" presName="negativeSpace" presStyleCnt="0"/>
      <dgm:spPr/>
    </dgm:pt>
    <dgm:pt modelId="{C1E2DE0E-F187-4CF0-9A17-6FDC8EBAE72E}" type="pres">
      <dgm:prSet presAssocID="{63C8F969-C0DD-4B25-BF38-BE7B9682D98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CD7DEE9-AA25-4F3C-BDC8-C61BB51E16BF}" type="presOf" srcId="{E78A85FF-203B-4A23-BACF-D2A61D9042C1}" destId="{FB20FF5F-D131-4A8A-AEBC-01A2B84D6655}" srcOrd="0" destOrd="0" presId="urn:microsoft.com/office/officeart/2005/8/layout/list1#1"/>
    <dgm:cxn modelId="{AE14F6D8-CB06-4CE7-AA36-D9B27FE43ED8}" srcId="{26C320EB-5352-40AA-A0A9-C13066E1373C}" destId="{CA58FE74-4619-4E47-BA6C-E0CD35AF5AC2}" srcOrd="1" destOrd="0" parTransId="{EBAD4DA7-135F-4F4E-9475-804E7DC205D2}" sibTransId="{5723A07A-E737-45B0-B84E-97FB4DE86580}"/>
    <dgm:cxn modelId="{B5B3C2B3-FBE6-4434-AB39-4407D2A6D224}" type="presOf" srcId="{773C5012-55F9-436E-B78B-2A38D8AAA0C0}" destId="{58B158CB-C1D2-4676-88E6-6B3937A00A96}" srcOrd="0" destOrd="0" presId="urn:microsoft.com/office/officeart/2005/8/layout/list1#1"/>
    <dgm:cxn modelId="{07323205-3A9C-4999-8669-5A02AE7729F2}" type="presOf" srcId="{63C8F969-C0DD-4B25-BF38-BE7B9682D987}" destId="{2856F03D-2B2F-48B8-8239-3137658978DE}" srcOrd="0" destOrd="0" presId="urn:microsoft.com/office/officeart/2005/8/layout/list1#1"/>
    <dgm:cxn modelId="{549A16ED-21F0-4C66-9DBF-67803EFA71E8}" type="presOf" srcId="{CA58FE74-4619-4E47-BA6C-E0CD35AF5AC2}" destId="{DD07B078-3354-4F1B-9438-E4F95C4B43A6}" srcOrd="1" destOrd="0" presId="urn:microsoft.com/office/officeart/2005/8/layout/list1#1"/>
    <dgm:cxn modelId="{FEF4F6DF-4502-4E12-8793-8EA6859CF762}" srcId="{26C320EB-5352-40AA-A0A9-C13066E1373C}" destId="{45298702-F93C-442A-A1CF-47F62AB08448}" srcOrd="2" destOrd="0" parTransId="{45529661-C073-429E-A194-BD231B8BC642}" sibTransId="{48B6D472-7D8C-4A62-B201-E7D23D4E339E}"/>
    <dgm:cxn modelId="{C2070FBC-A1CD-4B7A-A9B7-6970C4594C80}" type="presOf" srcId="{773C5012-55F9-436E-B78B-2A38D8AAA0C0}" destId="{D0971512-D8E1-4E4B-89F4-FF2EB164C196}" srcOrd="1" destOrd="0" presId="urn:microsoft.com/office/officeart/2005/8/layout/list1#1"/>
    <dgm:cxn modelId="{C965C946-90AB-4F62-B854-0388EEB0DCBC}" srcId="{CA58FE74-4619-4E47-BA6C-E0CD35AF5AC2}" destId="{E78A85FF-203B-4A23-BACF-D2A61D9042C1}" srcOrd="0" destOrd="0" parTransId="{63559E36-7227-4364-9814-9F91D26518A4}" sibTransId="{24F93EB7-7C6B-4B0E-A4AF-31F038638C32}"/>
    <dgm:cxn modelId="{DC48B2FB-2C79-41E6-BF55-2DDE4A403EBB}" type="presOf" srcId="{45298702-F93C-442A-A1CF-47F62AB08448}" destId="{67F43949-F425-4A25-AAE3-AA6F6335529F}" srcOrd="1" destOrd="0" presId="urn:microsoft.com/office/officeart/2005/8/layout/list1#1"/>
    <dgm:cxn modelId="{4F6706A0-6FB6-4DAE-A08C-0DC2961D5BBE}" srcId="{26C320EB-5352-40AA-A0A9-C13066E1373C}" destId="{773C5012-55F9-436E-B78B-2A38D8AAA0C0}" srcOrd="0" destOrd="0" parTransId="{E1399106-9BE2-43F4-9430-F473CB36780F}" sibTransId="{507A6FE3-4D55-4ED6-A973-429D64C5DF28}"/>
    <dgm:cxn modelId="{14F2C982-5B4F-4340-B6B1-1661C607A077}" srcId="{26C320EB-5352-40AA-A0A9-C13066E1373C}" destId="{63C8F969-C0DD-4B25-BF38-BE7B9682D987}" srcOrd="3" destOrd="0" parTransId="{44AF5605-B0BE-4CA8-A02D-B92895B5DBC1}" sibTransId="{1C573C54-7F2C-4A60-822A-C1424950D4A7}"/>
    <dgm:cxn modelId="{566E3F09-1C11-48E9-8E4C-0E7055B6C1E5}" type="presOf" srcId="{63C8F969-C0DD-4B25-BF38-BE7B9682D987}" destId="{E4237BBB-AC19-4C28-BAA1-29022DEBA2F6}" srcOrd="1" destOrd="0" presId="urn:microsoft.com/office/officeart/2005/8/layout/list1#1"/>
    <dgm:cxn modelId="{BF85B9B8-0EA6-40BB-B223-F2B06358A8B9}" type="presOf" srcId="{26C320EB-5352-40AA-A0A9-C13066E1373C}" destId="{E5EECCA3-F875-4B71-92CC-9CCDFB7DBFEF}" srcOrd="0" destOrd="0" presId="urn:microsoft.com/office/officeart/2005/8/layout/list1#1"/>
    <dgm:cxn modelId="{8E748DF9-24B2-4D65-A679-9EDA1FDAFC45}" type="presOf" srcId="{45298702-F93C-442A-A1CF-47F62AB08448}" destId="{D72090CE-E0C6-4D22-B555-62EF37968698}" srcOrd="0" destOrd="0" presId="urn:microsoft.com/office/officeart/2005/8/layout/list1#1"/>
    <dgm:cxn modelId="{E5CAB8E0-732D-42C5-B8E3-36D0756BC56C}" type="presOf" srcId="{CA58FE74-4619-4E47-BA6C-E0CD35AF5AC2}" destId="{AEA4B341-6C57-43B8-BC42-9813D43D1335}" srcOrd="0" destOrd="0" presId="urn:microsoft.com/office/officeart/2005/8/layout/list1#1"/>
    <dgm:cxn modelId="{878344D9-05D1-467E-82D1-9450AB059DBC}" type="presParOf" srcId="{E5EECCA3-F875-4B71-92CC-9CCDFB7DBFEF}" destId="{667CAF5C-37C0-43B7-8B7E-02CCA3754DB9}" srcOrd="0" destOrd="0" presId="urn:microsoft.com/office/officeart/2005/8/layout/list1#1"/>
    <dgm:cxn modelId="{1BD0DBB8-BC2C-42A9-BF78-8706C6C9C44F}" type="presParOf" srcId="{667CAF5C-37C0-43B7-8B7E-02CCA3754DB9}" destId="{58B158CB-C1D2-4676-88E6-6B3937A00A96}" srcOrd="0" destOrd="0" presId="urn:microsoft.com/office/officeart/2005/8/layout/list1#1"/>
    <dgm:cxn modelId="{783C0702-7501-455D-84B2-1226FDC927EC}" type="presParOf" srcId="{667CAF5C-37C0-43B7-8B7E-02CCA3754DB9}" destId="{D0971512-D8E1-4E4B-89F4-FF2EB164C196}" srcOrd="1" destOrd="0" presId="urn:microsoft.com/office/officeart/2005/8/layout/list1#1"/>
    <dgm:cxn modelId="{F605BAC8-CBEF-48E6-AFBA-E0A5E7F39D1C}" type="presParOf" srcId="{E5EECCA3-F875-4B71-92CC-9CCDFB7DBFEF}" destId="{05E10EBB-C85A-471E-9935-B48B9C39A12E}" srcOrd="1" destOrd="0" presId="urn:microsoft.com/office/officeart/2005/8/layout/list1#1"/>
    <dgm:cxn modelId="{C6835C9A-8ED4-4767-B7DB-AE3ECA4D828E}" type="presParOf" srcId="{E5EECCA3-F875-4B71-92CC-9CCDFB7DBFEF}" destId="{1F055725-8984-42CB-98CB-8E7728DD5EAB}" srcOrd="2" destOrd="0" presId="urn:microsoft.com/office/officeart/2005/8/layout/list1#1"/>
    <dgm:cxn modelId="{628A6D32-3231-4441-AE6A-07EC67806162}" type="presParOf" srcId="{E5EECCA3-F875-4B71-92CC-9CCDFB7DBFEF}" destId="{5785404B-F53E-4CF2-A702-90A46E89CED8}" srcOrd="3" destOrd="0" presId="urn:microsoft.com/office/officeart/2005/8/layout/list1#1"/>
    <dgm:cxn modelId="{4EE15921-B562-4D55-9F2D-D4CCD14163A6}" type="presParOf" srcId="{E5EECCA3-F875-4B71-92CC-9CCDFB7DBFEF}" destId="{EF963990-07B7-4DBC-8CFE-C86D15B61BB6}" srcOrd="4" destOrd="0" presId="urn:microsoft.com/office/officeart/2005/8/layout/list1#1"/>
    <dgm:cxn modelId="{C5E58F95-2934-4AD7-B679-F27C0FDC68B9}" type="presParOf" srcId="{EF963990-07B7-4DBC-8CFE-C86D15B61BB6}" destId="{AEA4B341-6C57-43B8-BC42-9813D43D1335}" srcOrd="0" destOrd="0" presId="urn:microsoft.com/office/officeart/2005/8/layout/list1#1"/>
    <dgm:cxn modelId="{B5C82D33-A896-4625-BF34-297E1BBBF9A7}" type="presParOf" srcId="{EF963990-07B7-4DBC-8CFE-C86D15B61BB6}" destId="{DD07B078-3354-4F1B-9438-E4F95C4B43A6}" srcOrd="1" destOrd="0" presId="urn:microsoft.com/office/officeart/2005/8/layout/list1#1"/>
    <dgm:cxn modelId="{757C501B-7768-41B3-B65B-26B99704EB7D}" type="presParOf" srcId="{E5EECCA3-F875-4B71-92CC-9CCDFB7DBFEF}" destId="{98F9047E-C8BE-4990-B6F7-84F4581E1FEA}" srcOrd="5" destOrd="0" presId="urn:microsoft.com/office/officeart/2005/8/layout/list1#1"/>
    <dgm:cxn modelId="{8012A306-0273-4F85-9635-FDE42CBA8CAE}" type="presParOf" srcId="{E5EECCA3-F875-4B71-92CC-9CCDFB7DBFEF}" destId="{FB20FF5F-D131-4A8A-AEBC-01A2B84D6655}" srcOrd="6" destOrd="0" presId="urn:microsoft.com/office/officeart/2005/8/layout/list1#1"/>
    <dgm:cxn modelId="{F7CA0E5A-4C99-4A35-9EB7-99356E5908C2}" type="presParOf" srcId="{E5EECCA3-F875-4B71-92CC-9CCDFB7DBFEF}" destId="{AC1FEB9E-7ED9-4E44-9D47-B63AE5862158}" srcOrd="7" destOrd="0" presId="urn:microsoft.com/office/officeart/2005/8/layout/list1#1"/>
    <dgm:cxn modelId="{5CA5DEA8-F451-402F-93C5-A8BB22C37544}" type="presParOf" srcId="{E5EECCA3-F875-4B71-92CC-9CCDFB7DBFEF}" destId="{EF92D344-AE84-4F87-945A-DF8B8E15B024}" srcOrd="8" destOrd="0" presId="urn:microsoft.com/office/officeart/2005/8/layout/list1#1"/>
    <dgm:cxn modelId="{9DA2C137-68F7-4C2D-AD1B-B04463A75A30}" type="presParOf" srcId="{EF92D344-AE84-4F87-945A-DF8B8E15B024}" destId="{D72090CE-E0C6-4D22-B555-62EF37968698}" srcOrd="0" destOrd="0" presId="urn:microsoft.com/office/officeart/2005/8/layout/list1#1"/>
    <dgm:cxn modelId="{620C7A43-2696-496C-B1F5-9A9E85500607}" type="presParOf" srcId="{EF92D344-AE84-4F87-945A-DF8B8E15B024}" destId="{67F43949-F425-4A25-AAE3-AA6F6335529F}" srcOrd="1" destOrd="0" presId="urn:microsoft.com/office/officeart/2005/8/layout/list1#1"/>
    <dgm:cxn modelId="{0DF0845F-7652-457D-8BA7-E7C007630DBC}" type="presParOf" srcId="{E5EECCA3-F875-4B71-92CC-9CCDFB7DBFEF}" destId="{F33A652B-37BA-4A12-8B49-4D0CE64EF685}" srcOrd="9" destOrd="0" presId="urn:microsoft.com/office/officeart/2005/8/layout/list1#1"/>
    <dgm:cxn modelId="{852A9199-EBFF-4CCE-8AFE-95F1818DF0AA}" type="presParOf" srcId="{E5EECCA3-F875-4B71-92CC-9CCDFB7DBFEF}" destId="{1C98DE62-5F91-4FB0-8043-F3A7ECCC70DC}" srcOrd="10" destOrd="0" presId="urn:microsoft.com/office/officeart/2005/8/layout/list1#1"/>
    <dgm:cxn modelId="{15F1ED7C-52CC-4FD8-A72E-0C9FDB5D91AB}" type="presParOf" srcId="{E5EECCA3-F875-4B71-92CC-9CCDFB7DBFEF}" destId="{2DCCD576-8CE3-42A7-ABE0-157517FDEEB5}" srcOrd="11" destOrd="0" presId="urn:microsoft.com/office/officeart/2005/8/layout/list1#1"/>
    <dgm:cxn modelId="{FA74B422-84D4-4E87-AC19-F65890F37A67}" type="presParOf" srcId="{E5EECCA3-F875-4B71-92CC-9CCDFB7DBFEF}" destId="{901E90A2-FD43-4D1A-AF16-0B55F98E7661}" srcOrd="12" destOrd="0" presId="urn:microsoft.com/office/officeart/2005/8/layout/list1#1"/>
    <dgm:cxn modelId="{41193AB0-885D-4F2C-B0C2-7528F19516AD}" type="presParOf" srcId="{901E90A2-FD43-4D1A-AF16-0B55F98E7661}" destId="{2856F03D-2B2F-48B8-8239-3137658978DE}" srcOrd="0" destOrd="0" presId="urn:microsoft.com/office/officeart/2005/8/layout/list1#1"/>
    <dgm:cxn modelId="{BCE91DF1-A677-4B72-8955-2EB31146B2F9}" type="presParOf" srcId="{901E90A2-FD43-4D1A-AF16-0B55F98E7661}" destId="{E4237BBB-AC19-4C28-BAA1-29022DEBA2F6}" srcOrd="1" destOrd="0" presId="urn:microsoft.com/office/officeart/2005/8/layout/list1#1"/>
    <dgm:cxn modelId="{5C238078-0CE3-468D-88E3-BB34444FB5D7}" type="presParOf" srcId="{E5EECCA3-F875-4B71-92CC-9CCDFB7DBFEF}" destId="{93C84844-EFA8-4FFE-8E15-4C1F508FD395}" srcOrd="13" destOrd="0" presId="urn:microsoft.com/office/officeart/2005/8/layout/list1#1"/>
    <dgm:cxn modelId="{9FA45C1A-B8C1-4EAE-9E25-698A00B74739}" type="presParOf" srcId="{E5EECCA3-F875-4B71-92CC-9CCDFB7DBFEF}" destId="{C1E2DE0E-F187-4CF0-9A17-6FDC8EBAE72E}" srcOrd="14" destOrd="0" presId="urn:microsoft.com/office/officeart/2005/8/layout/list1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55725-8984-42CB-98CB-8E7728DD5EAB}">
      <dsp:nvSpPr>
        <dsp:cNvPr id="0" name=""/>
        <dsp:cNvSpPr/>
      </dsp:nvSpPr>
      <dsp:spPr>
        <a:xfrm>
          <a:off x="0" y="519206"/>
          <a:ext cx="11664315" cy="781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971512-D8E1-4E4B-89F4-FF2EB164C196}">
      <dsp:nvSpPr>
        <dsp:cNvPr id="0" name=""/>
        <dsp:cNvSpPr/>
      </dsp:nvSpPr>
      <dsp:spPr>
        <a:xfrm>
          <a:off x="583215" y="61646"/>
          <a:ext cx="9725682" cy="91512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18" tIns="0" rIns="308618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2200" kern="1200" dirty="0" smtClean="0"/>
            <a:t>Российская Федерация – Россия есть демократическое федеративное правовое государство с республиканской формой правления (Ст. 1).</a:t>
          </a:r>
        </a:p>
      </dsp:txBody>
      <dsp:txXfrm>
        <a:off x="627887" y="106318"/>
        <a:ext cx="9636338" cy="825776"/>
      </dsp:txXfrm>
    </dsp:sp>
    <dsp:sp modelId="{FB20FF5F-D131-4A8A-AEBC-01A2B84D6655}">
      <dsp:nvSpPr>
        <dsp:cNvPr id="0" name=""/>
        <dsp:cNvSpPr/>
      </dsp:nvSpPr>
      <dsp:spPr>
        <a:xfrm>
          <a:off x="0" y="1918283"/>
          <a:ext cx="11664315" cy="781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05280" tIns="645668" rIns="905280" bIns="220472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altLang="en-US" sz="3100" kern="1200"/>
        </a:p>
      </dsp:txBody>
      <dsp:txXfrm>
        <a:off x="0" y="1918283"/>
        <a:ext cx="11664315" cy="781200"/>
      </dsp:txXfrm>
    </dsp:sp>
    <dsp:sp modelId="{DD07B078-3354-4F1B-9438-E4F95C4B43A6}">
      <dsp:nvSpPr>
        <dsp:cNvPr id="0" name=""/>
        <dsp:cNvSpPr/>
      </dsp:nvSpPr>
      <dsp:spPr>
        <a:xfrm>
          <a:off x="583215" y="1467806"/>
          <a:ext cx="9762180" cy="90803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18" tIns="0" rIns="308618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200" kern="1200" dirty="0" smtClean="0"/>
            <a:t>Человек, его права и свободы являются высшей ценностью. Признание, соблюдение и защита прав и свобод человека и гражданина - обязанность государства (Ст. 2).</a:t>
          </a:r>
        </a:p>
      </dsp:txBody>
      <dsp:txXfrm>
        <a:off x="627542" y="1512133"/>
        <a:ext cx="9673526" cy="819382"/>
      </dsp:txXfrm>
    </dsp:sp>
    <dsp:sp modelId="{1C98DE62-5F91-4FB0-8043-F3A7ECCC70DC}">
      <dsp:nvSpPr>
        <dsp:cNvPr id="0" name=""/>
        <dsp:cNvSpPr/>
      </dsp:nvSpPr>
      <dsp:spPr>
        <a:xfrm>
          <a:off x="0" y="3356207"/>
          <a:ext cx="11664315" cy="781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F43949-F425-4A25-AAE3-AA6F6335529F}">
      <dsp:nvSpPr>
        <dsp:cNvPr id="0" name=""/>
        <dsp:cNvSpPr/>
      </dsp:nvSpPr>
      <dsp:spPr>
        <a:xfrm>
          <a:off x="583215" y="2866883"/>
          <a:ext cx="9774346" cy="946883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18" tIns="0" rIns="308618" bIns="0" numCol="1" spcCol="1270" anchor="ctr" anchorCtr="0">
          <a:noAutofit/>
        </a:bodyPr>
        <a:lstStyle/>
        <a:p>
          <a:pPr lvl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altLang="en-US" sz="2200" kern="1200" dirty="0" smtClean="0">
              <a:sym typeface="+mn-ea"/>
            </a:rPr>
            <a:t>Носителем суверенитета и единственным источником власти в РФ является ее многонациональный народ, который осуществляет свою власть непосредственно, а также через органы государственной власти </a:t>
          </a:r>
          <a:r>
            <a:rPr lang="en-US" altLang="en-US" sz="2200" kern="1200" dirty="0" smtClean="0">
              <a:sym typeface="+mn-ea"/>
            </a:rPr>
            <a:t>(</a:t>
          </a:r>
          <a:r>
            <a:rPr lang="ru-RU" altLang="en-US" sz="2200" kern="1200" dirty="0" smtClean="0">
              <a:sym typeface="+mn-ea"/>
            </a:rPr>
            <a:t>Ст. 3). </a:t>
          </a:r>
          <a:endParaRPr lang="ru-RU" altLang="en-US" sz="2200" kern="1200" dirty="0">
            <a:sym typeface="+mn-ea"/>
          </a:endParaRPr>
        </a:p>
      </dsp:txBody>
      <dsp:txXfrm>
        <a:off x="629438" y="2913106"/>
        <a:ext cx="9681900" cy="854437"/>
      </dsp:txXfrm>
    </dsp:sp>
    <dsp:sp modelId="{C1E2DE0E-F187-4CF0-9A17-6FDC8EBAE72E}">
      <dsp:nvSpPr>
        <dsp:cNvPr id="0" name=""/>
        <dsp:cNvSpPr/>
      </dsp:nvSpPr>
      <dsp:spPr>
        <a:xfrm>
          <a:off x="0" y="4805478"/>
          <a:ext cx="11664315" cy="781200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237BBB-AC19-4C28-BAA1-29022DEBA2F6}">
      <dsp:nvSpPr>
        <dsp:cNvPr id="0" name=""/>
        <dsp:cNvSpPr/>
      </dsp:nvSpPr>
      <dsp:spPr>
        <a:xfrm>
          <a:off x="583215" y="4304807"/>
          <a:ext cx="9871918" cy="958231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8618" tIns="0" rIns="308618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2100" kern="1200" dirty="0" smtClean="0"/>
            <a:t>Государственная власть осуществляется на основе разделения на законодательную, исполнительную и судебную (Ст. 10).</a:t>
          </a:r>
        </a:p>
      </dsp:txBody>
      <dsp:txXfrm>
        <a:off x="629992" y="4351584"/>
        <a:ext cx="9778364" cy="8646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#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#1">
  <dgm:title val=""/>
  <dgm:desc val=""/>
  <dgm:catLst>
    <dgm:cat type="simple" pri="105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99B7C-FF33-4FCC-9B30-EC9D6622F4EE}" type="datetimeFigureOut">
              <a:rPr lang="ru-RU" smtClean="0"/>
              <a:t>14.08.2025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C3EF8-8E3E-4E25-91F5-15D7A71381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9972" y="1237197"/>
            <a:ext cx="10079831" cy="2631887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9972" y="3970580"/>
            <a:ext cx="10079831" cy="1825171"/>
          </a:xfrm>
        </p:spPr>
        <p:txBody>
          <a:bodyPr/>
          <a:lstStyle>
            <a:lvl1pPr marL="0" indent="0" algn="ctr">
              <a:buNone/>
              <a:defRPr sz="2645"/>
            </a:lvl1pPr>
            <a:lvl2pPr marL="504190" indent="0" algn="ctr">
              <a:buNone/>
              <a:defRPr sz="2205"/>
            </a:lvl2pPr>
            <a:lvl3pPr marL="100774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19680" indent="0" algn="ctr">
              <a:buNone/>
              <a:defRPr sz="1765"/>
            </a:lvl6pPr>
            <a:lvl7pPr marL="3023870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1615" indent="0" algn="ctr">
              <a:buNone/>
              <a:defRPr sz="176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9F2B4-3B41-4337-8C39-78A934DD3B40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E448-E4C3-4296-8587-ED29D9054812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17839" y="402483"/>
            <a:ext cx="2897951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3985" y="402483"/>
            <a:ext cx="8525857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5753D-F3D8-4FE1-AEAB-22C91D7903BE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BA11-A525-404F-8386-F7F2E872522D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985" y="1884670"/>
            <a:ext cx="11591806" cy="3144614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985" y="5059034"/>
            <a:ext cx="11591806" cy="1653678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41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74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1968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387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16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E316-1A20-42B5-A402-EE7CD77C8A89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985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886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6A39-1098-41B8-AF30-0340BDD4E84E}" type="datetime1">
              <a:rPr lang="ru-RU" smtClean="0"/>
              <a:t>14.08.2025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735" y="402483"/>
            <a:ext cx="11591806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736" y="1853171"/>
            <a:ext cx="5685654" cy="908210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19680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1615" indent="0">
              <a:buNone/>
              <a:defRPr sz="176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736" y="2761381"/>
            <a:ext cx="5685654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3886" y="1853171"/>
            <a:ext cx="5713655" cy="908210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19680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1615" indent="0">
              <a:buNone/>
              <a:defRPr sz="176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3886" y="2761381"/>
            <a:ext cx="5713655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4F451-915E-4B02-A553-AF4A9576D1DB}" type="datetime1">
              <a:rPr lang="ru-RU" smtClean="0"/>
              <a:t>14.08.2025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455E-DA41-4415-A9D5-36367049CD78}" type="datetime1">
              <a:rPr lang="ru-RU" smtClean="0"/>
              <a:t>14.08.2025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89E1-DB57-4818-8C5A-3DA659D8B0F0}" type="datetime1">
              <a:rPr lang="ru-RU" smtClean="0"/>
              <a:t>14.08.2025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736" y="503978"/>
            <a:ext cx="4334677" cy="1763924"/>
          </a:xfrm>
        </p:spPr>
        <p:txBody>
          <a:bodyPr anchor="b"/>
          <a:lstStyle>
            <a:lvl1pPr>
              <a:defRPr sz="352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655" y="1088454"/>
            <a:ext cx="6803886" cy="5372269"/>
          </a:xfrm>
        </p:spPr>
        <p:txBody>
          <a:bodyPr/>
          <a:lstStyle>
            <a:lvl1pPr>
              <a:defRPr sz="3525"/>
            </a:lvl1pPr>
            <a:lvl2pPr>
              <a:defRPr sz="3085"/>
            </a:lvl2pPr>
            <a:lvl3pPr>
              <a:defRPr sz="2645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1765"/>
            </a:lvl1pPr>
            <a:lvl2pPr marL="504190" indent="0">
              <a:buNone/>
              <a:defRPr sz="1545"/>
            </a:lvl2pPr>
            <a:lvl3pPr marL="1007745" indent="0">
              <a:buNone/>
              <a:defRPr sz="132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19680" indent="0">
              <a:buNone/>
              <a:defRPr sz="1100"/>
            </a:lvl6pPr>
            <a:lvl7pPr marL="3023870" indent="0">
              <a:buNone/>
              <a:defRPr sz="1100"/>
            </a:lvl7pPr>
            <a:lvl8pPr marL="3528060" indent="0">
              <a:buNone/>
              <a:defRPr sz="1100"/>
            </a:lvl8pPr>
            <a:lvl9pPr marL="4031615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8387-262E-4BF7-A712-7822A7EF585F}" type="datetime1">
              <a:rPr lang="ru-RU" smtClean="0"/>
              <a:t>14.08.2025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736" y="503978"/>
            <a:ext cx="4334677" cy="1763924"/>
          </a:xfrm>
        </p:spPr>
        <p:txBody>
          <a:bodyPr anchor="b"/>
          <a:lstStyle>
            <a:lvl1pPr>
              <a:defRPr sz="352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3655" y="1088454"/>
            <a:ext cx="6803886" cy="5372269"/>
          </a:xfrm>
        </p:spPr>
        <p:txBody>
          <a:bodyPr anchor="t"/>
          <a:lstStyle>
            <a:lvl1pPr marL="0" indent="0">
              <a:buNone/>
              <a:defRPr sz="3525"/>
            </a:lvl1pPr>
            <a:lvl2pPr marL="504190" indent="0">
              <a:buNone/>
              <a:defRPr sz="3085"/>
            </a:lvl2pPr>
            <a:lvl3pPr marL="100774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19680" indent="0">
              <a:buNone/>
              <a:defRPr sz="2205"/>
            </a:lvl6pPr>
            <a:lvl7pPr marL="3023870" indent="0">
              <a:buNone/>
              <a:defRPr sz="2205"/>
            </a:lvl7pPr>
            <a:lvl8pPr marL="3528060" indent="0">
              <a:buNone/>
              <a:defRPr sz="2205"/>
            </a:lvl8pPr>
            <a:lvl9pPr marL="4031615" indent="0">
              <a:buNone/>
              <a:defRPr sz="220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1765"/>
            </a:lvl1pPr>
            <a:lvl2pPr marL="504190" indent="0">
              <a:buNone/>
              <a:defRPr sz="1545"/>
            </a:lvl2pPr>
            <a:lvl3pPr marL="1007745" indent="0">
              <a:buNone/>
              <a:defRPr sz="132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19680" indent="0">
              <a:buNone/>
              <a:defRPr sz="1100"/>
            </a:lvl6pPr>
            <a:lvl7pPr marL="3023870" indent="0">
              <a:buNone/>
              <a:defRPr sz="1100"/>
            </a:lvl7pPr>
            <a:lvl8pPr marL="3528060" indent="0">
              <a:buNone/>
              <a:defRPr sz="1100"/>
            </a:lvl8pPr>
            <a:lvl9pPr marL="4031615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0C1DE-9661-47B2-9E4B-FFC4B08C9B39}" type="datetime1">
              <a:rPr lang="ru-RU" smtClean="0"/>
              <a:t>14.08.2025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985" y="2012414"/>
            <a:ext cx="1159180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3985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AD5B3-6998-403E-8FD3-E445339B74CB}" type="datetime1">
              <a:rPr lang="ru-RU" smtClean="0"/>
              <a:t>14.08.2025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1926" y="7006699"/>
            <a:ext cx="453592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91841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1007745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7745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565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03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758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177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7952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1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90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7745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19680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3870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1615" algn="l" defTabSz="1007745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3420" y="2767711"/>
            <a:ext cx="9182099" cy="2185416"/>
          </a:xfrm>
        </p:spPr>
        <p:txBody>
          <a:bodyPr vert="horz" lIns="68575" tIns="34287" rIns="68575" bIns="34287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altLang="en-US" sz="4400" b="1" cap="all" dirty="0" smtClean="0">
                <a:solidFill>
                  <a:srgbClr val="007366"/>
                </a:solidFill>
                <a:latin typeface="+mn-lt"/>
              </a:rPr>
              <a:t>Государственно-правовое устройство России</a:t>
            </a:r>
            <a:r>
              <a:rPr lang="ru-RU" altLang="en-US" sz="4400" b="1" cap="all" dirty="0">
                <a:solidFill>
                  <a:srgbClr val="007366"/>
                </a:solidFill>
                <a:uFillTx/>
                <a:latin typeface="+mn-lt"/>
              </a:rPr>
              <a:t/>
            </a:r>
            <a:br>
              <a:rPr lang="ru-RU" altLang="en-US" sz="4400" b="1" cap="all" dirty="0">
                <a:solidFill>
                  <a:srgbClr val="007366"/>
                </a:solidFill>
                <a:uFillTx/>
                <a:latin typeface="+mn-lt"/>
              </a:rPr>
            </a:br>
            <a:endParaRPr lang="en-US" altLang="en-US" sz="4400" b="1" cap="all" dirty="0">
              <a:solidFill>
                <a:srgbClr val="007366"/>
              </a:solidFill>
              <a:uFillTx/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34" y="388227"/>
            <a:ext cx="3180007" cy="1077549"/>
          </a:xfrm>
          <a:prstGeom prst="rect">
            <a:avLst/>
          </a:prstGeom>
        </p:spPr>
      </p:pic>
      <p:sp>
        <p:nvSpPr>
          <p:cNvPr id="6" name="Заголовок 1"/>
          <p:cNvSpPr txBox="1"/>
          <p:nvPr/>
        </p:nvSpPr>
        <p:spPr>
          <a:xfrm>
            <a:off x="5165090" y="6864985"/>
            <a:ext cx="2719705" cy="3054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 defTabSz="1007745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rgbClr val="007366"/>
                </a:solidFill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ru-RU" dirty="0"/>
              <a:t>Волгоград, 2025</a:t>
            </a:r>
          </a:p>
        </p:txBody>
      </p:sp>
      <p:sp>
        <p:nvSpPr>
          <p:cNvPr id="13314" name="Подзаголовок 2"/>
          <p:cNvSpPr>
            <a:spLocks noGrp="1"/>
          </p:cNvSpPr>
          <p:nvPr/>
        </p:nvSpPr>
        <p:spPr>
          <a:xfrm>
            <a:off x="8934133" y="4512628"/>
            <a:ext cx="2971800" cy="18573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None/>
              <a:defRPr sz="1600" b="1" kern="1200" cap="all" spc="2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panose="05000000000000000000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 panose="05020102010507070707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None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buSzPct val="85000"/>
            </a:pPr>
            <a:r>
              <a:rPr lang="ru-RU" altLang="ru-RU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Подготовил: </a:t>
            </a:r>
            <a:endParaRPr lang="ru-RU" altLang="ru-RU" sz="1800" b="0" kern="1200" cap="none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l" eaLnBrk="1" hangingPunct="1">
              <a:buSzPct val="85000"/>
            </a:pPr>
            <a:r>
              <a:rPr lang="ru-RU" altLang="ru-RU" sz="1800" b="0" kern="1200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к.с.н</a:t>
            </a:r>
            <a:r>
              <a:rPr lang="ru-RU" altLang="ru-RU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., доцент к</a:t>
            </a:r>
            <a:r>
              <a:rPr lang="en-US" altLang="en-US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афедр</a:t>
            </a:r>
            <a:r>
              <a:rPr lang="ru-RU" altLang="en-US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ы</a:t>
            </a:r>
            <a:r>
              <a:rPr lang="en-US" altLang="ru-RU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философии</a:t>
            </a:r>
            <a:r>
              <a:rPr lang="en-US" altLang="ru-RU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en-US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биоэтики</a:t>
            </a:r>
            <a:r>
              <a:rPr lang="en-US" altLang="ru-RU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</a:t>
            </a:r>
            <a:r>
              <a:rPr lang="en-US" altLang="ru-RU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права</a:t>
            </a:r>
            <a:r>
              <a:rPr lang="ru-RU" altLang="ru-RU" sz="1800" b="0" kern="1200" cap="none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algn="l" eaLnBrk="1" hangingPunct="1">
              <a:buSzPct val="85000"/>
            </a:pPr>
            <a:r>
              <a:rPr lang="ru-RU" altLang="ru-RU" kern="1200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Басов Александр Викторович</a:t>
            </a:r>
            <a:endParaRPr lang="ru-RU" altLang="ru-RU" kern="1200" cap="none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13317" name="TextBox 5"/>
          <p:cNvSpPr txBox="1"/>
          <p:nvPr/>
        </p:nvSpPr>
        <p:spPr>
          <a:xfrm>
            <a:off x="4310063" y="1778000"/>
            <a:ext cx="44291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лекции:</a:t>
            </a:r>
            <a:endParaRPr lang="ru-RU" altLang="ru-RU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2" name="Подзаголовок 2"/>
          <p:cNvSpPr txBox="1"/>
          <p:nvPr/>
        </p:nvSpPr>
        <p:spPr>
          <a:xfrm>
            <a:off x="340994" y="7071360"/>
            <a:ext cx="3234309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18850" y="7183120"/>
            <a:ext cx="175260" cy="109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altLang="en-US"/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41656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dirty="0" smtClean="0">
                <a:solidFill>
                  <a:srgbClr val="078877"/>
                </a:solidFill>
                <a:latin typeface="+mn-lt"/>
              </a:rPr>
              <a:t>Основы конституционного строя России  </a:t>
            </a:r>
            <a:r>
              <a:rPr lang="ru-RU" altLang="en-US" sz="3200" dirty="0" smtClean="0">
                <a:latin typeface="+mn-lt"/>
              </a:rPr>
              <a:t>закреплены в первой главе Конституции РФ </a:t>
            </a:r>
            <a:endParaRPr lang="ru-RU" altLang="en-US" sz="3200" dirty="0">
              <a:latin typeface="+mn-lt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9283036"/>
              </p:ext>
            </p:extLst>
          </p:nvPr>
        </p:nvGraphicFramePr>
        <p:xfrm>
          <a:off x="520700" y="1348105"/>
          <a:ext cx="11664315" cy="5648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Федеративное устройство России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РФ образуют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республики (имеют собственные конституции и в праве устанавливать государственные языки),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края, области, города федерального значения, автономная область и автономные округа. </a:t>
            </a:r>
            <a:b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</a:b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Субъекты равноправны во взаимоотношениях с федеральным центром (Ст. 5).</a:t>
            </a:r>
          </a:p>
          <a:p>
            <a:endParaRPr lang="ru-RU" altLang="ru-RU" sz="2400" dirty="0" smtClean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Различают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предметы ведения РФ (Ст. 71) и  предметы совместного ведения РФ и субъектов РФ (Ст. 72). </a:t>
            </a:r>
            <a:endParaRPr lang="ru-RU" altLang="ru-RU" sz="2400" dirty="0" smtClean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Установление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единых правовых основ системы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здравоохранения отнесено к полномочиям федерального центра. </a:t>
            </a: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Координация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вопросов здравоохранения, в том числе обеспечение оказания доступной и качественной медицинской помощи, сохранение и укрепление общественного здоровья, создание условий для ведения здорового образа жизни, формирования культуры ответственного отношения граждан к своему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здоровью отнесены к совместному ведению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РФ и субъектов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РФ.</a:t>
            </a:r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5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Президент РФ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Является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главой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государства, а также гарантом Конституции РФ,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прав и свобод человека и гражданина. В установленном Конституцией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РФ порядке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он принимает меры по охране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суверенитета РФ,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ее независимости и государственной целостности, поддерживает гражданский мир и согласие в стране, обеспечивает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согласованное функционирование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и взаимодействие органов, входящих в единую систему публичной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власти (Ст. 80)</a:t>
            </a:r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endParaRPr lang="ru-RU" altLang="ru-RU" sz="2400" dirty="0" smtClean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Избирается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сроком на шесть лет гражданами РФ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в установленном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законом порядке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(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Ст. 81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). </a:t>
            </a:r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endParaRPr lang="ru-RU" altLang="ru-RU" sz="2400" dirty="0" smtClean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Президент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РФ обладает весьма широкими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и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разнообразными полномочиями (Ст. 83-90).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Они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касаются практически всех сторон жизнедеятельности государства. Президент РФ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издаёт указы.</a:t>
            </a:r>
          </a:p>
          <a:p>
            <a:endParaRPr lang="ru-RU" dirty="0" smtClean="0"/>
          </a:p>
          <a:p>
            <a:r>
              <a:rPr lang="ru-RU" sz="2400" dirty="0" smtClean="0"/>
              <a:t>Президент  РФ может </a:t>
            </a:r>
            <a:r>
              <a:rPr lang="ru-RU" sz="2400" dirty="0"/>
              <a:t>быть отрешен от </a:t>
            </a:r>
            <a:r>
              <a:rPr lang="ru-RU" sz="2400" dirty="0" smtClean="0"/>
              <a:t>должности (Ст. 93)</a:t>
            </a:r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06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Законодательная власть 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На федеральном уровне осуществляется Федеральным Собранием – парламентом России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Федеральное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собрание состоит из двух палат: Совета Федерации и Государственной Думы. </a:t>
            </a:r>
          </a:p>
          <a:p>
            <a:endParaRPr lang="ru-RU" altLang="ru-RU" sz="2400" dirty="0" smtClean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Порядок формирования и полномочия палат определены Конституцией (Ст. 95-103) и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федеральными законами. Государственная Дума может быть распущена Президентом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РФ в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случаях,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предусмотренных Конституцией (Ст. 109).</a:t>
            </a: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Федеральные законы принимаются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Государственной Думой </a:t>
            </a:r>
            <a:r>
              <a:rPr lang="ru-RU" altLang="ru-RU" sz="2400" dirty="0" err="1" smtClean="0">
                <a:latin typeface="Calibri" panose="020F0502020204030204" charset="0"/>
                <a:cs typeface="Calibri" panose="020F0502020204030204" charset="0"/>
              </a:rPr>
              <a:t>думой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и одобряются Советом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Федерации (Ст. 104-108).</a:t>
            </a:r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35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Исполнительная власть 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Осуществляется Правительством РФ,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состоящим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из председателя, заместителей председателя и федеральных министров.</a:t>
            </a:r>
          </a:p>
          <a:p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Правительство издает постановления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и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распоряжения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.</a:t>
            </a: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Правительство формируется Президентом и Государственной Думой (Ст. 111-112).</a:t>
            </a: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Полномочия Правительства определены Конституцией (Ст. 114), порядок деятельности - Федеральным законом,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в частности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Правительство обеспечивает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проведение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единой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социально ориентированной государственной политики в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области здравоохранения.</a:t>
            </a:r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4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Судебная власть 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Общие принципы работы судебной системы определены Конституцией (Ст. 118-128) и конкретизируются в федеральном конституционном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законе от 31.12.1996 N 1-ФКЗ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«О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судебной системе Российской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Федерации».</a:t>
            </a: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Судебную систему Российской Федерации составляют Конституционный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Суд РФ,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Верховный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Суд РФ,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федеральные суды общей юрисдикции, арбитражные суды, мировые судьи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субъектов РФ. </a:t>
            </a: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Судьи независимы и подчиняются только Конституции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РФ и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федеральному закону.</a:t>
            </a:r>
            <a:endParaRPr lang="ru-RU" altLang="ru-RU" sz="2400" dirty="0" smtClean="0">
              <a:latin typeface="Calibri" panose="020F0502020204030204" charset="0"/>
              <a:cs typeface="Calibri" panose="020F0502020204030204" charset="0"/>
            </a:endParaRP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01280" y="5707948"/>
            <a:ext cx="6997524" cy="1371470"/>
          </a:xfrm>
        </p:spPr>
        <p:txBody>
          <a:bodyPr vert="horz" lIns="86199" tIns="43100" rIns="86199" bIns="43100" rtlCol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4150" dirty="0">
                <a:solidFill>
                  <a:srgbClr val="007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</a:t>
            </a:r>
            <a:br>
              <a:rPr lang="ru-RU" sz="4150" dirty="0">
                <a:solidFill>
                  <a:srgbClr val="007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150" dirty="0">
                <a:solidFill>
                  <a:srgbClr val="007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56" y="406036"/>
            <a:ext cx="4292938" cy="1454667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9006840" y="3943350"/>
            <a:ext cx="44799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altLang="en-US"/>
          </a:p>
        </p:txBody>
      </p:sp>
      <p:pic>
        <p:nvPicPr>
          <p:cNvPr id="8" name="Изображение 7"/>
          <p:cNvPicPr/>
          <p:nvPr/>
        </p:nvPicPr>
        <p:blipFill>
          <a:blip r:embed="rId3"/>
          <a:srcRect l="1445" t="22749" r="1689" b="7660"/>
          <a:stretch>
            <a:fillRect/>
          </a:stretch>
        </p:blipFill>
        <p:spPr>
          <a:xfrm>
            <a:off x="3518916" y="1952244"/>
            <a:ext cx="6046470" cy="35363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19" name="Подзаголовок 2"/>
          <p:cNvSpPr txBox="1"/>
          <p:nvPr/>
        </p:nvSpPr>
        <p:spPr>
          <a:xfrm>
            <a:off x="2290141" y="1611221"/>
            <a:ext cx="8838107" cy="3561046"/>
          </a:xfrm>
          <a:prstGeom prst="rect">
            <a:avLst/>
          </a:prstGeom>
        </p:spPr>
        <p:txBody>
          <a:bodyPr vert="horz" lIns="68575" tIns="34287" rIns="68575" bIns="34287" rtlCol="0">
            <a:noAutofit/>
          </a:bodyPr>
          <a:lstStyle>
            <a:lvl1pPr marL="0" indent="0" algn="ctr" defTabSz="1007745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26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4190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745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35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6125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680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70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8060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615" indent="0" algn="ctr" defTabSz="1007745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Calibri" panose="020F0502020204030204" charset="0"/>
                <a:cs typeface="Calibri" panose="020F0502020204030204" charset="0"/>
              </a:rPr>
              <a:t>Понятие, признаки и функции государства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Calibri" panose="020F0502020204030204" charset="0"/>
                <a:cs typeface="Calibri" panose="020F0502020204030204" charset="0"/>
              </a:rPr>
              <a:t>Формы государства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Calibri" panose="020F0502020204030204" charset="0"/>
                <a:cs typeface="Calibri" panose="020F0502020204030204" charset="0"/>
              </a:rPr>
              <a:t>Основы конституционного строя и федеративное устройство России</a:t>
            </a:r>
          </a:p>
          <a:p>
            <a:pPr marL="457200" indent="-457200" algn="l">
              <a:buFont typeface="Arial" panose="020B0604020202020204" pitchFamily="34" charset="0"/>
              <a:buAutoNum type="arabicPeriod"/>
            </a:pPr>
            <a:r>
              <a:rPr lang="ru-RU" sz="2400" dirty="0" smtClean="0">
                <a:latin typeface="Calibri" panose="020F0502020204030204" charset="0"/>
                <a:cs typeface="Calibri" panose="020F0502020204030204" charset="0"/>
              </a:rPr>
              <a:t>Система органов государственной власти в России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2661961" y="365282"/>
            <a:ext cx="7454231" cy="88990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dirty="0">
                <a:solidFill>
                  <a:srgbClr val="078877"/>
                </a:solidFill>
                <a:latin typeface="+mn-lt"/>
              </a:rPr>
              <a:t>ПЛАН ЛЕКЦИИ</a:t>
            </a:r>
          </a:p>
        </p:txBody>
      </p:sp>
      <p:sp>
        <p:nvSpPr>
          <p:cNvPr id="2" name="Подзаголовок 2"/>
          <p:cNvSpPr txBox="1"/>
          <p:nvPr/>
        </p:nvSpPr>
        <p:spPr>
          <a:xfrm>
            <a:off x="962786" y="7016496"/>
            <a:ext cx="3398901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Понятие государства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altLang="ru-RU" sz="2400" b="1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Государство</a:t>
            </a:r>
            <a:r>
              <a:rPr lang="en-US" altLang="ru-RU" sz="2400" b="1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ru-RU" sz="2400" dirty="0" smtClean="0">
                <a:latin typeface="Calibri" panose="020F0502020204030204" charset="0"/>
                <a:cs typeface="Calibri" panose="020F0502020204030204" charset="0"/>
              </a:rPr>
              <a:t>–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 это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особая организация общества, устанавливающая правовой порядок на определенной </a:t>
            </a: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территории и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обладающая суверенитетом. Государство возникает как способ организации жизни общества на определенном этапе его развития.</a:t>
            </a:r>
          </a:p>
          <a:p>
            <a:endParaRPr lang="ru-RU" altLang="ru-RU" sz="2400" dirty="0" smtClean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Государство тесно связано с правом, поэтому выступает предметом изучения специальной научной дисциплины – теории государства и права.</a:t>
            </a:r>
          </a:p>
          <a:p>
            <a:endParaRPr lang="ru-RU" altLang="ru-RU" sz="2400" dirty="0">
              <a:latin typeface="Calibri" panose="020F0502020204030204" charset="0"/>
              <a:cs typeface="Calibri" panose="020F0502020204030204" charset="0"/>
            </a:endParaRPr>
          </a:p>
          <a:p>
            <a:r>
              <a:rPr lang="ru-RU" altLang="ru-RU" sz="2400" b="1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</a:rPr>
              <a:t>Правовое государство</a:t>
            </a:r>
            <a:r>
              <a:rPr lang="en-US" altLang="ru-RU" sz="2400" b="1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ru-RU" sz="2400" dirty="0">
                <a:latin typeface="Calibri" panose="020F0502020204030204" charset="0"/>
                <a:cs typeface="Calibri" panose="020F0502020204030204" charset="0"/>
                <a:sym typeface="+mn-ea"/>
              </a:rPr>
              <a:t>–</a:t>
            </a:r>
            <a:r>
              <a:rPr lang="en-US" altLang="ru-RU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это</a:t>
            </a:r>
            <a:r>
              <a:rPr lang="en-US" altLang="ru-RU" sz="2400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ru-RU" altLang="ru-RU" sz="2400" dirty="0">
                <a:latin typeface="Calibri" panose="020F0502020204030204" charset="0"/>
                <a:cs typeface="Calibri" panose="020F0502020204030204" charset="0"/>
              </a:rPr>
              <a:t>такое государство, вся деятельность которого подчинена нормам права.</a:t>
            </a:r>
          </a:p>
          <a:p>
            <a:pPr algn="l"/>
            <a:endParaRPr lang="ru-RU" altLang="ru-RU" sz="2100" dirty="0" smtClean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/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Признаки государства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Публичная </a:t>
            </a:r>
            <a:r>
              <a:rPr lang="ru-RU" altLang="ru-RU" sz="2400" dirty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власть: аппарат власти, управления </a:t>
            </a:r>
            <a:r>
              <a:rPr lang="ru-RU" altLang="ru-RU" sz="2400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и принуждения;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Территория и население, проживающее на ней;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Фискальная система: налоги и иные сборы</a:t>
            </a:r>
            <a:r>
              <a:rPr lang="ru-RU" altLang="ru-RU" sz="2400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Право – система общеобязательных правил поведения;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Суверенитет – верховенство государственной власти, </a:t>
            </a:r>
            <a:r>
              <a:rPr lang="ru-RU" altLang="ru-RU" sz="2400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ее </a:t>
            </a:r>
            <a:r>
              <a:rPr lang="ru-RU" altLang="ru-RU" sz="2400" dirty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единство и независимость;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Государственная символика и признание </a:t>
            </a:r>
            <a:r>
              <a:rPr lang="ru-RU" altLang="ru-RU" sz="2400" dirty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со стороны других государств.</a:t>
            </a:r>
          </a:p>
          <a:p>
            <a:pPr>
              <a:lnSpc>
                <a:spcPct val="150000"/>
              </a:lnSpc>
            </a:pPr>
            <a:endParaRPr lang="ru-RU" altLang="ru-RU" sz="2100" dirty="0" smtClean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/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83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113370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78877"/>
                </a:solidFill>
                <a:latin typeface="+mn-lt"/>
              </a:rPr>
              <a:t>Функции государства </a:t>
            </a:r>
            <a:r>
              <a:rPr lang="ru-RU" sz="3600" dirty="0" smtClean="0">
                <a:solidFill>
                  <a:srgbClr val="078877"/>
                </a:solidFill>
                <a:latin typeface="+mn-lt"/>
              </a:rPr>
              <a:t>– </a:t>
            </a:r>
            <a:r>
              <a:rPr lang="ru-RU" sz="3600" dirty="0" smtClean="0">
                <a:latin typeface="+mn-lt"/>
              </a:rPr>
              <a:t>основные направления деятельности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23985" y="1536192"/>
            <a:ext cx="5711904" cy="52727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78877"/>
                </a:solidFill>
              </a:rPr>
              <a:t>Внутренние:</a:t>
            </a:r>
          </a:p>
          <a:p>
            <a:r>
              <a:rPr lang="ru-RU" sz="2400" dirty="0" smtClean="0"/>
              <a:t>Обеспечение безопасности, защита прав граждан;</a:t>
            </a:r>
          </a:p>
          <a:p>
            <a:r>
              <a:rPr lang="ru-RU" sz="2400" dirty="0" smtClean="0"/>
              <a:t>Экономическая функция;</a:t>
            </a:r>
          </a:p>
          <a:p>
            <a:r>
              <a:rPr lang="ru-RU" sz="2400" dirty="0" smtClean="0"/>
              <a:t>Политическая функция;</a:t>
            </a:r>
          </a:p>
          <a:p>
            <a:r>
              <a:rPr lang="ru-RU" sz="2400" dirty="0" smtClean="0"/>
              <a:t>Социальная функция;</a:t>
            </a:r>
          </a:p>
          <a:p>
            <a:r>
              <a:rPr lang="ru-RU" sz="2400" dirty="0" smtClean="0"/>
              <a:t>Экологическая функция и другие</a:t>
            </a:r>
            <a:r>
              <a:rPr lang="ru-RU" sz="2800" dirty="0" smtClean="0"/>
              <a:t>.</a:t>
            </a:r>
          </a:p>
          <a:p>
            <a:endParaRPr lang="ru-RU" sz="2800" dirty="0">
              <a:solidFill>
                <a:srgbClr val="078877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03886" y="1536192"/>
            <a:ext cx="5711904" cy="52727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78877"/>
                </a:solidFill>
              </a:rPr>
              <a:t>Внешние:</a:t>
            </a:r>
          </a:p>
          <a:p>
            <a:r>
              <a:rPr lang="ru-RU" sz="2400" dirty="0" smtClean="0"/>
              <a:t>Оборона;</a:t>
            </a:r>
          </a:p>
          <a:p>
            <a:r>
              <a:rPr lang="ru-RU" sz="2400" dirty="0" smtClean="0"/>
              <a:t>Взаимовыгодное сотрудничество с другими государствами в различных сферах (экономика, культура и </a:t>
            </a:r>
            <a:r>
              <a:rPr lang="ru-RU" sz="2400" smtClean="0"/>
              <a:t>т.д.);</a:t>
            </a:r>
          </a:p>
          <a:p>
            <a:r>
              <a:rPr lang="ru-RU" sz="2400" smtClean="0"/>
              <a:t>Участие </a:t>
            </a:r>
            <a:r>
              <a:rPr lang="ru-RU" sz="2400" dirty="0" smtClean="0"/>
              <a:t>в решении глобальных проблем.</a:t>
            </a:r>
            <a:endParaRPr lang="ru-RU" sz="240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31486" y="6951835"/>
            <a:ext cx="3293042" cy="402483"/>
          </a:xfrm>
        </p:spPr>
        <p:txBody>
          <a:bodyPr/>
          <a:lstStyle/>
          <a:p>
            <a:r>
              <a:rPr lang="en-US" sz="2000" dirty="0">
                <a:solidFill>
                  <a:srgbClr val="007366"/>
                </a:solidFill>
                <a:latin typeface="Alegreya Sans" panose="00000500000000000000"/>
              </a:rPr>
              <a:t>elearning.volgmed.ru</a:t>
            </a:r>
            <a:endParaRPr lang="ru-RU" sz="2000" dirty="0">
              <a:solidFill>
                <a:srgbClr val="007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61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935596" y="322270"/>
            <a:ext cx="1053765" cy="1026335"/>
          </a:xfrm>
          <a:prstGeom prst="rect">
            <a:avLst/>
          </a:prstGeom>
        </p:spPr>
      </p:pic>
      <p:sp>
        <p:nvSpPr>
          <p:cNvPr id="3" name="Подзаголовок 2"/>
          <p:cNvSpPr txBox="1"/>
          <p:nvPr/>
        </p:nvSpPr>
        <p:spPr>
          <a:xfrm>
            <a:off x="953642" y="7016496"/>
            <a:ext cx="3344037" cy="329565"/>
          </a:xfrm>
          <a:prstGeom prst="rect">
            <a:avLst/>
          </a:prstGeom>
        </p:spPr>
        <p:txBody>
          <a:bodyPr vert="horz" lIns="86199" tIns="43100" rIns="86199" bIns="43100" rtlCol="0">
            <a:noAutofit/>
          </a:bodyPr>
          <a:lstStyle>
            <a:defPPr>
              <a:defRPr lang="en-US"/>
            </a:defPPr>
            <a:lvl1pPr indent="0" defTabSz="1007745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695">
                <a:solidFill>
                  <a:srgbClr val="078877"/>
                </a:solidFill>
                <a:latin typeface="Alegreya Sans" panose="00000500000000000000" pitchFamily="2" charset="0"/>
              </a:defRPr>
            </a:lvl1pPr>
            <a:lvl2pPr marL="50419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2205"/>
            </a:lvl2pPr>
            <a:lvl3pPr marL="100774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985"/>
            </a:lvl3pPr>
            <a:lvl4pPr marL="151193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4pPr>
            <a:lvl5pPr marL="201612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5pPr>
            <a:lvl6pPr marL="251968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6pPr>
            <a:lvl7pPr marL="302387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7pPr>
            <a:lvl8pPr marL="3528060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8pPr>
            <a:lvl9pPr marL="4031615" indent="0" algn="ctr" defTabSz="1007745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None/>
              <a:defRPr sz="1765"/>
            </a:lvl9pPr>
          </a:lstStyle>
          <a:p>
            <a:r>
              <a:rPr lang="en-US" sz="2000" dirty="0"/>
              <a:t>elearning.volgmed.ru</a:t>
            </a:r>
            <a:r>
              <a:rPr lang="ru-RU" sz="2000" dirty="0"/>
              <a:t>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609090" y="322580"/>
            <a:ext cx="9033510" cy="88963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en-US" sz="3600" b="1" dirty="0" smtClean="0">
                <a:solidFill>
                  <a:srgbClr val="078877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Формы государства</a:t>
            </a:r>
            <a:endParaRPr lang="ru-RU" altLang="en-US" sz="3600" b="1" dirty="0">
              <a:solidFill>
                <a:srgbClr val="078877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64870" y="1400810"/>
            <a:ext cx="1125474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lang="ru-RU" altLang="ru-RU" sz="2800" b="1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Форма государства</a:t>
            </a:r>
            <a:r>
              <a:rPr lang="en-US" altLang="ru-RU" sz="2800" b="1" dirty="0" smtClean="0">
                <a:solidFill>
                  <a:srgbClr val="007366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US" altLang="ru-RU" sz="2800" dirty="0" smtClean="0">
                <a:latin typeface="Calibri" panose="020F0502020204030204" charset="0"/>
                <a:cs typeface="Calibri" panose="020F0502020204030204" charset="0"/>
              </a:rPr>
              <a:t>–</a:t>
            </a:r>
            <a:r>
              <a:rPr lang="ru-RU" altLang="ru-RU" sz="2800" dirty="0" smtClean="0">
                <a:latin typeface="Calibri" panose="020F0502020204030204" charset="0"/>
                <a:cs typeface="Calibri" panose="020F0502020204030204" charset="0"/>
              </a:rPr>
              <a:t> это единство трех элементов: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Формы правления,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Формы государственного устройства,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altLang="ru-RU" sz="2400" dirty="0" smtClean="0">
                <a:latin typeface="Calibri" panose="020F0502020204030204" charset="0"/>
                <a:cs typeface="Calibri" panose="020F0502020204030204" charset="0"/>
              </a:rPr>
              <a:t>Политического режима.</a:t>
            </a:r>
          </a:p>
          <a:p>
            <a:pPr algn="l"/>
            <a:endParaRPr lang="ru-RU" altLang="ru-RU" sz="2100" dirty="0" smtClean="0">
              <a:solidFill>
                <a:schemeClr val="tx1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 algn="l"/>
            <a:endParaRPr lang="en-US" alt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87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8502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7366"/>
                </a:solidFill>
              </a:rPr>
              <a:t>Форма правления – </a:t>
            </a:r>
            <a:r>
              <a:rPr lang="ru-RU" sz="3600" b="1" dirty="0" smtClean="0"/>
              <a:t>организация высших органов власти и разделение полномочий между ними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>
                <a:solidFill>
                  <a:srgbClr val="007366"/>
                </a:solidFill>
              </a:rPr>
              <a:t>Монархия</a:t>
            </a:r>
            <a:r>
              <a:rPr lang="ru-RU" sz="2800" dirty="0"/>
              <a:t> </a:t>
            </a:r>
            <a:r>
              <a:rPr lang="ru-RU" sz="2400" dirty="0"/>
              <a:t>(власть пожизненно принадлежит единоличному главе </a:t>
            </a:r>
            <a:r>
              <a:rPr lang="ru-RU" sz="2400" dirty="0" smtClean="0"/>
              <a:t>государства):</a:t>
            </a:r>
          </a:p>
          <a:p>
            <a:r>
              <a:rPr lang="ru-RU" sz="2400" dirty="0" smtClean="0"/>
              <a:t>Абсолютная,</a:t>
            </a:r>
          </a:p>
          <a:p>
            <a:r>
              <a:rPr lang="ru-RU" sz="2400" dirty="0" smtClean="0"/>
              <a:t>Конституционная: дуалистическая и парламентская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dirty="0">
                <a:solidFill>
                  <a:srgbClr val="007366"/>
                </a:solidFill>
              </a:rPr>
              <a:t>Республика </a:t>
            </a:r>
            <a:r>
              <a:rPr lang="ru-RU" sz="2400" dirty="0"/>
              <a:t>(высшие органы государственной власти </a:t>
            </a:r>
            <a:r>
              <a:rPr lang="ru-RU" sz="2400" dirty="0" smtClean="0"/>
              <a:t>избираются на определенный срок):</a:t>
            </a:r>
          </a:p>
          <a:p>
            <a:r>
              <a:rPr lang="ru-RU" sz="2400" dirty="0" smtClean="0"/>
              <a:t>Президентская,</a:t>
            </a:r>
          </a:p>
          <a:p>
            <a:r>
              <a:rPr lang="ru-RU" sz="2400" dirty="0" smtClean="0"/>
              <a:t>Парламентская,</a:t>
            </a:r>
          </a:p>
          <a:p>
            <a:r>
              <a:rPr lang="ru-RU" sz="2400" dirty="0" smtClean="0"/>
              <a:t>Смешанная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31486" y="6942691"/>
            <a:ext cx="3274754" cy="402483"/>
          </a:xfrm>
        </p:spPr>
        <p:txBody>
          <a:bodyPr/>
          <a:lstStyle/>
          <a:p>
            <a:pPr algn="l"/>
            <a:r>
              <a:rPr lang="en-US" sz="2000" dirty="0">
                <a:solidFill>
                  <a:srgbClr val="007366"/>
                </a:solidFill>
                <a:latin typeface="Alegreya Sans"/>
              </a:rPr>
              <a:t>elearning.volgmed.ru</a:t>
            </a:r>
            <a:endParaRPr lang="ru-RU" dirty="0">
              <a:solidFill>
                <a:srgbClr val="007366"/>
              </a:solidFill>
              <a:latin typeface="Alegreya Sans"/>
            </a:endParaRPr>
          </a:p>
        </p:txBody>
      </p:sp>
    </p:spTree>
    <p:extLst>
      <p:ext uri="{BB962C8B-B14F-4D97-AF65-F5344CB8AC3E}">
        <p14:creationId xmlns:p14="http://schemas.microsoft.com/office/powerpoint/2010/main" val="343344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13074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7366"/>
                </a:solidFill>
              </a:rPr>
              <a:t>Форма государственного устройства – </a:t>
            </a:r>
            <a:br>
              <a:rPr lang="ru-RU" sz="3600" b="1" dirty="0" smtClean="0">
                <a:solidFill>
                  <a:srgbClr val="007366"/>
                </a:solidFill>
              </a:rPr>
            </a:br>
            <a:r>
              <a:rPr lang="ru-RU" sz="3600" b="1" dirty="0" smtClean="0"/>
              <a:t>внутреннее деление государства на части и их правовое положение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7366"/>
                </a:solidFill>
              </a:rPr>
              <a:t>Унитарное государство</a:t>
            </a:r>
          </a:p>
          <a:p>
            <a:pPr marL="0" indent="0">
              <a:buNone/>
            </a:pPr>
            <a:r>
              <a:rPr lang="ru-RU" sz="2400" dirty="0" smtClean="0"/>
              <a:t>делится на административно-территориальные единицы, лишенные суверенитета, хотя могущие обладать определенной автономией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7366"/>
                </a:solidFill>
              </a:rPr>
              <a:t>Федерация </a:t>
            </a:r>
          </a:p>
          <a:p>
            <a:pPr marL="0" indent="0" algn="ctr">
              <a:buNone/>
            </a:pPr>
            <a:r>
              <a:rPr lang="ru-RU" sz="2400" dirty="0" smtClean="0"/>
              <a:t>состоит из субъектов, сохраняющих элементы государственного суверенитета, но не имеющих права выхода из её состава</a:t>
            </a: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007366"/>
                </a:solidFill>
              </a:rPr>
              <a:t>Конфедерация </a:t>
            </a:r>
            <a:endParaRPr lang="ru-RU" sz="2800" dirty="0">
              <a:solidFill>
                <a:srgbClr val="007366"/>
              </a:solidFill>
            </a:endParaRPr>
          </a:p>
          <a:p>
            <a:pPr marL="0" indent="0" algn="ctr">
              <a:buNone/>
            </a:pPr>
            <a:r>
              <a:rPr lang="ru-RU" sz="2400" dirty="0" smtClean="0"/>
              <a:t>союз государств, сохраняющих право выхода из него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31486" y="6942691"/>
            <a:ext cx="3274754" cy="402483"/>
          </a:xfrm>
        </p:spPr>
        <p:txBody>
          <a:bodyPr/>
          <a:lstStyle/>
          <a:p>
            <a:pPr algn="l"/>
            <a:r>
              <a:rPr lang="en-US" sz="2000" dirty="0">
                <a:solidFill>
                  <a:srgbClr val="007366"/>
                </a:solidFill>
                <a:latin typeface="Alegreya Sans"/>
              </a:rPr>
              <a:t>elearning.volgmed.ru</a:t>
            </a:r>
            <a:endParaRPr lang="ru-RU" dirty="0">
              <a:solidFill>
                <a:srgbClr val="007366"/>
              </a:solidFill>
              <a:latin typeface="Alegreya Sans"/>
            </a:endParaRPr>
          </a:p>
        </p:txBody>
      </p:sp>
    </p:spTree>
    <p:extLst>
      <p:ext uri="{BB962C8B-B14F-4D97-AF65-F5344CB8AC3E}">
        <p14:creationId xmlns:p14="http://schemas.microsoft.com/office/powerpoint/2010/main" val="295293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8502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7366"/>
                </a:solidFill>
              </a:rPr>
              <a:t>Политический режим </a:t>
            </a:r>
            <a:r>
              <a:rPr lang="ru-RU" sz="3600" b="1" dirty="0" smtClean="0"/>
              <a:t>определяется совокупностью приемов, при помощи которых осуществляется государственная власть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7366"/>
                </a:solidFill>
              </a:rPr>
              <a:t>Демократический</a:t>
            </a:r>
          </a:p>
          <a:p>
            <a:pPr marL="0" indent="0">
              <a:buNone/>
            </a:pPr>
            <a:r>
              <a:rPr lang="ru-RU" sz="2400" dirty="0" smtClean="0"/>
              <a:t>власть </a:t>
            </a:r>
            <a:r>
              <a:rPr lang="ru-RU" sz="2400" dirty="0"/>
              <a:t>осуществляется по воле народа и в его </a:t>
            </a:r>
            <a:r>
              <a:rPr lang="ru-RU" sz="2400" dirty="0" smtClean="0"/>
              <a:t>интересах;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органы государственной власти формируются путем выборов;</a:t>
            </a:r>
          </a:p>
          <a:p>
            <a:pPr marL="0" indent="0">
              <a:buNone/>
            </a:pPr>
            <a:r>
              <a:rPr lang="ru-RU" sz="2400" dirty="0" smtClean="0"/>
              <a:t>развито местное самоуправление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7366"/>
                </a:solidFill>
              </a:rPr>
              <a:t>Авторитарный (автократический) </a:t>
            </a:r>
          </a:p>
          <a:p>
            <a:pPr marL="0" indent="0">
              <a:buNone/>
            </a:pPr>
            <a:r>
              <a:rPr lang="ru-RU" sz="2400" dirty="0" smtClean="0"/>
              <a:t>основан на несменяемой власти одного лица или группы лиц при одновременном ограничении прав и свобод граждан </a:t>
            </a:r>
            <a:endParaRPr lang="ru-RU" sz="2800" dirty="0"/>
          </a:p>
          <a:p>
            <a:pPr marL="0" indent="0" algn="ctr">
              <a:buNone/>
            </a:pPr>
            <a:endParaRPr lang="ru-RU" sz="2800" dirty="0" smtClean="0">
              <a:solidFill>
                <a:srgbClr val="007366"/>
              </a:solidFill>
            </a:endParaRPr>
          </a:p>
          <a:p>
            <a:pPr marL="0" indent="0" algn="ctr">
              <a:buNone/>
            </a:pPr>
            <a:r>
              <a:rPr lang="ru-RU" sz="2800" dirty="0" smtClean="0">
                <a:solidFill>
                  <a:srgbClr val="007366"/>
                </a:solidFill>
              </a:rPr>
              <a:t>Тоталитарный </a:t>
            </a:r>
            <a:endParaRPr lang="ru-RU" sz="2800" dirty="0">
              <a:solidFill>
                <a:srgbClr val="007366"/>
              </a:solidFill>
            </a:endParaRPr>
          </a:p>
          <a:p>
            <a:pPr marL="0" indent="0">
              <a:buNone/>
            </a:pPr>
            <a:r>
              <a:rPr lang="ru-RU" sz="2400" dirty="0" smtClean="0"/>
              <a:t>означает максимальный контроль государства над всеми сферами жизни общества, осуществляемый в том числе путем террора против населения</a:t>
            </a:r>
            <a:endParaRPr lang="ru-RU" sz="240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931486" y="6942691"/>
            <a:ext cx="3274754" cy="402483"/>
          </a:xfrm>
        </p:spPr>
        <p:txBody>
          <a:bodyPr/>
          <a:lstStyle/>
          <a:p>
            <a:pPr algn="l"/>
            <a:r>
              <a:rPr lang="en-US" sz="2000" dirty="0">
                <a:solidFill>
                  <a:srgbClr val="007366"/>
                </a:solidFill>
                <a:latin typeface="Alegreya Sans"/>
              </a:rPr>
              <a:t>elearning.volgmed.ru</a:t>
            </a:r>
            <a:endParaRPr lang="ru-RU" dirty="0">
              <a:solidFill>
                <a:srgbClr val="007366"/>
              </a:solidFill>
              <a:latin typeface="Alegreya Sans"/>
            </a:endParaRPr>
          </a:p>
        </p:txBody>
      </p:sp>
    </p:spTree>
    <p:extLst>
      <p:ext uri="{BB962C8B-B14F-4D97-AF65-F5344CB8AC3E}">
        <p14:creationId xmlns:p14="http://schemas.microsoft.com/office/powerpoint/2010/main" val="213299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542</TotalTime>
  <Words>874</Words>
  <Application>Microsoft Office PowerPoint</Application>
  <PresentationFormat>Произвольный</PresentationFormat>
  <Paragraphs>119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Alegreya Sans</vt:lpstr>
      <vt:lpstr>Arial</vt:lpstr>
      <vt:lpstr>Calibri</vt:lpstr>
      <vt:lpstr>Calibri Light</vt:lpstr>
      <vt:lpstr>Times New Roman</vt:lpstr>
      <vt:lpstr>Wingdings 2</vt:lpstr>
      <vt:lpstr>Тема Office</vt:lpstr>
      <vt:lpstr>Государственно-правовое устройство России </vt:lpstr>
      <vt:lpstr>ПЛАН ЛЕКЦИИ</vt:lpstr>
      <vt:lpstr>Понятие государства</vt:lpstr>
      <vt:lpstr>Признаки государства</vt:lpstr>
      <vt:lpstr>Функции государства – основные направления деятельности</vt:lpstr>
      <vt:lpstr>Формы государства</vt:lpstr>
      <vt:lpstr>Форма правления – организация высших органов власти и разделение полномочий между ними</vt:lpstr>
      <vt:lpstr>Форма государственного устройства –  внутреннее деление государства на части и их правовое положение</vt:lpstr>
      <vt:lpstr>Политический режим определяется совокупностью приемов, при помощи которых осуществляется государственная власть</vt:lpstr>
      <vt:lpstr>Основы конституционного строя России  закреплены в первой главе Конституции РФ </vt:lpstr>
      <vt:lpstr>Федеративное устройство России</vt:lpstr>
      <vt:lpstr>Президент РФ</vt:lpstr>
      <vt:lpstr>Законодательная власть </vt:lpstr>
      <vt:lpstr>Исполнительная власть </vt:lpstr>
      <vt:lpstr>Судебная власть 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МедПрофилактика и ЗОЖ</dc:title>
  <dc:creator>ГолубевАН</dc:creator>
  <cp:lastModifiedBy>Alexander Basov</cp:lastModifiedBy>
  <cp:revision>362</cp:revision>
  <dcterms:created xsi:type="dcterms:W3CDTF">2020-07-13T07:57:00Z</dcterms:created>
  <dcterms:modified xsi:type="dcterms:W3CDTF">2025-08-14T20:42:51Z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BF7FA5417E6A46048650D57EFA7D4F7E_13</vt:lpwstr>
  </property>
  <property fmtid="{D5CDD505-2E9C-101B-9397-08002B2CF9AE}" pid="3" name="KSOProductBuildVer">
    <vt:lpwstr>1049-12.2.0.21546</vt:lpwstr>
  </property>
</Properties>
</file>