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91" r:id="rId25"/>
    <p:sldId id="292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ОФИЦИАЛЬНО-ДЕЛОВОЙ СТИЛЬ РЕЧИ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Преобладание форм глагола в настоящем времени – «настоящее долженствование»: </a:t>
            </a:r>
            <a:r>
              <a:rPr lang="ru-RU" dirty="0" smtClean="0">
                <a:solidFill>
                  <a:srgbClr val="FF0000"/>
                </a:solidFill>
              </a:rPr>
              <a:t>экспертиза назначается, руководитель несёт личную ответственность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 4. Использование сложных (отыменных) предлогов: </a:t>
            </a:r>
            <a:r>
              <a:rPr lang="ru-RU" dirty="0" smtClean="0">
                <a:solidFill>
                  <a:srgbClr val="FF0000"/>
                </a:solidFill>
              </a:rPr>
              <a:t>ввиду, благодаря, согласно, вследствие.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Синтаксический уровень</a:t>
            </a:r>
          </a:p>
          <a:p>
            <a:pPr>
              <a:buNone/>
            </a:pPr>
            <a:r>
              <a:rPr lang="ru-RU" dirty="0" smtClean="0"/>
              <a:t>1. Преобладание пассивных конструкций над активными: комиссией </a:t>
            </a:r>
            <a:r>
              <a:rPr lang="ru-RU" dirty="0" smtClean="0">
                <a:solidFill>
                  <a:srgbClr val="FF0000"/>
                </a:solidFill>
              </a:rPr>
              <a:t>установлено</a:t>
            </a:r>
            <a:r>
              <a:rPr lang="ru-RU" dirty="0" smtClean="0"/>
              <a:t>, акт </a:t>
            </a:r>
            <a:r>
              <a:rPr lang="ru-RU" dirty="0" smtClean="0">
                <a:solidFill>
                  <a:srgbClr val="FF0000"/>
                </a:solidFill>
              </a:rPr>
              <a:t>составлен.</a:t>
            </a:r>
          </a:p>
          <a:p>
            <a:pPr>
              <a:buNone/>
            </a:pPr>
            <a:r>
              <a:rPr lang="ru-RU" dirty="0" smtClean="0"/>
              <a:t>2. Из простых предложений преобладает тип простого распространённого (где распространение происходит за счёт вводных конструкций; причастных и деепричастных оборотов).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3. Из сложных предложений преобладает сложноподчинённое с придаточными:</a:t>
            </a:r>
          </a:p>
          <a:p>
            <a:pPr>
              <a:buNone/>
            </a:pPr>
            <a:r>
              <a:rPr lang="ru-RU" dirty="0" smtClean="0"/>
              <a:t>а) причинно-следственными;</a:t>
            </a:r>
          </a:p>
          <a:p>
            <a:pPr>
              <a:buNone/>
            </a:pPr>
            <a:r>
              <a:rPr lang="ru-RU" dirty="0" smtClean="0"/>
              <a:t>б) цели.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Понятия “документ”, “реквизит документа”, виды документов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Официально-деловой стиль </a:t>
            </a:r>
            <a:r>
              <a:rPr lang="ru-RU" dirty="0" smtClean="0"/>
              <a:t>– это, прежде всего, язык  документов.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Документ</a:t>
            </a:r>
            <a:r>
              <a:rPr lang="ru-RU" i="1" dirty="0" smtClean="0"/>
              <a:t> </a:t>
            </a:r>
            <a:r>
              <a:rPr lang="ru-RU" dirty="0" smtClean="0"/>
              <a:t>– от лат. </a:t>
            </a:r>
            <a:r>
              <a:rPr lang="en-US" dirty="0" err="1" smtClean="0"/>
              <a:t>documentum</a:t>
            </a:r>
            <a:r>
              <a:rPr lang="ru-RU" dirty="0" smtClean="0"/>
              <a:t> (способ доказательства). Слово вошло в русский язык в Петровскую эпоху: документами стали называть деловые бумаги, имеющие юридическую значимость.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дальнейшем у термина «документ» появились дополнительные значения, и сегодня в современных словарях данный термин определяется следующим образом: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 1. </a:t>
            </a:r>
            <a:r>
              <a:rPr lang="ru-RU" dirty="0" smtClean="0">
                <a:solidFill>
                  <a:srgbClr val="FF0000"/>
                </a:solidFill>
              </a:rPr>
              <a:t>Деловая бумага, </a:t>
            </a:r>
            <a:r>
              <a:rPr lang="ru-RU" dirty="0" smtClean="0"/>
              <a:t>подтверждающая какой-нибудь факт или право на что-нибудь (</a:t>
            </a:r>
            <a:r>
              <a:rPr lang="ru-RU" dirty="0" err="1" smtClean="0"/>
              <a:t>н-р</a:t>
            </a:r>
            <a:r>
              <a:rPr lang="ru-RU" dirty="0" smtClean="0"/>
              <a:t>: «расходные документы», «проездной документ» и т.д.);</a:t>
            </a:r>
          </a:p>
          <a:p>
            <a:pPr lvl="0">
              <a:buNone/>
            </a:pPr>
            <a:r>
              <a:rPr lang="ru-RU" dirty="0" smtClean="0"/>
              <a:t>   2. </a:t>
            </a:r>
            <a:r>
              <a:rPr lang="ru-RU" dirty="0" smtClean="0">
                <a:solidFill>
                  <a:srgbClr val="FF0000"/>
                </a:solidFill>
              </a:rPr>
              <a:t>То, что официально удостоверяет личность предъявителя</a:t>
            </a:r>
            <a:r>
              <a:rPr lang="ru-RU" dirty="0" smtClean="0"/>
              <a:t> (</a:t>
            </a:r>
            <a:r>
              <a:rPr lang="ru-RU" dirty="0" err="1" smtClean="0"/>
              <a:t>н-р</a:t>
            </a:r>
            <a:r>
              <a:rPr lang="ru-RU" dirty="0" smtClean="0"/>
              <a:t>, «паспорт», «удостоверение личности»);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Письменное свидетельство о чём-либо </a:t>
            </a:r>
            <a:r>
              <a:rPr lang="ru-RU" dirty="0" smtClean="0"/>
              <a:t>(</a:t>
            </a:r>
            <a:r>
              <a:rPr lang="ru-RU" dirty="0" err="1" smtClean="0"/>
              <a:t>н-р</a:t>
            </a:r>
            <a:r>
              <a:rPr lang="ru-RU" dirty="0" smtClean="0"/>
              <a:t>: «древнерусская грамота», «летопись» и 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Каждый документ состоит из отдельных составляющих его элементов или </a:t>
            </a:r>
            <a:r>
              <a:rPr lang="ru-RU" dirty="0" smtClean="0">
                <a:solidFill>
                  <a:srgbClr val="FF0000"/>
                </a:solidFill>
              </a:rPr>
              <a:t>реквизитов</a:t>
            </a:r>
            <a:r>
              <a:rPr lang="ru-RU" i="1" dirty="0" smtClean="0"/>
              <a:t> (</a:t>
            </a:r>
            <a:r>
              <a:rPr lang="ru-RU" dirty="0" err="1" smtClean="0"/>
              <a:t>н-р</a:t>
            </a:r>
            <a:r>
              <a:rPr lang="ru-RU" dirty="0" smtClean="0"/>
              <a:t>, адресат, подпись, печать, дата и т.д.). Различные виды документов имеют разный набор реквизитов, который определяется видом конкретного документа.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Большинство современных документов оформляется на бланках. </a:t>
            </a:r>
            <a:r>
              <a:rPr lang="ru-RU" dirty="0" smtClean="0">
                <a:solidFill>
                  <a:srgbClr val="FF0000"/>
                </a:solidFill>
              </a:rPr>
              <a:t>Бланк </a:t>
            </a:r>
            <a:r>
              <a:rPr lang="ru-RU" dirty="0" smtClean="0"/>
              <a:t>– это стандартный лист бумаги, на котором печатается (типографским способом) постоянная информация и отводится место для переменной  (впечатывается на машинке или компьютере или пишется от руки).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бланка</a:t>
            </a:r>
            <a:endParaRPr lang="ru-RU" dirty="0"/>
          </a:p>
        </p:txBody>
      </p:sp>
      <p:pic>
        <p:nvPicPr>
          <p:cNvPr id="1026" name="Picture 2" descr="C:\Users\rusyaz3417\Desktop\9e42433abaac7e5957df72b810bbe4d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142984"/>
            <a:ext cx="4010296" cy="54906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Определение официально-делового стиля, сфера функционирования, основные   </a:t>
            </a:r>
            <a:br>
              <a:rPr lang="ru-RU" sz="3600" dirty="0" smtClean="0"/>
            </a:br>
            <a:r>
              <a:rPr lang="ru-RU" sz="3600" dirty="0" err="1" smtClean="0"/>
              <a:t>подстили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Официально-деловой стиль </a:t>
            </a:r>
            <a:r>
              <a:rPr lang="ru-RU" dirty="0" smtClean="0"/>
              <a:t>– это та разновидность русского литературного языка, которая обслуживает сферу общественно-деловых отношений.</a:t>
            </a:r>
          </a:p>
          <a:p>
            <a:pPr>
              <a:buNone/>
            </a:pPr>
            <a:r>
              <a:rPr lang="ru-RU" dirty="0" smtClean="0"/>
              <a:t>	Внутри официально-делового стиля традиционно выделяют следующие </a:t>
            </a:r>
            <a:r>
              <a:rPr lang="ru-RU" dirty="0" err="1" smtClean="0"/>
              <a:t>подстили</a:t>
            </a:r>
            <a:r>
              <a:rPr lang="ru-RU" dirty="0" smtClean="0"/>
              <a:t>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бланка</a:t>
            </a:r>
            <a:endParaRPr lang="ru-RU" dirty="0"/>
          </a:p>
        </p:txBody>
      </p:sp>
      <p:pic>
        <p:nvPicPr>
          <p:cNvPr id="2050" name="Picture 2" descr="C:\Users\rusyaz3417\Desktop\c6c780053377ac749eadbdc3022baa71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71472" y="1600200"/>
            <a:ext cx="3201055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Основные требования к оформлению документов и расположению обязательных реквизитов регламентируются </a:t>
            </a:r>
            <a:r>
              <a:rPr lang="ru-RU" dirty="0" err="1" smtClean="0">
                <a:solidFill>
                  <a:srgbClr val="FF0000"/>
                </a:solidFill>
              </a:rPr>
              <a:t>ГОСТами</a:t>
            </a:r>
            <a:r>
              <a:rPr lang="ru-RU" dirty="0" smtClean="0">
                <a:solidFill>
                  <a:srgbClr val="FF0000"/>
                </a:solidFill>
              </a:rPr>
              <a:t>  (государственными стандартами).</a:t>
            </a:r>
          </a:p>
          <a:p>
            <a:pPr>
              <a:buNone/>
            </a:pPr>
            <a:r>
              <a:rPr lang="ru-RU" dirty="0" smtClean="0"/>
              <a:t>	Все документы делятся на </a:t>
            </a:r>
            <a:r>
              <a:rPr lang="ru-RU" dirty="0" smtClean="0">
                <a:solidFill>
                  <a:srgbClr val="FF0000"/>
                </a:solidFill>
              </a:rPr>
              <a:t>официальные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FF0000"/>
                </a:solidFill>
              </a:rPr>
              <a:t>личного происхождения</a:t>
            </a:r>
            <a:r>
              <a:rPr lang="ru-RU" dirty="0" smtClean="0"/>
              <a:t>. К последним относятся документы, созданные человеком вне сферы его служебной деятельности (</a:t>
            </a:r>
            <a:r>
              <a:rPr lang="ru-RU" dirty="0" err="1" smtClean="0"/>
              <a:t>н-р</a:t>
            </a:r>
            <a:r>
              <a:rPr lang="ru-RU" dirty="0" smtClean="0"/>
              <a:t>, «личная переписка», «мемуары», «дневники»).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Официальные документы </a:t>
            </a:r>
            <a:r>
              <a:rPr lang="ru-RU" dirty="0" smtClean="0"/>
              <a:t>в зависимости от обслуживаемой ими сферы человеческой деятельности подразделяются на: 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управленческие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научные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технические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производственные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финансовые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Управленческие документы </a:t>
            </a:r>
            <a:r>
              <a:rPr lang="ru-RU" dirty="0" smtClean="0"/>
              <a:t>составляют ядро документации, которая обеспечивает деятельность любого учреждения или организации. В состав управленческой документации входят  </a:t>
            </a:r>
            <a:r>
              <a:rPr lang="ru-RU" dirty="0" smtClean="0">
                <a:solidFill>
                  <a:srgbClr val="FF0000"/>
                </a:solidFill>
              </a:rPr>
              <a:t>организационные </a:t>
            </a:r>
            <a:r>
              <a:rPr lang="ru-RU" dirty="0" smtClean="0"/>
              <a:t>(устав, положение) и </a:t>
            </a:r>
            <a:r>
              <a:rPr lang="ru-RU" dirty="0" smtClean="0">
                <a:solidFill>
                  <a:srgbClr val="FF0000"/>
                </a:solidFill>
              </a:rPr>
              <a:t>распорядительные </a:t>
            </a:r>
            <a:r>
              <a:rPr lang="ru-RU" dirty="0" smtClean="0"/>
              <a:t>(приказ, протокол, акт, распоряжение и т.д.) документы, оформление которых </a:t>
            </a:r>
            <a:r>
              <a:rPr lang="ru-RU" dirty="0" smtClean="0"/>
              <a:t>регламентирует ГОСТ.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Управленческие</a:t>
            </a:r>
            <a:r>
              <a:rPr lang="ru-RU" dirty="0" smtClean="0"/>
              <a:t> документы составляются в </a:t>
            </a:r>
            <a:r>
              <a:rPr lang="ru-RU" dirty="0" err="1" smtClean="0"/>
              <a:t>соответсвии</a:t>
            </a:r>
            <a:r>
              <a:rPr lang="ru-RU" dirty="0" smtClean="0"/>
              <a:t> с </a:t>
            </a:r>
            <a:r>
              <a:rPr lang="ru-RU" u="sng" dirty="0" smtClean="0">
                <a:solidFill>
                  <a:srgbClr val="FF0000"/>
                </a:solidFill>
              </a:rPr>
              <a:t>ГОСТ р. 6.30-2003. </a:t>
            </a:r>
            <a:endParaRPr lang="ru-RU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Данный </a:t>
            </a:r>
            <a:r>
              <a:rPr lang="ru-RU" dirty="0" err="1" smtClean="0"/>
              <a:t>госстандарт</a:t>
            </a:r>
            <a:r>
              <a:rPr lang="ru-RU" dirty="0" smtClean="0"/>
              <a:t> на организационно-распорядительную документацию в нашей стране был введён в действие </a:t>
            </a:r>
            <a:r>
              <a:rPr lang="ru-RU" dirty="0" smtClean="0">
                <a:solidFill>
                  <a:srgbClr val="FF0000"/>
                </a:solidFill>
              </a:rPr>
              <a:t>1 июля 2003 года</a:t>
            </a:r>
            <a:r>
              <a:rPr lang="ru-RU" dirty="0" smtClean="0"/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Он </a:t>
            </a:r>
            <a:r>
              <a:rPr lang="ru-RU" dirty="0" smtClean="0"/>
              <a:t>содержит требования к оформлению </a:t>
            </a:r>
            <a:r>
              <a:rPr lang="ru-RU" dirty="0" smtClean="0">
                <a:solidFill>
                  <a:srgbClr val="FF0000"/>
                </a:solidFill>
              </a:rPr>
              <a:t>30 </a:t>
            </a:r>
            <a:r>
              <a:rPr lang="ru-RU" dirty="0" smtClean="0"/>
              <a:t>главных реквизитов документов группы ОРД (организационно-распорядительные).</a:t>
            </a:r>
            <a:endParaRPr lang="ru-RU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Другие </a:t>
            </a:r>
            <a:r>
              <a:rPr lang="ru-RU" dirty="0" smtClean="0">
                <a:solidFill>
                  <a:srgbClr val="FF0000"/>
                </a:solidFill>
              </a:rPr>
              <a:t>документы, </a:t>
            </a:r>
            <a:r>
              <a:rPr lang="ru-RU" dirty="0" smtClean="0"/>
              <a:t>а именно </a:t>
            </a:r>
            <a:r>
              <a:rPr lang="ru-RU" dirty="0" smtClean="0">
                <a:solidFill>
                  <a:srgbClr val="FF0000"/>
                </a:solidFill>
              </a:rPr>
              <a:t>организационные и </a:t>
            </a:r>
            <a:r>
              <a:rPr lang="ru-RU" smtClean="0">
                <a:solidFill>
                  <a:srgbClr val="FF0000"/>
                </a:solidFill>
              </a:rPr>
              <a:t>распорядительные  </a:t>
            </a:r>
            <a:r>
              <a:rPr lang="ru-RU" smtClean="0"/>
              <a:t>регламентирует </a:t>
            </a:r>
            <a:r>
              <a:rPr lang="ru-RU" dirty="0" smtClean="0">
                <a:solidFill>
                  <a:srgbClr val="FF0000"/>
                </a:solidFill>
              </a:rPr>
              <a:t>ГОСТ Р 7.0.97 – 2016</a:t>
            </a:r>
            <a:r>
              <a:rPr lang="ru-RU" dirty="0" smtClean="0"/>
              <a:t>,  который вступил в силу </a:t>
            </a:r>
            <a:r>
              <a:rPr lang="ru-RU" dirty="0" smtClean="0">
                <a:solidFill>
                  <a:srgbClr val="FF0000"/>
                </a:solidFill>
              </a:rPr>
              <a:t>1 июля 2018 года</a:t>
            </a:r>
            <a:r>
              <a:rPr lang="ru-RU" dirty="0" smtClean="0"/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 соответствии с требованием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ГОСТа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5 обязательных  реквизитов </a:t>
            </a:r>
            <a:r>
              <a:rPr lang="ru-RU" dirty="0" smtClean="0"/>
              <a:t>документа «заявление» оформляются следующим образом: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                                                                               Директору медицинского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колледжа </a:t>
            </a:r>
            <a:r>
              <a:rPr lang="ru-RU" sz="2000" dirty="0" err="1" smtClean="0"/>
              <a:t>ВолГМУ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доц. С.В. Степанову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студента 1 курса гр. №…                              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Денисова Виктора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Ивановича</a:t>
            </a:r>
          </a:p>
          <a:p>
            <a:pPr algn="ctr">
              <a:buNone/>
            </a:pPr>
            <a:r>
              <a:rPr lang="ru-RU" sz="2000" dirty="0" smtClean="0"/>
              <a:t>      З а я в л е </a:t>
            </a:r>
            <a:r>
              <a:rPr lang="ru-RU" sz="2000" dirty="0" err="1" smtClean="0"/>
              <a:t>н</a:t>
            </a:r>
            <a:r>
              <a:rPr lang="ru-RU" sz="2000" dirty="0" smtClean="0"/>
              <a:t> и е</a:t>
            </a:r>
          </a:p>
          <a:p>
            <a:pPr>
              <a:buNone/>
            </a:pPr>
            <a:r>
              <a:rPr lang="ru-RU" sz="2000" dirty="0" smtClean="0"/>
              <a:t>           Прошу Вас разрешить мне досрочную сдачу зимней сессии, так как</a:t>
            </a:r>
          </a:p>
          <a:p>
            <a:pPr>
              <a:buNone/>
            </a:pPr>
            <a:r>
              <a:rPr lang="ru-RU" sz="2000" dirty="0" smtClean="0"/>
              <a:t>      10 января  2019 года мне необходимо лечь в больницу № … на плановое обследование. Медицинские документы прилагаются.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 15 ноября 2018 г.                                                                 </a:t>
            </a:r>
            <a:r>
              <a:rPr lang="ru-RU" sz="2000" dirty="0" err="1" smtClean="0"/>
              <a:t>________подпись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i="1" dirty="0" smtClean="0"/>
              <a:t> </a:t>
            </a:r>
            <a:endParaRPr lang="ru-RU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Требования к оформлению основных реквизитов документов личного происхождения (заявление, объяснительная записка)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 </a:t>
            </a:r>
            <a:endParaRPr lang="ru-RU" dirty="0" smtClean="0"/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1. </a:t>
            </a:r>
            <a:r>
              <a:rPr lang="ru-RU" dirty="0" smtClean="0">
                <a:solidFill>
                  <a:srgbClr val="FF0000"/>
                </a:solidFill>
              </a:rPr>
              <a:t>Адресат («шапка»): </a:t>
            </a:r>
            <a:r>
              <a:rPr lang="ru-RU" dirty="0" smtClean="0"/>
              <a:t>инициалы ставятся </a:t>
            </a:r>
            <a:r>
              <a:rPr lang="ru-RU" dirty="0" smtClean="0">
                <a:solidFill>
                  <a:srgbClr val="FF0000"/>
                </a:solidFill>
              </a:rPr>
              <a:t>перед</a:t>
            </a:r>
            <a:r>
              <a:rPr lang="ru-RU" dirty="0" smtClean="0"/>
              <a:t> фамилией руководителя!</a:t>
            </a:r>
          </a:p>
          <a:p>
            <a:pPr>
              <a:buNone/>
            </a:pPr>
            <a:r>
              <a:rPr lang="ru-RU" dirty="0" smtClean="0"/>
              <a:t>    2. Предлог </a:t>
            </a:r>
            <a:r>
              <a:rPr lang="ru-RU" i="1" dirty="0" smtClean="0">
                <a:solidFill>
                  <a:srgbClr val="FF0000"/>
                </a:solidFill>
              </a:rPr>
              <a:t>«от»</a:t>
            </a:r>
            <a:r>
              <a:rPr lang="ru-RU" dirty="0" smtClean="0">
                <a:solidFill>
                  <a:srgbClr val="FF0000"/>
                </a:solidFill>
              </a:rPr>
              <a:t> не пишется»!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3. </a:t>
            </a:r>
            <a:r>
              <a:rPr lang="ru-RU" dirty="0" smtClean="0">
                <a:solidFill>
                  <a:srgbClr val="FF0000"/>
                </a:solidFill>
              </a:rPr>
              <a:t>Заголовок к тексту документа</a:t>
            </a:r>
            <a:r>
              <a:rPr lang="ru-RU" dirty="0" smtClean="0"/>
              <a:t>:  слово </a:t>
            </a:r>
            <a:r>
              <a:rPr lang="ru-RU" i="1" dirty="0" smtClean="0"/>
              <a:t>«</a:t>
            </a:r>
            <a:r>
              <a:rPr lang="ru-RU" dirty="0" smtClean="0">
                <a:solidFill>
                  <a:srgbClr val="FF0000"/>
                </a:solidFill>
              </a:rPr>
              <a:t>Заявление</a:t>
            </a:r>
            <a:r>
              <a:rPr lang="ru-RU" dirty="0" smtClean="0"/>
              <a:t>» равно как и другой  заголовок пишется только с </a:t>
            </a:r>
            <a:r>
              <a:rPr lang="ru-RU" dirty="0" smtClean="0">
                <a:solidFill>
                  <a:srgbClr val="FF0000"/>
                </a:solidFill>
              </a:rPr>
              <a:t>заглавной  буквы,  без точки на конце!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4. </a:t>
            </a:r>
            <a:r>
              <a:rPr lang="ru-RU" dirty="0" smtClean="0">
                <a:solidFill>
                  <a:srgbClr val="FF0000"/>
                </a:solidFill>
              </a:rPr>
              <a:t>Текст документа</a:t>
            </a:r>
            <a:r>
              <a:rPr lang="ru-RU" dirty="0" smtClean="0"/>
              <a:t>: пишется без помарок и исправлений, в соответствии с нормами официально-делового  стиля. Использование подтирок белой пастой не допускается!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 5. </a:t>
            </a:r>
            <a:r>
              <a:rPr lang="ru-RU" dirty="0" smtClean="0">
                <a:solidFill>
                  <a:srgbClr val="FF0000"/>
                </a:solidFill>
              </a:rPr>
              <a:t>Дата документа</a:t>
            </a:r>
            <a:r>
              <a:rPr lang="ru-RU" dirty="0" smtClean="0"/>
              <a:t>: оформляется только арабскими цифрами двумя способами (по выбору):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10 ноября 2018 года     или  10. 11. 18</a:t>
            </a:r>
          </a:p>
          <a:p>
            <a:pPr lvl="0">
              <a:buNone/>
            </a:pPr>
            <a:r>
              <a:rPr lang="ru-RU" dirty="0" smtClean="0"/>
              <a:t>     6. </a:t>
            </a:r>
            <a:r>
              <a:rPr lang="ru-RU" dirty="0" smtClean="0">
                <a:solidFill>
                  <a:srgbClr val="FF0000"/>
                </a:solidFill>
              </a:rPr>
              <a:t>Подпись</a:t>
            </a:r>
            <a:r>
              <a:rPr lang="ru-RU" dirty="0" smtClean="0"/>
              <a:t>:  допускается сокращённый вариант, избранный автором, но соответствующий используемому в паспорте.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dirty="0" smtClean="0"/>
              <a:t>     - дипломатический (это язык межгосударственных соглашений и коммюнике);</a:t>
            </a:r>
          </a:p>
          <a:p>
            <a:pPr lvl="0">
              <a:buNone/>
            </a:pPr>
            <a:r>
              <a:rPr lang="ru-RU" dirty="0" smtClean="0"/>
              <a:t>     -  юридический (это язык законов и указов);</a:t>
            </a:r>
          </a:p>
          <a:p>
            <a:pPr lvl="0">
              <a:buNone/>
            </a:pPr>
            <a:r>
              <a:rPr lang="ru-RU" dirty="0" smtClean="0"/>
              <a:t>     -  канцелярский (это язык документов, отражающих деятельность учреждений и организаций; деловую переписку между ними).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к оформлению (печатанию) документов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dirty="0" smtClean="0"/>
              <a:t>    </a:t>
            </a:r>
          </a:p>
          <a:p>
            <a:pPr lvl="0">
              <a:buNone/>
            </a:pPr>
            <a:r>
              <a:rPr lang="ru-RU" dirty="0" smtClean="0"/>
              <a:t>    1. Все документы </a:t>
            </a:r>
            <a:r>
              <a:rPr lang="ru-RU" dirty="0" smtClean="0">
                <a:solidFill>
                  <a:srgbClr val="FF0000"/>
                </a:solidFill>
              </a:rPr>
              <a:t>пишутся от руки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или печатаются</a:t>
            </a:r>
            <a:r>
              <a:rPr lang="ru-RU" dirty="0" smtClean="0"/>
              <a:t>)  на чистом, белом, стандартном листе бумаги. Отдельные виды документов (служебные письма) </a:t>
            </a:r>
            <a:r>
              <a:rPr lang="ru-RU" dirty="0" smtClean="0">
                <a:solidFill>
                  <a:srgbClr val="FF0000"/>
                </a:solidFill>
              </a:rPr>
              <a:t>печатаются на бланках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   2. </a:t>
            </a:r>
            <a:r>
              <a:rPr lang="ru-RU" dirty="0" smtClean="0">
                <a:solidFill>
                  <a:srgbClr val="FF0000"/>
                </a:solidFill>
              </a:rPr>
              <a:t>Поля листа </a:t>
            </a:r>
            <a:r>
              <a:rPr lang="ru-RU" dirty="0" smtClean="0"/>
              <a:t>для оформления документа:</a:t>
            </a:r>
          </a:p>
          <a:p>
            <a:pPr>
              <a:buNone/>
            </a:pPr>
            <a:r>
              <a:rPr lang="ru-RU" dirty="0" smtClean="0"/>
              <a:t>    Правое – 10 мм</a:t>
            </a:r>
          </a:p>
          <a:p>
            <a:pPr>
              <a:buNone/>
            </a:pPr>
            <a:r>
              <a:rPr lang="ru-RU" dirty="0" smtClean="0"/>
              <a:t>    Левое – 30 мм</a:t>
            </a:r>
          </a:p>
          <a:p>
            <a:pPr>
              <a:buNone/>
            </a:pPr>
            <a:r>
              <a:rPr lang="ru-RU" dirty="0" smtClean="0"/>
              <a:t>    Нижнее – 20 мм</a:t>
            </a:r>
          </a:p>
          <a:p>
            <a:pPr>
              <a:buNone/>
            </a:pPr>
            <a:r>
              <a:rPr lang="ru-RU" dirty="0" smtClean="0"/>
              <a:t>    Верхнее – 20 мм 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Нумерация страниц </a:t>
            </a:r>
            <a:r>
              <a:rPr lang="ru-RU" dirty="0" smtClean="0"/>
              <a:t>многостраничного  документа обозначаются только </a:t>
            </a:r>
            <a:r>
              <a:rPr lang="ru-RU" dirty="0" smtClean="0">
                <a:solidFill>
                  <a:srgbClr val="FF0000"/>
                </a:solidFill>
              </a:rPr>
              <a:t>арабскими цифрами на верхнем поле каждой страницы.</a:t>
            </a:r>
          </a:p>
          <a:p>
            <a:pPr lvl="0">
              <a:buNone/>
            </a:pPr>
            <a:r>
              <a:rPr lang="ru-RU" dirty="0" smtClean="0"/>
              <a:t>    4. </a:t>
            </a:r>
            <a:r>
              <a:rPr lang="ru-RU" dirty="0" smtClean="0">
                <a:solidFill>
                  <a:srgbClr val="FF0000"/>
                </a:solidFill>
              </a:rPr>
              <a:t>Большинство документов личного происхождения </a:t>
            </a:r>
            <a:r>
              <a:rPr lang="ru-RU" dirty="0" smtClean="0"/>
              <a:t>(заявления, расписки, доверенности, объяснительные записки) </a:t>
            </a:r>
            <a:r>
              <a:rPr lang="ru-RU" dirty="0" smtClean="0">
                <a:solidFill>
                  <a:srgbClr val="FF0000"/>
                </a:solidFill>
              </a:rPr>
              <a:t>пишутся автором от руки.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Требования к языку документа, типичные ошибки в языке документа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dirty="0" smtClean="0"/>
              <a:t>     1. В тексте документа используются только </a:t>
            </a:r>
            <a:r>
              <a:rPr lang="ru-RU" dirty="0" smtClean="0">
                <a:solidFill>
                  <a:srgbClr val="FF0000"/>
                </a:solidFill>
              </a:rPr>
              <a:t>общепринятые сокращения</a:t>
            </a:r>
            <a:r>
              <a:rPr lang="ru-RU" dirty="0" smtClean="0"/>
              <a:t>. Их список, как правило, даётся в виде приложения к </a:t>
            </a:r>
            <a:r>
              <a:rPr lang="ru-RU" dirty="0" err="1" smtClean="0"/>
              <a:t>ГОСТу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2. Недопустимо употребление  </a:t>
            </a:r>
            <a:r>
              <a:rPr lang="ru-RU" dirty="0" smtClean="0">
                <a:solidFill>
                  <a:srgbClr val="FF0000"/>
                </a:solidFill>
              </a:rPr>
              <a:t>наречий места и времени  с общим значением</a:t>
            </a:r>
            <a:r>
              <a:rPr lang="ru-RU" dirty="0" smtClean="0"/>
              <a:t>  временного периода: </a:t>
            </a:r>
          </a:p>
          <a:p>
            <a:pPr>
              <a:buNone/>
            </a:pPr>
            <a:r>
              <a:rPr lang="ru-RU" dirty="0" smtClean="0"/>
              <a:t>        </a:t>
            </a:r>
            <a:r>
              <a:rPr lang="ru-RU" u="dbl" dirty="0" smtClean="0"/>
              <a:t> недопустимо: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недавно, вчера, позавчера, </a:t>
            </a:r>
          </a:p>
          <a:p>
            <a:pPr>
              <a:buNone/>
            </a:pPr>
            <a:r>
              <a:rPr lang="ru-RU" dirty="0" smtClean="0"/>
              <a:t>недалеко, близко</a:t>
            </a:r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u="dbl" dirty="0" smtClean="0"/>
              <a:t>надо: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 октября 2018 года</a:t>
            </a:r>
          </a:p>
          <a:p>
            <a:pPr>
              <a:buNone/>
            </a:pPr>
            <a:r>
              <a:rPr lang="ru-RU" dirty="0" smtClean="0"/>
              <a:t>на расстоянии … метров (км)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dirty="0" smtClean="0"/>
              <a:t>       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 </a:t>
            </a:r>
          </a:p>
          <a:p>
            <a:pPr lvl="0">
              <a:buNone/>
            </a:pPr>
            <a:endParaRPr lang="ru-RU" sz="8600" dirty="0" smtClean="0"/>
          </a:p>
          <a:p>
            <a:pPr lvl="0">
              <a:buNone/>
            </a:pPr>
            <a:r>
              <a:rPr lang="ru-RU" sz="11200" dirty="0" smtClean="0"/>
              <a:t>3. </a:t>
            </a:r>
            <a:r>
              <a:rPr lang="ru-RU" sz="11200" dirty="0" smtClean="0">
                <a:solidFill>
                  <a:srgbClr val="FF0000"/>
                </a:solidFill>
              </a:rPr>
              <a:t>Недопустимо использование  неопределённых местоимений</a:t>
            </a:r>
            <a:r>
              <a:rPr lang="ru-RU" sz="11200" dirty="0" smtClean="0"/>
              <a:t>: «какой-то», «какой-либо», «некоторый», «несколько», «кто-то», «что-то», «кто-нибудь», «что-нибудь».</a:t>
            </a:r>
          </a:p>
          <a:p>
            <a:pPr lvl="0">
              <a:buNone/>
            </a:pPr>
            <a:r>
              <a:rPr lang="ru-RU" sz="11200" dirty="0" smtClean="0"/>
              <a:t> 4. </a:t>
            </a:r>
            <a:r>
              <a:rPr lang="ru-RU" sz="11200" dirty="0" smtClean="0">
                <a:solidFill>
                  <a:srgbClr val="FF0000"/>
                </a:solidFill>
              </a:rPr>
              <a:t>Недопустимо использование слов-архаизмов</a:t>
            </a:r>
            <a:r>
              <a:rPr lang="ru-RU" sz="11200" u="dbl" dirty="0" smtClean="0"/>
              <a:t>:</a:t>
            </a:r>
            <a:r>
              <a:rPr lang="ru-RU" sz="11200" dirty="0" smtClean="0"/>
              <a:t> </a:t>
            </a:r>
          </a:p>
          <a:p>
            <a:pPr>
              <a:buNone/>
            </a:pPr>
            <a:r>
              <a:rPr lang="ru-RU" sz="11200" dirty="0" smtClean="0"/>
              <a:t>      </a:t>
            </a:r>
            <a:r>
              <a:rPr lang="ru-RU" sz="11200" u="dbl" dirty="0" smtClean="0"/>
              <a:t>Недопустимо</a:t>
            </a:r>
            <a:endParaRPr lang="ru-RU" sz="11200" dirty="0" smtClean="0"/>
          </a:p>
          <a:p>
            <a:pPr>
              <a:buNone/>
            </a:pPr>
            <a:r>
              <a:rPr lang="ru-RU" sz="11200" dirty="0" smtClean="0"/>
              <a:t>      сей, нежели, дабы</a:t>
            </a:r>
          </a:p>
          <a:p>
            <a:pPr>
              <a:buNone/>
            </a:pPr>
            <a:r>
              <a:rPr lang="ru-RU" sz="11200" dirty="0" smtClean="0"/>
              <a:t>     </a:t>
            </a:r>
            <a:r>
              <a:rPr lang="ru-RU" sz="11200" u="dbl" dirty="0" smtClean="0"/>
              <a:t>Надо:</a:t>
            </a:r>
            <a:endParaRPr lang="ru-RU" sz="11200" dirty="0" smtClean="0"/>
          </a:p>
          <a:p>
            <a:pPr>
              <a:buNone/>
            </a:pPr>
            <a:r>
              <a:rPr lang="ru-RU" sz="11200" dirty="0" smtClean="0"/>
              <a:t>     этот, чем, чтобы</a:t>
            </a:r>
          </a:p>
          <a:p>
            <a:pPr>
              <a:buNone/>
            </a:pPr>
            <a:r>
              <a:rPr lang="ru-RU" sz="8600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5. Недопустимо </a:t>
            </a:r>
            <a:r>
              <a:rPr lang="ru-RU" dirty="0" smtClean="0">
                <a:solidFill>
                  <a:srgbClr val="FF0000"/>
                </a:solidFill>
              </a:rPr>
              <a:t>использование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жаргонизмов, диалектизмов, просторечия</a:t>
            </a:r>
            <a:r>
              <a:rPr lang="ru-RU" u="dbl" dirty="0" smtClean="0"/>
              <a:t>.</a:t>
            </a:r>
            <a:r>
              <a:rPr lang="ru-RU" dirty="0" smtClean="0"/>
              <a:t> </a:t>
            </a:r>
          </a:p>
          <a:p>
            <a:pPr lvl="0">
              <a:buNone/>
            </a:pPr>
            <a:r>
              <a:rPr lang="ru-RU" dirty="0" smtClean="0"/>
              <a:t>   6. </a:t>
            </a:r>
            <a:r>
              <a:rPr lang="ru-RU" dirty="0" smtClean="0">
                <a:solidFill>
                  <a:srgbClr val="FF0000"/>
                </a:solidFill>
              </a:rPr>
              <a:t>Текст любого документа должен соответствовать лексическим, морфологическим, синтаксическим, орфографическим и пунктуальным нормам русского литературного языка.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Определение официально-делового стиля, сфера функционирования, основные </a:t>
            </a:r>
            <a:r>
              <a:rPr lang="ru-RU" dirty="0" err="1" smtClean="0"/>
              <a:t>подстили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Перечислите </a:t>
            </a:r>
            <a:r>
              <a:rPr lang="ru-RU" smtClean="0"/>
              <a:t>особенности официально-делового стиля </a:t>
            </a:r>
            <a:r>
              <a:rPr lang="ru-RU" dirty="0" smtClean="0"/>
              <a:t>стиля на лексическом, морфологическом, синтаксическом уровнях.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Понятия “документ”, “реквизит документа”, виды документов.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Требования к оформлению основных реквизитов документов личного происхождения (заявление, объяснительная записка).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Типичные ошибки в языке документа.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Основными чертами официально-делового стиля являются:</a:t>
            </a:r>
          </a:p>
          <a:p>
            <a:pPr lvl="0">
              <a:buNone/>
            </a:pPr>
            <a:r>
              <a:rPr lang="ru-RU" dirty="0" smtClean="0"/>
              <a:t>     1. </a:t>
            </a:r>
            <a:r>
              <a:rPr lang="ru-RU" dirty="0" smtClean="0">
                <a:solidFill>
                  <a:srgbClr val="FF0000"/>
                </a:solidFill>
              </a:rPr>
              <a:t>Нейтральный тон изложения </a:t>
            </a:r>
            <a:r>
              <a:rPr lang="ru-RU" dirty="0" smtClean="0"/>
              <a:t>(достигается за счёт: а) исключения слов с эмоционально-экспрессивной окраской; б) личный, субъективный момент изложения сведён к минимуму).</a:t>
            </a:r>
          </a:p>
          <a:p>
            <a:pPr lvl="0">
              <a:buNone/>
            </a:pPr>
            <a:r>
              <a:rPr lang="ru-RU" dirty="0" smtClean="0"/>
              <a:t>     2. </a:t>
            </a:r>
            <a:r>
              <a:rPr lang="ru-RU" dirty="0" smtClean="0">
                <a:solidFill>
                  <a:srgbClr val="FF0000"/>
                </a:solidFill>
              </a:rPr>
              <a:t>Точность изложения  </a:t>
            </a:r>
            <a:r>
              <a:rPr lang="ru-RU" dirty="0" smtClean="0"/>
              <a:t>(за счёт: а) употребления терминологической лексики; б) устойчивых оборотов – клише  данной сферы деятельности; в) ограниченной сочетаемости слов).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Ясность изложения </a:t>
            </a:r>
            <a:r>
              <a:rPr lang="ru-RU" dirty="0" smtClean="0"/>
              <a:t>(за счёт:  а) соответствия композиционной структуры текста  общепринятым стандартам; б) отсутствия логических ошибок;  в) чёткости формулировок);</a:t>
            </a:r>
          </a:p>
          <a:p>
            <a:pPr lvl="0">
              <a:buNone/>
            </a:pPr>
            <a:r>
              <a:rPr lang="ru-RU" dirty="0" smtClean="0"/>
              <a:t>    4. </a:t>
            </a:r>
            <a:r>
              <a:rPr lang="ru-RU" dirty="0" smtClean="0">
                <a:solidFill>
                  <a:srgbClr val="FF0000"/>
                </a:solidFill>
              </a:rPr>
              <a:t>Лаконичность изложения </a:t>
            </a:r>
            <a:r>
              <a:rPr lang="ru-RU" dirty="0" smtClean="0"/>
              <a:t>достигается использованием: а) аббревиатур (СНГ, СПИД);  б) унифицированных графических сокращений (</a:t>
            </a:r>
            <a:r>
              <a:rPr lang="ru-RU" dirty="0" err="1" smtClean="0"/>
              <a:t>н-р</a:t>
            </a:r>
            <a:r>
              <a:rPr lang="ru-RU" dirty="0" smtClean="0"/>
              <a:t>, ж, м).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Особенности официально-делового стиля на лексическом, морфологическом и синтаксическом уровнях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Перечисленные выше черты предопределяют специфику языковых средств, обслуживающих данный стиль на: </a:t>
            </a:r>
            <a:r>
              <a:rPr lang="ru-RU" dirty="0" smtClean="0">
                <a:solidFill>
                  <a:srgbClr val="FF0000"/>
                </a:solidFill>
              </a:rPr>
              <a:t>лексическом, морфологическом и синтаксическом уровнях.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Лексический уровень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1.Слова употребляются только в прямом значении. </a:t>
            </a:r>
          </a:p>
          <a:p>
            <a:pPr>
              <a:buNone/>
            </a:pPr>
            <a:r>
              <a:rPr lang="ru-RU" dirty="0" smtClean="0"/>
              <a:t> 2.Слова-термины, характерные для коренной сферы деловых отношений:</a:t>
            </a:r>
          </a:p>
          <a:p>
            <a:pPr>
              <a:buNone/>
            </a:pPr>
            <a:r>
              <a:rPr lang="ru-RU" dirty="0" smtClean="0"/>
              <a:t>«ответчик», «иск», «претензия».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3. Слова-канцеляризмы:</a:t>
            </a:r>
          </a:p>
          <a:p>
            <a:pPr>
              <a:buNone/>
            </a:pPr>
            <a:r>
              <a:rPr lang="ru-RU" dirty="0" smtClean="0"/>
              <a:t>    «завизировать», «исходящий номер», «обжаловать».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r>
              <a:rPr lang="ru-RU" dirty="0" smtClean="0"/>
              <a:t>4. Устойчивые  обороты или языковые клише официально-делового стиля: «оплату гарантируем», «предъявите иск».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Морфологический уровень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1. Употребление существительных мужского рода для наименования лиц женского пола по профессии, учёному и воинскому званию: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профессор Иванова, эксперт Сидорова, лётчик-испытатель М. Попович.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2. Переход причастий в существительные: </a:t>
            </a:r>
            <a:r>
              <a:rPr lang="ru-RU" dirty="0" smtClean="0">
                <a:solidFill>
                  <a:srgbClr val="FF0000"/>
                </a:solidFill>
              </a:rPr>
              <a:t>потерпевший, обвиняемый.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999</Words>
  <PresentationFormat>Экран (4:3)</PresentationFormat>
  <Paragraphs>152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  Определение официально-делового стиля, сфера функционирования, основные    подстили </vt:lpstr>
      <vt:lpstr>Слайд 3</vt:lpstr>
      <vt:lpstr>Слайд 4</vt:lpstr>
      <vt:lpstr>Слайд 5</vt:lpstr>
      <vt:lpstr>Особенности официально-делового стиля на лексическом, морфологическом и синтаксическом уровнях</vt:lpstr>
      <vt:lpstr>Слайд 7</vt:lpstr>
      <vt:lpstr>Слайд 8</vt:lpstr>
      <vt:lpstr>Слайд 9</vt:lpstr>
      <vt:lpstr>Слайд 10</vt:lpstr>
      <vt:lpstr>Слайд 11</vt:lpstr>
      <vt:lpstr>Слайд 12</vt:lpstr>
      <vt:lpstr> Понятия “документ”, “реквизит документа”, виды документов </vt:lpstr>
      <vt:lpstr>Слайд 14</vt:lpstr>
      <vt:lpstr>Слайд 15</vt:lpstr>
      <vt:lpstr>Слайд 16</vt:lpstr>
      <vt:lpstr>Слайд 17</vt:lpstr>
      <vt:lpstr>Слайд 18</vt:lpstr>
      <vt:lpstr>Образец бланка</vt:lpstr>
      <vt:lpstr>Образец бланка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 Требования к оформлению основных реквизитов документов личного происхождения (заявление, объяснительная записка) </vt:lpstr>
      <vt:lpstr>Слайд 29</vt:lpstr>
      <vt:lpstr> Требования к оформлению (печатанию) документов </vt:lpstr>
      <vt:lpstr>Слайд 31</vt:lpstr>
      <vt:lpstr>Требования к языку документа, типичные ошибки в языке документа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26</cp:revision>
  <dcterms:created xsi:type="dcterms:W3CDTF">2019-01-19T05:12:09Z</dcterms:created>
  <dcterms:modified xsi:type="dcterms:W3CDTF">2019-01-23T08:35:23Z</dcterms:modified>
</cp:coreProperties>
</file>