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sldIdLst>
    <p:sldId id="327" r:id="rId2"/>
    <p:sldId id="337" r:id="rId3"/>
    <p:sldId id="343" r:id="rId4"/>
    <p:sldId id="328" r:id="rId5"/>
    <p:sldId id="329" r:id="rId6"/>
    <p:sldId id="298" r:id="rId7"/>
    <p:sldId id="299" r:id="rId8"/>
    <p:sldId id="300" r:id="rId9"/>
    <p:sldId id="301" r:id="rId10"/>
    <p:sldId id="302" r:id="rId11"/>
    <p:sldId id="342" r:id="rId12"/>
    <p:sldId id="303" r:id="rId13"/>
    <p:sldId id="305" r:id="rId14"/>
    <p:sldId id="345" r:id="rId15"/>
    <p:sldId id="346" r:id="rId16"/>
    <p:sldId id="318" r:id="rId17"/>
    <p:sldId id="319" r:id="rId18"/>
    <p:sldId id="320" r:id="rId19"/>
    <p:sldId id="321" r:id="rId20"/>
    <p:sldId id="322" r:id="rId21"/>
    <p:sldId id="344" r:id="rId22"/>
    <p:sldId id="323" r:id="rId23"/>
    <p:sldId id="324" r:id="rId24"/>
    <p:sldId id="325" r:id="rId25"/>
    <p:sldId id="326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77"/>
    <a:srgbClr val="76E6C3"/>
    <a:srgbClr val="DAF9F4"/>
    <a:srgbClr val="BEE7E1"/>
    <a:srgbClr val="28645A"/>
    <a:srgbClr val="BAE4E0"/>
    <a:srgbClr val="CFF2E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027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0494-C35F-4058-8409-0BFB67329F4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FF3F-085E-4CE5-B3E0-06C480089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3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lIns="0" tIns="0" rIns="0" bIns="0">
            <a:noAutofit/>
          </a:bodyPr>
          <a:lstStyle>
            <a:lvl1pPr algn="ctr">
              <a:defRPr sz="360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rgbClr val="28645A"/>
                </a:solidFill>
                <a:latin typeface="Arial Narrow" panose="020B0606020202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36607-4973-49D4-A1EE-5A40CBF5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A838-ABB6-4318-8611-DD68A6A119F6}" type="datetimeFigureOut">
              <a:rPr lang="ru-RU" smtClean="0"/>
              <a:pPr>
                <a:defRPr/>
              </a:pPr>
              <a:t>08.09.2023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6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B15FA29-BB1B-40A5-8A5F-0F5094686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A60B6F-55BB-4C97-B77D-14648040C3B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28172"/>
            <a:ext cx="2949178" cy="1600200"/>
          </a:xfrm>
        </p:spPr>
        <p:txBody>
          <a:bodyPr/>
          <a:lstStyle>
            <a:lvl1pPr>
              <a:defRPr sz="240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lang="ru-RU" sz="2100" b="0" i="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-342900" defTabSz="180000">
              <a:spcBef>
                <a:spcPts val="0"/>
              </a:spcBef>
              <a:spcAft>
                <a:spcPts val="600"/>
              </a:spcAft>
              <a:buClr>
                <a:srgbClr val="28645A"/>
              </a:buClr>
              <a:buFont typeface="Arial Narrow" panose="020B0606020202030204" pitchFamily="34" charset="0"/>
              <a:buChar char="●"/>
              <a:defRPr sz="21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500">
                <a:latin typeface="Arial Narrow" panose="020B0606020202030204" pitchFamily="34" charset="0"/>
              </a:defRPr>
            </a:lvl4pPr>
            <a:lvl5pPr>
              <a:defRPr sz="1500"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7D7A9C0-A8EA-4274-85A4-35198B9F7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27A970F-5FA7-42F9-8BA4-58E3F00EE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8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0BB7-B522-475A-AC17-BE7450D09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7350" y="10247"/>
            <a:ext cx="6300192" cy="10079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3600" dirty="0">
                <a:solidFill>
                  <a:srgbClr val="078777"/>
                </a:solidFill>
              </a:defRPr>
            </a:lvl1pPr>
          </a:lstStyle>
          <a:p>
            <a:pPr lvl="0" eaLnBrk="1" hangingPunct="1"/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2814B038-3F6E-4BCC-877D-D721783E5AC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92D8A8-E00F-4D2F-8A81-012A22C75F51}"/>
              </a:ext>
            </a:extLst>
          </p:cNvPr>
          <p:cNvSpPr/>
          <p:nvPr userDrawn="1"/>
        </p:nvSpPr>
        <p:spPr>
          <a:xfrm>
            <a:off x="739420" y="1313014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AF873F7-35A4-4C48-A23E-809E328CC8F0}"/>
              </a:ext>
            </a:extLst>
          </p:cNvPr>
          <p:cNvSpPr/>
          <p:nvPr userDrawn="1"/>
        </p:nvSpPr>
        <p:spPr>
          <a:xfrm>
            <a:off x="739420" y="306896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2CED612-D283-419A-9C33-4AB809DE1243}"/>
              </a:ext>
            </a:extLst>
          </p:cNvPr>
          <p:cNvSpPr/>
          <p:nvPr userDrawn="1"/>
        </p:nvSpPr>
        <p:spPr>
          <a:xfrm>
            <a:off x="739420" y="482490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99841CA4-EEC7-42F2-84DC-1586862BA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11A3DA5-4E52-461B-AA69-E2994088A1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3208758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7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BFBC325-084D-44A2-842C-2B0C4F2C5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4B713D-FE7A-456D-923A-8C1741BF9A2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55746-6F39-4E58-A1DE-1E7A799A3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D22AFD0-C63E-43E4-A137-E0E2A0D3D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04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50A71D-5C1E-40DC-AF81-4D80599D85B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48716C-648C-49E2-BF08-FC036A6FC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241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6888"/>
            <a:ext cx="7886700" cy="4351339"/>
          </a:xfrm>
        </p:spPr>
        <p:txBody>
          <a:bodyPr/>
          <a:lstStyle>
            <a:lvl1pPr marL="1714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1pPr>
            <a:lvl2pPr marL="5143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2pPr>
            <a:lvl3pPr marL="8572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3pPr>
            <a:lvl4pPr marL="12001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4pPr>
            <a:lvl5pPr marL="1543050" indent="-171450">
              <a:buClr>
                <a:srgbClr val="28645A"/>
              </a:buClr>
              <a:buFont typeface="Arial Narrow" panose="020B0606020202030204" pitchFamily="34" charset="0"/>
              <a:buChar char="●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9378E-41A3-4335-ACBF-947501F29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684901-4A84-4DAB-94B6-E498738AD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10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C2B5B05-AD43-433C-AADA-E10BE13CC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5E7B21-4AE3-4741-B4A7-15B285E3A3F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7403"/>
            <a:ext cx="7886700" cy="558797"/>
          </a:xfrm>
        </p:spPr>
        <p:txBody>
          <a:bodyPr rtlCol="0">
            <a:normAutofit/>
          </a:bodyPr>
          <a:lstStyle>
            <a:lvl1pPr>
              <a:defRPr lang="ru-RU" sz="2800" b="1" baseline="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35994"/>
            <a:ext cx="7886700" cy="1500187"/>
          </a:xfrm>
        </p:spPr>
        <p:txBody>
          <a:bodyPr/>
          <a:lstStyle>
            <a:lvl1pPr marL="108000" indent="-108000" defTabSz="179388">
              <a:spcBef>
                <a:spcPts val="0"/>
              </a:spcBef>
              <a:spcAft>
                <a:spcPts val="600"/>
              </a:spcAft>
              <a:buClr>
                <a:srgbClr val="28645A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A8D48-16A3-41BE-87A5-D852DEDF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56350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DD747AA-74C1-4EB5-B90E-27D8D8CB1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6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A06CFC6-0963-48E5-9B2E-DB238FEF314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336097"/>
            <a:ext cx="7886700" cy="1325563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1pPr>
            <a:lvl2pPr marL="5143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lang="ru-RU"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943A1-30BE-41CE-B73A-3B9F8CEE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56350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99EDAA8-80D5-4141-A984-7F7649363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3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72E1EA-F3D6-4376-BCE5-0A00F4350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050C60-556C-474B-AB83-F7FD922FC41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826593" y="817064"/>
            <a:ext cx="7490814" cy="5223873"/>
          </a:xfr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B4490F2-07E4-4620-B7BC-FE05034B9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E0DA6FA-7E06-47D2-B29D-FCCE736A5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87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17E6-2E41-48C4-A27C-8772D0B5E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582" y="451234"/>
            <a:ext cx="4538836" cy="603307"/>
          </a:xfrm>
        </p:spPr>
        <p:txBody>
          <a:bodyPr lIns="0" tIns="0" rIns="0" b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CDE9D6-C4F1-4E8B-AE93-71D4E4637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989138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D28B406-BE02-4D2D-8608-46D24341F8C4}"/>
              </a:ext>
            </a:extLst>
          </p:cNvPr>
          <p:cNvSpPr/>
          <p:nvPr userDrawn="1"/>
        </p:nvSpPr>
        <p:spPr>
          <a:xfrm>
            <a:off x="862987" y="213285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B773C55-A7CB-4EBB-ADFC-1CE1A6333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613250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99C90C3-1AA2-434E-8E16-05E392586B8A}"/>
              </a:ext>
            </a:extLst>
          </p:cNvPr>
          <p:cNvSpPr/>
          <p:nvPr userDrawn="1"/>
        </p:nvSpPr>
        <p:spPr>
          <a:xfrm>
            <a:off x="862987" y="3756968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9A1EB068-BA74-4570-A6B3-CE4CF8985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255" y="5057362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727069-51D6-4B4C-AABC-F09E325E6908}"/>
              </a:ext>
            </a:extLst>
          </p:cNvPr>
          <p:cNvSpPr/>
          <p:nvPr userDrawn="1"/>
        </p:nvSpPr>
        <p:spPr>
          <a:xfrm>
            <a:off x="873692" y="520108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B7C51F77-3329-483F-982E-290CF8A2B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F79C70B2-ED74-44B2-8A5E-984186A35C4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A45B574-F09F-4295-AAD5-390C0E59B4F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967211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7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CD51E4-A079-4006-A4EB-39298CD2C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294DB03-48CB-45B6-A18A-065BAF91DBE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 bwMode="auto">
          <a:xfrm>
            <a:off x="964360" y="817063"/>
            <a:ext cx="3402433" cy="522387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DB89575-64C5-4059-A43D-2D6E7B6B3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  <a:ln>
            <a:solidFill>
              <a:srgbClr val="078777"/>
            </a:solidFill>
          </a:ln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70FA0BA-3145-4159-95A4-76EA62250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259DD58-FC13-4BFC-B5FB-1238ACA304E6}"/>
              </a:ext>
            </a:extLst>
          </p:cNvPr>
          <p:cNvSpPr>
            <a:spLocks noGrp="1"/>
          </p:cNvSpPr>
          <p:nvPr>
            <p:ph idx="11"/>
          </p:nvPr>
        </p:nvSpPr>
        <p:spPr bwMode="auto">
          <a:xfrm flipH="1">
            <a:off x="5410721" y="817063"/>
            <a:ext cx="3402433" cy="522387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89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F66E5F51-54D8-4DF1-8AFD-26312EE6F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143914"/>
            <a:ext cx="7886700" cy="775921"/>
          </a:xfrm>
        </p:spPr>
        <p:txBody>
          <a:bodyPr lIns="0" tIns="0" rIns="0" bIns="0">
            <a:noAutofit/>
          </a:bodyPr>
          <a:lstStyle>
            <a:lvl1pPr algn="ctr">
              <a:defRPr sz="2800" b="1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 flipH="1">
            <a:off x="5076056" y="1141047"/>
            <a:ext cx="3462740" cy="5024175"/>
          </a:xfrm>
          <a:prstGeom prst="round2DiagRect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>
            <a:noAutofit/>
          </a:bodyPr>
          <a:lstStyle>
            <a:lvl1pPr>
              <a:defRPr sz="16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3B5BB-D2F8-4CA6-9419-81A0E244F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28645A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AF3B3D0-B6A4-4E35-96AE-47285D1B3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A6F02D5-3AF1-4FA1-9DF3-6052530A9E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5038" y="1167506"/>
            <a:ext cx="3462740" cy="5024175"/>
          </a:xfrm>
          <a:prstGeom prst="round2DiagRect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>
            <a:noAutofit/>
          </a:bodyPr>
          <a:lstStyle>
            <a:lvl1pPr>
              <a:defRPr sz="16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F8D766-FAE1-4CB1-94BC-FE6E2DDEC0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319552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2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15AA807-24EA-4F18-9CD7-2E868213A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73B5F0-731F-4FE5-AB59-DED3D804861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99143"/>
            <a:ext cx="2949178" cy="1600200"/>
          </a:xfrm>
        </p:spPr>
        <p:txBody>
          <a:bodyPr/>
          <a:lstStyle>
            <a:lvl1pPr>
              <a:defRPr sz="240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1045483"/>
            <a:ext cx="4629150" cy="487362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65000"/>
                </a:schemeClr>
              </a:gs>
            </a:gsLst>
            <a:lin ang="16200000" scaled="1"/>
            <a:tileRect/>
          </a:gra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txBody>
          <a:bodyPr lIns="144000" tIns="36000" rIns="360000" bIns="36000" rtlCol="0">
            <a:noAutofit/>
          </a:bodyPr>
          <a:lstStyle>
            <a:lvl1pPr>
              <a:defRPr lang="ru-RU" sz="1600" dirty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D0D2F0-FB1D-42F0-BF89-256D47988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3275" y="6348413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BBA103D-3B3F-430F-B73D-20A66B2E7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F57BCFB-A202-45F5-838B-27AFF28C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2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D11CE8F-131A-4695-BA47-6007EF952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3573015"/>
            <a:ext cx="7886700" cy="2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A732F-67F3-433D-B851-61B147F1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82F74-05A0-458D-94C5-07B4A0F2EE08}" type="datetimeFigureOut">
              <a:rPr lang="ru-RU" smtClean="0"/>
              <a:pPr>
                <a:defRPr/>
              </a:pPr>
              <a:t>08.09.2023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E54B0-D65D-406D-8022-BA6BA008B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B139C-B2BD-4371-8B25-9DF8F13A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6" r:id="rId6"/>
    <p:sldLayoutId id="2147483970" r:id="rId7"/>
    <p:sldLayoutId id="2147483971" r:id="rId8"/>
    <p:sldLayoutId id="2147483973" r:id="rId9"/>
    <p:sldLayoutId id="2147483972" r:id="rId10"/>
    <p:sldLayoutId id="2147483975" r:id="rId11"/>
    <p:sldLayoutId id="2147483974" r:id="rId12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388E84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>
            <a:extLst>
              <a:ext uri="{FF2B5EF4-FFF2-40B4-BE49-F238E27FC236}">
                <a16:creationId xmlns:a16="http://schemas.microsoft.com/office/drawing/2014/main" id="{76588ED5-42AA-4FAD-8BBA-554F47836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093046"/>
            <a:ext cx="8353425" cy="187978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ЛЕКЦИИ по </a:t>
            </a:r>
            <a:r>
              <a:rPr lang="ru-RU" altLang="ru-RU" sz="3200" b="1" dirty="0"/>
              <a:t>дисциплине </a:t>
            </a:r>
            <a:endParaRPr lang="ru-RU" altLang="ru-RU" sz="3200" b="1" dirty="0" smtClean="0"/>
          </a:p>
          <a:p>
            <a:pPr eaLnBrk="1" hangingPunct="1"/>
            <a:r>
              <a:rPr lang="ru-RU" altLang="ru-RU" sz="3200" b="1" dirty="0" smtClean="0"/>
              <a:t>«</a:t>
            </a:r>
            <a:r>
              <a:rPr lang="ru-RU" altLang="ru-RU" sz="3200" b="1" dirty="0" smtClean="0"/>
              <a:t>Правовое </a:t>
            </a:r>
            <a:r>
              <a:rPr lang="ru-RU" altLang="ru-RU" sz="3200" b="1" smtClean="0"/>
              <a:t>обеспечение профессиональной </a:t>
            </a:r>
            <a:r>
              <a:rPr lang="ru-RU" altLang="ru-RU" sz="3200" b="1" smtClean="0"/>
              <a:t>деятельности</a:t>
            </a:r>
            <a:r>
              <a:rPr lang="ru-RU" altLang="ru-RU" sz="3200" b="1" dirty="0" smtClean="0"/>
              <a:t>» </a:t>
            </a:r>
            <a:endParaRPr lang="ru-RU" altLang="ru-RU" sz="3200" b="1" dirty="0"/>
          </a:p>
          <a:p>
            <a:pPr eaLnBrk="1" hangingPunct="1"/>
            <a:r>
              <a:rPr lang="ru-RU" altLang="ru-RU" sz="2800" dirty="0"/>
              <a:t>для</a:t>
            </a:r>
            <a:r>
              <a:rPr lang="en-US" altLang="ru-RU" sz="2800" dirty="0"/>
              <a:t> </a:t>
            </a:r>
            <a:r>
              <a:rPr lang="ru-RU" altLang="ru-RU" sz="2800" dirty="0" smtClean="0"/>
              <a:t>специальности </a:t>
            </a:r>
            <a:r>
              <a:rPr lang="ru-RU" altLang="ru-RU" sz="2800" dirty="0" smtClean="0"/>
              <a:t>Фармация </a:t>
            </a:r>
            <a:endParaRPr lang="ru-RU" altLang="ru-RU" sz="2800" dirty="0"/>
          </a:p>
        </p:txBody>
      </p:sp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17A75E3-CA1A-48BC-8047-03F7B14F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46" y="404664"/>
            <a:ext cx="7128000" cy="6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6858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287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371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18288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2860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7432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2004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ИНСТИТУТ ОБЩЕСТВЕННОГО ЗДОРОВЬЯ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ВЫСШАЯ ШКОЛА МЕДИЦИНСКОЙ ГУМАНИТАРИСТИКИ</a:t>
            </a:r>
          </a:p>
        </p:txBody>
      </p:sp>
      <p:pic>
        <p:nvPicPr>
          <p:cNvPr id="12292" name="Рисунок 2">
            <a:extLst>
              <a:ext uri="{FF2B5EF4-FFF2-40B4-BE49-F238E27FC236}">
                <a16:creationId xmlns:a16="http://schemas.microsoft.com/office/drawing/2014/main" id="{84809E30-E33C-49EE-A9C6-DA9AA3D4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864"/>
            <a:ext cx="1368847" cy="129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F5C6D8-DDAF-428A-8120-7594ACD3BF5F}"/>
              </a:ext>
            </a:extLst>
          </p:cNvPr>
          <p:cNvSpPr/>
          <p:nvPr/>
        </p:nvSpPr>
        <p:spPr>
          <a:xfrm>
            <a:off x="1673146" y="1031577"/>
            <a:ext cx="7128000" cy="2588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15000"/>
              </a:lnSpc>
              <a:tabLst>
                <a:tab pos="2628900" algn="l"/>
              </a:tabLst>
            </a:pPr>
            <a:r>
              <a:rPr lang="ru-RU" sz="1600" b="1" dirty="0">
                <a:solidFill>
                  <a:srgbClr val="078777"/>
                </a:solidFill>
                <a:cs typeface="Times New Roman" panose="02020603050405020304" pitchFamily="18" charset="0"/>
              </a:rPr>
              <a:t>КАФЕДРА ФИЛОСОФИИ, БИОЭТИКИ И ПРАВА С КУРСОМ СОЦИОЛОГИИ МЕДИЦИНЫ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A4EB2D-C07A-4A8F-A2EE-4502317D96E2}"/>
              </a:ext>
            </a:extLst>
          </p:cNvPr>
          <p:cNvSpPr/>
          <p:nvPr/>
        </p:nvSpPr>
        <p:spPr>
          <a:xfrm flipV="1">
            <a:off x="1673146" y="943323"/>
            <a:ext cx="7128000" cy="36000"/>
          </a:xfrm>
          <a:prstGeom prst="ellipse">
            <a:avLst/>
          </a:prstGeom>
          <a:solidFill>
            <a:srgbClr val="0C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A72B6F-4062-4D0D-B170-DFBEBA10F7E0}"/>
              </a:ext>
            </a:extLst>
          </p:cNvPr>
          <p:cNvSpPr/>
          <p:nvPr/>
        </p:nvSpPr>
        <p:spPr>
          <a:xfrm>
            <a:off x="575431" y="4374381"/>
            <a:ext cx="7993136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2800" b="1" u="sng" dirty="0">
                <a:solidFill>
                  <a:srgbClr val="28645A"/>
                </a:solidFill>
              </a:rPr>
              <a:t>Лекция </a:t>
            </a:r>
            <a:r>
              <a:rPr lang="ru-RU" altLang="ru-RU" sz="2800" b="1" u="sng" dirty="0" smtClean="0">
                <a:solidFill>
                  <a:srgbClr val="28645A"/>
                </a:solidFill>
              </a:rPr>
              <a:t>1</a:t>
            </a:r>
          </a:p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2800" b="1" u="sng" dirty="0">
                <a:solidFill>
                  <a:srgbClr val="28645A"/>
                </a:solidFill>
              </a:rPr>
              <a:t>Основные понятия права </a:t>
            </a:r>
            <a:r>
              <a:rPr lang="ru-RU" altLang="ru-RU" sz="2800" b="1" u="sng" dirty="0" smtClean="0">
                <a:solidFill>
                  <a:srgbClr val="28645A"/>
                </a:solidFill>
              </a:rPr>
              <a:t>и  </a:t>
            </a:r>
            <a:r>
              <a:rPr lang="ru-RU" altLang="ru-RU" sz="2800" b="1" u="sng" dirty="0">
                <a:solidFill>
                  <a:srgbClr val="28645A"/>
                </a:solidFill>
              </a:rPr>
              <a:t>его роль </a:t>
            </a:r>
            <a:r>
              <a:rPr lang="ru-RU" altLang="ru-RU" sz="2800" b="1" u="sng" dirty="0" smtClean="0">
                <a:solidFill>
                  <a:srgbClr val="28645A"/>
                </a:solidFill>
              </a:rPr>
              <a:t>в </a:t>
            </a:r>
            <a:r>
              <a:rPr lang="ru-RU" altLang="ru-RU" sz="2800" b="1" u="sng" dirty="0">
                <a:solidFill>
                  <a:srgbClr val="28645A"/>
                </a:solidFill>
              </a:rPr>
              <a:t>регулировании фармацевтической деятельности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2C23F-72AE-4D02-9964-DFE45525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74" y="288000"/>
            <a:ext cx="6748252" cy="4135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dirty="0">
                <a:solidFill>
                  <a:srgbClr val="078777"/>
                </a:solidFill>
              </a:rPr>
              <a:t>Метод правового регулирования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E790C2D-269D-4625-B59F-182221184AB4}"/>
              </a:ext>
            </a:extLst>
          </p:cNvPr>
          <p:cNvSpPr txBox="1">
            <a:spLocks/>
          </p:cNvSpPr>
          <p:nvPr/>
        </p:nvSpPr>
        <p:spPr bwMode="auto">
          <a:xfrm flipH="1">
            <a:off x="269090" y="1842679"/>
            <a:ext cx="4104000" cy="3890577"/>
          </a:xfrm>
          <a:prstGeom prst="flowChartManualInpu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600" b="1" dirty="0"/>
              <a:t>ИМПЕРАТИВНЫЙ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ru-RU" sz="2500" dirty="0"/>
              <a:t>(принудительный)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sz="2600" dirty="0">
                <a:latin typeface="Arial Narrow" panose="020B0606020202030204" pitchFamily="34" charset="0"/>
              </a:rPr>
              <a:t>это метод властных предписаний, который характерен, прежде всего, для властных отношений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763C43-A0BC-4E8B-971B-07FA3E94378A}"/>
              </a:ext>
            </a:extLst>
          </p:cNvPr>
          <p:cNvSpPr txBox="1">
            <a:spLocks/>
          </p:cNvSpPr>
          <p:nvPr/>
        </p:nvSpPr>
        <p:spPr>
          <a:xfrm>
            <a:off x="4788024" y="1842679"/>
            <a:ext cx="4104000" cy="3890577"/>
          </a:xfrm>
          <a:prstGeom prst="flowChartManualInpu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8255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 2" panose="05020102010507070707" pitchFamily="18" charset="2"/>
              <a:buNone/>
              <a:defRPr sz="2400">
                <a:latin typeface="+mn-lt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9pPr>
          </a:lstStyle>
          <a:p>
            <a:pPr marL="0" algn="ctr">
              <a:spcBef>
                <a:spcPts val="600"/>
              </a:spcBef>
            </a:pPr>
            <a:r>
              <a:rPr lang="ru-RU" sz="2600" b="1" dirty="0"/>
              <a:t>ДИСПОЗИТИВНЫЙ</a:t>
            </a:r>
          </a:p>
          <a:p>
            <a:pPr marL="0" algn="ctr"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(добровольный)</a:t>
            </a:r>
          </a:p>
          <a:p>
            <a:pPr marL="536575" indent="-342900" defTabSz="252000" fontAlgn="base">
              <a:spcBef>
                <a:spcPts val="0"/>
              </a:spcBef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sz="2600" dirty="0">
                <a:latin typeface="Arial Narrow" panose="020B0606020202030204" pitchFamily="34" charset="0"/>
              </a:rPr>
              <a:t>предполагает юридическое равенство участников правоотношений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0D7374-FB93-44F5-A32A-62C22DCC727E}"/>
              </a:ext>
            </a:extLst>
          </p:cNvPr>
          <p:cNvSpPr/>
          <p:nvPr/>
        </p:nvSpPr>
        <p:spPr>
          <a:xfrm>
            <a:off x="822325" y="908800"/>
            <a:ext cx="7499350" cy="720000"/>
          </a:xfrm>
          <a:prstGeom prst="rect">
            <a:avLst/>
          </a:prstGeom>
          <a:solidFill>
            <a:schemeClr val="bg1">
              <a:alpha val="27000"/>
            </a:schemeClr>
          </a:solidFill>
          <a:ln w="3810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специфический, наиболее рациональный способ воздействия</a:t>
            </a:r>
            <a:b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на общественные отношения.</a:t>
            </a:r>
            <a:endParaRPr lang="ru-RU" sz="2200" b="1" i="1" dirty="0">
              <a:solidFill>
                <a:srgbClr val="078777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13DA8F1-40C2-4F3D-954F-0E745642BFA4}"/>
              </a:ext>
            </a:extLst>
          </p:cNvPr>
          <p:cNvCxnSpPr/>
          <p:nvPr/>
        </p:nvCxnSpPr>
        <p:spPr>
          <a:xfrm>
            <a:off x="4140040" y="2852936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F18F5DF-5DF1-44DB-9035-A8DCC1ABFACD}"/>
              </a:ext>
            </a:extLst>
          </p:cNvPr>
          <p:cNvCxnSpPr/>
          <p:nvPr/>
        </p:nvCxnSpPr>
        <p:spPr>
          <a:xfrm>
            <a:off x="4140040" y="5517232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2229F58B-F938-4107-BFC6-27C4CE31B880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10</a:t>
            </a:fld>
            <a:endParaRPr lang="ru-RU" alt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7603BA-7D94-4005-B747-08BCE1749479}"/>
              </a:ext>
            </a:extLst>
          </p:cNvPr>
          <p:cNvSpPr>
            <a:spLocks noChangeAspect="1"/>
          </p:cNvSpPr>
          <p:nvPr/>
        </p:nvSpPr>
        <p:spPr>
          <a:xfrm>
            <a:off x="3790925" y="1628880"/>
            <a:ext cx="1562151" cy="720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2C23F-72AE-4D02-9964-DFE45525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32" y="188640"/>
            <a:ext cx="5957736" cy="5762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78777"/>
                </a:solidFill>
              </a:rPr>
              <a:t>Метод правового регулирования</a:t>
            </a:r>
            <a:endParaRPr lang="ru-RU" i="1" dirty="0">
              <a:solidFill>
                <a:srgbClr val="078777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E790C2D-269D-4625-B59F-182221184AB4}"/>
              </a:ext>
            </a:extLst>
          </p:cNvPr>
          <p:cNvSpPr txBox="1">
            <a:spLocks/>
          </p:cNvSpPr>
          <p:nvPr/>
        </p:nvSpPr>
        <p:spPr bwMode="auto">
          <a:xfrm flipH="1">
            <a:off x="269090" y="2058703"/>
            <a:ext cx="4104000" cy="3890577"/>
          </a:xfrm>
          <a:prstGeom prst="flowChartManualInpu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600"/>
              </a:spcBef>
              <a:spcAft>
                <a:spcPts val="1200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600" b="1" dirty="0"/>
              <a:t>ПУБЛИЧНОЕ ПРАВО</a:t>
            </a:r>
            <a:endParaRPr lang="ru-RU" sz="2500" dirty="0"/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sz="2600" dirty="0">
                <a:latin typeface="Arial Narrow" panose="020B0606020202030204" pitchFamily="34" charset="0"/>
              </a:rPr>
              <a:t>регулирует отношения, основанные на властном подчинении одной стороны другой. Основной метод – императивный.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6763C43-A0BC-4E8B-971B-07FA3E94378A}"/>
              </a:ext>
            </a:extLst>
          </p:cNvPr>
          <p:cNvSpPr txBox="1">
            <a:spLocks/>
          </p:cNvSpPr>
          <p:nvPr/>
        </p:nvSpPr>
        <p:spPr>
          <a:xfrm>
            <a:off x="4788024" y="2058703"/>
            <a:ext cx="4104000" cy="3890577"/>
          </a:xfrm>
          <a:prstGeom prst="flowChartManualInpu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82550" indent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 2" panose="05020102010507070707" pitchFamily="18" charset="2"/>
              <a:buNone/>
              <a:defRPr sz="2400">
                <a:latin typeface="+mn-lt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+mn-lt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9pPr>
          </a:lstStyle>
          <a:p>
            <a:pPr marL="0" algn="ctr">
              <a:spcBef>
                <a:spcPts val="0"/>
              </a:spcBef>
              <a:spcAft>
                <a:spcPts val="12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600" b="1" dirty="0"/>
              <a:t>ЧАСТНОЕ ПРАВО</a:t>
            </a:r>
          </a:p>
          <a:p>
            <a:pPr marL="536575" indent="-342900" defTabSz="252000" fontAlgn="base">
              <a:spcBef>
                <a:spcPts val="0"/>
              </a:spcBef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sz="2600" dirty="0">
                <a:latin typeface="Arial Narrow" panose="020B0606020202030204" pitchFamily="34" charset="0"/>
              </a:rPr>
              <a:t>основано на признании юридического равенства</a:t>
            </a:r>
            <a:br>
              <a:rPr lang="ru-RU" sz="2600" dirty="0">
                <a:latin typeface="Arial Narrow" panose="020B0606020202030204" pitchFamily="34" charset="0"/>
              </a:rPr>
            </a:br>
            <a:r>
              <a:rPr lang="ru-RU" sz="2600" dirty="0">
                <a:latin typeface="Arial Narrow" panose="020B0606020202030204" pitchFamily="34" charset="0"/>
              </a:rPr>
              <a:t>и свободы воли участников отношений. Основной метод – диспозитивный.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0D7374-FB93-44F5-A32A-62C22DCC727E}"/>
              </a:ext>
            </a:extLst>
          </p:cNvPr>
          <p:cNvSpPr/>
          <p:nvPr/>
        </p:nvSpPr>
        <p:spPr>
          <a:xfrm>
            <a:off x="890401" y="908720"/>
            <a:ext cx="7380312" cy="768398"/>
          </a:xfrm>
          <a:prstGeom prst="rect">
            <a:avLst/>
          </a:prstGeom>
          <a:solidFill>
            <a:schemeClr val="bg1">
              <a:alpha val="27000"/>
            </a:schemeClr>
          </a:solidFill>
          <a:ln w="3810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специфический, наиболее рациональный способ воздействия</a:t>
            </a:r>
            <a:b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alt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на общественные отношения.</a:t>
            </a:r>
            <a:endParaRPr lang="ru-RU" sz="2200" b="1" i="1" dirty="0">
              <a:solidFill>
                <a:srgbClr val="078777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79458C6-D813-482B-B9ED-709A32059627}"/>
              </a:ext>
            </a:extLst>
          </p:cNvPr>
          <p:cNvCxnSpPr/>
          <p:nvPr/>
        </p:nvCxnSpPr>
        <p:spPr>
          <a:xfrm>
            <a:off x="4140040" y="3068960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660B1BE-156D-4314-999D-549B5AD15A25}"/>
              </a:ext>
            </a:extLst>
          </p:cNvPr>
          <p:cNvCxnSpPr/>
          <p:nvPr/>
        </p:nvCxnSpPr>
        <p:spPr>
          <a:xfrm>
            <a:off x="4140040" y="5589240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00961DCE-911C-42AC-9E82-B1148C4ABFFA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11</a:t>
            </a:fld>
            <a:endParaRPr lang="ru-RU" alt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63F3AC-C22E-47AB-948B-A8F76B2235E7}"/>
              </a:ext>
            </a:extLst>
          </p:cNvPr>
          <p:cNvSpPr>
            <a:spLocks noChangeAspect="1"/>
          </p:cNvSpPr>
          <p:nvPr/>
        </p:nvSpPr>
        <p:spPr>
          <a:xfrm>
            <a:off x="3790925" y="1700888"/>
            <a:ext cx="1562151" cy="720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CB7ED0-5EB4-45AF-A94C-01349054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80728"/>
            <a:ext cx="3672000" cy="4148648"/>
          </a:xfrm>
          <a:ln w="5715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</a:gradFill>
          </a:ln>
        </p:spPr>
        <p:txBody>
          <a:bodyPr rtlCol="0" anchor="ctr">
            <a:norm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600" dirty="0"/>
              <a:t>ПУБЛИЧНОЕ ПРАВО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Конституционное право;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Административное право;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Уголовное право и др.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1109E24-9B21-4290-85C6-E873B82B0691}"/>
              </a:ext>
            </a:extLst>
          </p:cNvPr>
          <p:cNvSpPr>
            <a:spLocks noGrp="1"/>
          </p:cNvSpPr>
          <p:nvPr>
            <p:ph idx="11"/>
          </p:nvPr>
        </p:nvSpPr>
        <p:spPr>
          <a:xfrm flipH="1">
            <a:off x="4708287" y="980728"/>
            <a:ext cx="3672000" cy="4148648"/>
          </a:xfrm>
          <a:ln w="5715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</a:gradFill>
          </a:ln>
        </p:spPr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2600" dirty="0"/>
              <a:t>ЧАСТНОЕ ПРАВО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Гражданское право;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Семейное право;</a:t>
            </a:r>
          </a:p>
          <a:p>
            <a:pPr marL="536575" indent="-3429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b="0" dirty="0">
                <a:latin typeface="Arial Narrow" panose="020B0606020202030204" pitchFamily="34" charset="0"/>
              </a:rPr>
              <a:t>Трудовое право и др.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23562-ECC0-4D40-8C63-C8F0EE5DDC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2000" y="288000"/>
            <a:ext cx="5580000" cy="5042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800" cap="all" dirty="0">
                <a:solidFill>
                  <a:srgbClr val="078777"/>
                </a:solidFill>
              </a:rPr>
              <a:t>ПУБЛИЧНОЕ И ЧАСТНОЕ ПРАВО</a:t>
            </a:r>
            <a:endParaRPr lang="ru-RU" sz="2800" cap="all" dirty="0">
              <a:solidFill>
                <a:srgbClr val="078777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60413E8-7ACA-4469-B466-6BF98F239538}"/>
              </a:ext>
            </a:extLst>
          </p:cNvPr>
          <p:cNvCxnSpPr/>
          <p:nvPr/>
        </p:nvCxnSpPr>
        <p:spPr>
          <a:xfrm>
            <a:off x="4212048" y="1817008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88D4A1C-348C-4E55-869F-6954C973A4FD}"/>
              </a:ext>
            </a:extLst>
          </p:cNvPr>
          <p:cNvCxnSpPr/>
          <p:nvPr/>
        </p:nvCxnSpPr>
        <p:spPr>
          <a:xfrm>
            <a:off x="4212048" y="4337288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F17EAF98-CF60-4A41-BA5A-7E8571ED8866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12</a:t>
            </a:fld>
            <a:endParaRPr lang="ru-RU" alt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723D95-A2C3-452A-98F1-260DCE95E6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81" y="4401682"/>
            <a:ext cx="2605606" cy="1887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C019B515-990D-49A0-8565-97B9A61D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6773" y="288000"/>
            <a:ext cx="3730455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cap="all" dirty="0"/>
              <a:t>Система права РФ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A6C572FA-063E-4D9E-9BE9-E34A47A88535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 flipH="1">
            <a:off x="251520" y="1196751"/>
            <a:ext cx="4146258" cy="5040000"/>
          </a:xfrm>
          <a:prstGeom prst="flowChartManualInput">
            <a:avLst/>
          </a:prstGeom>
          <a:ln w="53975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</p:spPr>
        <p:txBody>
          <a:bodyPr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300" b="1" dirty="0"/>
              <a:t>МАТЕРИАЛЬНОЕ ПРАВО</a:t>
            </a:r>
          </a:p>
          <a:p>
            <a:pPr marL="193675" indent="0" algn="ctr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None/>
              <a:defRPr/>
            </a:pPr>
            <a:r>
              <a:rPr lang="ru-RU" altLang="ru-RU" sz="2300" dirty="0">
                <a:latin typeface="Arial Narrow" panose="020B0606020202030204" pitchFamily="34" charset="0"/>
              </a:rPr>
              <a:t>совокупность норм системы права, непосредственно регулирующих общественные отношения</a:t>
            </a:r>
            <a:br>
              <a:rPr lang="ru-RU" altLang="ru-RU" sz="2300" dirty="0">
                <a:latin typeface="Arial Narrow" panose="020B0606020202030204" pitchFamily="34" charset="0"/>
              </a:rPr>
            </a:br>
            <a:r>
              <a:rPr lang="ru-RU" altLang="ru-RU" sz="2300" dirty="0">
                <a:latin typeface="Arial Narrow" panose="020B0606020202030204" pitchFamily="34" charset="0"/>
              </a:rPr>
              <a:t>и устанавливающих права</a:t>
            </a:r>
            <a:br>
              <a:rPr lang="ru-RU" altLang="ru-RU" sz="2300" dirty="0">
                <a:latin typeface="Arial Narrow" panose="020B0606020202030204" pitchFamily="34" charset="0"/>
              </a:rPr>
            </a:br>
            <a:r>
              <a:rPr lang="ru-RU" altLang="ru-RU" sz="2300" dirty="0">
                <a:latin typeface="Arial Narrow" panose="020B0606020202030204" pitchFamily="34" charset="0"/>
              </a:rPr>
              <a:t>и обязанности субъектов (отрасли на предыдущем слайде).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A574939A-55E1-4438-A2D4-656320062D13}"/>
              </a:ext>
            </a:extLst>
          </p:cNvPr>
          <p:cNvSpPr/>
          <p:nvPr/>
        </p:nvSpPr>
        <p:spPr>
          <a:xfrm>
            <a:off x="4574041" y="1196752"/>
            <a:ext cx="4318439" cy="5040000"/>
          </a:xfrm>
          <a:prstGeom prst="flowChartManualInput">
            <a:avLst/>
          </a:prstGeom>
          <a:solidFill>
            <a:schemeClr val="bg1"/>
          </a:solidFill>
          <a:ln w="53975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8255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300" b="1" dirty="0"/>
              <a:t>ПРОЦЕССУАЛЬНОЕ ПРАВО</a:t>
            </a:r>
            <a:endParaRPr lang="ru-RU" altLang="ru-RU" sz="2300" dirty="0"/>
          </a:p>
          <a:p>
            <a:pPr algn="ctr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None/>
              <a:tabLst>
                <a:tab pos="96838" algn="l"/>
              </a:tabLst>
              <a:defRPr/>
            </a:pPr>
            <a:r>
              <a:rPr lang="ru-RU" altLang="ru-RU" sz="2300" dirty="0"/>
              <a:t>совокупность норм права, регулирующих порядок</a:t>
            </a:r>
            <a:br>
              <a:rPr lang="ru-RU" altLang="ru-RU" sz="2300" dirty="0"/>
            </a:br>
            <a:r>
              <a:rPr lang="ru-RU" altLang="ru-RU" sz="2300" dirty="0"/>
              <a:t>и процедуры практической реализации и исполнения норм материального права:</a:t>
            </a:r>
          </a:p>
          <a:p>
            <a:pPr marL="444500" indent="-250825" defTabSz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altLang="ru-RU" sz="2300" dirty="0"/>
              <a:t>Гражданско-процессуальное право (гражданский процесс);</a:t>
            </a:r>
          </a:p>
          <a:p>
            <a:pPr marL="444500" indent="-250825" defTabSz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altLang="ru-RU" sz="2300" dirty="0"/>
              <a:t>Уголовно-процессуальное право;</a:t>
            </a:r>
          </a:p>
          <a:p>
            <a:pPr marL="444500" indent="-250825" defTabSz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lang="ru-RU" altLang="ru-RU" sz="2300" dirty="0"/>
              <a:t>Административно-процессуальное право.</a:t>
            </a:r>
          </a:p>
          <a:p>
            <a:pPr marL="82550" algn="ctr" defTabSz="685800" eaLnBrk="1" hangingPunct="1">
              <a:lnSpc>
                <a:spcPct val="90000"/>
              </a:lnSpc>
              <a:spcBef>
                <a:spcPts val="750"/>
              </a:spcBef>
            </a:pPr>
            <a:endParaRPr lang="en-US" sz="23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6B67CC1-EBD7-43E2-94C2-45E4DAA33B11}"/>
              </a:ext>
            </a:extLst>
          </p:cNvPr>
          <p:cNvCxnSpPr/>
          <p:nvPr/>
        </p:nvCxnSpPr>
        <p:spPr>
          <a:xfrm>
            <a:off x="4140040" y="2924944"/>
            <a:ext cx="79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92B08F56-E82C-45A4-B6C4-74091B933D26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13</a:t>
            </a:fld>
            <a:endParaRPr lang="ru-RU" alt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CECC9F-5F5F-488B-B655-31AAB29B6F24}"/>
              </a:ext>
            </a:extLst>
          </p:cNvPr>
          <p:cNvSpPr>
            <a:spLocks noChangeAspect="1"/>
          </p:cNvSpPr>
          <p:nvPr/>
        </p:nvSpPr>
        <p:spPr>
          <a:xfrm>
            <a:off x="3790925" y="980808"/>
            <a:ext cx="1562151" cy="720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EB62-6421-4081-A9B8-21CAEA85CF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3568" y="981104"/>
            <a:ext cx="7776864" cy="3384000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Соблюдение (запретов)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Исполнение (обязывающих норм)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Использование (дозволяющих норм)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Правоприменение – особая деятельность компетентных органов по реализации правовых норм в конкретных жизненных обстоятельствах и относительно индивидуально-определенных лиц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EA962-AD73-498A-A33A-7EBC05DCF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883" y="288000"/>
            <a:ext cx="454025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 smtClean="0">
                <a:solidFill>
                  <a:srgbClr val="078777"/>
                </a:solidFill>
              </a:rPr>
              <a:t>Реализация правовых норм</a:t>
            </a:r>
            <a:endParaRPr lang="ru-RU" sz="2800" cap="all" dirty="0">
              <a:solidFill>
                <a:srgbClr val="078777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B0E944-EAA7-4F63-9919-431AA51A9511}"/>
              </a:ext>
            </a:extLst>
          </p:cNvPr>
          <p:cNvGrpSpPr/>
          <p:nvPr/>
        </p:nvGrpSpPr>
        <p:grpSpPr>
          <a:xfrm>
            <a:off x="1907704" y="4077072"/>
            <a:ext cx="5328592" cy="2291177"/>
            <a:chOff x="2123728" y="4149080"/>
            <a:chExt cx="5328592" cy="229117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94D057-7E89-4E7E-9B24-45835D2B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728" y="4149080"/>
              <a:ext cx="5328592" cy="229117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23D47A0-0560-48A8-91D4-910C4F58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310" y="4581128"/>
              <a:ext cx="1295571" cy="1316671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F5ECAC99-F5D1-49FB-AFC2-F6DDF3C7A0C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6218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EB62-6421-4081-A9B8-21CAEA85CF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3568" y="981104"/>
            <a:ext cx="7776864" cy="3384000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704850" indent="-514350" defTabSz="252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Установление и анализ фактических обстоятельств дела</a:t>
            </a:r>
          </a:p>
          <a:p>
            <a:pPr marL="704850" indent="-514350" defTabSz="252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Выбор и анализ правовой нормы</a:t>
            </a:r>
          </a:p>
          <a:p>
            <a:pPr marL="704850" indent="-514350" defTabSz="252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Решение компетентного органа по делу</a:t>
            </a:r>
          </a:p>
          <a:p>
            <a:pPr marL="704850" indent="-514350" defTabSz="252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Акт применения нормы права (приговор, постановление и др.)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EA962-AD73-498A-A33A-7EBC05DCF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3648" y="288000"/>
            <a:ext cx="6984775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 smtClean="0">
                <a:solidFill>
                  <a:srgbClr val="078777"/>
                </a:solidFill>
              </a:rPr>
              <a:t>Правоприменительная деятельность</a:t>
            </a:r>
            <a:endParaRPr lang="ru-RU" sz="2800" cap="all" dirty="0">
              <a:solidFill>
                <a:srgbClr val="078777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B0E944-EAA7-4F63-9919-431AA51A9511}"/>
              </a:ext>
            </a:extLst>
          </p:cNvPr>
          <p:cNvGrpSpPr/>
          <p:nvPr/>
        </p:nvGrpSpPr>
        <p:grpSpPr>
          <a:xfrm>
            <a:off x="1907704" y="4077072"/>
            <a:ext cx="5328592" cy="2291177"/>
            <a:chOff x="2123728" y="4149080"/>
            <a:chExt cx="5328592" cy="229117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94D057-7E89-4E7E-9B24-45835D2B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728" y="4149080"/>
              <a:ext cx="5328592" cy="229117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23D47A0-0560-48A8-91D4-910C4F58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310" y="4581128"/>
              <a:ext cx="1295571" cy="1316671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F5ECAC99-F5D1-49FB-AFC2-F6DDF3C7A0C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15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03770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7FBF610F-4D58-495F-BE72-94FC051BF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0" y="143914"/>
            <a:ext cx="4086200" cy="775921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altLang="ru-RU" sz="3600" dirty="0"/>
              <a:t>ПРАВООТНОШЕНИЯ</a:t>
            </a:r>
          </a:p>
        </p:txBody>
      </p:sp>
      <p:sp>
        <p:nvSpPr>
          <p:cNvPr id="43012" name="Объект 3">
            <a:extLst>
              <a:ext uri="{FF2B5EF4-FFF2-40B4-BE49-F238E27FC236}">
                <a16:creationId xmlns:a16="http://schemas.microsoft.com/office/drawing/2014/main" id="{A9B997BC-A6A0-4821-AE1A-23659718F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36464" y="2103356"/>
            <a:ext cx="3312000" cy="396000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360000" indent="-2520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200" b="1" dirty="0">
                <a:latin typeface="Arial Narrow" panose="020B0606020202030204" pitchFamily="34" charset="0"/>
              </a:rPr>
              <a:t>ЮРИДИЧЕСКАЯ ОБЯЗАННОСТЬ </a:t>
            </a:r>
            <a:r>
              <a:rPr lang="ru-RU" altLang="ru-RU" sz="2200" dirty="0">
                <a:latin typeface="Arial Narrow" panose="020B0606020202030204" pitchFamily="34" charset="0"/>
              </a:rPr>
              <a:t>представляет собой предусмотренную законом необходимость должного поведения одного лица - субъекта правоотношения </a:t>
            </a:r>
            <a:br>
              <a:rPr lang="ru-RU" altLang="ru-RU" sz="2200" dirty="0">
                <a:latin typeface="Arial Narrow" panose="020B0606020202030204" pitchFamily="34" charset="0"/>
              </a:rPr>
            </a:br>
            <a:r>
              <a:rPr lang="ru-RU" altLang="ru-RU" sz="2200" dirty="0">
                <a:latin typeface="Arial Narrow" panose="020B0606020202030204" pitchFamily="34" charset="0"/>
              </a:rPr>
              <a:t>в интересах другого, управомоченного, лица.</a:t>
            </a: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id="{0CC87D1B-4CEB-4207-BF83-60082A5D0EA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 flipH="1">
            <a:off x="323528" y="2077381"/>
            <a:ext cx="3312000" cy="3960000"/>
          </a:xfrm>
          <a:ln w="57150">
            <a:gradFill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</a:gradFill>
          </a:ln>
        </p:spPr>
        <p:txBody>
          <a:bodyPr/>
          <a:lstStyle/>
          <a:p>
            <a:pPr marL="360000" indent="-25200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200" b="1" dirty="0">
                <a:latin typeface="Arial Narrow" panose="020B0606020202030204" pitchFamily="34" charset="0"/>
              </a:rPr>
              <a:t>СУБЪЕКТИВНОЕ ПРАВО</a:t>
            </a:r>
            <a:r>
              <a:rPr lang="ru-RU" altLang="ru-RU" sz="2200" dirty="0">
                <a:latin typeface="Arial Narrow" panose="020B0606020202030204" pitchFamily="34" charset="0"/>
              </a:rPr>
              <a:t> - это предоставляемая </a:t>
            </a:r>
            <a:br>
              <a:rPr lang="ru-RU" altLang="ru-RU" sz="2200" dirty="0">
                <a:latin typeface="Arial Narrow" panose="020B0606020202030204" pitchFamily="34" charset="0"/>
              </a:rPr>
            </a:br>
            <a:r>
              <a:rPr lang="ru-RU" altLang="ru-RU" sz="2200" dirty="0">
                <a:latin typeface="Arial Narrow" panose="020B0606020202030204" pitchFamily="34" charset="0"/>
              </a:rPr>
              <a:t>и охраняемая государством мера возможного (дозволенного) поведения лица по удовлетворению своих законных интересов, предусмотренных объективным правом.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BE6945-2B1F-47BA-A780-16A1FA26E493}"/>
              </a:ext>
            </a:extLst>
          </p:cNvPr>
          <p:cNvSpPr/>
          <p:nvPr/>
        </p:nvSpPr>
        <p:spPr>
          <a:xfrm>
            <a:off x="1880828" y="940667"/>
            <a:ext cx="5382344" cy="832149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1000">
                  <a:schemeClr val="bg1"/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общественные отношения, регулируемые нормами права.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2F4582-A911-45E7-B588-12EEC0464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9" y="2810041"/>
            <a:ext cx="2146915" cy="2146915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88990C87-1712-4172-ACE2-1919216F1E21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16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7B25BF83-2CB2-441D-B289-1BB8A6D33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217" y="199722"/>
            <a:ext cx="5887566" cy="7759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altLang="ru-RU" cap="all" dirty="0"/>
              <a:t>Субъекты </a:t>
            </a:r>
            <a:br>
              <a:rPr lang="ru-RU" altLang="ru-RU" cap="all" dirty="0"/>
            </a:br>
            <a:r>
              <a:rPr lang="ru-RU" altLang="ru-RU" dirty="0"/>
              <a:t>(участники) правоотношений</a:t>
            </a:r>
            <a:endParaRPr lang="ru-RU" altLang="ru-RU" cap="all" dirty="0"/>
          </a:p>
        </p:txBody>
      </p:sp>
      <p:sp>
        <p:nvSpPr>
          <p:cNvPr id="44036" name="Объект 3">
            <a:extLst>
              <a:ext uri="{FF2B5EF4-FFF2-40B4-BE49-F238E27FC236}">
                <a16:creationId xmlns:a16="http://schemas.microsoft.com/office/drawing/2014/main" id="{5361F5CC-0314-4617-8B8D-30E0931F6D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4844505" y="1430952"/>
            <a:ext cx="4032000" cy="313200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400" b="1" dirty="0">
                <a:latin typeface="Arial Narrow" panose="020B0606020202030204" pitchFamily="34" charset="0"/>
              </a:rPr>
              <a:t>ЮРИДИЧЕСКИЕ ЛИЦА </a:t>
            </a:r>
            <a:r>
              <a:rPr altLang="ru-RU" sz="2400" dirty="0">
                <a:latin typeface="Arial Narrow" panose="020B0606020202030204" pitchFamily="34" charset="0"/>
              </a:rPr>
              <a:t>– </a:t>
            </a:r>
            <a:r>
              <a:rPr altLang="ru-RU" sz="2400" dirty="0" err="1">
                <a:latin typeface="Arial Narrow" panose="020B0606020202030204" pitchFamily="34" charset="0"/>
              </a:rPr>
              <a:t>организации</a:t>
            </a:r>
            <a:r>
              <a:rPr altLang="ru-RU" sz="2400" dirty="0">
                <a:latin typeface="Arial Narrow" panose="020B0606020202030204" pitchFamily="34" charset="0"/>
              </a:rPr>
              <a:t>, </a:t>
            </a:r>
            <a:r>
              <a:rPr altLang="ru-RU" sz="2400" dirty="0" err="1">
                <a:latin typeface="Arial Narrow" panose="020B0606020202030204" pitchFamily="34" charset="0"/>
              </a:rPr>
              <a:t>имеющие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обособленное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имущество</a:t>
            </a:r>
            <a:r>
              <a:rPr altLang="ru-RU" sz="2400" dirty="0">
                <a:latin typeface="Arial Narrow" panose="020B0606020202030204" pitchFamily="34" charset="0"/>
              </a:rPr>
              <a:t>, </a:t>
            </a:r>
            <a:r>
              <a:rPr altLang="ru-RU" sz="2400" dirty="0" err="1">
                <a:latin typeface="Arial Narrow" panose="020B0606020202030204" pitchFamily="34" charset="0"/>
              </a:rPr>
              <a:t>которым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они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отвечают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lang="ru-RU" altLang="ru-RU" sz="2400" dirty="0">
                <a:latin typeface="Arial Narrow" panose="020B0606020202030204" pitchFamily="34" charset="0"/>
              </a:rPr>
              <a:t/>
            </a:r>
            <a:br>
              <a:rPr lang="ru-RU" altLang="ru-RU" sz="2400" dirty="0">
                <a:latin typeface="Arial Narrow" panose="020B0606020202030204" pitchFamily="34" charset="0"/>
              </a:rPr>
            </a:br>
            <a:r>
              <a:rPr altLang="ru-RU" sz="2400" dirty="0" err="1">
                <a:latin typeface="Arial Narrow" panose="020B0606020202030204" pitchFamily="34" charset="0"/>
              </a:rPr>
              <a:t>по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своим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обязательствам</a:t>
            </a:r>
            <a:r>
              <a:rPr altLang="ru-RU" sz="2400" dirty="0">
                <a:latin typeface="Arial Narrow" panose="020B0606020202030204" pitchFamily="34" charset="0"/>
              </a:rPr>
              <a:t>, и </a:t>
            </a:r>
            <a:r>
              <a:rPr altLang="ru-RU" sz="2400" dirty="0" err="1">
                <a:latin typeface="Arial Narrow" panose="020B0606020202030204" pitchFamily="34" charset="0"/>
              </a:rPr>
              <a:t>выступающие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от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своего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имени</a:t>
            </a:r>
            <a:r>
              <a:rPr altLang="ru-RU" sz="2400" dirty="0">
                <a:latin typeface="Arial Narrow" panose="020B0606020202030204" pitchFamily="34" charset="0"/>
              </a:rPr>
              <a:t> в </a:t>
            </a:r>
            <a:r>
              <a:rPr altLang="ru-RU" sz="2400" dirty="0" err="1">
                <a:latin typeface="Arial Narrow" panose="020B0606020202030204" pitchFamily="34" charset="0"/>
              </a:rPr>
              <a:t>правовых</a:t>
            </a:r>
            <a:r>
              <a:rPr altLang="ru-RU" sz="2400" dirty="0">
                <a:latin typeface="Arial Narrow" panose="020B0606020202030204" pitchFamily="34" charset="0"/>
              </a:rPr>
              <a:t> </a:t>
            </a:r>
            <a:r>
              <a:rPr altLang="ru-RU" sz="2400" dirty="0" err="1">
                <a:latin typeface="Arial Narrow" panose="020B0606020202030204" pitchFamily="34" charset="0"/>
              </a:rPr>
              <a:t>отношениях</a:t>
            </a:r>
            <a:r>
              <a:rPr altLang="ru-RU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4035" name="Объект 2">
            <a:extLst>
              <a:ext uri="{FF2B5EF4-FFF2-40B4-BE49-F238E27FC236}">
                <a16:creationId xmlns:a16="http://schemas.microsoft.com/office/drawing/2014/main" id="{FAC462CF-1D76-4F7E-85E1-932D5C30C0D4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281269" y="1435361"/>
            <a:ext cx="4032000" cy="313200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400" b="1" dirty="0">
                <a:latin typeface="Arial Narrow" panose="020B0606020202030204" pitchFamily="34" charset="0"/>
              </a:rPr>
              <a:t>ФИЗИЧЕСКИЕ ЛИЦА</a:t>
            </a:r>
            <a:r>
              <a:rPr lang="ru-RU" altLang="ru-RU" sz="2400" dirty="0">
                <a:latin typeface="Arial Narrow" panose="020B0606020202030204" pitchFamily="34" charset="0"/>
              </a:rPr>
              <a:t> –  люди, то есть граждане, иностранцы, лица без гражданства.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9B7B29-99F6-4D3A-8974-F66E4FE8E71C}"/>
              </a:ext>
            </a:extLst>
          </p:cNvPr>
          <p:cNvSpPr/>
          <p:nvPr/>
        </p:nvSpPr>
        <p:spPr>
          <a:xfrm>
            <a:off x="1358024" y="4653136"/>
            <a:ext cx="6877322" cy="1579281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9B26C74C-E418-4B14-9CF5-8E8B5A09F57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17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EB62-6421-4081-A9B8-21CAEA85CF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3568" y="981104"/>
            <a:ext cx="7776864" cy="3384000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>
                <a:latin typeface="Arial Narrow" panose="020B0606020202030204" pitchFamily="34" charset="0"/>
              </a:rPr>
              <a:t>Признанная за лицом возможность иметь юридические права и обязанности. 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>
                <a:latin typeface="Arial Narrow" panose="020B0606020202030204" pitchFamily="34" charset="0"/>
              </a:rPr>
              <a:t>Для физического лица возникает с момента рождения. Лишение правоспособности невозможно.</a:t>
            </a:r>
          </a:p>
          <a:p>
            <a:pPr marL="441325" indent="-250825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>
                <a:latin typeface="Arial Narrow" panose="020B0606020202030204" pitchFamily="34" charset="0"/>
              </a:rPr>
              <a:t>Для юридического лица – с момента его образования (государственной регистрации)</a:t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>
                <a:latin typeface="Arial Narrow" panose="020B0606020202030204" pitchFamily="34" charset="0"/>
              </a:rPr>
              <a:t>и совпадает с дееспособностью.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EA962-AD73-498A-A33A-7EBC05DCF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883" y="288000"/>
            <a:ext cx="454025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>
                <a:solidFill>
                  <a:srgbClr val="078777"/>
                </a:solidFill>
              </a:rPr>
              <a:t>Правоспособность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B0E944-EAA7-4F63-9919-431AA51A9511}"/>
              </a:ext>
            </a:extLst>
          </p:cNvPr>
          <p:cNvGrpSpPr/>
          <p:nvPr/>
        </p:nvGrpSpPr>
        <p:grpSpPr>
          <a:xfrm>
            <a:off x="1907704" y="4077072"/>
            <a:ext cx="5328592" cy="2291177"/>
            <a:chOff x="2123728" y="4149080"/>
            <a:chExt cx="5328592" cy="229117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94D057-7E89-4E7E-9B24-45835D2B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728" y="4149080"/>
              <a:ext cx="5328592" cy="229117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23D47A0-0560-48A8-91D4-910C4F58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310" y="4581128"/>
              <a:ext cx="1295571" cy="1316671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F5ECAC99-F5D1-49FB-AFC2-F6DDF3C7A0C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18</a:t>
            </a:fld>
            <a:endParaRPr lang="ru-RU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Объект 2">
            <a:extLst>
              <a:ext uri="{FF2B5EF4-FFF2-40B4-BE49-F238E27FC236}">
                <a16:creationId xmlns:a16="http://schemas.microsoft.com/office/drawing/2014/main" id="{6C08D055-A64C-49C8-93D1-190074645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593" y="3323419"/>
            <a:ext cx="7490814" cy="2851453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388E84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52000" algn="ctr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altLang="ru-RU" sz="2800" b="1" dirty="0">
                <a:latin typeface="Arial Narrow" panose="020B0606020202030204" pitchFamily="34" charset="0"/>
              </a:rPr>
              <a:t>ДЕЕСПОСОБНОСТЬ ФИЗИЧЕСКИХ ЛИЦ </a:t>
            </a:r>
            <a:br>
              <a:rPr lang="ru-RU" altLang="ru-RU" sz="2800" b="1" dirty="0">
                <a:latin typeface="Arial Narrow" panose="020B0606020202030204" pitchFamily="34" charset="0"/>
              </a:rPr>
            </a:br>
            <a:r>
              <a:rPr lang="ru-RU" altLang="ru-RU" sz="2800" dirty="0">
                <a:latin typeface="Arial Narrow" panose="020B0606020202030204" pitchFamily="34" charset="0"/>
              </a:rPr>
              <a:t>зависит от возраста и состояния</a:t>
            </a:r>
            <a:br>
              <a:rPr lang="ru-RU" altLang="ru-RU" sz="2800" dirty="0">
                <a:latin typeface="Arial Narrow" panose="020B0606020202030204" pitchFamily="34" charset="0"/>
              </a:rPr>
            </a:br>
            <a:r>
              <a:rPr lang="ru-RU" altLang="ru-RU" sz="2800" dirty="0">
                <a:latin typeface="Arial Narrow" panose="020B0606020202030204" pitchFamily="34" charset="0"/>
              </a:rPr>
              <a:t>психического здоровья. </a:t>
            </a:r>
          </a:p>
          <a:p>
            <a:pPr marL="108000" indent="0" algn="ctr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None/>
            </a:pPr>
            <a:r>
              <a:rPr lang="ru-RU" altLang="ru-RU" sz="2800" dirty="0">
                <a:latin typeface="Arial Narrow" panose="020B0606020202030204" pitchFamily="34" charset="0"/>
              </a:rPr>
              <a:t>Ограничения в дееспособности возможны  </a:t>
            </a:r>
          </a:p>
          <a:p>
            <a:pPr marL="108000" indent="0" algn="ctr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None/>
            </a:pPr>
            <a:r>
              <a:rPr lang="ru-RU" altLang="ru-RU" sz="2800" dirty="0">
                <a:latin typeface="Arial Narrow" panose="020B0606020202030204" pitchFamily="34" charset="0"/>
              </a:rPr>
              <a:t>в силу закона и на основании решения суда.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B4F41-2686-45EC-B4F7-24C1B5A912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4590" y="288000"/>
            <a:ext cx="439482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>
                <a:solidFill>
                  <a:srgbClr val="078777"/>
                </a:solidFill>
              </a:rPr>
              <a:t>Дееспособность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C35C15E1-F001-400D-AA62-AA74B8B8907B}"/>
              </a:ext>
            </a:extLst>
          </p:cNvPr>
          <p:cNvSpPr txBox="1">
            <a:spLocks/>
          </p:cNvSpPr>
          <p:nvPr/>
        </p:nvSpPr>
        <p:spPr>
          <a:xfrm flipH="1">
            <a:off x="8136000" y="6232417"/>
            <a:ext cx="1008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19</a:t>
            </a:fld>
            <a:endParaRPr lang="ru-RU" alt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C2BE90-064C-4B5D-A85E-CD51BDC1C68E}"/>
              </a:ext>
            </a:extLst>
          </p:cNvPr>
          <p:cNvSpPr/>
          <p:nvPr/>
        </p:nvSpPr>
        <p:spPr>
          <a:xfrm>
            <a:off x="826593" y="981782"/>
            <a:ext cx="7490814" cy="2016224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Способность гражданина и других участников правовых отношений своими действиями осуществлять права, налагать на себя обязанности, а также нести юридическую ответственность за правонарушения.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EE904A-AE78-4CB5-9B69-59B266F84571}"/>
              </a:ext>
            </a:extLst>
          </p:cNvPr>
          <p:cNvSpPr/>
          <p:nvPr/>
        </p:nvSpPr>
        <p:spPr>
          <a:xfrm>
            <a:off x="683568" y="1556792"/>
            <a:ext cx="7920880" cy="4248498"/>
          </a:xfrm>
          <a:prstGeom prst="rect">
            <a:avLst/>
          </a:pr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6172200" cy="442118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78777"/>
                </a:solidFill>
              </a:rPr>
              <a:t>План лекции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92FAB7C-87EF-486F-B38E-6C352F2A1A85}"/>
              </a:ext>
            </a:extLst>
          </p:cNvPr>
          <p:cNvGrpSpPr/>
          <p:nvPr/>
        </p:nvGrpSpPr>
        <p:grpSpPr>
          <a:xfrm>
            <a:off x="683568" y="1124744"/>
            <a:ext cx="7920880" cy="626094"/>
            <a:chOff x="683568" y="1196752"/>
            <a:chExt cx="7920880" cy="62609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93E8B91-F3E5-472D-9EA4-A19A60AEAF2E}"/>
                </a:ext>
              </a:extLst>
            </p:cNvPr>
            <p:cNvSpPr/>
            <p:nvPr/>
          </p:nvSpPr>
          <p:spPr>
            <a:xfrm>
              <a:off x="683568" y="1390846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1409691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657015D-2D3C-46C2-AB5F-010C71DDBE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1196752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>
                  <a:solidFill>
                    <a:schemeClr val="tx1"/>
                  </a:solidFill>
                </a:rPr>
                <a:t>Понятие и признаки </a:t>
              </a:r>
              <a:r>
                <a:rPr lang="ru-RU" sz="2400" dirty="0" smtClean="0">
                  <a:solidFill>
                    <a:schemeClr val="tx1"/>
                  </a:solidFill>
                </a:rPr>
                <a:t>права.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DAA04B-9CCA-496D-AB64-166C44C10259}"/>
              </a:ext>
            </a:extLst>
          </p:cNvPr>
          <p:cNvGrpSpPr/>
          <p:nvPr/>
        </p:nvGrpSpPr>
        <p:grpSpPr>
          <a:xfrm>
            <a:off x="683568" y="1916832"/>
            <a:ext cx="7920880" cy="680120"/>
            <a:chOff x="683568" y="2183622"/>
            <a:chExt cx="7920880" cy="68012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319E330-765D-45D2-A805-D2A02BC0F5F8}"/>
                </a:ext>
              </a:extLst>
            </p:cNvPr>
            <p:cNvSpPr/>
            <p:nvPr/>
          </p:nvSpPr>
          <p:spPr>
            <a:xfrm>
              <a:off x="683568" y="2431742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2450614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546548A-A57A-4AB0-8AE7-5B5741570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2183622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/>
                <a:t>Система </a:t>
              </a:r>
              <a:r>
                <a:rPr lang="ru-RU" sz="2400" dirty="0" smtClean="0"/>
                <a:t>права</a:t>
              </a:r>
              <a:r>
                <a:rPr lang="ru-RU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C2F98F1-BD09-4B32-831A-754070F15FB5}"/>
              </a:ext>
            </a:extLst>
          </p:cNvPr>
          <p:cNvGrpSpPr/>
          <p:nvPr/>
        </p:nvGrpSpPr>
        <p:grpSpPr>
          <a:xfrm>
            <a:off x="683568" y="3356992"/>
            <a:ext cx="7920880" cy="734145"/>
            <a:chOff x="683568" y="2693922"/>
            <a:chExt cx="7920880" cy="73414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D75E6CC8-3BDD-4A98-A2AD-AC31D44210C8}"/>
                </a:ext>
              </a:extLst>
            </p:cNvPr>
            <p:cNvSpPr/>
            <p:nvPr/>
          </p:nvSpPr>
          <p:spPr>
            <a:xfrm>
              <a:off x="683568" y="2996067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3014967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3326C3D-D789-49C2-A199-3F4F11E32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2693922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/>
                <a:t>Правовые отношения.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9EAA998-FDEE-4BF5-83A2-4A89730DFAC0}"/>
              </a:ext>
            </a:extLst>
          </p:cNvPr>
          <p:cNvGrpSpPr/>
          <p:nvPr/>
        </p:nvGrpSpPr>
        <p:grpSpPr>
          <a:xfrm>
            <a:off x="683568" y="4221088"/>
            <a:ext cx="7920880" cy="635352"/>
            <a:chOff x="683568" y="3357040"/>
            <a:chExt cx="7920880" cy="635352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2AF5B854-4D0B-47AD-AA35-7E65585376A2}"/>
                </a:ext>
              </a:extLst>
            </p:cNvPr>
            <p:cNvSpPr/>
            <p:nvPr/>
          </p:nvSpPr>
          <p:spPr>
            <a:xfrm>
              <a:off x="683568" y="3560392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3579320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420572F-057D-4800-A3FE-EE48F2EE02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3357040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Правовое поведение.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2D41F7E-C86D-4820-B41C-AE3EF4368C50}"/>
              </a:ext>
            </a:extLst>
          </p:cNvPr>
          <p:cNvGrpSpPr/>
          <p:nvPr/>
        </p:nvGrpSpPr>
        <p:grpSpPr>
          <a:xfrm>
            <a:off x="683568" y="4941168"/>
            <a:ext cx="7920880" cy="623614"/>
            <a:chOff x="683568" y="3933104"/>
            <a:chExt cx="7920880" cy="6236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945B2DF-8729-460F-B038-6176308EEF1D}"/>
                </a:ext>
              </a:extLst>
            </p:cNvPr>
            <p:cNvSpPr/>
            <p:nvPr/>
          </p:nvSpPr>
          <p:spPr>
            <a:xfrm>
              <a:off x="683568" y="4124718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4143673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F7DC4B3-4232-426C-90CE-786C91B43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3933104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/>
                <a:t>Правонарушения и юридическая ответственность</a:t>
              </a:r>
              <a:r>
                <a:rPr lang="ru-RU" sz="2400" dirty="0" smtClean="0"/>
                <a:t>.</a:t>
              </a:r>
              <a:r>
                <a:rPr lang="ru-RU" sz="2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3B519FA4-BF40-429C-91FE-FD768075DB6B}"/>
              </a:ext>
            </a:extLst>
          </p:cNvPr>
          <p:cNvSpPr txBox="1">
            <a:spLocks/>
          </p:cNvSpPr>
          <p:nvPr/>
        </p:nvSpPr>
        <p:spPr>
          <a:xfrm flipH="1">
            <a:off x="8424000" y="6304235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</a:t>
            </a:fld>
            <a:endParaRPr lang="ru-RU" altLang="en-US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C2F98F1-BD09-4B32-831A-754070F15FB5}"/>
              </a:ext>
            </a:extLst>
          </p:cNvPr>
          <p:cNvGrpSpPr/>
          <p:nvPr/>
        </p:nvGrpSpPr>
        <p:grpSpPr>
          <a:xfrm>
            <a:off x="683568" y="2636912"/>
            <a:ext cx="7920880" cy="734145"/>
            <a:chOff x="683568" y="2693922"/>
            <a:chExt cx="7920880" cy="734145"/>
          </a:xfrm>
        </p:grpSpPr>
        <p:sp>
          <p:nvSpPr>
            <p:cNvPr id="28" name="Прямоугольник: скругленные углы 9">
              <a:extLst>
                <a:ext uri="{FF2B5EF4-FFF2-40B4-BE49-F238E27FC236}">
                  <a16:creationId xmlns:a16="http://schemas.microsoft.com/office/drawing/2014/main" id="{D75E6CC8-3BDD-4A98-A2AD-AC31D44210C8}"/>
                </a:ext>
              </a:extLst>
            </p:cNvPr>
            <p:cNvSpPr/>
            <p:nvPr/>
          </p:nvSpPr>
          <p:spPr>
            <a:xfrm>
              <a:off x="683568" y="2996067"/>
              <a:ext cx="7920880" cy="432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3014967"/>
              <a:ext cx="288032" cy="396000"/>
            </a:xfrm>
            <a:prstGeom prst="homePlate">
              <a:avLst>
                <a:gd name="adj" fmla="val 38150"/>
              </a:avLst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 useBgFill="1">
          <p:nvSpPr>
            <p:cNvPr id="35" name="Полилиния: фигура 10">
              <a:extLst>
                <a:ext uri="{FF2B5EF4-FFF2-40B4-BE49-F238E27FC236}">
                  <a16:creationId xmlns:a16="http://schemas.microsoft.com/office/drawing/2014/main" id="{73326C3D-D789-49C2-A199-3F4F11E32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9632" y="2693922"/>
              <a:ext cx="6556846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400" dirty="0" smtClean="0"/>
                <a:t>Реализация права.</a:t>
              </a:r>
              <a:endParaRPr lang="ru-RU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9AB27-30A1-42B1-B5D4-3613CD40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289" y="288000"/>
            <a:ext cx="4591422" cy="468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78777"/>
                </a:solidFill>
              </a:rPr>
              <a:t>Юридические факты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C2638-728B-414B-AF91-84190F95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40968"/>
            <a:ext cx="7886700" cy="274707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3200" dirty="0"/>
              <a:t>юридические события происходят независимо от воли субъектов;</a:t>
            </a:r>
          </a:p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3200" dirty="0"/>
              <a:t>юридические действия совершаются</a:t>
            </a:r>
            <a:br>
              <a:rPr lang="ru-RU" sz="3200" dirty="0"/>
            </a:br>
            <a:r>
              <a:rPr lang="ru-RU" sz="3200" dirty="0"/>
              <a:t>по воле субъектов и могут правомерными</a:t>
            </a:r>
            <a:br>
              <a:rPr lang="ru-RU" sz="3200" dirty="0"/>
            </a:br>
            <a:r>
              <a:rPr lang="ru-RU" sz="3200" dirty="0"/>
              <a:t>и неправомерными.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DD3D46-14B5-4FA3-96F3-C244980D1627}"/>
              </a:ext>
            </a:extLst>
          </p:cNvPr>
          <p:cNvSpPr/>
          <p:nvPr/>
        </p:nvSpPr>
        <p:spPr>
          <a:xfrm>
            <a:off x="628650" y="1196752"/>
            <a:ext cx="7886700" cy="1728192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Конкретные жизненные обстоятельства, </a:t>
            </a:r>
            <a:b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с которыми нормы права связывают возникновение, изменение или прекращение правовых отношений: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B454771-392A-4510-AB86-1CDE7CE127EF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20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EB62-6421-4081-A9B8-21CAEA85CF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3568" y="981104"/>
            <a:ext cx="7776864" cy="3384000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441325" indent="-250825" defTabSz="2520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Юридически безразличное поведение</a:t>
            </a:r>
          </a:p>
          <a:p>
            <a:pPr marL="441325" indent="-250825" defTabSz="2520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Правомерное поведение</a:t>
            </a:r>
          </a:p>
          <a:p>
            <a:pPr marL="441325" indent="-250825" defTabSz="2520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Противоправное поведение</a:t>
            </a:r>
          </a:p>
          <a:p>
            <a:pPr marL="441325" indent="-250825" defTabSz="2520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 sz="2800" dirty="0" smtClean="0">
                <a:latin typeface="Arial Narrow" panose="020B0606020202030204" pitchFamily="34" charset="0"/>
              </a:rPr>
              <a:t>Злоупотребление правом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EA962-AD73-498A-A33A-7EBC05DCF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883" y="288000"/>
            <a:ext cx="454025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800" cap="all" dirty="0" smtClean="0">
                <a:solidFill>
                  <a:srgbClr val="078777"/>
                </a:solidFill>
              </a:rPr>
              <a:t>Правовое поведение</a:t>
            </a:r>
            <a:endParaRPr lang="ru-RU" sz="2800" cap="all" dirty="0">
              <a:solidFill>
                <a:srgbClr val="078777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4B0E944-EAA7-4F63-9919-431AA51A9511}"/>
              </a:ext>
            </a:extLst>
          </p:cNvPr>
          <p:cNvGrpSpPr/>
          <p:nvPr/>
        </p:nvGrpSpPr>
        <p:grpSpPr>
          <a:xfrm>
            <a:off x="1907704" y="4077072"/>
            <a:ext cx="5328592" cy="2291177"/>
            <a:chOff x="2123728" y="4149080"/>
            <a:chExt cx="5328592" cy="229117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94D057-7E89-4E7E-9B24-45835D2B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728" y="4149080"/>
              <a:ext cx="5328592" cy="229117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23D47A0-0560-48A8-91D4-910C4F58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310" y="4581128"/>
              <a:ext cx="1295571" cy="1316671"/>
            </a:xfrm>
            <a:prstGeom prst="rect">
              <a:avLst/>
            </a:prstGeom>
          </p:spPr>
        </p:pic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F5ECAC99-F5D1-49FB-AFC2-F6DDF3C7A0C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4202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CCDB1-3886-4635-8BEC-92A2E3A9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288000"/>
            <a:ext cx="3943350" cy="468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78777"/>
                </a:solidFill>
              </a:rPr>
              <a:t>Правонарушение</a:t>
            </a:r>
          </a:p>
        </p:txBody>
      </p:sp>
      <p:sp>
        <p:nvSpPr>
          <p:cNvPr id="48131" name="Объект 2">
            <a:extLst>
              <a:ext uri="{FF2B5EF4-FFF2-40B4-BE49-F238E27FC236}">
                <a16:creationId xmlns:a16="http://schemas.microsoft.com/office/drawing/2014/main" id="{71EEF787-5B50-4AEA-BA06-5610C13A56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492896"/>
            <a:ext cx="7886700" cy="3672408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Всякое правонарушение – это деяние, </a:t>
            </a:r>
            <a:br>
              <a:rPr lang="ru-RU" altLang="ru-RU" sz="3200" dirty="0"/>
            </a:br>
            <a:r>
              <a:rPr lang="ru-RU" altLang="ru-RU" sz="3200" dirty="0"/>
              <a:t>т. е. действие или бездействие.</a:t>
            </a:r>
          </a:p>
          <a:p>
            <a:pPr marL="361950" indent="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None/>
            </a:pPr>
            <a:r>
              <a:rPr lang="ru-RU" altLang="ru-RU" sz="3200" b="1" dirty="0"/>
              <a:t>ДЕЙСТВИЕ</a:t>
            </a:r>
            <a:r>
              <a:rPr lang="ru-RU" altLang="ru-RU" sz="3200" dirty="0"/>
              <a:t> – акт активного поведения.</a:t>
            </a:r>
          </a:p>
          <a:p>
            <a:pPr marL="361950" indent="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None/>
            </a:pPr>
            <a:r>
              <a:rPr lang="ru-RU" altLang="ru-RU" sz="3200" b="1" dirty="0"/>
              <a:t>БЕЗДЕЙСТВИЕ</a:t>
            </a:r>
            <a:r>
              <a:rPr lang="ru-RU" altLang="ru-RU" sz="3200" dirty="0"/>
              <a:t> признается противоправным, если по долгу или </a:t>
            </a:r>
            <a:br>
              <a:rPr lang="ru-RU" altLang="ru-RU" sz="3200" dirty="0"/>
            </a:br>
            <a:r>
              <a:rPr lang="ru-RU" altLang="ru-RU" sz="3200" dirty="0"/>
              <a:t>по ситуации лицо должно было что-либо предпринять, но не сделало этого.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CB747E-7692-43B7-8DF4-D17EF8772CAE}"/>
              </a:ext>
            </a:extLst>
          </p:cNvPr>
          <p:cNvSpPr/>
          <p:nvPr/>
        </p:nvSpPr>
        <p:spPr>
          <a:xfrm>
            <a:off x="1232173" y="1008840"/>
            <a:ext cx="6679654" cy="1097772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Виновное противоправное деяние,</a:t>
            </a:r>
            <a:b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совершенное дееспособным лицом.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0F86742D-2ED7-4E9B-8FD7-CFFE865EC162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22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Объект 3">
            <a:extLst>
              <a:ext uri="{FF2B5EF4-FFF2-40B4-BE49-F238E27FC236}">
                <a16:creationId xmlns:a16="http://schemas.microsoft.com/office/drawing/2014/main" id="{DBACD35A-830E-4777-B39A-21218D699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51106"/>
            <a:ext cx="4320480" cy="4680060"/>
          </a:xfrm>
          <a:ln w="5715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</a:gradFill>
          </a:ln>
        </p:spPr>
        <p:txBody>
          <a:bodyPr anchor="ctr"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300" dirty="0"/>
              <a:t>НЕОСТОРОЖНОСТЬ</a:t>
            </a:r>
          </a:p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300" dirty="0"/>
              <a:t> </a:t>
            </a:r>
            <a:r>
              <a:rPr lang="ru-RU" altLang="ru-RU" sz="2300" b="0" dirty="0"/>
              <a:t>предполагает, что лицо предвидело общественно-опасные последствия, </a:t>
            </a:r>
            <a:br>
              <a:rPr lang="ru-RU" altLang="ru-RU" sz="2300" b="0" dirty="0"/>
            </a:br>
            <a:r>
              <a:rPr lang="ru-RU" altLang="ru-RU" sz="2300" b="0" dirty="0"/>
              <a:t>но легкомысленно рассчитывало на их предотвращение (легкомыслие), или </a:t>
            </a:r>
            <a:br>
              <a:rPr lang="ru-RU" altLang="ru-RU" sz="2300" b="0" dirty="0"/>
            </a:br>
            <a:r>
              <a:rPr lang="ru-RU" altLang="ru-RU" sz="2300" b="0" dirty="0"/>
              <a:t>не предвидело, хотя </a:t>
            </a:r>
            <a:br>
              <a:rPr lang="ru-RU" altLang="ru-RU" sz="2300" b="0" dirty="0"/>
            </a:br>
            <a:r>
              <a:rPr lang="ru-RU" altLang="ru-RU" sz="2300" b="0" dirty="0"/>
              <a:t>по обстоятельствам дела должно было и могло их предвидеть (небрежность).</a:t>
            </a:r>
          </a:p>
        </p:txBody>
      </p:sp>
      <p:sp>
        <p:nvSpPr>
          <p:cNvPr id="49155" name="Объект 2">
            <a:extLst>
              <a:ext uri="{FF2B5EF4-FFF2-40B4-BE49-F238E27FC236}">
                <a16:creationId xmlns:a16="http://schemas.microsoft.com/office/drawing/2014/main" id="{5DB98CF7-BCCA-4D7D-82A5-E3144E51BBFB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 flipH="1">
            <a:off x="4932040" y="1451106"/>
            <a:ext cx="3960440" cy="4680060"/>
          </a:xfrm>
          <a:ln w="57150">
            <a:gradFill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</a:gradFill>
          </a:ln>
        </p:spPr>
        <p:txBody>
          <a:bodyPr anchor="ctr"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dirty="0"/>
              <a:t>УМЫСЕЛ </a:t>
            </a:r>
          </a:p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300" b="0" dirty="0"/>
              <a:t>означает, что лицо предвидело и сознательно желало (прямой умысел) или допускало (косвенный умысел) наступление общественно-опасных последствий своего деяния</a:t>
            </a:r>
            <a:r>
              <a:rPr lang="ru-RU" altLang="ru-RU" sz="2300" dirty="0"/>
              <a:t>.</a:t>
            </a:r>
          </a:p>
        </p:txBody>
      </p:sp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2FBC0EB1-E9C6-4E32-8E3B-89DCC57F4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86658" y="288000"/>
            <a:ext cx="3170684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altLang="ru-RU" sz="2800" cap="all" dirty="0">
                <a:solidFill>
                  <a:srgbClr val="078777"/>
                </a:solidFill>
              </a:rPr>
              <a:t>Формы вины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1474F4DB-5D36-4E67-A3D4-6F6B0578193E}"/>
              </a:ext>
            </a:extLst>
          </p:cNvPr>
          <p:cNvSpPr txBox="1">
            <a:spLocks/>
          </p:cNvSpPr>
          <p:nvPr/>
        </p:nvSpPr>
        <p:spPr>
          <a:xfrm flipH="1">
            <a:off x="8136000" y="6232417"/>
            <a:ext cx="1008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23</a:t>
            </a:fld>
            <a:endParaRPr lang="ru-RU" alt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1E6FF3-7868-4848-A643-2938F1DD4FE4}"/>
              </a:ext>
            </a:extLst>
          </p:cNvPr>
          <p:cNvSpPr>
            <a:spLocks noChangeAspect="1"/>
          </p:cNvSpPr>
          <p:nvPr/>
        </p:nvSpPr>
        <p:spPr>
          <a:xfrm>
            <a:off x="3790924" y="836792"/>
            <a:ext cx="1562151" cy="720000"/>
          </a:xfrm>
          <a:prstGeom prst="rect">
            <a:avLst/>
          </a:prstGeom>
          <a:blipFill dpi="0" rotWithShape="1">
            <a:blip r:embed="rId4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093D969-754E-405A-B295-21F68E6B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43539"/>
            <a:ext cx="4537495" cy="3163457"/>
          </a:xfrm>
          <a:prstGeom prst="flowChartOffpageConnector">
            <a:avLst/>
          </a:prstGeom>
          <a:ln w="57150">
            <a:gradFill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</a:gradFill>
          </a:ln>
        </p:spPr>
        <p:txBody>
          <a:bodyPr rtlCol="0" anchor="ctr">
            <a:normAutofit/>
          </a:bodyPr>
          <a:lstStyle/>
          <a:p>
            <a:pPr marL="8255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3200" b="1" dirty="0"/>
              <a:t>Проступки:</a:t>
            </a:r>
          </a:p>
          <a:p>
            <a:pPr marL="812800" indent="-250825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sz="3200" dirty="0">
                <a:latin typeface="Arial Narrow" panose="020B0606020202030204" pitchFamily="34" charset="0"/>
              </a:rPr>
              <a:t>административные;</a:t>
            </a:r>
          </a:p>
          <a:p>
            <a:pPr marL="812800" indent="-250825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sz="3200" dirty="0">
                <a:latin typeface="Arial Narrow" panose="020B0606020202030204" pitchFamily="34" charset="0"/>
              </a:rPr>
              <a:t>дисциплинарные;</a:t>
            </a:r>
          </a:p>
          <a:p>
            <a:pPr marL="812800" indent="-250825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/>
            </a:pPr>
            <a:r>
              <a:rPr sz="3200" dirty="0">
                <a:latin typeface="Arial Narrow" panose="020B0606020202030204" pitchFamily="34" charset="0"/>
              </a:rPr>
              <a:t>гражданские.</a:t>
            </a:r>
          </a:p>
        </p:txBody>
      </p:sp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8FC0F871-4CA1-4B8A-AE93-ABB9A60E75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65125" y="288000"/>
            <a:ext cx="541375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altLang="ru-RU" sz="2800" cap="all" dirty="0">
                <a:solidFill>
                  <a:srgbClr val="078777"/>
                </a:solidFill>
              </a:rPr>
              <a:t>Виды правонарушений</a:t>
            </a:r>
          </a:p>
        </p:txBody>
      </p:sp>
      <p:sp>
        <p:nvSpPr>
          <p:cNvPr id="50179" name="Объект 2">
            <a:extLst>
              <a:ext uri="{FF2B5EF4-FFF2-40B4-BE49-F238E27FC236}">
                <a16:creationId xmlns:a16="http://schemas.microsoft.com/office/drawing/2014/main" id="{87579B45-9115-44B7-B15A-4FEF0EA6CA8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26593" y="1115670"/>
            <a:ext cx="7490814" cy="1080000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2800" b="1" i="1" dirty="0">
                <a:solidFill>
                  <a:srgbClr val="078777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ПРЕСТУПЛЕНИЯ – наиболее вредоносные  деяния, запрещенные уголовным законом.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5D5C54-0C0F-44B8-A45E-A99A864837EB}"/>
              </a:ext>
            </a:extLst>
          </p:cNvPr>
          <p:cNvSpPr>
            <a:spLocks noChangeAspect="1"/>
          </p:cNvSpPr>
          <p:nvPr/>
        </p:nvSpPr>
        <p:spPr>
          <a:xfrm>
            <a:off x="5463178" y="2420888"/>
            <a:ext cx="3320822" cy="3018929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315CD283-DF3F-4D71-BF64-6849F5944BCE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24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825ED-8D89-478B-AC93-4C98319B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14" y="313064"/>
            <a:ext cx="5585172" cy="5620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78777"/>
                </a:solidFill>
              </a:rPr>
              <a:t>Юридическая ответственность </a:t>
            </a:r>
          </a:p>
        </p:txBody>
      </p:sp>
      <p:sp>
        <p:nvSpPr>
          <p:cNvPr id="51203" name="Объект 2">
            <a:extLst>
              <a:ext uri="{FF2B5EF4-FFF2-40B4-BE49-F238E27FC236}">
                <a16:creationId xmlns:a16="http://schemas.microsoft.com/office/drawing/2014/main" id="{A58EAC44-1A90-4E3A-A1F5-95BE5DEB8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2160" y="2878813"/>
            <a:ext cx="4572056" cy="3117634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уголовная;</a:t>
            </a:r>
          </a:p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административная;</a:t>
            </a:r>
          </a:p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гражданско-правовая;</a:t>
            </a:r>
          </a:p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дисциплинарная;</a:t>
            </a:r>
          </a:p>
          <a:p>
            <a:pPr marL="360000" indent="-252000" defTabSz="252000" eaLnBrk="1" hangingPunct="1">
              <a:spcBef>
                <a:spcPts val="60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altLang="ru-RU" sz="3200" dirty="0"/>
              <a:t>материальная.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59CBE-3AC7-4708-BC44-C6E269634ABC}"/>
              </a:ext>
            </a:extLst>
          </p:cNvPr>
          <p:cNvSpPr/>
          <p:nvPr/>
        </p:nvSpPr>
        <p:spPr>
          <a:xfrm>
            <a:off x="935144" y="1048883"/>
            <a:ext cx="7704856" cy="1450134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7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реализация, установленных в нормах права санкций, предусматривающих неблагоприятные последствия для правонарушителей.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7A8826F4-460F-41D0-926E-0DB9C45B9893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25</a:t>
            </a:fld>
            <a:endParaRPr lang="ru-RU" alt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C41F78-A2D6-4FFE-9D81-7CAF552A17CB}"/>
              </a:ext>
            </a:extLst>
          </p:cNvPr>
          <p:cNvSpPr>
            <a:spLocks noChangeAspect="1"/>
          </p:cNvSpPr>
          <p:nvPr/>
        </p:nvSpPr>
        <p:spPr>
          <a:xfrm>
            <a:off x="539784" y="3861048"/>
            <a:ext cx="3216510" cy="2294724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845538B-2E32-47F3-929A-FD31F8FDDFB7}"/>
              </a:ext>
            </a:extLst>
          </p:cNvPr>
          <p:cNvSpPr/>
          <p:nvPr/>
        </p:nvSpPr>
        <p:spPr>
          <a:xfrm flipH="1">
            <a:off x="827584" y="1052736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 smtClean="0"/>
              <a:t>Финансово-экономические – </a:t>
            </a:r>
            <a:r>
              <a:rPr lang="ru-RU" sz="2600" dirty="0" smtClean="0"/>
              <a:t>порождают риск ущемления интересов потребителей лекарств</a:t>
            </a:r>
            <a:endParaRPr lang="ru-RU" sz="2600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0801261-F96B-4527-927C-B27075BA2205}"/>
              </a:ext>
            </a:extLst>
          </p:cNvPr>
          <p:cNvSpPr/>
          <p:nvPr/>
        </p:nvSpPr>
        <p:spPr>
          <a:xfrm flipH="1">
            <a:off x="827584" y="2420888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 smtClean="0"/>
              <a:t>Этические – </a:t>
            </a:r>
            <a:r>
              <a:rPr lang="ru-RU" sz="2600" dirty="0" smtClean="0"/>
              <a:t>санкции за нарушения моральных норм </a:t>
            </a:r>
            <a:r>
              <a:rPr lang="ru-RU" sz="2600" dirty="0" err="1" smtClean="0"/>
              <a:t>неэквиваленты</a:t>
            </a:r>
            <a:r>
              <a:rPr lang="ru-RU" sz="2600" dirty="0" smtClean="0"/>
              <a:t> возможному ущербу  для потребителей </a:t>
            </a:r>
            <a:endParaRPr lang="ru-RU" sz="2600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6717C48-40BF-4BF1-AE24-F850ECB65177}"/>
              </a:ext>
            </a:extLst>
          </p:cNvPr>
          <p:cNvSpPr/>
          <p:nvPr/>
        </p:nvSpPr>
        <p:spPr>
          <a:xfrm flipH="1">
            <a:off x="827584" y="3789040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 smtClean="0"/>
              <a:t>Юридические – </a:t>
            </a:r>
            <a:r>
              <a:rPr lang="ru-RU" sz="2600" dirty="0" smtClean="0"/>
              <a:t>наиболее эффективны, хотя и требуют от субъектов обращения лекарств ресурсов для соблюдения правовых норм</a:t>
            </a:r>
            <a:endParaRPr lang="ru-RU" sz="260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B432D-B510-4C0F-A93A-6187B2A4C0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2700" y="288000"/>
            <a:ext cx="6523676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dirty="0" smtClean="0">
                <a:solidFill>
                  <a:srgbClr val="078777"/>
                </a:solidFill>
              </a:rPr>
              <a:t>МЕХАНИЗМЫ РЕГУЛЯЦИИ ОБРАЩЕНИЯ ЛЕКАРСТВ</a:t>
            </a:r>
            <a:endParaRPr lang="ru-RU" sz="2800" dirty="0">
              <a:solidFill>
                <a:srgbClr val="078777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69CC5C44-361F-415E-9865-8A29177D1B84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3</a:t>
            </a:fld>
            <a:endParaRPr lang="ru-RU" alt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585CD-733C-4EB6-94D1-F596A9F6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31" y="4914906"/>
            <a:ext cx="3609939" cy="15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033F22-B7EB-4357-B001-4A57FC90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62234"/>
            <a:ext cx="3960000" cy="3960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914377" eaLnBrk="1" hangingPunct="1">
              <a:lnSpc>
                <a:spcPct val="70000"/>
              </a:lnSpc>
              <a:spcBef>
                <a:spcPts val="1000"/>
              </a:spcBef>
              <a:buClr>
                <a:srgbClr val="0C8471"/>
              </a:buClr>
              <a:buNone/>
            </a:pPr>
            <a:r>
              <a:rPr lang="ru-RU" sz="2600" b="1" dirty="0"/>
              <a:t>ЕСТЕСТВЕННОЕ ПРАВО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ru-RU" sz="2600" dirty="0"/>
              <a:t>совокупность принципов, правил и ценностей, продиктованных природой человека и не зависящих от их законодательного признания в конкретном государстве.  </a:t>
            </a:r>
          </a:p>
          <a:p>
            <a:pPr marL="0" indent="0" algn="ctr" defTabSz="914377" eaLnBrk="1" hangingPunct="1">
              <a:lnSpc>
                <a:spcPct val="70000"/>
              </a:lnSpc>
              <a:spcBef>
                <a:spcPts val="1000"/>
              </a:spcBef>
              <a:buClr>
                <a:srgbClr val="0C8471"/>
              </a:buClr>
              <a:buNone/>
            </a:pPr>
            <a:r>
              <a:rPr lang="ru-RU" sz="2600" dirty="0"/>
              <a:t>Право - это возведённая</a:t>
            </a:r>
            <a:br>
              <a:rPr lang="ru-RU" sz="2600" dirty="0"/>
            </a:br>
            <a:r>
              <a:rPr lang="ru-RU" sz="2600" dirty="0"/>
              <a:t>в закон справедливость.</a:t>
            </a:r>
          </a:p>
        </p:txBody>
      </p:sp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6B1DE1C1-1E8F-48EC-9DD9-8C2AAF7B2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6161" y="288001"/>
            <a:ext cx="6311678" cy="441400"/>
          </a:xfrm>
        </p:spPr>
        <p:txBody>
          <a:bodyPr lIns="0" tIns="0" rIns="0" bIns="0"/>
          <a:lstStyle/>
          <a:p>
            <a:pPr eaLnBrk="1" hangingPunct="1"/>
            <a:r>
              <a:rPr lang="ru-RU" altLang="ru-RU" sz="2800" dirty="0">
                <a:solidFill>
                  <a:srgbClr val="078777"/>
                </a:solidFill>
              </a:rPr>
              <a:t>ОПРЕДЕЛЕНИЕ ПОНЯТИЯ ПРАВА</a:t>
            </a:r>
          </a:p>
        </p:txBody>
      </p:sp>
      <p:sp>
        <p:nvSpPr>
          <p:cNvPr id="14340" name="Объект 3">
            <a:extLst>
              <a:ext uri="{FF2B5EF4-FFF2-40B4-BE49-F238E27FC236}">
                <a16:creationId xmlns:a16="http://schemas.microsoft.com/office/drawing/2014/main" id="{6C95766D-AAF6-48EF-BE6E-06CF75EF5A6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 flipH="1">
            <a:off x="4932480" y="1662234"/>
            <a:ext cx="3960000" cy="3960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rtlCol="0" anchor="b">
            <a:noAutofit/>
          </a:bodyPr>
          <a:lstStyle/>
          <a:p>
            <a:pPr marL="0" indent="0" algn="ctr" defTabSz="914377" eaLnBrk="1" hangingPunct="1">
              <a:lnSpc>
                <a:spcPct val="70000"/>
              </a:lnSpc>
              <a:spcBef>
                <a:spcPts val="1000"/>
              </a:spcBef>
              <a:buClr>
                <a:srgbClr val="0C8471"/>
              </a:buClr>
              <a:buNone/>
            </a:pPr>
            <a:r>
              <a:rPr lang="ru-RU" altLang="ru-RU" sz="2600" b="1" dirty="0">
                <a:latin typeface="+mn-lt"/>
              </a:rPr>
              <a:t>ПОЗИТИВНОЕ ПРАВО</a:t>
            </a:r>
            <a:r>
              <a:rPr lang="en-US" altLang="ru-RU" sz="2600" b="1" dirty="0">
                <a:latin typeface="+mn-lt"/>
              </a:rPr>
              <a:t/>
            </a:r>
            <a:br>
              <a:rPr lang="en-US" altLang="ru-RU" sz="2600" b="1" dirty="0">
                <a:latin typeface="+mn-lt"/>
              </a:rPr>
            </a:br>
            <a:endParaRPr lang="en-US" altLang="ru-RU" sz="2600" b="1" dirty="0">
              <a:latin typeface="+mn-lt"/>
            </a:endParaRPr>
          </a:p>
          <a:p>
            <a:pPr marL="0" indent="0" algn="ctr" defTabSz="914377" eaLnBrk="1" hangingPunct="1">
              <a:lnSpc>
                <a:spcPct val="70000"/>
              </a:lnSpc>
              <a:spcBef>
                <a:spcPts val="1000"/>
              </a:spcBef>
              <a:buClr>
                <a:srgbClr val="0C8471"/>
              </a:buClr>
              <a:buNone/>
            </a:pPr>
            <a:r>
              <a:rPr altLang="ru-RU" sz="2600" dirty="0">
                <a:latin typeface="+mn-lt"/>
              </a:rPr>
              <a:t> система общеобязательных, формально определенных правил поведения, регулирующих важнейшие общественные отношения, </a:t>
            </a:r>
            <a:r>
              <a:rPr lang="ru-RU" altLang="ru-RU" sz="2600" dirty="0">
                <a:latin typeface="+mn-lt"/>
              </a:rPr>
              <a:t>установленных</a:t>
            </a:r>
            <a:br>
              <a:rPr lang="ru-RU" altLang="ru-RU" sz="2600" dirty="0">
                <a:latin typeface="+mn-lt"/>
              </a:rPr>
            </a:br>
            <a:r>
              <a:rPr altLang="ru-RU" sz="2600" dirty="0">
                <a:latin typeface="+mn-lt"/>
              </a:rPr>
              <a:t> и охраняемых </a:t>
            </a:r>
            <a:r>
              <a:rPr lang="ru-RU" altLang="ru-RU" sz="2600" dirty="0">
                <a:latin typeface="+mn-lt"/>
              </a:rPr>
              <a:t>государством</a:t>
            </a:r>
            <a:r>
              <a:rPr altLang="ru-RU" sz="2600" dirty="0">
                <a:latin typeface="+mn-lt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A92344-204B-432F-A6BE-CC90C5051DDB}"/>
              </a:ext>
            </a:extLst>
          </p:cNvPr>
          <p:cNvSpPr/>
          <p:nvPr/>
        </p:nvSpPr>
        <p:spPr>
          <a:xfrm>
            <a:off x="575557" y="899368"/>
            <a:ext cx="7992887" cy="4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остается сложной и нерешенной проблемой теории права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5B7159B0-F7AE-4838-8070-E0423D92DFC1}"/>
              </a:ext>
            </a:extLst>
          </p:cNvPr>
          <p:cNvSpPr txBox="1">
            <a:spLocks/>
          </p:cNvSpPr>
          <p:nvPr/>
        </p:nvSpPr>
        <p:spPr>
          <a:xfrm flipH="1">
            <a:off x="8424000" y="631720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ctr"/>
            <a:fld id="{6271A238-3CFC-4330-B901-FDBD998E587B}" type="slidenum">
              <a:rPr lang="ru-RU" altLang="en-US" smtClean="0">
                <a:solidFill>
                  <a:schemeClr val="bg1">
                    <a:lumMod val="95000"/>
                  </a:schemeClr>
                </a:solidFill>
              </a:rPr>
              <a:pPr algn="ctr"/>
              <a:t>4</a:t>
            </a:fld>
            <a:endParaRPr lang="ru-RU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E77E09-AE52-4F8D-80F9-C797050BD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20" y="5154770"/>
            <a:ext cx="792000" cy="793363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FCE0EE0-1277-4752-82DC-8D4A927FB1FC}"/>
              </a:ext>
            </a:extLst>
          </p:cNvPr>
          <p:cNvCxnSpPr/>
          <p:nvPr/>
        </p:nvCxnSpPr>
        <p:spPr>
          <a:xfrm>
            <a:off x="3815916" y="1916832"/>
            <a:ext cx="1512168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6BBDB3"/>
                </a:gs>
                <a:gs pos="13000">
                  <a:srgbClr val="CFF2EE"/>
                </a:gs>
                <a:gs pos="100000">
                  <a:srgbClr val="078777"/>
                </a:gs>
              </a:gsLst>
              <a:lin ang="5400000" scaled="1"/>
              <a:tileRect/>
            </a:gra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>
            <a:bevelB/>
            <a:extrusionClr>
              <a:srgbClr val="07877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15071-D59F-4AC2-92FE-433B82E9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562" y="288000"/>
            <a:ext cx="4628877" cy="7064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>
                <a:solidFill>
                  <a:srgbClr val="078777"/>
                </a:solidFill>
              </a:rPr>
              <a:t>Признаки</a:t>
            </a:r>
            <a:r>
              <a:rPr lang="en-US" dirty="0">
                <a:solidFill>
                  <a:srgbClr val="078777"/>
                </a:solidFill>
              </a:rPr>
              <a:t> </a:t>
            </a:r>
            <a:r>
              <a:rPr lang="ru-RU" dirty="0">
                <a:solidFill>
                  <a:srgbClr val="078777"/>
                </a:solidFill>
              </a:rPr>
              <a:t>права</a:t>
            </a:r>
            <a:r>
              <a:rPr lang="en-US" dirty="0">
                <a:solidFill>
                  <a:srgbClr val="078777"/>
                </a:solidFill>
              </a:rPr>
              <a:t/>
            </a:r>
            <a:br>
              <a:rPr lang="en-US" dirty="0">
                <a:solidFill>
                  <a:srgbClr val="078777"/>
                </a:solidFill>
              </a:rPr>
            </a:br>
            <a:r>
              <a:rPr lang="ru-RU" sz="2600" i="1" dirty="0">
                <a:solidFill>
                  <a:srgbClr val="078777"/>
                </a:solidFill>
              </a:rPr>
              <a:t>(позитивного)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2405F-C936-48E3-9357-49213ECD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556792"/>
            <a:ext cx="8208912" cy="4351338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rtlCol="0" anchor="ctr">
            <a:noAutofit/>
          </a:bodyPr>
          <a:lstStyle/>
          <a:p>
            <a:pPr marL="342900" indent="-166688" defTabSz="914400" eaLnBrk="1" hangingPunct="1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</a:pPr>
            <a:r>
              <a:rPr lang="ru-RU" altLang="ru-RU" sz="2600" dirty="0">
                <a:latin typeface="+mn-lt"/>
              </a:rPr>
              <a:t>Общеобязательность;</a:t>
            </a:r>
          </a:p>
          <a:p>
            <a:pPr marL="342900" indent="-166688" defTabSz="914400" eaLnBrk="1" hangingPunct="1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</a:pPr>
            <a:r>
              <a:rPr lang="ru-RU" altLang="ru-RU" sz="2600" dirty="0">
                <a:latin typeface="+mn-lt"/>
              </a:rPr>
              <a:t>Формальная определенность (нормы права закреплены в источниках права);</a:t>
            </a:r>
          </a:p>
          <a:p>
            <a:pPr marL="342900" indent="-166688" defTabSz="914400" eaLnBrk="1" hangingPunct="1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</a:pPr>
            <a:r>
              <a:rPr lang="ru-RU" altLang="ru-RU" sz="2600" dirty="0">
                <a:latin typeface="+mn-lt"/>
              </a:rPr>
              <a:t>Системность (нормы права упорядочены и взаимосвязаны);</a:t>
            </a:r>
          </a:p>
          <a:p>
            <a:pPr marL="342900" indent="-166688" defTabSz="914400" eaLnBrk="1" hangingPunct="1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</a:pPr>
            <a:r>
              <a:rPr lang="ru-RU" altLang="ru-RU" sz="2600" dirty="0">
                <a:latin typeface="+mn-lt"/>
              </a:rPr>
              <a:t>Санкционирование государством;</a:t>
            </a:r>
          </a:p>
          <a:p>
            <a:pPr marL="342900" indent="-166688" defTabSz="914400" eaLnBrk="1" hangingPunct="1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</a:pPr>
            <a:r>
              <a:rPr lang="ru-RU" altLang="ru-RU" sz="2600" dirty="0">
                <a:latin typeface="+mn-lt"/>
              </a:rPr>
              <a:t>Обеспеченность государственным принуждением и возможность применения легитимного насилия к правонарушителям.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7194CD2-9820-4CB1-891A-122B26677EAD}"/>
              </a:ext>
            </a:extLst>
          </p:cNvPr>
          <p:cNvSpPr txBox="1">
            <a:spLocks/>
          </p:cNvSpPr>
          <p:nvPr/>
        </p:nvSpPr>
        <p:spPr>
          <a:xfrm flipH="1">
            <a:off x="8424000" y="630932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5</a:t>
            </a:fld>
            <a:endParaRPr lang="ru-RU" altLang="en-US" dirty="0"/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39A07679-ED94-4D3B-B386-19B4D10E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23" y="1011833"/>
            <a:ext cx="935732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одзаголовок 2">
            <a:extLst>
              <a:ext uri="{FF2B5EF4-FFF2-40B4-BE49-F238E27FC236}">
                <a16:creationId xmlns:a16="http://schemas.microsoft.com/office/drawing/2014/main" id="{6DB82D34-C7DE-4984-9879-626323CD2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2051720" y="2293125"/>
            <a:ext cx="6355448" cy="3939292"/>
          </a:xfrm>
          <a:prstGeom prst="snip2DiagRect">
            <a:avLst/>
          </a:prstGeom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buClr>
                <a:srgbClr val="078777"/>
              </a:buClr>
              <a:buSzPct val="100000"/>
              <a:buNone/>
            </a:pPr>
            <a:r>
              <a:rPr lang="ru-RU" altLang="ru-RU" sz="2500" dirty="0"/>
              <a:t>Основным ее элементом является </a:t>
            </a:r>
            <a:r>
              <a:rPr lang="ru-RU" altLang="ru-RU" sz="2500" b="1" dirty="0"/>
              <a:t>ПРАВОВАЯ НОРМА.</a:t>
            </a:r>
          </a:p>
          <a:p>
            <a:pPr algn="ctr" eaLnBrk="1" hangingPunct="1">
              <a:buClr>
                <a:srgbClr val="078777"/>
              </a:buClr>
              <a:buSzPct val="100000"/>
              <a:buFont typeface="Arial Narrow" panose="020B0606020202030204" pitchFamily="34" charset="0"/>
              <a:buChar char="●"/>
            </a:pPr>
            <a:r>
              <a:rPr lang="ru-RU" altLang="ru-RU" sz="2500" b="1" dirty="0"/>
              <a:t>Правовой нормой </a:t>
            </a:r>
            <a:r>
              <a:rPr lang="ru-RU" altLang="ru-RU" sz="2500" dirty="0"/>
              <a:t>называется рассчитанное на регулирование вида общественных отношений общее правило поведения, установленное или санкционированное государством </a:t>
            </a:r>
            <a:br>
              <a:rPr lang="ru-RU" altLang="ru-RU" sz="2500" dirty="0"/>
            </a:br>
            <a:r>
              <a:rPr lang="ru-RU" altLang="ru-RU" sz="2500" dirty="0"/>
              <a:t>и охраняемое от нарушений с помощью мер государственного принуждения</a:t>
            </a:r>
            <a:r>
              <a:rPr lang="ru-RU" altLang="ru-RU" sz="2500" i="1" dirty="0"/>
              <a:t>.</a:t>
            </a:r>
          </a:p>
        </p:txBody>
      </p:sp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FAE45059-2B2D-4008-9786-895DA34C01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646012" y="288000"/>
            <a:ext cx="3851976" cy="478123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СИСТЕМА ПРАВА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5A22C2-D3E5-4E43-9E1A-A4EE2F02AAB5}"/>
              </a:ext>
            </a:extLst>
          </p:cNvPr>
          <p:cNvSpPr/>
          <p:nvPr/>
        </p:nvSpPr>
        <p:spPr>
          <a:xfrm>
            <a:off x="647069" y="694123"/>
            <a:ext cx="7849863" cy="14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объективно существующая структура права, </a:t>
            </a:r>
            <a:b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которая выражается в единстве и согласованности действующих в государстве норм права, подразделяемых </a:t>
            </a:r>
            <a:b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на относительно самостоятельные части.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96282-79F9-4466-98BB-B5613E67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" y="3140968"/>
            <a:ext cx="2088232" cy="203931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BD90244F-8024-4FB6-A1F6-4FBE4FBACE6E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6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845538B-2E32-47F3-929A-FD31F8FDDFB7}"/>
              </a:ext>
            </a:extLst>
          </p:cNvPr>
          <p:cNvSpPr/>
          <p:nvPr/>
        </p:nvSpPr>
        <p:spPr>
          <a:xfrm flipH="1">
            <a:off x="798798" y="980792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/>
              <a:t>гипотеза</a:t>
            </a:r>
            <a:r>
              <a:rPr lang="ru-RU" sz="2600" dirty="0"/>
              <a:t> – определение круга обстоятельств, при которых норма реализуется и в некоторых случаях круга лиц, которым она адресована;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0801261-F96B-4527-927C-B27075BA2205}"/>
              </a:ext>
            </a:extLst>
          </p:cNvPr>
          <p:cNvSpPr/>
          <p:nvPr/>
        </p:nvSpPr>
        <p:spPr>
          <a:xfrm flipH="1">
            <a:off x="798798" y="2312748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/>
              <a:t>диспозиция</a:t>
            </a:r>
            <a:r>
              <a:rPr lang="ru-RU" sz="2600" dirty="0"/>
              <a:t> – правило поведения, определение прав и обязанностей или признаков противоправного поведения;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6717C48-40BF-4BF1-AE24-F850ECB65177}"/>
              </a:ext>
            </a:extLst>
          </p:cNvPr>
          <p:cNvSpPr/>
          <p:nvPr/>
        </p:nvSpPr>
        <p:spPr>
          <a:xfrm flipH="1">
            <a:off x="826593" y="3690526"/>
            <a:ext cx="7490814" cy="1224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80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defRPr/>
            </a:pPr>
            <a:r>
              <a:rPr lang="ru-RU" sz="2600" b="1" dirty="0"/>
              <a:t>санкция</a:t>
            </a:r>
            <a:r>
              <a:rPr lang="ru-RU" sz="2600" dirty="0"/>
              <a:t> – правовые последствия несоблюдения требований, установленных в диспозиции правовой нормы, неблагоприятные для правонарушителя.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B432D-B510-4C0F-A93A-6187B2A4C0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2700" y="288000"/>
            <a:ext cx="6278600" cy="46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2800" dirty="0">
                <a:solidFill>
                  <a:srgbClr val="078777"/>
                </a:solidFill>
              </a:rPr>
              <a:t>СТРУКТУРА ПРАВОВОЙ НОРМЫ</a:t>
            </a:r>
            <a:endParaRPr lang="ru-RU" sz="2800" dirty="0">
              <a:solidFill>
                <a:srgbClr val="078777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69CC5C44-361F-415E-9865-8A29177D1B84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7</a:t>
            </a:fld>
            <a:endParaRPr lang="ru-RU" alt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585CD-733C-4EB6-94D1-F596A9F6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31" y="4914906"/>
            <a:ext cx="3609939" cy="1584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5B300-DB2F-4A05-ABE4-B1224908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494" y="288000"/>
            <a:ext cx="4145012" cy="468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78777"/>
                </a:solidFill>
              </a:rPr>
              <a:t>Отрасль права 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C729A669-4F71-4E8C-B011-0DF069951E5E}"/>
              </a:ext>
            </a:extLst>
          </p:cNvPr>
          <p:cNvSpPr/>
          <p:nvPr/>
        </p:nvSpPr>
        <p:spPr>
          <a:xfrm>
            <a:off x="476896" y="2516192"/>
            <a:ext cx="3024000" cy="1695600"/>
          </a:xfrm>
          <a:prstGeom prst="homePlate">
            <a:avLst>
              <a:gd name="adj" fmla="val 11779"/>
            </a:avLst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2500" dirty="0"/>
              <a:t>Деление права</a:t>
            </a:r>
            <a:br>
              <a:rPr lang="ru-RU" sz="2500" dirty="0"/>
            </a:br>
            <a:r>
              <a:rPr lang="ru-RU" sz="2500" dirty="0"/>
              <a:t>на отрасли определяют два основных критерия: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94AF18-EE89-49A1-ADB4-66AEF80E28DC}"/>
              </a:ext>
            </a:extLst>
          </p:cNvPr>
          <p:cNvSpPr/>
          <p:nvPr/>
        </p:nvSpPr>
        <p:spPr>
          <a:xfrm>
            <a:off x="935382" y="1029627"/>
            <a:ext cx="7848618" cy="1103229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7000">
                  <a:srgbClr val="078777"/>
                </a:gs>
                <a:gs pos="51000">
                  <a:schemeClr val="bg1">
                    <a:alpha val="0"/>
                    <a:lumMod val="10000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3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относительно самостоятельное подразделение системы права, включающее нормы права, регулирующие большую группу однородных общественных отношений.</a:t>
            </a:r>
          </a:p>
        </p:txBody>
      </p:sp>
      <p:sp>
        <p:nvSpPr>
          <p:cNvPr id="13" name="Прямоугольник: один верхний угол скругленный, другой — усеченный 12">
            <a:extLst>
              <a:ext uri="{FF2B5EF4-FFF2-40B4-BE49-F238E27FC236}">
                <a16:creationId xmlns:a16="http://schemas.microsoft.com/office/drawing/2014/main" id="{D79E8671-7C27-4217-AD8C-D122C756ADF1}"/>
              </a:ext>
            </a:extLst>
          </p:cNvPr>
          <p:cNvSpPr/>
          <p:nvPr/>
        </p:nvSpPr>
        <p:spPr>
          <a:xfrm flipH="1">
            <a:off x="3635896" y="2516104"/>
            <a:ext cx="5040000" cy="720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36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2500" dirty="0"/>
              <a:t>предмет правового регулирования;</a:t>
            </a:r>
          </a:p>
        </p:txBody>
      </p:sp>
      <p:sp>
        <p:nvSpPr>
          <p:cNvPr id="14" name="Прямоугольник: один верхний угол скругленный, другой — усеченный 13">
            <a:extLst>
              <a:ext uri="{FF2B5EF4-FFF2-40B4-BE49-F238E27FC236}">
                <a16:creationId xmlns:a16="http://schemas.microsoft.com/office/drawing/2014/main" id="{25EDBDE7-4FEC-4B2D-A129-7FA66095DC19}"/>
              </a:ext>
            </a:extLst>
          </p:cNvPr>
          <p:cNvSpPr/>
          <p:nvPr/>
        </p:nvSpPr>
        <p:spPr>
          <a:xfrm flipH="1">
            <a:off x="3635896" y="3491880"/>
            <a:ext cx="5040000" cy="720000"/>
          </a:xfrm>
          <a:prstGeom prst="snipRound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36000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2500" dirty="0">
                <a:solidFill>
                  <a:schemeClr val="tx1"/>
                </a:solidFill>
                <a:latin typeface="Arial Narrow" panose="020B0606020202030204" pitchFamily="34" charset="0"/>
              </a:rPr>
              <a:t>метод правового регулирования.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3822A3-07EA-4258-972B-4432F7AAE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4248038"/>
            <a:ext cx="6588732" cy="2285110"/>
          </a:xfrm>
          <a:prstGeom prst="rect">
            <a:avLst/>
          </a:prstGeom>
        </p:spPr>
      </p:pic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00BE7EB2-2699-48F1-8E7E-45357FDAB7E7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8</a:t>
            </a:fld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ED72C-7E5D-42B3-9EE3-875A699C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02" y="288000"/>
            <a:ext cx="6474397" cy="6016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dirty="0">
                <a:solidFill>
                  <a:srgbClr val="078777"/>
                </a:solidFill>
              </a:rPr>
              <a:t>Предмет правового регулирования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42C4315-7C04-4784-9AAB-C1E7F0984B35}"/>
              </a:ext>
            </a:extLst>
          </p:cNvPr>
          <p:cNvSpPr/>
          <p:nvPr/>
        </p:nvSpPr>
        <p:spPr>
          <a:xfrm>
            <a:off x="830227" y="1036310"/>
            <a:ext cx="7483545" cy="615808"/>
          </a:xfrm>
          <a:custGeom>
            <a:avLst/>
            <a:gdLst>
              <a:gd name="connsiteX0" fmla="*/ 0 w 1618018"/>
              <a:gd name="connsiteY0" fmla="*/ 0 h 808913"/>
              <a:gd name="connsiteX1" fmla="*/ 1618018 w 1618018"/>
              <a:gd name="connsiteY1" fmla="*/ 0 h 808913"/>
              <a:gd name="connsiteX2" fmla="*/ 1618018 w 1618018"/>
              <a:gd name="connsiteY2" fmla="*/ 808913 h 808913"/>
              <a:gd name="connsiteX3" fmla="*/ 0 w 1618018"/>
              <a:gd name="connsiteY3" fmla="*/ 808913 h 808913"/>
              <a:gd name="connsiteX4" fmla="*/ 0 w 1618018"/>
              <a:gd name="connsiteY4" fmla="*/ 0 h 8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018" h="808913">
                <a:moveTo>
                  <a:pt x="0" y="0"/>
                </a:moveTo>
                <a:lnTo>
                  <a:pt x="1618018" y="0"/>
                </a:lnTo>
                <a:lnTo>
                  <a:pt x="1618018" y="808913"/>
                </a:lnTo>
                <a:lnTo>
                  <a:pt x="0" y="8089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7000">
                  <a:srgbClr val="078777"/>
                </a:gs>
                <a:gs pos="51000">
                  <a:schemeClr val="bg1">
                    <a:alpha val="0"/>
                    <a:lumMod val="10000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Это то, на что воздействуют нормы права данной отрасли. 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FC409A51-2A13-48DE-B5D5-C0CFECDEB9A1}"/>
              </a:ext>
            </a:extLst>
          </p:cNvPr>
          <p:cNvSpPr/>
          <p:nvPr/>
        </p:nvSpPr>
        <p:spPr>
          <a:xfrm flipH="1">
            <a:off x="570083" y="1963810"/>
            <a:ext cx="8003834" cy="1790659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25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 sz="2700" dirty="0"/>
              <a:t>Предмет регулирования</a:t>
            </a:r>
            <a:br>
              <a:rPr lang="ru-RU" sz="2700" dirty="0"/>
            </a:br>
            <a:r>
              <a:rPr lang="ru-RU" sz="2700" dirty="0"/>
              <a:t>является основным объективным основанием</a:t>
            </a:r>
            <a:br>
              <a:rPr lang="ru-RU" sz="2700" dirty="0"/>
            </a:br>
            <a:r>
              <a:rPr lang="ru-RU" sz="2700" dirty="0"/>
              <a:t>для распределения норм права по отраслям.</a:t>
            </a: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B5065D42-3977-4D9A-ADA7-0E96648227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77" y="3913720"/>
            <a:ext cx="2214646" cy="2139966"/>
          </a:xfrm>
          <a:prstGeom prst="rect">
            <a:avLst/>
          </a:prstGeom>
        </p:spPr>
      </p:pic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id="{1CB18E3A-8153-470A-84ED-A330C73C48E0}"/>
              </a:ext>
            </a:extLst>
          </p:cNvPr>
          <p:cNvSpPr txBox="1">
            <a:spLocks/>
          </p:cNvSpPr>
          <p:nvPr/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9</a:t>
            </a:fld>
            <a:endParaRPr lang="ru-RU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74898C-9E62-4439-9803-5D314355CCEA}"/>
              </a:ext>
            </a:extLst>
          </p:cNvPr>
          <p:cNvSpPr>
            <a:spLocks noChangeAspect="1"/>
          </p:cNvSpPr>
          <p:nvPr/>
        </p:nvSpPr>
        <p:spPr>
          <a:xfrm>
            <a:off x="1547664" y="4516924"/>
            <a:ext cx="1543196" cy="1662337"/>
          </a:xfrm>
          <a:prstGeom prst="rect">
            <a:avLst/>
          </a:prstGeom>
          <a:blipFill dpi="0" rotWithShape="1">
            <a:blip r:embed="rId3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D7F7C2B-9AEE-4782-B7CB-52F66F7200C4}"/>
              </a:ext>
            </a:extLst>
          </p:cNvPr>
          <p:cNvSpPr>
            <a:spLocks noChangeAspect="1"/>
          </p:cNvSpPr>
          <p:nvPr/>
        </p:nvSpPr>
        <p:spPr>
          <a:xfrm>
            <a:off x="5796136" y="4338534"/>
            <a:ext cx="2202082" cy="2019118"/>
          </a:xfrm>
          <a:prstGeom prst="rect">
            <a:avLst/>
          </a:prstGeom>
          <a:blipFill dpi="0" rotWithShape="1">
            <a:blip r:embed="rId4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ФБП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екция.potm" id="{3C2D2789-244C-4AE0-80D5-DF8CED6B800E}" vid="{36DCCB12-BFB0-4B95-90D4-C7D725FDD5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12257</TotalTime>
  <Words>735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Wingdings</vt:lpstr>
      <vt:lpstr>Wingdings 2</vt:lpstr>
      <vt:lpstr>КФБП</vt:lpstr>
      <vt:lpstr>Презентация PowerPoint</vt:lpstr>
      <vt:lpstr>План лекции</vt:lpstr>
      <vt:lpstr>МЕХАНИЗМЫ РЕГУЛЯЦИИ ОБРАЩЕНИЯ ЛЕКАРСТВ</vt:lpstr>
      <vt:lpstr>ОПРЕДЕЛЕНИЕ ПОНЯТИЯ ПРАВА</vt:lpstr>
      <vt:lpstr>Признаки права (позитивного)</vt:lpstr>
      <vt:lpstr>СИСТЕМА ПРАВА</vt:lpstr>
      <vt:lpstr>СТРУКТУРА ПРАВОВОЙ НОРМЫ</vt:lpstr>
      <vt:lpstr>Отрасль права </vt:lpstr>
      <vt:lpstr>Предмет правового регулирования</vt:lpstr>
      <vt:lpstr>Метод правового регулирования</vt:lpstr>
      <vt:lpstr>Метод правового регулирования</vt:lpstr>
      <vt:lpstr>ПУБЛИЧНОЕ И ЧАСТНОЕ ПРАВО</vt:lpstr>
      <vt:lpstr>Система права РФ</vt:lpstr>
      <vt:lpstr>Реализация правовых норм</vt:lpstr>
      <vt:lpstr>Правоприменительная деятельность</vt:lpstr>
      <vt:lpstr>ПРАВООТНОШЕНИЯ</vt:lpstr>
      <vt:lpstr>Субъекты  (участники) правоотношений</vt:lpstr>
      <vt:lpstr>Правоспособность</vt:lpstr>
      <vt:lpstr>Дееспособность</vt:lpstr>
      <vt:lpstr>Юридические факты</vt:lpstr>
      <vt:lpstr>Правовое поведение</vt:lpstr>
      <vt:lpstr>Правонарушение</vt:lpstr>
      <vt:lpstr>Формы вины</vt:lpstr>
      <vt:lpstr>Виды правонарушений</vt:lpstr>
      <vt:lpstr>Юридическая ответственность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государственный медицинский университет Кафедра философии, биоэтики и права</dc:title>
  <dc:creator>Общая запись</dc:creator>
  <cp:lastModifiedBy>Alexander Basov</cp:lastModifiedBy>
  <cp:revision>157</cp:revision>
  <dcterms:created xsi:type="dcterms:W3CDTF">2008-09-07T13:40:43Z</dcterms:created>
  <dcterms:modified xsi:type="dcterms:W3CDTF">2023-09-08T07:33:03Z</dcterms:modified>
</cp:coreProperties>
</file>