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256" r:id="rId2"/>
    <p:sldId id="263" r:id="rId3"/>
    <p:sldId id="384" r:id="rId4"/>
    <p:sldId id="385" r:id="rId5"/>
    <p:sldId id="376" r:id="rId6"/>
    <p:sldId id="264" r:id="rId7"/>
    <p:sldId id="386" r:id="rId8"/>
    <p:sldId id="377" r:id="rId9"/>
    <p:sldId id="382" r:id="rId10"/>
    <p:sldId id="257" r:id="rId11"/>
    <p:sldId id="378" r:id="rId12"/>
    <p:sldId id="380" r:id="rId13"/>
    <p:sldId id="335" r:id="rId14"/>
    <p:sldId id="259" r:id="rId15"/>
    <p:sldId id="324" r:id="rId16"/>
    <p:sldId id="325" r:id="rId17"/>
    <p:sldId id="260" r:id="rId18"/>
    <p:sldId id="326" r:id="rId19"/>
    <p:sldId id="261" r:id="rId20"/>
    <p:sldId id="327" r:id="rId21"/>
    <p:sldId id="403" r:id="rId22"/>
    <p:sldId id="262" r:id="rId23"/>
    <p:sldId id="328" r:id="rId24"/>
    <p:sldId id="258" r:id="rId25"/>
    <p:sldId id="265" r:id="rId26"/>
    <p:sldId id="330" r:id="rId27"/>
    <p:sldId id="331" r:id="rId28"/>
    <p:sldId id="347" r:id="rId29"/>
    <p:sldId id="332" r:id="rId30"/>
    <p:sldId id="333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34" r:id="rId41"/>
    <p:sldId id="320" r:id="rId42"/>
    <p:sldId id="321" r:id="rId43"/>
    <p:sldId id="322" r:id="rId44"/>
    <p:sldId id="323" r:id="rId45"/>
    <p:sldId id="402" r:id="rId46"/>
    <p:sldId id="350" r:id="rId47"/>
    <p:sldId id="393" r:id="rId48"/>
    <p:sldId id="387" r:id="rId49"/>
    <p:sldId id="388" r:id="rId50"/>
    <p:sldId id="389" r:id="rId51"/>
    <p:sldId id="390" r:id="rId52"/>
    <p:sldId id="391" r:id="rId53"/>
    <p:sldId id="392" r:id="rId54"/>
    <p:sldId id="400" r:id="rId55"/>
    <p:sldId id="394" r:id="rId56"/>
    <p:sldId id="395" r:id="rId57"/>
    <p:sldId id="396" r:id="rId58"/>
    <p:sldId id="397" r:id="rId59"/>
    <p:sldId id="401" r:id="rId60"/>
    <p:sldId id="398" r:id="rId61"/>
    <p:sldId id="266" r:id="rId62"/>
    <p:sldId id="267" r:id="rId63"/>
    <p:sldId id="268" r:id="rId64"/>
    <p:sldId id="269" r:id="rId65"/>
    <p:sldId id="270" r:id="rId66"/>
    <p:sldId id="297" r:id="rId67"/>
    <p:sldId id="298" r:id="rId68"/>
    <p:sldId id="299" r:id="rId69"/>
    <p:sldId id="301" r:id="rId70"/>
    <p:sldId id="302" r:id="rId71"/>
    <p:sldId id="303" r:id="rId72"/>
    <p:sldId id="304" r:id="rId73"/>
    <p:sldId id="306" r:id="rId74"/>
    <p:sldId id="307" r:id="rId75"/>
    <p:sldId id="351" r:id="rId76"/>
    <p:sldId id="309" r:id="rId77"/>
    <p:sldId id="295" r:id="rId78"/>
    <p:sldId id="296" r:id="rId79"/>
    <p:sldId id="353" r:id="rId80"/>
    <p:sldId id="364" r:id="rId81"/>
    <p:sldId id="366" r:id="rId82"/>
    <p:sldId id="367" r:id="rId83"/>
    <p:sldId id="368" r:id="rId84"/>
    <p:sldId id="369" r:id="rId85"/>
    <p:sldId id="370" r:id="rId86"/>
    <p:sldId id="371" r:id="rId87"/>
    <p:sldId id="372" r:id="rId88"/>
    <p:sldId id="373" r:id="rId89"/>
    <p:sldId id="374" r:id="rId90"/>
    <p:sldId id="354" r:id="rId91"/>
    <p:sldId id="290" r:id="rId92"/>
    <p:sldId id="291" r:id="rId93"/>
    <p:sldId id="292" r:id="rId94"/>
    <p:sldId id="286" r:id="rId95"/>
    <p:sldId id="281" r:id="rId96"/>
    <p:sldId id="279" r:id="rId97"/>
    <p:sldId id="283" r:id="rId98"/>
    <p:sldId id="284" r:id="rId99"/>
    <p:sldId id="285" r:id="rId100"/>
    <p:sldId id="311" r:id="rId101"/>
    <p:sldId id="312" r:id="rId102"/>
    <p:sldId id="313" r:id="rId103"/>
    <p:sldId id="314" r:id="rId104"/>
    <p:sldId id="315" r:id="rId105"/>
    <p:sldId id="319" r:id="rId106"/>
    <p:sldId id="316" r:id="rId107"/>
    <p:sldId id="318" r:id="rId108"/>
    <p:sldId id="352" r:id="rId109"/>
    <p:sldId id="362" r:id="rId110"/>
    <p:sldId id="363" r:id="rId1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FF6A8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C3DD8-42D1-412C-BC7F-DB089992C82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0FB2D-A348-494C-9E6D-9FB91409F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0FB2D-A348-494C-9E6D-9FB91409FC14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0FB2D-A348-494C-9E6D-9FB91409FC14}" type="slidenum">
              <a:rPr lang="ru-RU" smtClean="0"/>
              <a:pPr/>
              <a:t>105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96944" cy="4680519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СИНДРОМ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ПОЛИУРИИ - ПОЛИДИПСИИ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8496944" cy="180020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 кафедры госпитальной терапии, ВПТ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М.В. Левкина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Классификация </a:t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2800" b="1" i="1" dirty="0" smtClean="0"/>
          </a:p>
          <a:p>
            <a:pPr>
              <a:lnSpc>
                <a:spcPct val="150000"/>
              </a:lnSpc>
              <a:buNone/>
            </a:pPr>
            <a:r>
              <a:rPr lang="ru-RU" sz="2800" b="1" i="1" dirty="0" smtClean="0"/>
              <a:t>    I. Центральный несахарный диабет (ЦНД)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i="1" dirty="0" smtClean="0"/>
              <a:t>    II. Почечный несахарный диабет (ПНД)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i="1" dirty="0" smtClean="0"/>
              <a:t>   III. Психогенная (первичная) полидипсия-полиурия (ППП)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/>
              <a:t>   IV. </a:t>
            </a:r>
            <a:r>
              <a:rPr lang="ru-RU" sz="2800" b="1" dirty="0" err="1" smtClean="0"/>
              <a:t>Сольвентная</a:t>
            </a:r>
            <a:r>
              <a:rPr lang="ru-RU" sz="2800" b="1" dirty="0" smtClean="0"/>
              <a:t> полидипсия-полиурия (СПП)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3744415" cy="364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347864" cy="14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869160"/>
            <a:ext cx="2736304" cy="176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284984"/>
            <a:ext cx="2624014" cy="17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628800"/>
            <a:ext cx="3200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88640"/>
            <a:ext cx="260985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3" y="309563"/>
            <a:ext cx="524827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314325"/>
            <a:ext cx="517207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59765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Препараты </a:t>
            </a:r>
            <a:r>
              <a:rPr lang="ru-RU" sz="2800" b="1" dirty="0" err="1" smtClean="0"/>
              <a:t>десмопрессина</a:t>
            </a:r>
            <a:r>
              <a:rPr lang="ru-RU" sz="2800" b="1" dirty="0" smtClean="0"/>
              <a:t> для лечения ЦНД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Препараты </a:t>
            </a:r>
            <a:r>
              <a:rPr lang="ru-RU" sz="2800" b="1" dirty="0" err="1" smtClean="0"/>
              <a:t>десмопрессина</a:t>
            </a:r>
            <a:r>
              <a:rPr lang="ru-RU" sz="2800" b="1" dirty="0" smtClean="0"/>
              <a:t> для лечения ЦНД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908719"/>
          <a:ext cx="9144000" cy="563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063"/>
                <a:gridCol w="1488808"/>
                <a:gridCol w="1592429"/>
                <a:gridCol w="1816051"/>
                <a:gridCol w="2315649"/>
              </a:tblGrid>
              <a:tr h="7200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Форма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выпуска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капли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назальные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таблетки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таблетки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подъязычные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спрей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назальный дозированный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0980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Дозировка 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0,1 мг в 1 мл </a:t>
                      </a:r>
                    </a:p>
                    <a:p>
                      <a:r>
                        <a:rPr lang="ru-RU" sz="1400" b="1" dirty="0" smtClean="0"/>
                        <a:t>объем 5 мл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0,1 и 0,2 мг</a:t>
                      </a:r>
                    </a:p>
                    <a:p>
                      <a:r>
                        <a:rPr lang="ru-RU" sz="1400" b="1" dirty="0" smtClean="0"/>
                        <a:t>30 табл.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60,120,240 мкг </a:t>
                      </a:r>
                    </a:p>
                    <a:p>
                      <a:r>
                        <a:rPr lang="ru-RU" sz="1400" b="1" dirty="0" smtClean="0"/>
                        <a:t>30 табл.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 мкг/доза                </a:t>
                      </a:r>
                    </a:p>
                    <a:p>
                      <a:r>
                        <a:rPr lang="ru-RU" sz="1400" b="1" dirty="0" smtClean="0"/>
                        <a:t>60 доз во </a:t>
                      </a:r>
                      <a:r>
                        <a:rPr lang="ru-RU" sz="1400" b="1" dirty="0" err="1" smtClean="0"/>
                        <a:t>флак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8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Начало </a:t>
                      </a:r>
                    </a:p>
                    <a:p>
                      <a:r>
                        <a:rPr lang="ru-RU" sz="1400" b="1" dirty="0" smtClean="0"/>
                        <a:t>действия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30-60 мин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1-2 час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15-45 мин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15-30 мин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67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Длительность </a:t>
                      </a:r>
                    </a:p>
                    <a:p>
                      <a:r>
                        <a:rPr lang="ru-RU" sz="1400" b="1" dirty="0" smtClean="0"/>
                        <a:t>действия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8-12 часов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8-12 часов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8-12 часов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8-24 часа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Клинически значимая концентрация в крови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2-4 часа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60 мин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60 мин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988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Начальная доза 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Среднесуточная доза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44274"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Органичения</a:t>
                      </a:r>
                      <a:r>
                        <a:rPr lang="ru-RU" sz="1400" b="1" dirty="0" smtClean="0"/>
                        <a:t> </a:t>
                      </a:r>
                    </a:p>
                    <a:p>
                      <a:r>
                        <a:rPr lang="ru-RU" sz="1400" b="1" dirty="0" smtClean="0"/>
                        <a:t>в применении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раздражение, </a:t>
                      </a:r>
                    </a:p>
                    <a:p>
                      <a:r>
                        <a:rPr lang="ru-RU" sz="1400" b="1" dirty="0" smtClean="0"/>
                        <a:t>отек или  </a:t>
                      </a:r>
                    </a:p>
                    <a:p>
                      <a:r>
                        <a:rPr lang="ru-RU" sz="1400" b="1" dirty="0" smtClean="0"/>
                        <a:t>атрофия слизистых </a:t>
                      </a:r>
                    </a:p>
                    <a:p>
                      <a:r>
                        <a:rPr lang="ru-RU" sz="1400" b="1" dirty="0" smtClean="0"/>
                        <a:t>носовых путей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низкая </a:t>
                      </a:r>
                      <a:r>
                        <a:rPr lang="ru-RU" sz="1400" b="1" dirty="0" err="1" smtClean="0"/>
                        <a:t>биодостпность</a:t>
                      </a:r>
                      <a:r>
                        <a:rPr lang="ru-RU" sz="1400" b="1" dirty="0" smtClean="0"/>
                        <a:t> в приеме с пищей, патологии ЖКТ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           -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заболевания, сопровождающиеся отеком слизистой носа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1076325"/>
            <a:ext cx="51720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7286"/>
            <a:ext cx="8496944" cy="438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Сравнительная характеристика </a:t>
            </a:r>
            <a:br>
              <a:rPr lang="ru-RU" sz="2400" b="1" dirty="0" smtClean="0"/>
            </a:br>
            <a:r>
              <a:rPr lang="ru-RU" sz="2400" b="1" dirty="0" smtClean="0"/>
              <a:t>различных лекарственных форм </a:t>
            </a:r>
            <a:r>
              <a:rPr lang="ru-RU" sz="2400" b="1" dirty="0" err="1" smtClean="0"/>
              <a:t>десмопрессина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  <a:ln w="76200">
            <a:solidFill>
              <a:schemeClr val="tx1"/>
            </a:solidFill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Болезнь </a:t>
            </a:r>
            <a:r>
              <a:rPr lang="ru-RU" b="1" dirty="0" err="1" smtClean="0"/>
              <a:t>Хенда</a:t>
            </a:r>
            <a:r>
              <a:rPr lang="ru-RU" b="1" dirty="0" smtClean="0"/>
              <a:t> - </a:t>
            </a:r>
            <a:r>
              <a:rPr lang="ru-RU" b="1" dirty="0" err="1" smtClean="0"/>
              <a:t>Шюллера</a:t>
            </a:r>
            <a:r>
              <a:rPr lang="ru-RU" b="1" dirty="0" smtClean="0"/>
              <a:t> - </a:t>
            </a:r>
            <a:r>
              <a:rPr lang="ru-RU" b="1" dirty="0" err="1" smtClean="0"/>
              <a:t>Кричена</a:t>
            </a:r>
            <a:r>
              <a:rPr lang="ru-RU" b="1" dirty="0" smtClean="0"/>
              <a:t> (</a:t>
            </a:r>
            <a:r>
              <a:rPr lang="ru-RU" b="1" dirty="0" err="1" smtClean="0"/>
              <a:t>генерализованный</a:t>
            </a:r>
            <a:r>
              <a:rPr lang="ru-RU" b="1" dirty="0" smtClean="0"/>
              <a:t> </a:t>
            </a:r>
            <a:r>
              <a:rPr lang="ru-RU" b="1" dirty="0" err="1" smtClean="0"/>
              <a:t>ксантоматоз</a:t>
            </a:r>
            <a:r>
              <a:rPr lang="ru-RU" b="1" dirty="0" smtClean="0"/>
              <a:t>)- 60%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/>
              <a:t>симптомы несахарного диабета объясняются скоплением </a:t>
            </a:r>
            <a:r>
              <a:rPr lang="ru-RU" sz="4000" dirty="0" err="1" smtClean="0"/>
              <a:t>ксантоматозных</a:t>
            </a:r>
            <a:r>
              <a:rPr lang="ru-RU" sz="4000" dirty="0" smtClean="0"/>
              <a:t> очагов в задней доле гипофиза и в области воронки.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3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/>
              <a:t>Дифференциально-диагностические критерии у больных с выраженной и длительной полиурией 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17"/>
          <a:ext cx="9144000" cy="535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088232"/>
                <a:gridCol w="2483768"/>
              </a:tblGrid>
              <a:tr h="34122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Психогенная полидипсия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 grid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Формы несахарного диабета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центральная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нефрогенная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896263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Анамнез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Постепенное начало после стресса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Острое начало. Операция на мозге, опухоль и другая патология гипофиза или гипоталамуса.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Семейный;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гипокалиемия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гиперкальциемия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, прием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лекарственных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препаратов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23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Физикальные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Признаки дегидратации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68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83943" marR="839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могут быть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могут быть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23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Лабораторные 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Величины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осмолярности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39"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Исходные,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/кг: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плазмы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270-290 (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↓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285-320(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или</a:t>
                      </a:r>
                      <a:r>
                        <a:rPr lang="ru-RU" sz="1200" b="1" dirty="0" err="1">
                          <a:latin typeface="Arial"/>
                          <a:ea typeface="Calibri"/>
                          <a:cs typeface="Times New Roman"/>
                        </a:rPr>
                        <a:t>↑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285-320(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или</a:t>
                      </a:r>
                      <a:r>
                        <a:rPr lang="ru-RU" sz="1200" b="1" dirty="0" err="1">
                          <a:latin typeface="Arial"/>
                          <a:ea typeface="Calibri"/>
                          <a:cs typeface="Times New Roman"/>
                        </a:rPr>
                        <a:t>↑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23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мочи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200(</a:t>
                      </a:r>
                      <a:r>
                        <a:rPr lang="ru-RU" sz="1200" b="1" dirty="0" err="1">
                          <a:latin typeface="Arial"/>
                          <a:ea typeface="Calibri"/>
                          <a:cs typeface="Times New Roman"/>
                        </a:rPr>
                        <a:t>↓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200(</a:t>
                      </a:r>
                      <a:r>
                        <a:rPr lang="ru-RU" sz="1200" b="1" dirty="0" err="1">
                          <a:latin typeface="Arial"/>
                          <a:ea typeface="Calibri"/>
                          <a:cs typeface="Times New Roman"/>
                        </a:rPr>
                        <a:t>↓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200(</a:t>
                      </a:r>
                      <a:r>
                        <a:rPr lang="ru-RU" sz="1200" b="1" dirty="0" err="1">
                          <a:latin typeface="Arial"/>
                          <a:ea typeface="Calibri"/>
                          <a:cs typeface="Times New Roman"/>
                        </a:rPr>
                        <a:t>↓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307101"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Через 6 часов после исключения жидкости: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плазмы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без динамики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Arial"/>
                          <a:ea typeface="Calibri"/>
                          <a:cs typeface="Times New Roman"/>
                        </a:rPr>
                        <a:t>↑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↑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148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мочи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без динамики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↑,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незначительно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без динамики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307101"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введении 5 ЕД вазопрессина в/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в/м 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4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943" marR="839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Плохое самочувствие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Самочувствие улучшается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83943" marR="83943"/>
                </a:tc>
              </a:tr>
              <a:tr h="191235"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введении 5 ЕД вазопрессина в/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в/м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осмолярность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плазмы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без динамики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Arial"/>
                          <a:ea typeface="Calibri"/>
                          <a:cs typeface="Times New Roman"/>
                        </a:rPr>
                        <a:t>↓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без динамики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235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мочи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↑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↑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без динамики</a:t>
                      </a:r>
                      <a:endParaRPr lang="ru-RU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Классификация </a:t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2800" b="1" i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836712"/>
          <a:ext cx="8640959" cy="5751053"/>
        </p:xfrm>
        <a:graphic>
          <a:graphicData uri="http://schemas.openxmlformats.org/drawingml/2006/table">
            <a:tbl>
              <a:tblPr/>
              <a:tblGrid>
                <a:gridCol w="2304256"/>
                <a:gridCol w="6336703"/>
              </a:tblGrid>
              <a:tr h="605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Центральный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0" marR="60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Нарушение синтеза, транспорта или </a:t>
                      </a:r>
                      <a:r>
                        <a:rPr lang="ru-RU" sz="1800" b="1" dirty="0" err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осморегулируемой</a:t>
                      </a: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секреции АДГ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0" marR="60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Почечный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0" marR="60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Резистентность</a:t>
                      </a: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почек к действию АДГ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0" marR="60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Первичная полидипсия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0" marR="60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Психогенная – </a:t>
                      </a:r>
                      <a:r>
                        <a:rPr lang="ru-RU" sz="1800" b="1" dirty="0" err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компульсивное</a:t>
                      </a: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(маниакальное) потребление жидкости с физиологическим подавлением секреции АДГ.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Дипсогенная</a:t>
                      </a: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снижение порога чувствительности </a:t>
                      </a:r>
                      <a:r>
                        <a:rPr lang="ru-RU" sz="1800" b="1" dirty="0" err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осморецепторов</a:t>
                      </a: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для жажды;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0" marR="60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Гестагенный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0" marR="60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время беременности; повышенное разрушение эндогенного </a:t>
                      </a:r>
                      <a:r>
                        <a:rPr lang="ru-RU" sz="1800" b="1" dirty="0" err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АДГферментом</a:t>
                      </a: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плаценты </a:t>
                      </a:r>
                      <a:r>
                        <a:rPr lang="ru-RU" sz="1800" b="1" dirty="0" err="1" smtClean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аргинин-аминопептидазой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0" marR="60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Функциональный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0" marR="60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детей до года; повышение активности </a:t>
                      </a:r>
                      <a:r>
                        <a:rPr lang="ru-RU" sz="1800" b="1" dirty="0" err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фосфодиэстераз</a:t>
                      </a: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приводящее к быстрой деактивации рецептора к АДГ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0" marR="60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Ятрогенный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0" marR="60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Бесконтрольный прием </a:t>
                      </a:r>
                      <a:r>
                        <a:rPr lang="ru-RU" sz="1800" b="1" dirty="0" err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диуретиков</a:t>
                      </a: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рекомендации врачей пить больше жидкости, прием препаратов, нарушающих действие АДГ (</a:t>
                      </a:r>
                      <a:r>
                        <a:rPr lang="ru-RU" sz="1800" b="1" dirty="0" err="1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демеклоциклин</a:t>
                      </a:r>
                      <a:r>
                        <a:rPr lang="ru-RU" sz="1800" b="1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препараты лития и др.)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00" marR="60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0872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Психогенная полидипсия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73427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результате привычки или психических нарушений. </a:t>
            </a:r>
          </a:p>
          <a:p>
            <a:r>
              <a:rPr lang="ru-RU" dirty="0" smtClean="0"/>
              <a:t>У детей и подростков наблюдается </a:t>
            </a:r>
            <a:r>
              <a:rPr lang="ru-RU" b="1" u="sng" dirty="0" err="1" smtClean="0">
                <a:solidFill>
                  <a:srgbClr val="FF0000"/>
                </a:solidFill>
              </a:rPr>
              <a:t>энурез</a:t>
            </a:r>
            <a:r>
              <a:rPr lang="ru-RU" b="1" u="sng" dirty="0" smtClean="0">
                <a:solidFill>
                  <a:srgbClr val="FF0000"/>
                </a:solidFill>
              </a:rPr>
              <a:t> и полиурия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dirty="0" smtClean="0"/>
              <a:t>Плохо переносимое больным питание всухомятку </a:t>
            </a:r>
            <a:r>
              <a:rPr lang="ru-RU" b="1" u="sng" dirty="0" smtClean="0">
                <a:solidFill>
                  <a:srgbClr val="FF0000"/>
                </a:solidFill>
              </a:rPr>
              <a:t>с полидипсией и полиурией преимущественно в дневное время - наиболее вероятно  психогенная полидипсия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b="1" u="sng" dirty="0" smtClean="0"/>
              <a:t>Для дифференциации несахарного диабета и психогенной полидипсии применяют диагностические пробы и тесты.</a:t>
            </a:r>
            <a:endParaRPr lang="ru-RU" b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000" b="1" dirty="0" smtClean="0"/>
              <a:t> центральные нарушения</a:t>
            </a:r>
            <a:r>
              <a:rPr lang="ru-RU" sz="2000" dirty="0" smtClean="0"/>
              <a:t> - недостаточный синтез или синтез биологически неактивного АДГ в гипоталамусе с образованием патологического </a:t>
            </a:r>
            <a:r>
              <a:rPr lang="ru-RU" sz="2000" dirty="0" err="1" smtClean="0"/>
              <a:t>нейрофизина</a:t>
            </a:r>
            <a:r>
              <a:rPr lang="ru-RU" sz="2000" dirty="0" smtClean="0"/>
              <a:t>, который более прочно связывает АДГ, препятствуя проявлению его действия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592289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err="1" smtClean="0"/>
              <a:t>нефрогенные</a:t>
            </a:r>
            <a:r>
              <a:rPr lang="ru-RU" sz="2000" b="1" dirty="0" smtClean="0"/>
              <a:t> (почечные) нарушения</a:t>
            </a:r>
            <a:r>
              <a:rPr lang="ru-RU" sz="2000" dirty="0" smtClean="0"/>
              <a:t>  — снижение чувствительности к АДГ дистальных почечных канальцев врожденного (наследственного, генетического) характера вследствие мутации некоторых генов (V2R, AQP2, транспортера мочевины UT-B) и приобретенной нечувствительности почек из-за угнетения экспрессии аквапорина-2, которые носят функциональный, обратимый характер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4941168"/>
            <a:ext cx="8208912" cy="1584176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 При </a:t>
            </a:r>
            <a:r>
              <a:rPr lang="ru-RU" sz="2000" b="1" dirty="0" smtClean="0">
                <a:solidFill>
                  <a:schemeClr val="tx1"/>
                </a:solidFill>
              </a:rPr>
              <a:t>психогенных</a:t>
            </a:r>
            <a:r>
              <a:rPr lang="ru-RU" sz="2000" dirty="0" smtClean="0">
                <a:solidFill>
                  <a:schemeClr val="tx1"/>
                </a:solidFill>
              </a:rPr>
              <a:t> нарушениях - первичное раздражение рецепторов центра «жажды» приводит к длительному чрезмерному потреблению воды с развитием вторичной полиурии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Причины центрального несахарного диабета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5"/>
            <a:ext cx="8147248" cy="4392488"/>
          </a:xfrm>
          <a:ln w="76200">
            <a:solidFill>
              <a:schemeClr val="tx1"/>
            </a:solidFill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" y="274638"/>
            <a:ext cx="8784184" cy="850106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I</a:t>
            </a:r>
            <a:r>
              <a:rPr lang="ru-RU" sz="2400" b="1" dirty="0" smtClean="0"/>
              <a:t>. </a:t>
            </a:r>
            <a:r>
              <a:rPr lang="ru-RU" sz="2400" b="1" i="1" dirty="0" smtClean="0"/>
              <a:t>Центральный несахарный диабет (ЦНД)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84576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      1. </a:t>
            </a:r>
            <a:r>
              <a:rPr lang="ru-RU" sz="1600" b="1" u="sng" dirty="0" smtClean="0"/>
              <a:t>Наследственно-генетический</a:t>
            </a:r>
            <a:r>
              <a:rPr lang="ru-RU" sz="1600" b="1" dirty="0" smtClean="0"/>
              <a:t> </a:t>
            </a:r>
            <a:r>
              <a:rPr lang="ru-RU" sz="1600" dirty="0" smtClean="0"/>
              <a:t>(DIDMOAD, </a:t>
            </a:r>
            <a:r>
              <a:rPr lang="ru-RU" sz="1600" dirty="0" err="1" smtClean="0"/>
              <a:t>Х-сцепленный</a:t>
            </a:r>
            <a:r>
              <a:rPr lang="ru-RU" sz="1600" dirty="0" smtClean="0"/>
              <a:t> в рамках синдрома Мартена-Олбрайта). </a:t>
            </a:r>
            <a:br>
              <a:rPr lang="ru-RU" sz="1600" dirty="0" smtClean="0"/>
            </a:br>
            <a:r>
              <a:rPr lang="ru-RU" sz="1600" b="1" dirty="0" smtClean="0"/>
              <a:t>2. </a:t>
            </a:r>
            <a:r>
              <a:rPr lang="ru-RU" sz="1600" b="1" u="sng" dirty="0" err="1" smtClean="0"/>
              <a:t>Дисфункционально-диспластический</a:t>
            </a:r>
            <a:r>
              <a:rPr lang="ru-RU" sz="1600" u="sng" dirty="0" smtClean="0"/>
              <a:t> </a:t>
            </a:r>
            <a:r>
              <a:rPr lang="ru-RU" sz="1600" dirty="0" smtClean="0"/>
              <a:t>(синтез неполноценного АДГ или </a:t>
            </a:r>
            <a:r>
              <a:rPr lang="ru-RU" sz="1600" dirty="0" err="1" smtClean="0"/>
              <a:t>нейрофизина</a:t>
            </a:r>
            <a:r>
              <a:rPr lang="ru-RU" sz="1600" dirty="0" smtClean="0"/>
              <a:t>, септико-оптическая дисплазия).</a:t>
            </a:r>
            <a:br>
              <a:rPr lang="ru-RU" sz="1600" dirty="0" smtClean="0"/>
            </a:br>
            <a:r>
              <a:rPr lang="ru-RU" sz="1600" b="1" dirty="0" smtClean="0"/>
              <a:t>3.</a:t>
            </a:r>
            <a:r>
              <a:rPr lang="ru-RU" sz="1600" dirty="0" smtClean="0"/>
              <a:t> </a:t>
            </a:r>
            <a:r>
              <a:rPr lang="ru-RU" sz="1600" b="1" u="sng" dirty="0" err="1" smtClean="0"/>
              <a:t>Гестагенный</a:t>
            </a:r>
            <a:r>
              <a:rPr lang="ru-RU" sz="1600" b="1" u="sng" dirty="0" smtClean="0"/>
              <a:t> и функциональный</a:t>
            </a:r>
            <a:r>
              <a:rPr lang="ru-RU" sz="1600" u="sng" dirty="0" smtClean="0"/>
              <a:t> </a:t>
            </a:r>
            <a:r>
              <a:rPr lang="ru-RU" sz="1600" dirty="0" smtClean="0"/>
              <a:t>(повышенное разрушение вазопрессина определенными ферментами).</a:t>
            </a:r>
            <a:br>
              <a:rPr lang="ru-RU" sz="1600" dirty="0" smtClean="0"/>
            </a:br>
            <a:r>
              <a:rPr lang="ru-RU" sz="1600" b="1" dirty="0" smtClean="0"/>
              <a:t>4</a:t>
            </a:r>
            <a:r>
              <a:rPr lang="ru-RU" sz="1600" b="1" u="sng" dirty="0" smtClean="0"/>
              <a:t>. Органический</a:t>
            </a:r>
            <a:r>
              <a:rPr lang="ru-RU" sz="1600" b="1" dirty="0" smtClean="0"/>
              <a:t>:</a:t>
            </a:r>
            <a:r>
              <a:rPr lang="ru-RU" sz="1600" dirty="0" smtClean="0"/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err="1" smtClean="0">
                <a:solidFill>
                  <a:srgbClr val="FF0000"/>
                </a:solidFill>
              </a:rPr>
              <a:t>нейроинфекция</a:t>
            </a:r>
            <a:r>
              <a:rPr lang="ru-RU" sz="1600" dirty="0" smtClean="0"/>
              <a:t> (бактериальная, </a:t>
            </a:r>
            <a:r>
              <a:rPr lang="ru-RU" sz="1600" dirty="0" err="1" smtClean="0"/>
              <a:t>цитомегаловирус</a:t>
            </a:r>
            <a:r>
              <a:rPr lang="ru-RU" sz="1600" dirty="0" smtClean="0"/>
              <a:t>, токсоплазмоз и др.);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FF0000"/>
                </a:solidFill>
              </a:rPr>
              <a:t>черепно-мозговая травма</a:t>
            </a:r>
            <a:r>
              <a:rPr lang="ru-RU" sz="1600" dirty="0" smtClean="0"/>
              <a:t>, хирургическое вмешательство и лучевая терапия в гипоталамо-гипофизарной области головного мозга;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FF0000"/>
                </a:solidFill>
              </a:rPr>
              <a:t>опухоль </a:t>
            </a:r>
            <a:r>
              <a:rPr lang="ru-RU" sz="1600" dirty="0" smtClean="0"/>
              <a:t>(</a:t>
            </a:r>
            <a:r>
              <a:rPr lang="ru-RU" sz="1600" dirty="0" err="1" smtClean="0"/>
              <a:t>краниофарингиома</a:t>
            </a:r>
            <a:r>
              <a:rPr lang="ru-RU" sz="1600" dirty="0" smtClean="0"/>
              <a:t>, глиома, </a:t>
            </a:r>
            <a:r>
              <a:rPr lang="ru-RU" sz="1600" dirty="0" err="1" smtClean="0"/>
              <a:t>герминома</a:t>
            </a:r>
            <a:r>
              <a:rPr lang="ru-RU" sz="1600" dirty="0" smtClean="0"/>
              <a:t>, </a:t>
            </a:r>
            <a:r>
              <a:rPr lang="ru-RU" sz="1600" dirty="0" err="1" smtClean="0"/>
              <a:t>пинеалома</a:t>
            </a:r>
            <a:r>
              <a:rPr lang="ru-RU" sz="1600" dirty="0" smtClean="0"/>
              <a:t>) </a:t>
            </a:r>
            <a:r>
              <a:rPr lang="ru-RU" sz="1600" b="1" dirty="0" smtClean="0">
                <a:solidFill>
                  <a:srgbClr val="FF0000"/>
                </a:solidFill>
              </a:rPr>
              <a:t>и метастазы</a:t>
            </a:r>
            <a:r>
              <a:rPr lang="ru-RU" sz="1600" dirty="0" smtClean="0"/>
              <a:t> гипоталамо-гипофизарной области;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FF0000"/>
                </a:solidFill>
              </a:rPr>
              <a:t>гипоксия, ишемия или кровоизлияние </a:t>
            </a:r>
            <a:r>
              <a:rPr lang="ru-RU" sz="1600" dirty="0" smtClean="0"/>
              <a:t>в гипоталамо-гипофизарной области мозга;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err="1" smtClean="0">
                <a:solidFill>
                  <a:srgbClr val="FF0000"/>
                </a:solidFill>
              </a:rPr>
              <a:t>лимфоцитарный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нейрогипофизит</a:t>
            </a:r>
            <a:r>
              <a:rPr lang="ru-RU" sz="1600" b="1" dirty="0" smtClean="0">
                <a:solidFill>
                  <a:srgbClr val="FF0000"/>
                </a:solidFill>
              </a:rPr>
              <a:t>, </a:t>
            </a:r>
            <a:r>
              <a:rPr lang="ru-RU" sz="1600" b="1" dirty="0" err="1" smtClean="0">
                <a:solidFill>
                  <a:srgbClr val="FF0000"/>
                </a:solidFill>
              </a:rPr>
              <a:t>гранулематозы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(ТВС, </a:t>
            </a:r>
            <a:r>
              <a:rPr lang="ru-RU" sz="1600" dirty="0" err="1" smtClean="0"/>
              <a:t>саркоидоз</a:t>
            </a:r>
            <a:r>
              <a:rPr lang="ru-RU" sz="1600" dirty="0" smtClean="0"/>
              <a:t>, </a:t>
            </a:r>
            <a:r>
              <a:rPr lang="ru-RU" sz="1600" dirty="0" err="1" smtClean="0"/>
              <a:t>гистиоцитоз</a:t>
            </a:r>
            <a:r>
              <a:rPr lang="ru-RU" sz="1600" dirty="0" smtClean="0"/>
              <a:t>).</a:t>
            </a:r>
            <a:br>
              <a:rPr lang="ru-RU" sz="1600" dirty="0" smtClean="0"/>
            </a:br>
            <a:r>
              <a:rPr lang="ru-RU" sz="1600" b="1" dirty="0" smtClean="0"/>
              <a:t>5.</a:t>
            </a:r>
            <a:r>
              <a:rPr lang="ru-RU" sz="1600" dirty="0" smtClean="0"/>
              <a:t> </a:t>
            </a:r>
            <a:r>
              <a:rPr lang="ru-RU" sz="1600" b="1" dirty="0" err="1" smtClean="0"/>
              <a:t>Идиопатический</a:t>
            </a:r>
            <a:r>
              <a:rPr lang="ru-RU" sz="1600" b="1" dirty="0" smtClean="0"/>
              <a:t> </a:t>
            </a:r>
            <a:r>
              <a:rPr lang="ru-RU" sz="1600" dirty="0" smtClean="0"/>
              <a:t>ЦНД.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причинные факторы </a:t>
            </a:r>
            <a:r>
              <a:rPr lang="ru-RU" sz="3600" b="1" dirty="0" smtClean="0"/>
              <a:t>ЦНД</a:t>
            </a:r>
            <a:r>
              <a:rPr lang="ru-RU" sz="2400" b="1" dirty="0" smtClean="0"/>
              <a:t> реализуются двумя патогенетическими механизмами: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недостаточная секреция АДГ; 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дефектность молекул АДГ или </a:t>
            </a:r>
            <a:r>
              <a:rPr lang="ru-RU" b="1" dirty="0" err="1" smtClean="0"/>
              <a:t>нейрофизина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94" y="0"/>
            <a:ext cx="9079606" cy="90872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Наиболее часто «органический» вариант связан с повреждением гипоталамо-гипофизарной области головного мозга </a:t>
            </a:r>
            <a:br>
              <a:rPr lang="ru-RU" sz="2000" b="1" dirty="0" smtClean="0"/>
            </a:br>
            <a:r>
              <a:rPr lang="ru-RU" sz="2000" b="1" dirty="0" smtClean="0"/>
              <a:t>(недостаточная секреция АДГ):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черепно-мозговая травма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общепринятом смысле;</a:t>
            </a:r>
          </a:p>
          <a:p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гипофизэктомия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повреждение гипофиза или его ножки не ведет к атрофии ядер гипоталамуса. Прогноз благоприятный. Ремитирует в течение 3–4 мес. 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после лучевой терапии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(по поводу опухоли или дисфункции гипоталамо-гипофизарной области). Нейроны ядер гипоталамуса очень чувствительны к лучевому воздействию и  синдром  носит стойкий, необратимый характер.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супраселлярные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новообразования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краниофарингиома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пинеалома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редко –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метастазы гипоталамуса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Интраселлярные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опухоли гипофиза только при распространении опухоли за пределы турецкого седла, с ее инвазией в гипоталамус. 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гипоксия, ишемия, кровоизлияния, гранулематозный процесс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(туберкулез,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саркоидоз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сифилис,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гистиоцитоз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эозинофильный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гранулематоз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гипоталамо-гипофизарной области – исключительно редкие, казуистические причины.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аутоиммунная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деструкция гипоталамических ядер или образование антител к АДГ.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0872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en-US" b="1" dirty="0" smtClean="0"/>
              <a:t>II</a:t>
            </a:r>
            <a:r>
              <a:rPr lang="ru-RU" b="1" dirty="0" smtClean="0"/>
              <a:t>. </a:t>
            </a:r>
            <a:r>
              <a:rPr lang="ru-RU" sz="3600" b="1" i="1" dirty="0" smtClean="0"/>
              <a:t>Почечный несахарный диабет (ПНД)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0060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1. </a:t>
            </a:r>
            <a:r>
              <a:rPr lang="ru-RU" sz="2000" b="1" u="sng" dirty="0" smtClean="0"/>
              <a:t>Нарушение осмотического градиента в собирательных канальцах</a:t>
            </a:r>
            <a:r>
              <a:rPr lang="ru-RU" sz="2000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органической природы </a:t>
            </a:r>
            <a:r>
              <a:rPr lang="ru-RU" sz="2000" dirty="0" smtClean="0"/>
              <a:t>(нефрит, нефроз, амилоидоз, ХБП);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FF0000"/>
                </a:solidFill>
              </a:rPr>
              <a:t>ятрогенное</a:t>
            </a:r>
            <a:r>
              <a:rPr lang="ru-RU" sz="2000" b="1" dirty="0" smtClean="0">
                <a:solidFill>
                  <a:srgbClr val="FF0000"/>
                </a:solidFill>
              </a:rPr>
              <a:t> и симптоматическое </a:t>
            </a:r>
            <a:r>
              <a:rPr lang="ru-RU" sz="2000" dirty="0" smtClean="0"/>
              <a:t>(осмотические </a:t>
            </a:r>
            <a:r>
              <a:rPr lang="ru-RU" sz="2000" dirty="0" err="1" smtClean="0"/>
              <a:t>диуретики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либо осмотический диурез на фоне </a:t>
            </a:r>
            <a:r>
              <a:rPr lang="ru-RU" sz="2000" dirty="0" err="1" smtClean="0"/>
              <a:t>глюкозурии</a:t>
            </a:r>
            <a:r>
              <a:rPr lang="ru-RU" sz="2000" dirty="0" smtClean="0"/>
              <a:t> или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гиперкальциемии</a:t>
            </a:r>
            <a:r>
              <a:rPr lang="ru-RU" sz="2000" dirty="0" smtClean="0"/>
              <a:t>, недостаток в диете соли и белка).</a:t>
            </a:r>
            <a:br>
              <a:rPr lang="ru-RU" sz="2000" dirty="0" smtClean="0"/>
            </a:br>
            <a:r>
              <a:rPr lang="ru-RU" sz="2000" b="1" dirty="0" smtClean="0"/>
              <a:t>2. </a:t>
            </a:r>
            <a:r>
              <a:rPr lang="ru-RU" sz="2000" b="1" u="sng" dirty="0" smtClean="0"/>
              <a:t>Нарушение чувствительности собирательных канальцев к АДГ: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наследственный</a:t>
            </a:r>
            <a:r>
              <a:rPr lang="ru-RU" sz="2000" dirty="0" smtClean="0"/>
              <a:t> </a:t>
            </a:r>
            <a:r>
              <a:rPr lang="ru-RU" sz="2000" dirty="0" err="1" smtClean="0"/>
              <a:t>Х-связанный</a:t>
            </a:r>
            <a:r>
              <a:rPr lang="ru-RU" sz="2000" dirty="0" smtClean="0"/>
              <a:t> дефект V2-рецепторов;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дефект гена AQP-2 </a:t>
            </a:r>
            <a:r>
              <a:rPr lang="ru-RU" sz="2000" dirty="0" smtClean="0"/>
              <a:t>(нарушение синтеза </a:t>
            </a:r>
            <a:r>
              <a:rPr lang="ru-RU" sz="2000" dirty="0" err="1" smtClean="0"/>
              <a:t>цАМФ</a:t>
            </a:r>
            <a:r>
              <a:rPr lang="ru-RU" sz="2000" dirty="0" smtClean="0"/>
              <a:t>, </a:t>
            </a:r>
            <a:r>
              <a:rPr lang="ru-RU" sz="2000" dirty="0" err="1" smtClean="0"/>
              <a:t>аденилатциклазы</a:t>
            </a:r>
            <a:r>
              <a:rPr lang="ru-RU" sz="2000" dirty="0" smtClean="0"/>
              <a:t>);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FF0000"/>
                </a:solidFill>
              </a:rPr>
              <a:t>постобструктивная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уропатия</a:t>
            </a:r>
            <a:r>
              <a:rPr lang="ru-RU" sz="2000" b="1" dirty="0" smtClean="0">
                <a:solidFill>
                  <a:srgbClr val="FF0000"/>
                </a:solidFill>
              </a:rPr>
              <a:t>, пересадка почки, </a:t>
            </a:r>
            <a:r>
              <a:rPr lang="ru-RU" sz="2000" b="1" dirty="0" err="1" smtClean="0">
                <a:solidFill>
                  <a:srgbClr val="FF0000"/>
                </a:solidFill>
              </a:rPr>
              <a:t>гипокалиемия</a:t>
            </a:r>
            <a:r>
              <a:rPr lang="ru-RU" sz="20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ятрогения</a:t>
            </a:r>
            <a:r>
              <a:rPr lang="ru-RU" sz="2000" dirty="0" smtClean="0"/>
              <a:t> (литий, </a:t>
            </a:r>
            <a:r>
              <a:rPr lang="ru-RU" sz="2000" dirty="0" err="1" smtClean="0"/>
              <a:t>демеклоциклин</a:t>
            </a:r>
            <a:r>
              <a:rPr lang="ru-RU" sz="2000" dirty="0" smtClean="0"/>
              <a:t>, </a:t>
            </a:r>
            <a:r>
              <a:rPr lang="ru-RU" sz="2000" dirty="0" err="1" smtClean="0"/>
              <a:t>метоксифлуран</a:t>
            </a:r>
            <a:r>
              <a:rPr lang="ru-RU" sz="2000" dirty="0" smtClean="0"/>
              <a:t>, </a:t>
            </a:r>
            <a:r>
              <a:rPr lang="ru-RU" sz="2000" dirty="0" err="1" smtClean="0"/>
              <a:t>сольвентные</a:t>
            </a:r>
            <a:r>
              <a:rPr lang="ru-RU" sz="2000" dirty="0" smtClean="0"/>
              <a:t> </a:t>
            </a:r>
            <a:r>
              <a:rPr lang="ru-RU" sz="2000" dirty="0" err="1" smtClean="0"/>
              <a:t>диуретики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карбамазепин</a:t>
            </a:r>
            <a:r>
              <a:rPr lang="ru-RU" sz="2000" dirty="0" smtClean="0"/>
              <a:t>).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0872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2700" b="1" dirty="0" smtClean="0"/>
              <a:t> Два главных патогенетических механизма</a:t>
            </a:r>
            <a:r>
              <a:rPr lang="ru-RU" sz="2700" dirty="0" smtClean="0"/>
              <a:t> </a:t>
            </a:r>
            <a:r>
              <a:rPr lang="ru-RU" sz="2700" b="1" i="1" dirty="0" smtClean="0"/>
              <a:t>ПНД: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0060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уменьшение осмотического градиента в собирательных канальцах нефрона и 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нарушение чувствительности канальцев к АДГ.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700808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III. Психогенная или первичная полидипсия-полиурия (ППП)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281339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/>
              <a:t>Психогения </a:t>
            </a:r>
            <a:r>
              <a:rPr lang="ru-RU" sz="2400" dirty="0" smtClean="0"/>
              <a:t>(шизофрения). 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Ятрогения </a:t>
            </a:r>
            <a:r>
              <a:rPr lang="ru-RU" sz="2400" dirty="0" smtClean="0"/>
              <a:t>(рекомендация врача пить больше жидкости, пристрастие к лечебным чаям и сборам, прием лекарств, вызывающих сухость во рту и жажду, – антихолинергические препараты, </a:t>
            </a:r>
            <a:r>
              <a:rPr lang="ru-RU" sz="2400" dirty="0" err="1" smtClean="0"/>
              <a:t>клонидин</a:t>
            </a:r>
            <a:r>
              <a:rPr lang="ru-RU" sz="2400" dirty="0" smtClean="0"/>
              <a:t>, </a:t>
            </a:r>
            <a:r>
              <a:rPr lang="ru-RU" sz="2400" dirty="0" err="1" smtClean="0"/>
              <a:t>фенотиазиды</a:t>
            </a:r>
            <a:r>
              <a:rPr lang="ru-RU" sz="2400" dirty="0" smtClean="0"/>
              <a:t>).</a:t>
            </a:r>
          </a:p>
          <a:p>
            <a:pPr marL="514350" indent="-514350">
              <a:buAutoNum type="arabicPeriod"/>
            </a:pPr>
            <a:r>
              <a:rPr lang="ru-RU" sz="2400" b="1" dirty="0" err="1" smtClean="0"/>
              <a:t>Дипсогения</a:t>
            </a:r>
            <a:r>
              <a:rPr lang="ru-RU" sz="2400" b="1" dirty="0" smtClean="0"/>
              <a:t> </a:t>
            </a:r>
            <a:r>
              <a:rPr lang="ru-RU" sz="2400" dirty="0" smtClean="0"/>
              <a:t>(снижение порога </a:t>
            </a:r>
            <a:r>
              <a:rPr lang="ru-RU" sz="2400" dirty="0" err="1" smtClean="0"/>
              <a:t>осморецепторов</a:t>
            </a:r>
            <a:r>
              <a:rPr lang="ru-RU" sz="2400" dirty="0" smtClean="0"/>
              <a:t> гипоталамического центра жажды).</a:t>
            </a:r>
          </a:p>
          <a:p>
            <a:pPr marL="514350" indent="-514350">
              <a:buAutoNum type="arabicPeriod"/>
            </a:pPr>
            <a:r>
              <a:rPr lang="ru-RU" sz="2400" b="1" dirty="0" err="1" smtClean="0"/>
              <a:t>Идиопатическая</a:t>
            </a:r>
            <a:r>
              <a:rPr lang="ru-RU" sz="2400" dirty="0" smtClean="0"/>
              <a:t> ППП.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8640960" cy="5904656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К синдрому полидипсии-полиурии (СПП) относят несахарный диабет (НД)  и  группу многочисленных </a:t>
            </a:r>
            <a:r>
              <a:rPr lang="ru-RU" b="1" dirty="0" err="1" smtClean="0"/>
              <a:t>коморбидных</a:t>
            </a:r>
            <a:r>
              <a:rPr lang="ru-RU" b="1" dirty="0" smtClean="0"/>
              <a:t> синдромов, характеризующихся нарушением </a:t>
            </a:r>
            <a:r>
              <a:rPr lang="ru-RU" sz="3600" b="1" u="sng" dirty="0" smtClean="0"/>
              <a:t>водно-электролитного обмена</a:t>
            </a:r>
            <a:r>
              <a:rPr lang="ru-RU" b="1" dirty="0" smtClean="0"/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340768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Повышенный прием жидкости может быть связан 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климатическими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этническими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факторами и обычаями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заболеваниями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сопровождаются сухостью рта и зева (сахарный диабет, синдром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Шегрена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приемом лекарств, вызывающих сухость слизистых.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64096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/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Патогенез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ППП проходит в две стадии.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184576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полиурия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фоне избыточного приема воды носит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компенсаторный характер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обусловлена увеличением ОЦК с повышением клубочковой фильтрации. </a:t>
            </a:r>
          </a:p>
          <a:p>
            <a:pPr marL="514350" indent="-5143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уже через 3–4 дня на фоне усиленной клубочковой фильтрации происходит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«вымывание» электролитов и белков из клеток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канальцевого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эпителия и из интерстициального пространства нефрона.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результате нивелируется осмотический градиент между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интерстицием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канальцев и мочой в их просвете, что сопровождается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уменьшением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реабсорбции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воды. </a:t>
            </a:r>
          </a:p>
          <a:p>
            <a:pPr marL="514350" indent="-5143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этой стадии полиурия становится не компенсаторным, а самостоятельным патологическим феноменом и сопровождается избыточной потерей жидкости, падением ОЦК, дегидратацией и жаждой, т.е. развитием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аутоятрогенного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почечного НД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82154"/>
          </a:xfr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3600" b="1" dirty="0" smtClean="0"/>
              <a:t>IV. </a:t>
            </a:r>
            <a:r>
              <a:rPr lang="ru-RU" sz="3600" b="1" dirty="0" err="1" smtClean="0"/>
              <a:t>Сольвентная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полидипсия-полиурия (СПП)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96855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b="1" u="sng" dirty="0" smtClean="0"/>
              <a:t>Избыточное введение электролитов </a:t>
            </a:r>
            <a:r>
              <a:rPr lang="ru-RU" sz="2800" dirty="0" smtClean="0"/>
              <a:t>(</a:t>
            </a:r>
            <a:r>
              <a:rPr lang="ru-RU" sz="2800" dirty="0" err="1" smtClean="0"/>
              <a:t>NaC</a:t>
            </a:r>
            <a:r>
              <a:rPr lang="en-US" sz="2800" dirty="0" smtClean="0"/>
              <a:t>l</a:t>
            </a:r>
            <a:r>
              <a:rPr lang="ru-RU" sz="2800" dirty="0" smtClean="0"/>
              <a:t>, </a:t>
            </a:r>
            <a:r>
              <a:rPr lang="ru-RU" sz="2800" dirty="0" err="1" smtClean="0"/>
              <a:t>NaHCOз</a:t>
            </a:r>
            <a:r>
              <a:rPr lang="ru-RU" sz="2800" dirty="0" smtClean="0"/>
              <a:t>).</a:t>
            </a:r>
          </a:p>
          <a:p>
            <a:pPr marL="514350" indent="-514350">
              <a:buAutoNum type="arabicPeriod"/>
            </a:pPr>
            <a:r>
              <a:rPr lang="ru-RU" sz="2800" b="1" u="sng" dirty="0" smtClean="0"/>
              <a:t>Избыточное введение </a:t>
            </a:r>
            <a:r>
              <a:rPr lang="ru-RU" sz="2800" b="1" u="sng" dirty="0" err="1" smtClean="0"/>
              <a:t>неэлектролитов</a:t>
            </a:r>
            <a:r>
              <a:rPr lang="ru-RU" sz="2800" b="1" u="sng" dirty="0" smtClean="0"/>
              <a:t> </a:t>
            </a:r>
            <a:r>
              <a:rPr lang="ru-RU" sz="2800" dirty="0" smtClean="0"/>
              <a:t>(глюкоза, декстраны, осмотические </a:t>
            </a:r>
            <a:r>
              <a:rPr lang="ru-RU" sz="2800" dirty="0" err="1" smtClean="0"/>
              <a:t>диуретики</a:t>
            </a:r>
            <a:r>
              <a:rPr lang="ru-RU" sz="2800" dirty="0" smtClean="0"/>
              <a:t>).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Избирательный или тотальный </a:t>
            </a:r>
            <a:r>
              <a:rPr lang="ru-RU" sz="2800" b="1" u="sng" dirty="0" smtClean="0"/>
              <a:t>дефект </a:t>
            </a:r>
            <a:r>
              <a:rPr lang="ru-RU" sz="2800" b="1" u="sng" dirty="0" err="1" smtClean="0"/>
              <a:t>канальцевой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реабсорбции</a:t>
            </a:r>
            <a:r>
              <a:rPr lang="ru-RU" sz="2800" b="1" u="sng" dirty="0" smtClean="0"/>
              <a:t> сольвентов </a:t>
            </a:r>
            <a:r>
              <a:rPr lang="ru-RU" sz="2800" dirty="0" smtClean="0"/>
              <a:t>(</a:t>
            </a:r>
            <a:r>
              <a:rPr lang="ru-RU" sz="2800" dirty="0" err="1" smtClean="0"/>
              <a:t>постобструктивная</a:t>
            </a:r>
            <a:r>
              <a:rPr lang="ru-RU" sz="2800" dirty="0" smtClean="0"/>
              <a:t> </a:t>
            </a:r>
            <a:r>
              <a:rPr lang="ru-RU" sz="2800" dirty="0" err="1" smtClean="0"/>
              <a:t>уропатия</a:t>
            </a:r>
            <a:r>
              <a:rPr lang="ru-RU" sz="2800" dirty="0" smtClean="0"/>
              <a:t>, </a:t>
            </a:r>
            <a:r>
              <a:rPr lang="ru-RU" sz="2800" dirty="0" err="1" smtClean="0"/>
              <a:t>неосмотические</a:t>
            </a:r>
            <a:r>
              <a:rPr lang="ru-RU" sz="2800" dirty="0" smtClean="0"/>
              <a:t> </a:t>
            </a:r>
            <a:r>
              <a:rPr lang="ru-RU" sz="2800" dirty="0" err="1" smtClean="0"/>
              <a:t>диуретики</a:t>
            </a:r>
            <a:r>
              <a:rPr lang="ru-RU" sz="2800" dirty="0" smtClean="0"/>
              <a:t>, </a:t>
            </a:r>
            <a:r>
              <a:rPr lang="ru-RU" sz="2800" dirty="0" err="1" smtClean="0"/>
              <a:t>гипоальдостеронизм</a:t>
            </a:r>
            <a:r>
              <a:rPr lang="ru-RU" sz="2800" dirty="0" smtClean="0"/>
              <a:t>, синдром </a:t>
            </a:r>
            <a:r>
              <a:rPr lang="ru-RU" sz="2800" dirty="0" err="1" smtClean="0"/>
              <a:t>Фанкони</a:t>
            </a:r>
            <a:r>
              <a:rPr lang="ru-RU" sz="2800" dirty="0" smtClean="0"/>
              <a:t>, </a:t>
            </a:r>
            <a:r>
              <a:rPr lang="ru-RU" sz="2800" dirty="0" err="1" smtClean="0"/>
              <a:t>синдром</a:t>
            </a:r>
            <a:r>
              <a:rPr lang="ru-RU" sz="2800" dirty="0" smtClean="0"/>
              <a:t> Олбрайта и др.). 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92696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700" b="1" dirty="0" err="1" smtClean="0"/>
              <a:t>Сольвентная</a:t>
            </a:r>
            <a:r>
              <a:rPr lang="ru-RU" sz="2700" b="1" dirty="0" smtClean="0"/>
              <a:t> полидипсия-полиурия (СПП)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1800" b="1" dirty="0" smtClean="0"/>
              <a:t>Два первых варианта обусловлены избыточным введением сольвентов и усиленным выведением почками растворимых субстанций – сольвентов</a:t>
            </a:r>
            <a:r>
              <a:rPr lang="ru-RU" sz="1800" dirty="0" smtClean="0"/>
              <a:t> </a:t>
            </a:r>
            <a:r>
              <a:rPr lang="ru-RU" sz="1800" b="1" dirty="0" smtClean="0"/>
              <a:t>(электролитной  и неэлектролитной природы</a:t>
            </a:r>
            <a:r>
              <a:rPr lang="ru-RU" sz="1800" b="1" u="sng" dirty="0" smtClean="0"/>
              <a:t>)</a:t>
            </a:r>
            <a:r>
              <a:rPr lang="ru-RU" sz="1800" b="1" dirty="0" smtClean="0"/>
              <a:t>. Уменьшение осмотического градиента между первичной мочой и </a:t>
            </a:r>
            <a:r>
              <a:rPr lang="ru-RU" sz="1800" b="1" dirty="0" err="1" smtClean="0"/>
              <a:t>интерстицием</a:t>
            </a:r>
            <a:r>
              <a:rPr lang="ru-RU" sz="1800" b="1" dirty="0" smtClean="0"/>
              <a:t> нефрона вызвано повышением </a:t>
            </a:r>
            <a:r>
              <a:rPr lang="ru-RU" sz="1800" b="1" dirty="0" err="1" smtClean="0"/>
              <a:t>осмолярности</a:t>
            </a:r>
            <a:r>
              <a:rPr lang="ru-RU" sz="1800" b="1" dirty="0" smtClean="0"/>
              <a:t> первичной мочи из-за высокой концентрации в ней сольвента (результат тот же – </a:t>
            </a:r>
            <a:r>
              <a:rPr lang="ru-RU" sz="1800" b="1" u="sng" dirty="0" smtClean="0"/>
              <a:t>падает </a:t>
            </a:r>
            <a:r>
              <a:rPr lang="ru-RU" sz="1800" b="1" u="sng" dirty="0" err="1" smtClean="0"/>
              <a:t>реабсорбция</a:t>
            </a:r>
            <a:r>
              <a:rPr lang="ru-RU" sz="1800" b="1" u="sng" dirty="0" smtClean="0"/>
              <a:t> воды</a:t>
            </a:r>
            <a:r>
              <a:rPr lang="ru-RU" sz="1800" b="1" dirty="0" smtClean="0"/>
              <a:t>).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1800" b="1" dirty="0" smtClean="0"/>
              <a:t>Клиницисты такой вариант СПП называют </a:t>
            </a:r>
            <a:r>
              <a:rPr lang="ru-RU" sz="1800" b="1" u="sng" dirty="0" smtClean="0"/>
              <a:t>осмотическим диурезом</a:t>
            </a:r>
            <a:r>
              <a:rPr lang="ru-RU" sz="1800" b="1" dirty="0" smtClean="0"/>
              <a:t>. Он возникает на фоне </a:t>
            </a:r>
            <a:r>
              <a:rPr lang="ru-RU" sz="1800" b="1" dirty="0" err="1" smtClean="0"/>
              <a:t>глюкозурии</a:t>
            </a:r>
            <a:r>
              <a:rPr lang="ru-RU" sz="1800" b="1" dirty="0" smtClean="0"/>
              <a:t>, в случае повышенного потребления с пищей поваренной соли, сахара, соды либо при массивной </a:t>
            </a:r>
            <a:r>
              <a:rPr lang="ru-RU" sz="1800" b="1" dirty="0" err="1" smtClean="0"/>
              <a:t>инфузии</a:t>
            </a:r>
            <a:r>
              <a:rPr lang="ru-RU" sz="1800" b="1" dirty="0" smtClean="0"/>
              <a:t> этих сольвентов или как результат применения так называемых осмотических </a:t>
            </a:r>
            <a:r>
              <a:rPr lang="ru-RU" sz="1800" b="1" dirty="0" err="1" smtClean="0"/>
              <a:t>диуретиков</a:t>
            </a:r>
            <a:r>
              <a:rPr lang="ru-RU" sz="1800" b="1" dirty="0" smtClean="0"/>
              <a:t> – </a:t>
            </a:r>
            <a:r>
              <a:rPr lang="ru-RU" sz="1800" b="1" dirty="0" err="1" smtClean="0"/>
              <a:t>маннитола</a:t>
            </a:r>
            <a:r>
              <a:rPr lang="ru-RU" sz="1800" b="1" dirty="0" smtClean="0"/>
              <a:t> и мочевины. 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1800" b="1" dirty="0" smtClean="0"/>
              <a:t>Третий патогенетический вариант СПП связан с </a:t>
            </a:r>
            <a:r>
              <a:rPr lang="ru-RU" sz="1800" b="1" u="sng" dirty="0" smtClean="0"/>
              <a:t>усиленным почечным клиренсом сольвентов без их повышения в крови</a:t>
            </a:r>
            <a:r>
              <a:rPr lang="ru-RU" sz="1800" b="1" dirty="0" smtClean="0"/>
              <a:t>. Этот вариант обусловлен морфологическим повреждением или дисфункцией нефрона вследствие некоторых заболеваний или ситуаций, а также под влиянием </a:t>
            </a:r>
            <a:r>
              <a:rPr lang="ru-RU" sz="1800" b="1" dirty="0" err="1" smtClean="0"/>
              <a:t>неосмотических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диуретиков</a:t>
            </a:r>
            <a:r>
              <a:rPr lang="ru-RU" sz="1800" b="1" dirty="0" smtClean="0"/>
              <a:t>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3514402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Центральный несахарный диабет (ЦНД), </a:t>
            </a:r>
            <a:br>
              <a:rPr lang="ru-RU" sz="2800" b="1" dirty="0" smtClean="0"/>
            </a:br>
            <a:r>
              <a:rPr lang="ru-RU" sz="2800" b="1" dirty="0" smtClean="0"/>
              <a:t>почечный несахарный диабет (ПНД) и психогенная полидипсия-полиурия (ППП)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синдром водной полиурии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933056"/>
            <a:ext cx="8712968" cy="2193107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/>
              <a:t>Сольвентная</a:t>
            </a:r>
            <a:r>
              <a:rPr lang="ru-RU" sz="2800" b="1" dirty="0" smtClean="0"/>
              <a:t> полиурия-полидипсия (СПП)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синдром </a:t>
            </a:r>
            <a:r>
              <a:rPr lang="ru-RU" sz="4000" b="1" dirty="0" err="1" smtClean="0">
                <a:solidFill>
                  <a:srgbClr val="FF0000"/>
                </a:solidFill>
              </a:rPr>
              <a:t>сольвентной</a:t>
            </a:r>
            <a:r>
              <a:rPr lang="ru-RU" sz="4000" b="1" dirty="0" smtClean="0">
                <a:solidFill>
                  <a:srgbClr val="FF0000"/>
                </a:solidFill>
              </a:rPr>
              <a:t> полиурии 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/>
              <a:t>Клинические проявления 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неукротимая жажда (полидипсия), поллакиурия и полиурия.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наличие и яркость ведущих симптомов варьируют в зависимости от этиологии, патогенеза, длительности синдрома, возраста пациента, других факторов и условий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сухость слизистых и кожи, периферические или тотальные отеки, артериальная гипертензия или гипотония, аритмия сердца, нарушение нервно-мышечной возбудимости в виде парестезий, мышечной слабости или в форме судорожного синдрома.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Диагностировать синдром полиурии-полидипсии и провести дифференциальную диагностику, </a:t>
            </a:r>
            <a:br>
              <a:rPr lang="ru-RU" sz="2400" b="1" dirty="0" smtClean="0"/>
            </a:br>
            <a:r>
              <a:rPr lang="ru-RU" sz="2400" b="1" dirty="0" smtClean="0"/>
              <a:t>не всегда просто, поскольку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известны стертые, </a:t>
            </a:r>
            <a:r>
              <a:rPr lang="ru-RU" sz="2400" b="1" u="sng" dirty="0" err="1" smtClean="0"/>
              <a:t>асимптоматические</a:t>
            </a:r>
            <a:r>
              <a:rPr lang="ru-RU" sz="2400" b="1" dirty="0" smtClean="0"/>
              <a:t>, формы ЦНД, когда имеется только </a:t>
            </a:r>
            <a:r>
              <a:rPr lang="ru-RU" sz="2400" b="1" u="sng" dirty="0" err="1" smtClean="0"/>
              <a:t>никтурия</a:t>
            </a:r>
            <a:r>
              <a:rPr lang="ru-RU" sz="2400" b="1" dirty="0" smtClean="0"/>
              <a:t>, а жажда и полидипсия возникают исключительно при ограничении доступа к воде;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у пожилых людей и пациентов с некоторыми формами синдрома </a:t>
            </a:r>
            <a:r>
              <a:rPr lang="ru-RU" sz="2400" b="1" u="sng" dirty="0" smtClean="0"/>
              <a:t>снижена чувствительность гипоталамического центра жажды</a:t>
            </a:r>
            <a:r>
              <a:rPr lang="ru-RU" sz="2400" b="1" dirty="0" smtClean="0"/>
              <a:t>, поэтому опорные симптомы – жажда, полидипсия и полиурия – мало </a:t>
            </a:r>
            <a:r>
              <a:rPr lang="ru-RU" sz="2400" b="1" dirty="0" err="1" smtClean="0"/>
              <a:t>выраженны</a:t>
            </a:r>
            <a:r>
              <a:rPr lang="ru-RU" sz="2400" b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потребление чрезмерно большого количества воды, </a:t>
            </a:r>
            <a:r>
              <a:rPr lang="ru-RU" sz="2400" b="1" u="sng" dirty="0" smtClean="0"/>
              <a:t>более 20 л в сутки</a:t>
            </a:r>
            <a:r>
              <a:rPr lang="ru-RU" sz="2400" b="1" dirty="0" smtClean="0"/>
              <a:t>, всегда считается признаком синдрома полиурии-полидипсии.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Клинические и лабораторные проявления ярче всего выражены при ЦНД.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u="sng" dirty="0" smtClean="0"/>
              <a:t>Лабораторные признаки</a:t>
            </a:r>
            <a:r>
              <a:rPr lang="ru-RU" sz="2400" u="sng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повышение </a:t>
            </a:r>
            <a:r>
              <a:rPr lang="ru-RU" sz="2400" b="1" dirty="0" err="1" smtClean="0"/>
              <a:t>осмолярности</a:t>
            </a:r>
            <a:r>
              <a:rPr lang="ru-RU" sz="2400" b="1" dirty="0" smtClean="0"/>
              <a:t> крови (норма 280–300 </a:t>
            </a:r>
            <a:r>
              <a:rPr lang="ru-RU" sz="2400" b="1" dirty="0" err="1" smtClean="0"/>
              <a:t>мосм</a:t>
            </a:r>
            <a:r>
              <a:rPr lang="ru-RU" sz="2400" b="1" dirty="0" smtClean="0"/>
              <a:t>/л),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/>
              <a:t>гипернатриемия</a:t>
            </a:r>
            <a:r>
              <a:rPr lang="ru-RU" sz="2400" b="1" dirty="0" smtClean="0"/>
              <a:t> выше 145 </a:t>
            </a:r>
            <a:r>
              <a:rPr lang="ru-RU" sz="2400" b="1" dirty="0" err="1" smtClean="0"/>
              <a:t>ммоль</a:t>
            </a:r>
            <a:r>
              <a:rPr lang="ru-RU" sz="2400" b="1" dirty="0" smtClean="0"/>
              <a:t>/л,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низкая относительная плотность (1005 г/л и ниже),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низкая </a:t>
            </a:r>
            <a:r>
              <a:rPr lang="ru-RU" sz="2400" b="1" dirty="0" err="1" smtClean="0"/>
              <a:t>осмолярность</a:t>
            </a:r>
            <a:r>
              <a:rPr lang="ru-RU" sz="2400" b="1" dirty="0" smtClean="0"/>
              <a:t> мочи (меньше 300 </a:t>
            </a:r>
            <a:r>
              <a:rPr lang="ru-RU" sz="2400" b="1" dirty="0" err="1" smtClean="0"/>
              <a:t>мосм</a:t>
            </a:r>
            <a:r>
              <a:rPr lang="ru-RU" sz="2400" b="1" dirty="0" smtClean="0"/>
              <a:t>/л при норме 600–1200 </a:t>
            </a:r>
            <a:r>
              <a:rPr lang="ru-RU" sz="2400" b="1" dirty="0" err="1" smtClean="0"/>
              <a:t>мосм</a:t>
            </a:r>
            <a:r>
              <a:rPr lang="ru-RU" sz="2400" b="1" dirty="0" smtClean="0"/>
              <a:t>/л).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Формула    расчета </a:t>
            </a:r>
            <a:r>
              <a:rPr lang="ru-RU" b="1" dirty="0" err="1" smtClean="0"/>
              <a:t>осмолярности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endParaRPr lang="ru-RU" b="1" dirty="0" smtClean="0"/>
          </a:p>
          <a:p>
            <a:r>
              <a:rPr lang="ru-RU" b="1" u="sng" dirty="0" smtClean="0"/>
              <a:t>ОП (</a:t>
            </a:r>
            <a:r>
              <a:rPr lang="ru-RU" b="1" u="sng" dirty="0" err="1" smtClean="0"/>
              <a:t>осмолярность</a:t>
            </a:r>
            <a:r>
              <a:rPr lang="ru-RU" b="1" u="sng" dirty="0" smtClean="0"/>
              <a:t> плазмы крови)</a:t>
            </a:r>
            <a:r>
              <a:rPr lang="ru-RU" b="1" dirty="0" smtClean="0"/>
              <a:t> =</a:t>
            </a:r>
            <a:r>
              <a:rPr lang="ru-RU" dirty="0" smtClean="0"/>
              <a:t>                </a:t>
            </a:r>
            <a:r>
              <a:rPr lang="ru-RU" b="1" dirty="0" smtClean="0"/>
              <a:t>2 (</a:t>
            </a:r>
            <a:r>
              <a:rPr lang="ru-RU" b="1" dirty="0" err="1" smtClean="0"/>
              <a:t>сыв</a:t>
            </a:r>
            <a:r>
              <a:rPr lang="ru-RU" b="1" dirty="0" smtClean="0"/>
              <a:t>. К+ + </a:t>
            </a:r>
            <a:r>
              <a:rPr lang="ru-RU" b="1" dirty="0" err="1" smtClean="0"/>
              <a:t>сыв</a:t>
            </a:r>
            <a:r>
              <a:rPr lang="ru-RU" b="1" dirty="0" smtClean="0"/>
              <a:t>. </a:t>
            </a:r>
            <a:r>
              <a:rPr lang="ru-RU" b="1" dirty="0" err="1" smtClean="0"/>
              <a:t>Na+</a:t>
            </a:r>
            <a:r>
              <a:rPr lang="ru-RU" b="1" dirty="0" smtClean="0"/>
              <a:t>) + Мочевина +0,03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u="sng" dirty="0" smtClean="0"/>
              <a:t>ОМ (</a:t>
            </a:r>
            <a:r>
              <a:rPr lang="ru-RU" b="1" u="sng" dirty="0" err="1" smtClean="0"/>
              <a:t>осмолярность</a:t>
            </a:r>
            <a:r>
              <a:rPr lang="ru-RU" b="1" u="sng" dirty="0" smtClean="0"/>
              <a:t> мочи )</a:t>
            </a:r>
            <a:r>
              <a:rPr lang="ru-RU" b="1" dirty="0" smtClean="0"/>
              <a:t>=                          33,3 умножить на две последние цифры показателя относительной плотности мочи</a:t>
            </a: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7735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Сравнительно простой задачей является диагностика </a:t>
            </a:r>
            <a:r>
              <a:rPr lang="ru-RU" sz="2400" b="1" dirty="0" err="1" smtClean="0"/>
              <a:t>сольвентной</a:t>
            </a:r>
            <a:r>
              <a:rPr lang="ru-RU" sz="2400" b="1" dirty="0" smtClean="0"/>
              <a:t> полиурии.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2282"/>
            <a:ext cx="8229600" cy="4773881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Анамнез</a:t>
            </a:r>
            <a:r>
              <a:rPr lang="ru-RU" sz="2400" dirty="0" smtClean="0"/>
              <a:t> (прием или </a:t>
            </a:r>
            <a:r>
              <a:rPr lang="ru-RU" sz="2400" dirty="0" err="1" smtClean="0"/>
              <a:t>инфузия</a:t>
            </a:r>
            <a:r>
              <a:rPr lang="ru-RU" sz="2400" dirty="0" smtClean="0"/>
              <a:t> сольвента);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Относительно </a:t>
            </a:r>
            <a:r>
              <a:rPr lang="ru-RU" sz="2400" b="1" dirty="0" smtClean="0"/>
              <a:t>легкое клиническое течение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умеренная </a:t>
            </a:r>
            <a:r>
              <a:rPr lang="ru-RU" sz="2400" b="1" dirty="0" smtClean="0"/>
              <a:t>полиурия не более 5 л </a:t>
            </a:r>
            <a:r>
              <a:rPr lang="ru-RU" sz="2400" dirty="0" smtClean="0"/>
              <a:t>за сутки,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отсутствие неутолимой жажды и </a:t>
            </a:r>
            <a:r>
              <a:rPr lang="ru-RU" sz="2400" b="1" dirty="0" err="1" smtClean="0"/>
              <a:t>эксикоза</a:t>
            </a:r>
            <a:r>
              <a:rPr lang="ru-RU" sz="2400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плотность и </a:t>
            </a:r>
            <a:r>
              <a:rPr lang="ru-RU" sz="2400" b="1" dirty="0" err="1" smtClean="0"/>
              <a:t>осмолярность</a:t>
            </a:r>
            <a:r>
              <a:rPr lang="ru-RU" sz="2400" b="1" dirty="0" smtClean="0"/>
              <a:t> мочи</a:t>
            </a:r>
            <a:r>
              <a:rPr lang="ru-RU" sz="2400" dirty="0" smtClean="0"/>
              <a:t>                                            </a:t>
            </a:r>
            <a:r>
              <a:rPr lang="ru-RU" sz="2400" b="1" dirty="0" smtClean="0"/>
              <a:t>не ниже 1010 г/л и 300 </a:t>
            </a:r>
            <a:r>
              <a:rPr lang="ru-RU" sz="2400" b="1" dirty="0" err="1" smtClean="0"/>
              <a:t>мосм</a:t>
            </a:r>
            <a:r>
              <a:rPr lang="ru-RU" sz="2400" b="1" dirty="0" smtClean="0"/>
              <a:t>/л </a:t>
            </a:r>
            <a:r>
              <a:rPr lang="ru-RU" sz="2400" dirty="0" smtClean="0"/>
              <a:t>соответственно.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Верифицирует диагноз определение </a:t>
            </a:r>
            <a:r>
              <a:rPr lang="ru-RU" sz="2400" b="1" dirty="0" smtClean="0"/>
              <a:t>в моче повышенного содержания глюкозы, мочевины, натрия, кальция, гидрокарбоната.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значительно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чем у других видов обмена, например энергетического.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пищи организм жизнеспособен много недель, а при лишении воды – несколько суток.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жесткая регуляция водно-электролитного гомеостаза просто необходима.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Витальная значимость водно-электролитного гомеостаза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7735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Базовые лабораторные симптомы трех вариантов водной полиурии (ЦНД, ПНД и ППП) идентичны.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2282"/>
            <a:ext cx="8229600" cy="4773881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В какой-то мере верифицировать ЦНД помогает </a:t>
            </a:r>
            <a:r>
              <a:rPr lang="ru-RU" sz="2400" b="1" dirty="0" smtClean="0"/>
              <a:t>определение в крови АДГ, но этот тест сложен, к тому же не позволяет дифференцировать ПНД и ППП.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В начальной фазе ППП и в некоторых случаях ПНД отсутствует </a:t>
            </a:r>
            <a:r>
              <a:rPr lang="ru-RU" sz="2400" dirty="0" err="1" smtClean="0"/>
              <a:t>никтурия</a:t>
            </a:r>
            <a:r>
              <a:rPr lang="ru-RU" sz="2400" dirty="0" smtClean="0"/>
              <a:t>, фиксируется умеренная </a:t>
            </a:r>
            <a:r>
              <a:rPr lang="ru-RU" sz="2400" dirty="0" err="1" smtClean="0"/>
              <a:t>гипонатриемия</a:t>
            </a:r>
            <a:r>
              <a:rPr lang="ru-RU" sz="2400" dirty="0" smtClean="0"/>
              <a:t> и увеличение ОЦК, в то время как </a:t>
            </a:r>
            <a:r>
              <a:rPr lang="ru-RU" sz="2400" b="1" u="sng" dirty="0" smtClean="0"/>
              <a:t>ЦНД всегда сопровождается </a:t>
            </a:r>
            <a:r>
              <a:rPr lang="ru-RU" sz="2400" b="1" u="sng" dirty="0" err="1" smtClean="0"/>
              <a:t>гипернатриемией</a:t>
            </a:r>
            <a:r>
              <a:rPr lang="ru-RU" sz="2400" b="1" u="sng" dirty="0" smtClean="0"/>
              <a:t> и сокращением ОЦК. </a:t>
            </a:r>
            <a:r>
              <a:rPr lang="ru-RU" sz="2400" dirty="0" smtClean="0"/>
              <a:t>Однако эти отличия кратковременные и маловыраженные.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Функциональные пробы могут помочь в диагностике.</a:t>
            </a:r>
            <a:br>
              <a:rPr lang="ru-RU" sz="2400" dirty="0" smtClean="0"/>
            </a:br>
            <a:endParaRPr lang="ru-RU" sz="2400" b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Диагностические пробы для дифференциальной диагностики ЦНД и ПП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Проба с лишением воды 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/>
              <a:t>АДГ стимулирует </a:t>
            </a:r>
            <a:r>
              <a:rPr lang="ru-RU" dirty="0" err="1" smtClean="0"/>
              <a:t>реабсорбцию</a:t>
            </a:r>
            <a:r>
              <a:rPr lang="ru-RU" dirty="0" smtClean="0"/>
              <a:t> воды в дистальной части канальца  нефрона, и </a:t>
            </a:r>
            <a:r>
              <a:rPr lang="ru-RU" b="1" dirty="0" smtClean="0">
                <a:solidFill>
                  <a:srgbClr val="FF0000"/>
                </a:solidFill>
              </a:rPr>
              <a:t>дефицит АДГ (несахарный диабет) приводит к полиурии</a:t>
            </a:r>
            <a:r>
              <a:rPr lang="ru-RU" dirty="0" smtClean="0"/>
              <a:t>, что плохо переносится больными, если их лишить воды.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При психогенной полидипсии в момент проведения пробы полиурии не будет.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62880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Диагностические пробы для дифференциальной диагностики                ЦНД и ПП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34106" cy="4525963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Обследуемый в течение суток должен соблюдать строгий постельный режим и оставаться в комнате без доступа к воде под наблюдением медицинского персонала. 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sz="4000" b="1" dirty="0" smtClean="0">
                <a:solidFill>
                  <a:srgbClr val="FF0000"/>
                </a:solidFill>
              </a:rPr>
              <a:t>При тяжелой форме несахарного диабета </a:t>
            </a:r>
            <a:r>
              <a:rPr lang="ru-RU" b="1" u="sng" dirty="0" smtClean="0">
                <a:solidFill>
                  <a:srgbClr val="FF0000"/>
                </a:solidFill>
              </a:rPr>
              <a:t>быстро развиваются симптомы дегидратации-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уменьшается масса тела,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увеличивается содержание эритроцитов, гемоглобина и белков в крови,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тошнота, рвота, понос, мышечные судороги, головная боль, тахикардия, психическое возбуждение, коллапс.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На протяжении всего периода исследования (проба с лишением воды)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u="sng" dirty="0" smtClean="0"/>
              <a:t>При несахарном диабете: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3000" b="1" dirty="0" err="1" smtClean="0">
                <a:solidFill>
                  <a:srgbClr val="FF0000"/>
                </a:solidFill>
              </a:rPr>
              <a:t>гипостенурия</a:t>
            </a:r>
            <a:r>
              <a:rPr lang="ru-RU" sz="3000" dirty="0" smtClean="0"/>
              <a:t> с очень низкой относительной плотностью </a:t>
            </a:r>
            <a:r>
              <a:rPr lang="ru-RU" sz="3000" b="1" dirty="0" smtClean="0">
                <a:solidFill>
                  <a:srgbClr val="FF0000"/>
                </a:solidFill>
              </a:rPr>
              <a:t>(1,001-1,005);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FF0000"/>
                </a:solidFill>
              </a:rPr>
              <a:t>чрезмерное</a:t>
            </a:r>
            <a:r>
              <a:rPr lang="ru-RU" sz="3000" dirty="0" smtClean="0"/>
              <a:t> выделение мочи </a:t>
            </a:r>
            <a:r>
              <a:rPr lang="ru-RU" sz="3000" b="1" dirty="0" smtClean="0">
                <a:solidFill>
                  <a:srgbClr val="FF0000"/>
                </a:solidFill>
              </a:rPr>
              <a:t>в течение 1 ч </a:t>
            </a:r>
            <a:r>
              <a:rPr lang="ru-RU" sz="3000" dirty="0" smtClean="0"/>
              <a:t>и резкое выделение в остальные часы;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FF0000"/>
                </a:solidFill>
              </a:rPr>
              <a:t>снижение массы тела, </a:t>
            </a:r>
            <a:r>
              <a:rPr lang="ru-RU" sz="3000" dirty="0" smtClean="0"/>
              <a:t>параллельное выделению мочи.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При психогенной полидипсии</a:t>
            </a:r>
            <a:r>
              <a:rPr lang="ru-RU" u="sng" dirty="0" smtClean="0"/>
              <a:t>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достаточная концентрация мочи </a:t>
            </a:r>
            <a:r>
              <a:rPr lang="ru-RU" dirty="0" smtClean="0"/>
              <a:t>с более высокой относительной плотностью.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Диагностические пробы для дифференциальной диагностики ЦНД и ПП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72608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endParaRPr lang="ru-RU" b="1" u="sng" dirty="0" smtClean="0"/>
          </a:p>
          <a:p>
            <a:r>
              <a:rPr lang="ru-RU" b="1" i="1" u="sng" dirty="0" smtClean="0">
                <a:solidFill>
                  <a:srgbClr val="7030A0"/>
                </a:solidFill>
              </a:rPr>
              <a:t>Проба с нагрузкой поваренной солью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внутривенное введение 2,5 % раствора натрия хлорида (вводится 50 мл в течение 45 мин). </a:t>
            </a:r>
            <a:r>
              <a:rPr lang="ru-RU" b="1" u="sng" dirty="0" smtClean="0">
                <a:solidFill>
                  <a:srgbClr val="FF0000"/>
                </a:solidFill>
              </a:rPr>
              <a:t>У больных с психогенной полидипсией </a:t>
            </a:r>
            <a:r>
              <a:rPr lang="ru-RU" dirty="0" smtClean="0"/>
              <a:t>повышение осмотической концентрации в плазме быстро стимулирует выброс эндогенного ВП, </a:t>
            </a:r>
            <a:r>
              <a:rPr lang="ru-RU" b="1" u="sng" dirty="0" smtClean="0"/>
              <a:t>количество выделяемой мочи уменьшается, а относительная плотность ее повышается. </a:t>
            </a:r>
            <a:r>
              <a:rPr lang="ru-RU" b="1" u="sng" dirty="0" smtClean="0">
                <a:solidFill>
                  <a:srgbClr val="FF0000"/>
                </a:solidFill>
              </a:rPr>
              <a:t>При несахарном диабете </a:t>
            </a:r>
            <a:r>
              <a:rPr lang="ru-RU" dirty="0" smtClean="0"/>
              <a:t>объем и концентрация мочи существенно </a:t>
            </a:r>
            <a:r>
              <a:rPr lang="ru-RU" b="1" u="sng" dirty="0" smtClean="0"/>
              <a:t>не меняются</a:t>
            </a:r>
            <a:r>
              <a:rPr lang="ru-RU" dirty="0" smtClean="0"/>
              <a:t>.</a:t>
            </a:r>
            <a:endParaRPr lang="ru-RU" b="1" dirty="0" smtClean="0"/>
          </a:p>
          <a:p>
            <a:r>
              <a:rPr lang="ru-RU" b="1" i="1" u="sng" dirty="0" smtClean="0">
                <a:solidFill>
                  <a:srgbClr val="7030A0"/>
                </a:solidFill>
              </a:rPr>
              <a:t>Никотиновая проба </a:t>
            </a:r>
            <a:r>
              <a:rPr lang="ru-RU" u="sng" dirty="0" smtClean="0"/>
              <a:t>(</a:t>
            </a:r>
            <a:r>
              <a:rPr lang="ru-RU" dirty="0" smtClean="0"/>
              <a:t>никотин - стимулятор секреции  АДГ)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Здоровые люди и больные с психогенной полидипсией </a:t>
            </a:r>
            <a:r>
              <a:rPr lang="ru-RU" dirty="0" smtClean="0"/>
              <a:t>реагируют 1-3-часовой </a:t>
            </a:r>
            <a:r>
              <a:rPr lang="ru-RU" b="1" dirty="0" smtClean="0">
                <a:solidFill>
                  <a:srgbClr val="FF0000"/>
                </a:solidFill>
              </a:rPr>
              <a:t>задержкой мочевыделения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При несахарном диабете мочеотделение не изменяется </a:t>
            </a:r>
            <a:r>
              <a:rPr lang="ru-RU" dirty="0" smtClean="0"/>
              <a:t>или незначительно уменьшается. </a:t>
            </a:r>
          </a:p>
          <a:p>
            <a:r>
              <a:rPr lang="ru-RU" b="1" i="1" u="sng" dirty="0" smtClean="0">
                <a:solidFill>
                  <a:srgbClr val="7030A0"/>
                </a:solidFill>
              </a:rPr>
              <a:t>Проба с нагрузкой питуитрином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при сохранившейся реактивности почечных канальцев возникает резкое снижение полиурии</a:t>
            </a:r>
            <a:r>
              <a:rPr lang="ru-RU" dirty="0" smtClean="0"/>
              <a:t> - после проведения пробы, хотя вслед за ней мочеотделение сразу увеличивается.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Противопоказания </a:t>
            </a:r>
            <a:r>
              <a:rPr lang="ru-RU" dirty="0" smtClean="0"/>
              <a:t>- высокое АД, недостаточность кровообращения, повышение внутричерепного давления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Диагностические пробы для дифференциальной диагностики                     ЦНД и ПП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Проба с диуретическими средствами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  Для выполнения теста </a:t>
            </a:r>
            <a:r>
              <a:rPr lang="ru-RU" u="sng" dirty="0" smtClean="0"/>
              <a:t>используют препараты </a:t>
            </a:r>
            <a:r>
              <a:rPr lang="ru-RU" u="sng" dirty="0" err="1" smtClean="0"/>
              <a:t>тиазидного</a:t>
            </a:r>
            <a:r>
              <a:rPr lang="ru-RU" u="sng" dirty="0" smtClean="0"/>
              <a:t> ряда</a:t>
            </a:r>
            <a:r>
              <a:rPr lang="ru-RU" dirty="0" smtClean="0"/>
              <a:t>. В течение 3 дней назначают </a:t>
            </a:r>
            <a:r>
              <a:rPr lang="ru-RU" dirty="0" err="1" smtClean="0"/>
              <a:t>тиазидное</a:t>
            </a:r>
            <a:r>
              <a:rPr lang="ru-RU" dirty="0" smtClean="0"/>
              <a:t> средство в </a:t>
            </a:r>
            <a:r>
              <a:rPr lang="ru-RU" dirty="0" err="1" smtClean="0"/>
              <a:t>среднетерапевтических</a:t>
            </a:r>
            <a:r>
              <a:rPr lang="ru-RU" dirty="0" smtClean="0"/>
              <a:t> дозах, сравнивается величина суточного диуреза до и во время действия препарата.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При несахарном диабете - снижение полидипсии и полиурии в 2-3 раза или нормализуется.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При первичной нервной полидипсии диурез увеличивается.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Определение уровня вазопрессина - </a:t>
            </a:r>
            <a:r>
              <a:rPr lang="ru-RU" dirty="0" smtClean="0"/>
              <a:t>интерпретация данных </a:t>
            </a:r>
            <a:r>
              <a:rPr lang="ru-RU" b="1" dirty="0" smtClean="0"/>
              <a:t>недостаточно дифференцирована, </a:t>
            </a:r>
            <a:r>
              <a:rPr lang="ru-RU" dirty="0" smtClean="0"/>
              <a:t>поэтому дать четкие рекомендации практическому врачу еще не представляется возможным.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Диагностические пробы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412776"/>
            <a:ext cx="9105363" cy="5445224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Введение препаратов </a:t>
            </a:r>
            <a:r>
              <a:rPr lang="ru-RU" b="1" u="sng" dirty="0" smtClean="0">
                <a:solidFill>
                  <a:srgbClr val="FF0000"/>
                </a:solidFill>
              </a:rPr>
              <a:t>вазопрессина</a:t>
            </a:r>
            <a:r>
              <a:rPr lang="ru-RU" dirty="0" smtClean="0"/>
              <a:t> </a:t>
            </a:r>
            <a:r>
              <a:rPr lang="ru-RU" b="1" u="sng" dirty="0" smtClean="0"/>
              <a:t>при истинном несахарном диабете уменьшает полиурию и соответственно полидипсию; </a:t>
            </a:r>
            <a:r>
              <a:rPr lang="ru-RU" dirty="0" smtClean="0"/>
              <a:t>при этом </a:t>
            </a:r>
            <a:r>
              <a:rPr lang="ru-RU" b="1" u="sng" dirty="0" smtClean="0"/>
              <a:t>при психогенной полидипсии </a:t>
            </a:r>
            <a:r>
              <a:rPr lang="ru-RU" dirty="0" smtClean="0"/>
              <a:t>в связи с введением ВП могут появиться головные боли и симптомы водной интоксикации. </a:t>
            </a:r>
          </a:p>
          <a:p>
            <a:r>
              <a:rPr lang="ru-RU" dirty="0" smtClean="0"/>
              <a:t>При </a:t>
            </a:r>
            <a:r>
              <a:rPr lang="ru-RU" b="1" u="sng" dirty="0" err="1" smtClean="0"/>
              <a:t>нефрогенном</a:t>
            </a:r>
            <a:r>
              <a:rPr lang="ru-RU" b="1" u="sng" dirty="0" smtClean="0"/>
              <a:t> несахарном  диабете  введение препаратов  вазопрессина  неэффективно.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Единственным способом дифференцировать три формы водной полиурии является </a:t>
            </a:r>
            <a:r>
              <a:rPr lang="ru-RU" sz="3200" b="1" u="sng" dirty="0" smtClean="0"/>
              <a:t>двухступенчатая функционально-фармакологическая проба</a:t>
            </a:r>
            <a:r>
              <a:rPr lang="ru-RU" sz="3200" u="sng" dirty="0" smtClean="0"/>
              <a:t>.</a:t>
            </a:r>
            <a:endParaRPr lang="ru-RU" sz="3200" b="1" u="sng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57588"/>
            <a:ext cx="9144000" cy="4900411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Утром в день пробы пациента взвешивают, фиксируют АД и ЧСС, определяют </a:t>
            </a:r>
            <a:r>
              <a:rPr lang="ru-RU" dirty="0" err="1" smtClean="0"/>
              <a:t>осмолярность</a:t>
            </a:r>
            <a:r>
              <a:rPr lang="ru-RU" dirty="0" smtClean="0"/>
              <a:t> крови и мочи. После этого пациент прекращает пить, а есть может только сухую пищу. За ним ведется непрерывное наблюдение, каждый час фиксируются перечисленные параметры. </a:t>
            </a:r>
            <a:r>
              <a:rPr lang="ru-RU" b="1" dirty="0" smtClean="0"/>
              <a:t>Проба немедленно прекращается, если масса пациента снизилась более чем на 3%, жажда стала невыносимой, а клинические симптомы дегидратации и </a:t>
            </a:r>
            <a:r>
              <a:rPr lang="ru-RU" b="1" dirty="0" err="1" smtClean="0"/>
              <a:t>гиповолемии</a:t>
            </a:r>
            <a:r>
              <a:rPr lang="ru-RU" b="1" dirty="0" smtClean="0"/>
              <a:t> резко усилились.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Оценка двухступенчатой функционально-фармакологической пробы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 норме</a:t>
            </a:r>
            <a:r>
              <a:rPr lang="ru-RU" dirty="0" smtClean="0"/>
              <a:t>, а также у больных с непродолжительной </a:t>
            </a:r>
            <a:r>
              <a:rPr lang="ru-RU" b="1" dirty="0" smtClean="0"/>
              <a:t>ППП</a:t>
            </a:r>
            <a:r>
              <a:rPr lang="ru-RU" dirty="0" smtClean="0"/>
              <a:t> </a:t>
            </a:r>
            <a:r>
              <a:rPr lang="ru-RU" b="1" dirty="0" smtClean="0"/>
              <a:t>через 2–4 ч </a:t>
            </a:r>
            <a:r>
              <a:rPr lang="ru-RU" b="1" dirty="0" err="1" smtClean="0"/>
              <a:t>осмолярность</a:t>
            </a:r>
            <a:r>
              <a:rPr lang="ru-RU" b="1" dirty="0" smtClean="0"/>
              <a:t> мочи сравнивается с </a:t>
            </a:r>
            <a:r>
              <a:rPr lang="ru-RU" b="1" dirty="0" err="1" smtClean="0"/>
              <a:t>осмолярностью</a:t>
            </a:r>
            <a:r>
              <a:rPr lang="ru-RU" b="1" dirty="0" smtClean="0"/>
              <a:t> плазмы и превышает 650 </a:t>
            </a:r>
            <a:r>
              <a:rPr lang="ru-RU" b="1" dirty="0" err="1" smtClean="0"/>
              <a:t>мосм</a:t>
            </a:r>
            <a:r>
              <a:rPr lang="ru-RU" b="1" dirty="0" smtClean="0"/>
              <a:t>/л. </a:t>
            </a:r>
          </a:p>
          <a:p>
            <a:r>
              <a:rPr lang="ru-RU" b="1" dirty="0" smtClean="0"/>
              <a:t>При ЦНД низкая исходная </a:t>
            </a:r>
            <a:r>
              <a:rPr lang="ru-RU" b="1" dirty="0" err="1" smtClean="0"/>
              <a:t>осмолярность</a:t>
            </a:r>
            <a:r>
              <a:rPr lang="ru-RU" b="1" dirty="0" smtClean="0"/>
              <a:t> мочи (50–200 </a:t>
            </a:r>
            <a:r>
              <a:rPr lang="ru-RU" b="1" dirty="0" err="1" smtClean="0"/>
              <a:t>мосм</a:t>
            </a:r>
            <a:r>
              <a:rPr lang="ru-RU" b="1" dirty="0" smtClean="0"/>
              <a:t>/л) в ходе пробы не достигает уровня </a:t>
            </a:r>
            <a:r>
              <a:rPr lang="ru-RU" b="1" dirty="0" err="1" smtClean="0"/>
              <a:t>осмолярности</a:t>
            </a:r>
            <a:r>
              <a:rPr lang="ru-RU" b="1" dirty="0" smtClean="0"/>
              <a:t> плазмы</a:t>
            </a:r>
            <a:r>
              <a:rPr lang="ru-RU" dirty="0" smtClean="0"/>
              <a:t>,        а спустя 3–4 ч наступает плато, когда </a:t>
            </a:r>
            <a:r>
              <a:rPr lang="ru-RU" b="1" dirty="0" err="1" smtClean="0"/>
              <a:t>осмолярность</a:t>
            </a:r>
            <a:r>
              <a:rPr lang="ru-RU" b="1" dirty="0" smtClean="0"/>
              <a:t> мочи колеблется в пределах +30 </a:t>
            </a:r>
            <a:r>
              <a:rPr lang="ru-RU" b="1" dirty="0" err="1" smtClean="0"/>
              <a:t>мосм</a:t>
            </a:r>
            <a:r>
              <a:rPr lang="ru-RU" b="1" dirty="0" smtClean="0"/>
              <a:t>/л.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4546"/>
            <a:ext cx="8784976" cy="111421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Оценка двухступенчатой функционально-фармакологической пробы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Если проба с </a:t>
            </a:r>
            <a:r>
              <a:rPr lang="ru-RU" dirty="0" err="1" smtClean="0"/>
              <a:t>сухоедением</a:t>
            </a:r>
            <a:r>
              <a:rPr lang="ru-RU" dirty="0" smtClean="0"/>
              <a:t> отрицательная, в/</a:t>
            </a:r>
            <a:r>
              <a:rPr lang="ru-RU" dirty="0" err="1" smtClean="0"/>
              <a:t>в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/м или подкожно вводят 2 мкг </a:t>
            </a:r>
            <a:r>
              <a:rPr lang="ru-RU" dirty="0" err="1" smtClean="0"/>
              <a:t>десмопрессина</a:t>
            </a:r>
            <a:r>
              <a:rPr lang="ru-RU" dirty="0" smtClean="0"/>
              <a:t> и через 1 ч снова определяют </a:t>
            </a:r>
            <a:r>
              <a:rPr lang="ru-RU" dirty="0" err="1" smtClean="0"/>
              <a:t>осмолярность</a:t>
            </a:r>
            <a:r>
              <a:rPr lang="ru-RU" dirty="0" smtClean="0"/>
              <a:t> мочи. </a:t>
            </a:r>
            <a:r>
              <a:rPr lang="ru-RU" b="1" u="sng" dirty="0" smtClean="0"/>
              <a:t>У пациентов с ЦНД и </a:t>
            </a:r>
            <a:r>
              <a:rPr lang="ru-RU" b="1" u="sng" dirty="0" err="1" smtClean="0"/>
              <a:t>гестационным</a:t>
            </a:r>
            <a:r>
              <a:rPr lang="ru-RU" b="1" u="sng" dirty="0" smtClean="0"/>
              <a:t> НД </a:t>
            </a:r>
            <a:r>
              <a:rPr lang="ru-RU" b="1" u="sng" dirty="0" err="1" smtClean="0"/>
              <a:t>осмолярность</a:t>
            </a:r>
            <a:r>
              <a:rPr lang="ru-RU" b="1" u="sng" dirty="0" smtClean="0"/>
              <a:t> мочи прирастает </a:t>
            </a:r>
            <a:r>
              <a:rPr lang="ru-RU" b="1" u="sng" dirty="0" smtClean="0">
                <a:solidFill>
                  <a:srgbClr val="FF0000"/>
                </a:solidFill>
              </a:rPr>
              <a:t>более чем на 50%, </a:t>
            </a:r>
            <a:r>
              <a:rPr lang="ru-RU" b="1" u="sng" dirty="0" smtClean="0"/>
              <a:t>при ПНД </a:t>
            </a:r>
            <a:r>
              <a:rPr lang="ru-RU" b="1" u="sng" dirty="0" smtClean="0">
                <a:solidFill>
                  <a:srgbClr val="FF0000"/>
                </a:solidFill>
              </a:rPr>
              <a:t>повышение меньше 50%</a:t>
            </a:r>
            <a:r>
              <a:rPr lang="ru-RU" b="1" u="sng" dirty="0" smtClean="0"/>
              <a:t>, но существенно больше 10%, при ППП </a:t>
            </a:r>
            <a:r>
              <a:rPr lang="ru-RU" b="1" u="sng" dirty="0" smtClean="0">
                <a:solidFill>
                  <a:srgbClr val="FF0000"/>
                </a:solidFill>
              </a:rPr>
              <a:t>прирост меньше 10%. 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Компоненты системы - ось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гипоталамус-нейрогипофиз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осморецепторная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барорецепторная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сенсорные системы и почки.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Приоритет в поддержании водного баланса имеют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гипоталамо-нейрогипофизарная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ось и ее ключевой гормон - антидиуретический гормон (АДГ), который вырабатывается нейроэндокринными клетками гипоталамуса, накапливается в задней доле гипофиза и оттуда поступает в кровоток.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Функция АДГ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реабсорбция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воды в дистальных канальцах нефрона и возвращение ее в кровоток. Это действие АДГ осуществляет через V2-рецепторы, расположенные на мембранах эпителиальных клеток собирательных канальцев нефрона почки (этим объясняется тесная взаимосвязь– центральной нервной и мочевыделительной систем).</a:t>
            </a:r>
          </a:p>
          <a:p>
            <a:endParaRPr lang="ru-RU" sz="28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/>
              <a:t>За регуляцию водно-солевого обмена и стабильность осмотического давления плазмы крови в организме отвечает комплексная регуляторная система, включающая эндокринные, нервные и </a:t>
            </a:r>
            <a:r>
              <a:rPr lang="ru-RU" sz="1800" b="1" dirty="0" err="1" smtClean="0"/>
              <a:t>паракринные</a:t>
            </a:r>
            <a:r>
              <a:rPr lang="ru-RU" sz="1800" b="1" dirty="0" smtClean="0"/>
              <a:t> механизмы. 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05363" cy="1197735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/>
              <a:t>Изложенная проба и другие приемы не всегда позволяют дифференцировать многочисленные этиологические и патогенетические варианты рассматриваемых синдромов.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известны смешанные формы синдрома ПП, когда сочетаются ЦНД и ПНД, или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когда при психогенной полидипсии выявляется дефицит АДГ.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Иногда нарушение секреции АДГ носит перемежающийся характер, варьируя от глубокого снижения до резкого повышения.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Для уточнения формы ЦНД и ПНД приходится прибегать к генетическим, бактериальным, серологическим, иммунологическим и морфологическим методам, использовать МРТ, другие формы интроскопии.</a:t>
            </a:r>
            <a:br>
              <a:rPr lang="ru-RU" sz="2400" dirty="0" smtClean="0"/>
            </a:br>
            <a:endParaRPr lang="ru-RU" sz="2400" b="1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31121" cy="162880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В клинической практике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дифференциальная диагностика проводится между: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центральным несахарным диабетом (ЦНД);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 smtClean="0"/>
              <a:t>нефрогенным</a:t>
            </a:r>
            <a:r>
              <a:rPr lang="ru-RU" b="1" dirty="0" smtClean="0"/>
              <a:t> несахарным диабетом (ННД);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психогенной полидипсией (ПП)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I</a:t>
            </a:r>
            <a:r>
              <a:rPr lang="ru-RU" b="1" dirty="0" smtClean="0"/>
              <a:t> этап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217443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Подтвердить факт избыточного количества разведенной мочи - (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40 мл/кг/сутки</a:t>
            </a:r>
            <a:r>
              <a:rPr lang="ru-RU" sz="2000" b="1" dirty="0" smtClean="0"/>
              <a:t>) с относительной плотностью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1005-1010 г/л </a:t>
            </a:r>
            <a:r>
              <a:rPr lang="ru-RU" sz="2000" b="1" dirty="0" smtClean="0"/>
              <a:t>или </a:t>
            </a:r>
            <a:r>
              <a:rPr lang="ru-RU" sz="2000" b="1" dirty="0" err="1" smtClean="0"/>
              <a:t>осмоляльностью</a:t>
            </a:r>
            <a:r>
              <a:rPr lang="ru-RU" sz="2000" b="1" dirty="0" smtClean="0"/>
              <a:t>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мОсм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/кг: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Проба по </a:t>
            </a:r>
            <a:r>
              <a:rPr lang="ru-RU" sz="2000" b="1" dirty="0" err="1" smtClean="0"/>
              <a:t>Зимницкому</a:t>
            </a:r>
            <a:r>
              <a:rPr lang="ru-RU" sz="2000" b="1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Объем суточной мочи (дневник с указанием объема и времени мочеиспускания);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ОАМ, ОАК, БАК (глюкоза, натрий, калий, кальций общий и ионизированный, </a:t>
            </a:r>
            <a:r>
              <a:rPr lang="ru-RU" sz="2000" b="1" dirty="0" err="1" smtClean="0"/>
              <a:t>креатинин</a:t>
            </a:r>
            <a:r>
              <a:rPr lang="ru-RU" sz="2000" b="1" dirty="0" smtClean="0"/>
              <a:t>, мочевина, общий белок)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717032"/>
            <a:ext cx="8136904" cy="2376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исключить</a:t>
            </a:r>
            <a:r>
              <a:rPr lang="ru-RU" sz="2400" b="1" dirty="0" smtClean="0">
                <a:solidFill>
                  <a:schemeClr val="tx1"/>
                </a:solidFill>
              </a:rPr>
              <a:t> наиболее частые причины </a:t>
            </a:r>
            <a:r>
              <a:rPr lang="ru-RU" sz="2400" b="1" dirty="0" err="1" smtClean="0">
                <a:solidFill>
                  <a:schemeClr val="tx1"/>
                </a:solidFill>
              </a:rPr>
              <a:t>нефрогенного</a:t>
            </a:r>
            <a:r>
              <a:rPr lang="ru-RU" sz="2400" b="1" dirty="0" smtClean="0">
                <a:solidFill>
                  <a:schemeClr val="tx1"/>
                </a:solidFill>
              </a:rPr>
              <a:t> несахарного диабета (сахарный диабет, </a:t>
            </a:r>
            <a:r>
              <a:rPr lang="ru-RU" sz="2400" b="1" dirty="0" err="1" smtClean="0">
                <a:solidFill>
                  <a:schemeClr val="tx1"/>
                </a:solidFill>
              </a:rPr>
              <a:t>гиперкальциемия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гипокалиемия</a:t>
            </a:r>
            <a:r>
              <a:rPr lang="ru-RU" sz="2400" b="1" dirty="0" smtClean="0">
                <a:solidFill>
                  <a:schemeClr val="tx1"/>
                </a:solidFill>
              </a:rPr>
              <a:t>, воспалительные заболевания почек)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выявить противопоказания</a:t>
            </a:r>
            <a:r>
              <a:rPr lang="ru-RU" sz="2400" b="1" dirty="0" smtClean="0">
                <a:solidFill>
                  <a:schemeClr val="tx1"/>
                </a:solidFill>
              </a:rPr>
              <a:t> к проведению пробы с </a:t>
            </a:r>
            <a:r>
              <a:rPr lang="ru-RU" sz="2400" b="1" dirty="0" err="1" smtClean="0">
                <a:solidFill>
                  <a:schemeClr val="tx1"/>
                </a:solidFill>
              </a:rPr>
              <a:t>сухоедением</a:t>
            </a:r>
            <a:r>
              <a:rPr lang="ru-RU" sz="2400" b="1" dirty="0" smtClean="0">
                <a:solidFill>
                  <a:schemeClr val="tx1"/>
                </a:solidFill>
              </a:rPr>
              <a:t>  (</a:t>
            </a:r>
            <a:r>
              <a:rPr lang="ru-RU" sz="2400" b="1" dirty="0" err="1" smtClean="0">
                <a:solidFill>
                  <a:schemeClr val="tx1"/>
                </a:solidFill>
              </a:rPr>
              <a:t>гипернатриемия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II</a:t>
            </a:r>
            <a:r>
              <a:rPr lang="ru-RU" b="1" dirty="0" smtClean="0"/>
              <a:t> этап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функциональные пробы: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проба с </a:t>
            </a:r>
            <a:r>
              <a:rPr lang="ru-RU" b="1" dirty="0" err="1" smtClean="0"/>
              <a:t>сухоедением</a:t>
            </a:r>
            <a:r>
              <a:rPr lang="ru-RU" b="1" dirty="0" smtClean="0"/>
              <a:t> </a:t>
            </a:r>
            <a:r>
              <a:rPr lang="ru-RU" sz="2400" dirty="0" smtClean="0"/>
              <a:t>(для исключения психогенной полидипсии)</a:t>
            </a:r>
          </a:p>
          <a:p>
            <a:pPr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err="1" smtClean="0"/>
              <a:t>десмопрессиновый</a:t>
            </a:r>
            <a:r>
              <a:rPr lang="ru-RU" b="1" dirty="0" smtClean="0"/>
              <a:t> тест </a:t>
            </a:r>
            <a:r>
              <a:rPr lang="ru-RU" sz="2400" dirty="0" smtClean="0"/>
              <a:t>(дифференциальная диагностика центрального и </a:t>
            </a:r>
            <a:r>
              <a:rPr lang="ru-RU" sz="2400" dirty="0" err="1" smtClean="0"/>
              <a:t>нефрогенного</a:t>
            </a:r>
            <a:r>
              <a:rPr lang="ru-RU" sz="2400" dirty="0" smtClean="0"/>
              <a:t> несахарного диабета)</a:t>
            </a:r>
            <a:endParaRPr lang="ru-RU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 </a:t>
            </a:r>
            <a:r>
              <a:rPr lang="en-US" b="1" dirty="0" smtClean="0"/>
              <a:t>III </a:t>
            </a:r>
            <a:r>
              <a:rPr lang="ru-RU" b="1" dirty="0" smtClean="0"/>
              <a:t>этап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/>
              <a:t>   Активный поиск причин, вызвавших заболевание:</a:t>
            </a:r>
          </a:p>
          <a:p>
            <a:pPr>
              <a:buNone/>
            </a:pPr>
            <a:r>
              <a:rPr lang="ru-RU" b="1" dirty="0" smtClean="0"/>
              <a:t>При ЦНД  - визуализация структур головного мозга (МРТ).</a:t>
            </a:r>
          </a:p>
          <a:p>
            <a:pPr>
              <a:buNone/>
            </a:pPr>
            <a:r>
              <a:rPr lang="ru-RU" b="1" dirty="0" smtClean="0"/>
              <a:t>При ННД – использование доступных методов визуализации структур канальцев </a:t>
            </a:r>
            <a:endParaRPr lang="ru-RU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9563"/>
            <a:ext cx="4644007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325"/>
            <a:ext cx="4248472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Алгоритм диагностики синдрома полиурии-полидипсии</a:t>
            </a:r>
            <a:endParaRPr lang="ru-RU" sz="2400" b="1" dirty="0"/>
          </a:p>
        </p:txBody>
      </p:sp>
      <p:pic>
        <p:nvPicPr>
          <p:cNvPr id="4" name="Содержимое 3" descr="Рис. 2. Схема диагностики синдрома ПП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48072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Алгоритм диагностики синдрома полиурии-полидипсии</a:t>
            </a:r>
            <a:endParaRPr lang="ru-RU" sz="2400" b="1" dirty="0"/>
          </a:p>
        </p:txBody>
      </p:sp>
      <p:pic>
        <p:nvPicPr>
          <p:cNvPr id="4" name="Содержимое 3" descr="Рис. 2. Схема диагностики синдрома ПП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48072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/>
              <a:t>Клинический случай 1.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4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юноша 17 лет длительное время наблюдался у ревматолога по поводу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ревматоидного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 артрита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Были поражены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мелкие суставы кистей с выраженной их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дефигурацией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при полной сохранности функций.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 амбулаторной карты - постоянный на протяжении многих лет, низкий удельный вес мочи от 1005 до 1009, других проявлений почечной патологии не выявлялось. Возникло предположение о метаболической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тубулопатии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что подтвердилось повышением  мочевой кислоты  крови 0,8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/л (норма 0,3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/л). Лечение подагры привело к повышению удельного веса мочи до 1012-1016.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Диагноз поставлен со значительным опозданием. Сложность диагностики заключалась в том, что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нарушение концентрационной функции почек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возникает задолго до суставных проявлений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Отложение мочевой кислоты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происходит преимущественно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интерстиции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 канальцах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Поэтому, ведущий синдром в клинике подагрической почки  -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инсипидарный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Почечный процесс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прогрессирует крайне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медленно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моче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периодически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незначительная протеинурия 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эритроцитурия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но главное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снижение удельного веса мочи, а в более поздних стадиях – полиурия.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Между продолжительностью, тяжестью заболевания и развитием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тубулоинтерстициального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синдрома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нет параллелизма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Так, иногда при заболевании, протекающем десятки лет, изменений в почках нет или они проявляются обычным течением почечнокаменной болезни. В других же случаях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тубулоинтерстициальный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синдром может оказаться выраженным и быстро прогрессировать, особенно у молодых.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Всем больным при сниженном удельном весе мочи необходимо определить уровень мочевой кислоты крови.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Клинический случай </a:t>
            </a:r>
            <a:r>
              <a:rPr lang="ru-RU" sz="2800" b="1" dirty="0" smtClean="0"/>
              <a:t>2.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Больной 46 лет поступил в клинику с подозрением на злокачественное новообразование кишечника. 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Жалобы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на запоры, похудение и жажду. Запорами страдал много лет, вначале пользовался периодическим приемом слабительных, а за последние два года к слабительным присоединил клизмы, поскольку самостоятельные позывы на дефекацию полностью исчезли. Начал худеть, ухудшился аппетит, а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последние месяцы стал отмечать </a:t>
            </a: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жажду и обильное мочеотделение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При осмотре: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помимо похудения, выраженная сухость кожи и слизистых. Сахарный диабет был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исулючен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 удельный вес мочи был низким (1004-1005 при суточном диурезе 3,5 литра), гипергликемии не было. На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ирригоскопии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- атония кишечника. Искали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поликистоз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почек, думали о интерстициальном нефрите - жажда и полиурия с низким удельном весе мочи заставляли предполагать почечную недостаточность. Но подтверждения своим предположениям не получили. Выявили и изменения со стороны сердца – расширение границ, приглушенность тонов, экстрасистолию.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Отчетливый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канальцевый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синдром и атония кишечника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навели на мысль о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гипокалиемии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Калий сыворотки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оказался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низким – 3,1 мкм/л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Несколько снижен натрий. Другие электролиты крови без отклонений.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Гипокалиемия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объясняла  и атонию кишечника, 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канальцевый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синдром, и изменения со стороны сердца. Причина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гипокалиемии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- частое применение слабительных средств и клизм.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Лечение: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раствор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Рингера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4 грамма калия в сутки. 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Состояние больного быстро улучшилось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 исчезла жажда, появился аппетит, стал прибавлять в весе. Кожа стала эластичной, сухость слизистых также исчезла, впервые за много месяцев возник самостоятельный стул. Нормализовался удельный вес мочи и уровень калия в крови. Наряду с этим нормализовался ритм сердечной деятельности, тоны сердца стали ясными, границы сердца также нормализовались.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Заключительный диагноз: привычный запор,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гипокалиемия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, вызванная частым приемом слабительных и клизм,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гипокалиемическая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нефропатия,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канальцевый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синдром, вторичная атония кишечника,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гипокалиемическая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миокардиопатия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8640960" cy="5904656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синдром полидипсии-полиурии (ПП)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инсипидарный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синдром (ИС)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синдром несахарного диабета (НД)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тубулоинтерстициальный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синдром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Клинический случай </a:t>
            </a:r>
            <a:r>
              <a:rPr lang="ru-RU" sz="3200" b="1" dirty="0" smtClean="0"/>
              <a:t>3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Больной М., был переведен в терапевтическую клинику из психиатрической больницы, куда был доставлен по поводу спутанного сознания возбуждения и агрессивности. Психиатры заподозрили соматогенный психоз и вызвали терапевта, при осмотре -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сухой язык, сухую шероховатую кожу и, предположив почечную недостаточность, перевел в терапевтическую клинику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В ОАМ был 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выявлен чрезвычайно низкий удельный вес мочи (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канальцевый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синдром) при отсутствии азотемии, выраженная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гиперкальциемия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3,8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/л при норме 2,3-2,75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/л)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гипофосфатемией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неорганический фосфор 0,4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/л при норме 1-2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/л). На рентгенограммах костей -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выраженный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остеопороз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без переломов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 кистозных образований. Состояние было расценено как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гиперпаратиреоидный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криз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после выведения из которого была выявлена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язва желудка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Причиной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гиперпаратиреоза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оказался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аденоматоз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паращитовидных желез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Проведена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субтотальная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паратиреоидэктомия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Выписался в хорошем состоянии, хотя в последующем развился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гипопаратиреоз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Почечный синдром полностью исчез.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Ведущими симптомами болезни оказались соматические и психогенные расстройства, а не костные изменения с множественными переломами костей, что обычно ассоциируется с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гиперпаратиреозом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Образование язвы желудка обусловлено повышением кислотности желудочного сока в условиях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гиперкальциемии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Сочетание язвенной болезни с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инсипидарным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синдромом и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остеопорозом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– прямой путь к диагнозу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гиперпаратиреоза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хотя и здесь врача может подстерегать возможность ошибки. 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Помимо первичного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гиперпаратиреоза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может развиваться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гиперпаратиреоз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вторичный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у больных с тяжелой почечной недостаточностью, когда усиливается выделение с мочой натрия и кальция. В ответ на выведение кальция усиливается функция паращитовидных желез, что может привести к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остеопорозу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и переломам при хронической почечной недостаточности.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394" y="0"/>
            <a:ext cx="9079606" cy="548680"/>
          </a:xfrm>
          <a:solidFill>
            <a:srgbClr val="FFFFCC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Клинический случай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273" y="476672"/>
            <a:ext cx="9066727" cy="6381328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Больная В., 22 лет, поступила в клинику в тяжелом состоянии с диагнозом: хронический энтероколит. Энтерит был тяжелейшего течения, приведший больную за 2 года болезни к резко выраженной кахексии и ряду других проявлений </a:t>
            </a:r>
            <a:r>
              <a:rPr lang="ru-RU" sz="4900" b="1" dirty="0" err="1" smtClean="0">
                <a:latin typeface="Times New Roman" pitchFamily="18" charset="0"/>
                <a:cs typeface="Times New Roman" pitchFamily="18" charset="0"/>
              </a:rPr>
              <a:t>мальабсорбционного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синдрома: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помимо резкого истощения, атрофии молочных желез, отсутствие волосистости на лобке и подмышечных впадинах, а наряду с обезвоживанием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выраженный </a:t>
            </a:r>
            <a:r>
              <a:rPr lang="ru-RU" sz="4900" b="1" dirty="0" err="1" smtClean="0">
                <a:latin typeface="Times New Roman" pitchFamily="18" charset="0"/>
                <a:cs typeface="Times New Roman" pitchFamily="18" charset="0"/>
              </a:rPr>
              <a:t>инсипидарный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синдром (выпивала за сутки около 4 литров жидкости, приблизительно столько же выделяла мочи, удельный вес ее колебался в пределах от 1003 до 1006).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Стул при поступлении был 4-5 раз в сутки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светлый, водянистый, обильный, а при микроскопическом исследовании кала –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непереваренные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мышечные волокна, крахмальных зерен, капельки жира.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развития настоящей болезни, больная в течение многих лет отмечала периодическое появление жидкого стула, но к врачам не обращалась, поскольку стул в течение 2-3 дней нормализовался, когда больная переходила на диетическое питание (исключались овощи и фрукты, а хлеб заменяла сухарями). Два года назад после какого-то грубого нарушения в диете понос затянулся, диетическое лечение не помогло и она обратилась ко врачам. </a:t>
            </a:r>
          </a:p>
          <a:p>
            <a:endParaRPr lang="ru-RU" sz="9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7788" y="1"/>
            <a:ext cx="9066212" cy="685800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Принимала много различных лекарств 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(антибиотики,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салазопрепараты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интестопан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), но эффекта от лечения не наступало, понос не прекращался, больная стала быстро терять в весе (при поступлении 36 кг при росте 163 см), возникла жажда. Позже (через год от начала болезни) прекратились месячные, постепенно стали уменьшаться грудные железы и исчезать волосы на лобке. 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это время трижды лежала в различных лечебных учреждениях: в районной больнице (приехала из села), затем в больницах города. Принимала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колибактерин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, в одной из больниц была попытка применить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преднизолон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, но вскоре от него отказались из-за четкого ухудшения состояния. Лечение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салазопрепаратами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интестопаном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, введение солевых растворов также эффекта не дало. Вводилась плазма и белковые препараты. Поскольку наряду с белковой недостаточностью была выражена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гипокалиемия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(2,9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/л) и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гипокальциемия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(2,1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/л) вводились хлористый калий и хлорид кальция. Под влиянием названных препаратов уменьшилась жажда, но общее состояние оставалось весьма тяжелым, понос не прекращался.</a:t>
            </a:r>
          </a:p>
          <a:p>
            <a:endParaRPr lang="ru-RU" sz="6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Проводилась  терапия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эубиотиками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подозревался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дисбактериоз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 все же основная причина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мальабсорбционного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синдрома оставалась неясной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Проводили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дифференциальную диагностику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хроническим энтеритом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осложненным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дисбактериозом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глютеновой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энтеропатией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лимфомой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кишечника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Поскольку доказательств какого-либо из названных заболеваний не получили,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решили пробно назначить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аглютеневую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диету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(исключили хлеб и каши, давали мясо, яйцо, картофельное пюре, соки, кисели). В связи с установленным тяжелым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дисбактериозом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(кишечная палочка вообще не высевалась), готовился специально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колибактерин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путем особой закваски молока. Состояние больной стало улучшаться - появился аппетит, исчезла жажда и полиурия, повысился удельный вес мочи (до 1014-1018), а через 2 месяца от начала лечения на фоне общего улучшения состояния и прибавки веса появились менструации. Пролежав в клинике 4 месяца, больная выписалась в удовлетворительном состоянии.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 диагноз: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глютеновая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энтеропатия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вторичный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дисбактериоз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Итак, на фоне общих обменных и эндокринных нарушений выявился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инсипидарный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синдром в большей степени, по-видимому, обусловленный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гипокалиемией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хотя не исключена при этом возможность активации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паратгормона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как и снижение антидиуретической функции гипофиза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err="1" smtClean="0"/>
              <a:t>Десмопрессин</a:t>
            </a:r>
            <a:r>
              <a:rPr lang="ru-RU" sz="2800" b="1" dirty="0" smtClean="0"/>
              <a:t> – препарат выбора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ln w="762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для лечения тяжелой формы ЦНД и </a:t>
            </a:r>
            <a:r>
              <a:rPr lang="ru-RU" b="1" dirty="0" err="1" smtClean="0"/>
              <a:t>гестагенного</a:t>
            </a:r>
            <a:r>
              <a:rPr lang="ru-RU" b="1" dirty="0" smtClean="0"/>
              <a:t> НД.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Оригинальные препараты и </a:t>
            </a:r>
            <a:r>
              <a:rPr lang="ru-RU" b="1" dirty="0" err="1" smtClean="0">
                <a:solidFill>
                  <a:srgbClr val="FF0000"/>
                </a:solidFill>
              </a:rPr>
              <a:t>дженерики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десмопрессина</a:t>
            </a:r>
            <a:r>
              <a:rPr lang="ru-RU" dirty="0" smtClean="0"/>
              <a:t> в форме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таблеток,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спрея</a:t>
            </a:r>
            <a:r>
              <a:rPr lang="ru-RU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капель и инъекций,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масляная взвесь пролонгированного действия </a:t>
            </a:r>
            <a:r>
              <a:rPr lang="ru-RU" dirty="0" err="1" smtClean="0"/>
              <a:t>вазопрессин-таннат</a:t>
            </a:r>
            <a:r>
              <a:rPr lang="ru-RU" dirty="0" smtClean="0"/>
              <a:t> (не пользуется популярностью, т.к. плохо дозируется и часто вызывает инфильтраты в месте инъекции). </a:t>
            </a:r>
          </a:p>
          <a:p>
            <a:r>
              <a:rPr lang="ru-RU" b="1" dirty="0" smtClean="0"/>
              <a:t>Подбор дозы </a:t>
            </a:r>
            <a:r>
              <a:rPr lang="ru-RU" dirty="0" smtClean="0"/>
              <a:t>любого из них - </a:t>
            </a:r>
            <a:r>
              <a:rPr lang="ru-RU" b="1" dirty="0" smtClean="0"/>
              <a:t>эмпирический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процессе подбора осуществляется строгий </a:t>
            </a:r>
            <a:r>
              <a:rPr lang="ru-RU" b="1" dirty="0" smtClean="0">
                <a:solidFill>
                  <a:srgbClr val="FF0000"/>
                </a:solidFill>
              </a:rPr>
              <a:t>контроль за самочувствием </a:t>
            </a:r>
            <a:r>
              <a:rPr lang="ru-RU" dirty="0" smtClean="0"/>
              <a:t>пациента, уровнем </a:t>
            </a:r>
            <a:r>
              <a:rPr lang="ru-RU" b="1" dirty="0" smtClean="0">
                <a:solidFill>
                  <a:srgbClr val="FF0000"/>
                </a:solidFill>
              </a:rPr>
              <a:t>натрия крови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осмолярностью</a:t>
            </a:r>
            <a:r>
              <a:rPr lang="ru-RU" b="1" dirty="0" smtClean="0">
                <a:solidFill>
                  <a:srgbClr val="FF0000"/>
                </a:solidFill>
              </a:rPr>
              <a:t> крови и мочи</a:t>
            </a:r>
            <a:r>
              <a:rPr lang="ru-RU" dirty="0" smtClean="0">
                <a:solidFill>
                  <a:srgbClr val="FF0000"/>
                </a:solidFill>
              </a:rPr>
              <a:t>. 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Лечение синдромов полиурии-полидипсии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десмопрессин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(синтетический аналог гипоталамического АДГ). </a:t>
            </a:r>
          </a:p>
          <a:p>
            <a:r>
              <a:rPr lang="ru-RU" dirty="0" smtClean="0"/>
              <a:t>В отличие от АДГ связывается </a:t>
            </a:r>
            <a:r>
              <a:rPr lang="ru-RU" b="1" dirty="0" smtClean="0">
                <a:solidFill>
                  <a:srgbClr val="FF0000"/>
                </a:solidFill>
              </a:rPr>
              <a:t>только с V2-рецепторами эпителия почечных канальцев</a:t>
            </a:r>
            <a:r>
              <a:rPr lang="ru-RU" dirty="0" smtClean="0"/>
              <a:t> и практически не взаимодействует с V1-рецепторами в гладких мышцах (поэтому </a:t>
            </a:r>
            <a:r>
              <a:rPr lang="ru-RU" b="1" dirty="0" smtClean="0">
                <a:solidFill>
                  <a:srgbClr val="FF0000"/>
                </a:solidFill>
              </a:rPr>
              <a:t>не повышает АД и не вызывает спазма </a:t>
            </a:r>
            <a:r>
              <a:rPr lang="ru-RU" dirty="0" smtClean="0"/>
              <a:t>гладкой мускулатуры желудка, кишечника и других внутренних органов).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err="1" smtClean="0"/>
              <a:t>Десмопрессин</a:t>
            </a:r>
            <a:r>
              <a:rPr lang="ru-RU" sz="2800" b="1" dirty="0" smtClean="0"/>
              <a:t> – препарат выбора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ln w="762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для лечения тяжелой формы ЦНД и </a:t>
            </a:r>
            <a:r>
              <a:rPr lang="ru-RU" b="1" dirty="0" err="1" smtClean="0"/>
              <a:t>гестагенного</a:t>
            </a:r>
            <a:r>
              <a:rPr lang="ru-RU" b="1" dirty="0" smtClean="0"/>
              <a:t> НД.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Оригинальные препараты и </a:t>
            </a:r>
            <a:r>
              <a:rPr lang="ru-RU" b="1" dirty="0" err="1" smtClean="0">
                <a:solidFill>
                  <a:srgbClr val="FF0000"/>
                </a:solidFill>
              </a:rPr>
              <a:t>дженерики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десмопрессина</a:t>
            </a:r>
            <a:r>
              <a:rPr lang="ru-RU" dirty="0" smtClean="0"/>
              <a:t> в форме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таблеток,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спрея</a:t>
            </a:r>
            <a:r>
              <a:rPr lang="ru-RU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капель и инъекций,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масляная взвесь пролонгированного действия </a:t>
            </a:r>
            <a:r>
              <a:rPr lang="ru-RU" dirty="0" err="1" smtClean="0"/>
              <a:t>вазопрессин-таннат</a:t>
            </a:r>
            <a:r>
              <a:rPr lang="ru-RU" dirty="0" smtClean="0"/>
              <a:t> (не пользуется популярностью, т.к. плохо дозируется и часто вызывает инфильтраты в месте инъекции). </a:t>
            </a:r>
          </a:p>
          <a:p>
            <a:r>
              <a:rPr lang="ru-RU" b="1" dirty="0" smtClean="0"/>
              <a:t>Подбор дозы </a:t>
            </a:r>
            <a:r>
              <a:rPr lang="ru-RU" dirty="0" smtClean="0"/>
              <a:t>любого из них - </a:t>
            </a:r>
            <a:r>
              <a:rPr lang="ru-RU" b="1" dirty="0" smtClean="0"/>
              <a:t>эмпирический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процессе подбора осуществляется строгий </a:t>
            </a:r>
            <a:r>
              <a:rPr lang="ru-RU" b="1" dirty="0" smtClean="0">
                <a:solidFill>
                  <a:srgbClr val="FF0000"/>
                </a:solidFill>
              </a:rPr>
              <a:t>контроль за самочувствием </a:t>
            </a:r>
            <a:r>
              <a:rPr lang="ru-RU" dirty="0" smtClean="0"/>
              <a:t>пациента, уровнем </a:t>
            </a:r>
            <a:r>
              <a:rPr lang="ru-RU" b="1" dirty="0" smtClean="0">
                <a:solidFill>
                  <a:srgbClr val="FF0000"/>
                </a:solidFill>
              </a:rPr>
              <a:t>натрия крови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осмолярностью</a:t>
            </a:r>
            <a:r>
              <a:rPr lang="ru-RU" b="1" dirty="0" smtClean="0">
                <a:solidFill>
                  <a:srgbClr val="FF0000"/>
                </a:solidFill>
              </a:rPr>
              <a:t> крови и мочи</a:t>
            </a:r>
            <a:r>
              <a:rPr lang="ru-RU" dirty="0" smtClean="0">
                <a:solidFill>
                  <a:srgbClr val="FF0000"/>
                </a:solidFill>
              </a:rPr>
              <a:t>. 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Лечение синдромов полиурии-полидипсии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  <a:ln w="762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При легком течении ЦНД </a:t>
            </a:r>
            <a:r>
              <a:rPr lang="ru-RU" dirty="0" smtClean="0"/>
              <a:t>можно использовать </a:t>
            </a:r>
            <a:r>
              <a:rPr lang="ru-RU" b="1" dirty="0" err="1" smtClean="0">
                <a:solidFill>
                  <a:srgbClr val="FF0000"/>
                </a:solidFill>
              </a:rPr>
              <a:t>карбамазепин</a:t>
            </a:r>
            <a:r>
              <a:rPr lang="ru-RU" dirty="0" smtClean="0"/>
              <a:t> 200–600 мг       2 раза/</a:t>
            </a:r>
            <a:r>
              <a:rPr lang="ru-RU" dirty="0" err="1" smtClean="0"/>
              <a:t>сут</a:t>
            </a:r>
            <a:r>
              <a:rPr lang="ru-RU" dirty="0" smtClean="0"/>
              <a:t> или </a:t>
            </a:r>
            <a:r>
              <a:rPr lang="ru-RU" b="1" dirty="0" err="1" smtClean="0">
                <a:solidFill>
                  <a:srgbClr val="FF0000"/>
                </a:solidFill>
              </a:rPr>
              <a:t>клофибрат</a:t>
            </a:r>
            <a:r>
              <a:rPr lang="ru-RU" dirty="0" smtClean="0"/>
              <a:t> 500 мг                          4 раза/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err="1" smtClean="0"/>
              <a:t>Нефрогенный</a:t>
            </a:r>
            <a:r>
              <a:rPr lang="ru-RU" b="1" dirty="0" smtClean="0"/>
              <a:t> НД </a:t>
            </a:r>
            <a:r>
              <a:rPr lang="ru-RU" dirty="0" smtClean="0"/>
              <a:t>лечат </a:t>
            </a:r>
            <a:r>
              <a:rPr lang="ru-RU" b="1" dirty="0" err="1" smtClean="0">
                <a:solidFill>
                  <a:srgbClr val="FF0000"/>
                </a:solidFill>
              </a:rPr>
              <a:t>гидрохлоротиазидом</a:t>
            </a:r>
            <a:r>
              <a:rPr lang="ru-RU" dirty="0" smtClean="0"/>
              <a:t> 500–100 мг/</a:t>
            </a:r>
            <a:r>
              <a:rPr lang="ru-RU" dirty="0" err="1" smtClean="0"/>
              <a:t>сут</a:t>
            </a:r>
            <a:r>
              <a:rPr lang="ru-RU" dirty="0" smtClean="0"/>
              <a:t> в сочетании </a:t>
            </a:r>
            <a:r>
              <a:rPr lang="ru-RU" b="1" dirty="0" smtClean="0">
                <a:solidFill>
                  <a:srgbClr val="FF0000"/>
                </a:solidFill>
              </a:rPr>
              <a:t>с ингибиторами простагландинов </a:t>
            </a:r>
            <a:r>
              <a:rPr lang="ru-RU" dirty="0" smtClean="0"/>
              <a:t>(</a:t>
            </a:r>
            <a:r>
              <a:rPr lang="ru-RU" dirty="0" err="1" smtClean="0"/>
              <a:t>индометацин</a:t>
            </a:r>
            <a:r>
              <a:rPr lang="ru-RU" dirty="0" smtClean="0"/>
              <a:t>, нестероидные противовоспалительные препараты). </a:t>
            </a:r>
            <a:br>
              <a:rPr lang="ru-RU" dirty="0" smtClean="0"/>
            </a:br>
            <a:r>
              <a:rPr lang="ru-RU" b="1" dirty="0" smtClean="0"/>
              <a:t>Для лечения тяжелой формы психогенной полидипсии </a:t>
            </a:r>
            <a:r>
              <a:rPr lang="ru-RU" dirty="0" smtClean="0"/>
              <a:t>помимо специфических </a:t>
            </a:r>
            <a:r>
              <a:rPr lang="ru-RU" b="1" dirty="0" smtClean="0">
                <a:solidFill>
                  <a:srgbClr val="FF0000"/>
                </a:solidFill>
              </a:rPr>
              <a:t>психотропных средств </a:t>
            </a:r>
            <a:r>
              <a:rPr lang="ru-RU" dirty="0" smtClean="0"/>
              <a:t>назначают </a:t>
            </a:r>
            <a:r>
              <a:rPr lang="ru-RU" b="1" dirty="0" smtClean="0">
                <a:solidFill>
                  <a:srgbClr val="FF0000"/>
                </a:solidFill>
              </a:rPr>
              <a:t>диету,</a:t>
            </a:r>
            <a:r>
              <a:rPr lang="ru-RU" dirty="0" smtClean="0"/>
              <a:t> богатую белком и солью, а также проводят многократные внутривенные </a:t>
            </a:r>
            <a:r>
              <a:rPr lang="ru-RU" b="1" dirty="0" err="1" smtClean="0">
                <a:solidFill>
                  <a:srgbClr val="FF0000"/>
                </a:solidFill>
              </a:rPr>
              <a:t>инфузии</a:t>
            </a:r>
            <a:r>
              <a:rPr lang="ru-RU" b="1" dirty="0" smtClean="0">
                <a:solidFill>
                  <a:srgbClr val="FF0000"/>
                </a:solidFill>
              </a:rPr>
              <a:t> белковых и солевых растворов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Препараты </a:t>
            </a:r>
            <a:r>
              <a:rPr lang="ru-RU" sz="2800" b="1" dirty="0" err="1" smtClean="0"/>
              <a:t>десмопрессина</a:t>
            </a:r>
            <a:r>
              <a:rPr lang="ru-RU" sz="2800" b="1" dirty="0" smtClean="0"/>
              <a:t> для лечения ЦНД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908719"/>
          <a:ext cx="9144000" cy="563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063"/>
                <a:gridCol w="1488808"/>
                <a:gridCol w="1592429"/>
                <a:gridCol w="1816051"/>
                <a:gridCol w="2315649"/>
              </a:tblGrid>
              <a:tr h="7200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Форма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выпуска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капли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назальные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таблетки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таблетки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подъязычные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спрей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назальный дозированный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0980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Дозировка 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0,1 мг в 1 мл </a:t>
                      </a:r>
                    </a:p>
                    <a:p>
                      <a:r>
                        <a:rPr lang="ru-RU" sz="1400" b="1" dirty="0" smtClean="0"/>
                        <a:t>объем 5 мл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0,1 и 0,2 мг</a:t>
                      </a:r>
                    </a:p>
                    <a:p>
                      <a:r>
                        <a:rPr lang="ru-RU" sz="1400" b="1" dirty="0" smtClean="0"/>
                        <a:t>30 табл.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60,120,240 мкг </a:t>
                      </a:r>
                    </a:p>
                    <a:p>
                      <a:r>
                        <a:rPr lang="ru-RU" sz="1400" b="1" dirty="0" smtClean="0"/>
                        <a:t>30 табл.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 мкг/доза                </a:t>
                      </a:r>
                    </a:p>
                    <a:p>
                      <a:r>
                        <a:rPr lang="ru-RU" sz="1400" b="1" dirty="0" smtClean="0"/>
                        <a:t>60 доз во </a:t>
                      </a:r>
                      <a:r>
                        <a:rPr lang="ru-RU" sz="1400" b="1" dirty="0" err="1" smtClean="0"/>
                        <a:t>флак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8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Начало </a:t>
                      </a:r>
                    </a:p>
                    <a:p>
                      <a:r>
                        <a:rPr lang="ru-RU" sz="1400" b="1" dirty="0" smtClean="0"/>
                        <a:t>действия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30-60 мин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1-2 час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15-45 мин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15-30 мин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67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Длительность </a:t>
                      </a:r>
                    </a:p>
                    <a:p>
                      <a:r>
                        <a:rPr lang="ru-RU" sz="1400" b="1" dirty="0" smtClean="0"/>
                        <a:t>действия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8-12 часов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8-12 часов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8-12 часов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8-24 часа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Клинически значимая концентрация в крови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2-4 часа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60 мин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60 мин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988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Начальная доза 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Среднесуточная доза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44274"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Органичения</a:t>
                      </a:r>
                      <a:r>
                        <a:rPr lang="ru-RU" sz="1400" b="1" dirty="0" smtClean="0"/>
                        <a:t> </a:t>
                      </a:r>
                    </a:p>
                    <a:p>
                      <a:r>
                        <a:rPr lang="ru-RU" sz="1400" b="1" dirty="0" smtClean="0"/>
                        <a:t>в применении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раздражение, </a:t>
                      </a:r>
                    </a:p>
                    <a:p>
                      <a:r>
                        <a:rPr lang="ru-RU" sz="1400" b="1" dirty="0" smtClean="0"/>
                        <a:t>отек или  </a:t>
                      </a:r>
                    </a:p>
                    <a:p>
                      <a:r>
                        <a:rPr lang="ru-RU" sz="1400" b="1" dirty="0" smtClean="0"/>
                        <a:t>атрофия слизистых </a:t>
                      </a:r>
                    </a:p>
                    <a:p>
                      <a:r>
                        <a:rPr lang="ru-RU" sz="1400" b="1" dirty="0" smtClean="0"/>
                        <a:t>носовых путей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низкая </a:t>
                      </a:r>
                      <a:r>
                        <a:rPr lang="ru-RU" sz="1400" b="1" dirty="0" err="1" smtClean="0"/>
                        <a:t>биодостпность</a:t>
                      </a:r>
                      <a:r>
                        <a:rPr lang="ru-RU" sz="1400" b="1" dirty="0" smtClean="0"/>
                        <a:t> в приеме с пищей, патологии ЖКТ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           -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заболевания, сопровождающиеся отеком слизистой носа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Основные клинические проявления свидетельствуют о нарушениях со стороны двух жизненно важных систем   –  центральной нервной системы и мочевыделительной.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761" y="2132856"/>
            <a:ext cx="8225695" cy="4392488"/>
          </a:xfrm>
          <a:prstGeom prst="rect">
            <a:avLst/>
          </a:prstGeom>
          <a:solidFill>
            <a:srgbClr val="FFFF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4400" b="1" dirty="0" smtClean="0">
                <a:solidFill>
                  <a:schemeClr val="tx1"/>
                </a:solidFill>
              </a:rPr>
              <a:t>Жажда   </a:t>
            </a:r>
          </a:p>
          <a:p>
            <a:pPr algn="ctr">
              <a:buFont typeface="Wingdings" pitchFamily="2" charset="2"/>
              <a:buChar char="v"/>
            </a:pPr>
            <a:r>
              <a:rPr lang="ru-RU" sz="4400" b="1" dirty="0" smtClean="0">
                <a:solidFill>
                  <a:schemeClr val="tx1"/>
                </a:solidFill>
              </a:rPr>
              <a:t>Полидипсия      </a:t>
            </a:r>
          </a:p>
          <a:p>
            <a:pPr algn="ctr">
              <a:buFont typeface="Wingdings" pitchFamily="2" charset="2"/>
              <a:buChar char="v"/>
            </a:pPr>
            <a:r>
              <a:rPr lang="ru-RU" sz="4400" b="1" dirty="0" smtClean="0">
                <a:solidFill>
                  <a:schemeClr val="tx1"/>
                </a:solidFill>
              </a:rPr>
              <a:t>Полиурия</a:t>
            </a:r>
          </a:p>
          <a:p>
            <a:pPr algn="ctr">
              <a:buFont typeface="Wingdings" pitchFamily="2" charset="2"/>
              <a:buChar char="v"/>
            </a:pPr>
            <a:r>
              <a:rPr lang="ru-RU" sz="4400" b="1" dirty="0" smtClean="0">
                <a:solidFill>
                  <a:schemeClr val="tx1"/>
                </a:solidFill>
              </a:rPr>
              <a:t>Низкий удельный вес мочи 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3744415" cy="364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347864" cy="14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869160"/>
            <a:ext cx="2736304" cy="176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284984"/>
            <a:ext cx="2624014" cy="17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628800"/>
            <a:ext cx="3200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88640"/>
            <a:ext cx="260985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/>
              <a:t>Полидипсия – полиурия</a:t>
            </a:r>
            <a:br>
              <a:rPr lang="ru-RU" sz="3600" b="1" dirty="0" smtClean="0"/>
            </a:br>
            <a:r>
              <a:rPr lang="ru-RU" sz="3600" b="1" dirty="0" smtClean="0"/>
              <a:t>при сахарном диабете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4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/>
              <a:t>гипергликемия, </a:t>
            </a:r>
          </a:p>
          <a:p>
            <a:r>
              <a:rPr lang="ru-RU" sz="2000" b="1" dirty="0" err="1" smtClean="0"/>
              <a:t>глюкозурия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повышение относительной плотности мочи                              (что </a:t>
            </a:r>
            <a:r>
              <a:rPr lang="ru-RU" sz="2000" b="1" dirty="0" smtClean="0">
                <a:solidFill>
                  <a:srgbClr val="FF0000"/>
                </a:solidFill>
              </a:rPr>
              <a:t>нехарактерно для несахарного диабета</a:t>
            </a:r>
            <a:r>
              <a:rPr lang="ru-RU" sz="2000" b="1" dirty="0" smtClean="0"/>
              <a:t>). </a:t>
            </a:r>
            <a:r>
              <a:rPr lang="ru-RU" sz="2000" dirty="0" smtClean="0"/>
              <a:t>При сахарном диабете полиурия не столь велика, как при несахарном, а моча — гипертоническая. В крови — гипергликемия. При сочетании сахарного и несахарного диабета </a:t>
            </a:r>
            <a:r>
              <a:rPr lang="ru-RU" sz="2000" dirty="0" err="1" smtClean="0"/>
              <a:t>глюкозурия</a:t>
            </a:r>
            <a:r>
              <a:rPr lang="ru-RU" sz="2000" dirty="0" smtClean="0"/>
              <a:t> увеличивает концентрацию мочи, но даже при большом содержании в ней сахара относительная ее плотность снижена (1012— 1020).</a:t>
            </a:r>
            <a:endParaRPr lang="ru-RU" sz="2000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ru-RU" b="1" dirty="0" err="1" smtClean="0"/>
              <a:t>стероидный</a:t>
            </a:r>
            <a:r>
              <a:rPr lang="ru-RU" b="1" dirty="0" smtClean="0"/>
              <a:t> диабет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сочетание с клиническими проявлениями </a:t>
            </a:r>
            <a:r>
              <a:rPr lang="ru-RU" b="1" dirty="0" err="1" smtClean="0"/>
              <a:t>гиперкортицизма</a:t>
            </a:r>
            <a:r>
              <a:rPr lang="ru-RU" b="1" dirty="0" smtClean="0"/>
              <a:t> (</a:t>
            </a:r>
            <a:r>
              <a:rPr lang="ru-RU" b="1" dirty="0" err="1" smtClean="0"/>
              <a:t>диспластическое</a:t>
            </a:r>
            <a:r>
              <a:rPr lang="ru-RU" b="1" dirty="0" smtClean="0"/>
              <a:t> ожирение по </a:t>
            </a:r>
            <a:r>
              <a:rPr lang="ru-RU" b="1" dirty="0" err="1" smtClean="0"/>
              <a:t>кушингоидному</a:t>
            </a:r>
            <a:r>
              <a:rPr lang="ru-RU" b="1" dirty="0" smtClean="0"/>
              <a:t> типу, дистрофии кожи по типу </a:t>
            </a:r>
            <a:r>
              <a:rPr lang="ru-RU" b="1" dirty="0" err="1" smtClean="0"/>
              <a:t>стрий</a:t>
            </a:r>
            <a:r>
              <a:rPr lang="ru-RU" b="1" dirty="0" smtClean="0"/>
              <a:t>) различают полиурию и полидипсию у больных </a:t>
            </a:r>
            <a:r>
              <a:rPr lang="ru-RU" b="1" dirty="0" err="1" smtClean="0"/>
              <a:t>стероидным</a:t>
            </a:r>
            <a:r>
              <a:rPr lang="ru-RU" b="1" dirty="0" smtClean="0"/>
              <a:t> диабетом и диабетом несахарным.</a:t>
            </a:r>
            <a:endParaRPr lang="ru-RU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бронзовый диабет-</a:t>
            </a:r>
            <a:r>
              <a:rPr lang="ru-RU" dirty="0" smtClean="0"/>
              <a:t> </a:t>
            </a:r>
            <a:r>
              <a:rPr lang="ru-RU" b="1" u="sng" dirty="0" err="1" smtClean="0"/>
              <a:t>гемохроматоз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гиперпигментация кожи (</a:t>
            </a:r>
            <a:r>
              <a:rPr lang="ru-RU" b="1" u="sng" dirty="0" err="1" smtClean="0"/>
              <a:t>гемосидероз</a:t>
            </a:r>
            <a:r>
              <a:rPr lang="ru-RU" b="1" dirty="0" smtClean="0"/>
              <a:t>), </a:t>
            </a:r>
          </a:p>
          <a:p>
            <a:r>
              <a:rPr lang="ru-RU" dirty="0" smtClean="0"/>
              <a:t>диабетический </a:t>
            </a:r>
            <a:r>
              <a:rPr lang="ru-RU" dirty="0" err="1" smtClean="0"/>
              <a:t>симптомокомплекс</a:t>
            </a:r>
            <a:r>
              <a:rPr lang="ru-RU" dirty="0" smtClean="0"/>
              <a:t> на фоне паренхиматозных гипертрофии  </a:t>
            </a:r>
            <a:r>
              <a:rPr lang="ru-RU" dirty="0" err="1" smtClean="0"/>
              <a:t>гепатолиенальной</a:t>
            </a:r>
            <a:r>
              <a:rPr lang="ru-RU" dirty="0" smtClean="0"/>
              <a:t> зоны и панкреатическая симптоматика, реализующаяся в </a:t>
            </a:r>
            <a:r>
              <a:rPr lang="ru-RU" b="1" u="sng" dirty="0" smtClean="0"/>
              <a:t>сахарный диабет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Почечный диабет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Осмотическая полиурия </a:t>
            </a:r>
            <a:r>
              <a:rPr lang="ru-RU" dirty="0" smtClean="0"/>
              <a:t>вследствие невинной </a:t>
            </a:r>
            <a:r>
              <a:rPr lang="ru-RU" dirty="0" err="1" smtClean="0"/>
              <a:t>глюкозурии</a:t>
            </a:r>
            <a:r>
              <a:rPr lang="ru-RU" dirty="0" smtClean="0"/>
              <a:t>, обусловленной почечной ферментопатией. </a:t>
            </a:r>
          </a:p>
          <a:p>
            <a:r>
              <a:rPr lang="ru-RU" b="1" u="sng" dirty="0" smtClean="0"/>
              <a:t>Наличие </a:t>
            </a:r>
            <a:r>
              <a:rPr lang="ru-RU" b="1" u="sng" dirty="0" err="1" smtClean="0"/>
              <a:t>глюкозурии</a:t>
            </a:r>
            <a:r>
              <a:rPr lang="ru-RU" dirty="0" smtClean="0"/>
              <a:t> исключает  несахарный диабет.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Жажда</a:t>
            </a:r>
            <a:r>
              <a:rPr lang="ru-RU" dirty="0" smtClean="0"/>
              <a:t> -  редко. </a:t>
            </a:r>
          </a:p>
          <a:p>
            <a:r>
              <a:rPr lang="ru-RU" dirty="0" smtClean="0"/>
              <a:t>Ряд заболеваний с дистрофическими изменениями в почках и </a:t>
            </a:r>
            <a:r>
              <a:rPr lang="ru-RU" dirty="0" err="1" smtClean="0"/>
              <a:t>вазопрессинрезистентной</a:t>
            </a:r>
            <a:r>
              <a:rPr lang="ru-RU" dirty="0" smtClean="0"/>
              <a:t> полиурией и полидипсией (первичный </a:t>
            </a:r>
            <a:r>
              <a:rPr lang="ru-RU" dirty="0" err="1" smtClean="0"/>
              <a:t>альдостеронизм</a:t>
            </a:r>
            <a:r>
              <a:rPr lang="ru-RU" dirty="0" smtClean="0"/>
              <a:t>, </a:t>
            </a:r>
            <a:r>
              <a:rPr lang="ru-RU" dirty="0" err="1" smtClean="0"/>
              <a:t>гиперпаратиреоз</a:t>
            </a:r>
            <a:r>
              <a:rPr lang="ru-RU" dirty="0" smtClean="0"/>
              <a:t>, синдром нарушенной адсорбции в кишечнике, </a:t>
            </a:r>
            <a:r>
              <a:rPr lang="ru-RU" dirty="0" err="1" smtClean="0"/>
              <a:t>нефронофтиз</a:t>
            </a:r>
            <a:r>
              <a:rPr lang="ru-RU" dirty="0" smtClean="0"/>
              <a:t> </a:t>
            </a:r>
            <a:r>
              <a:rPr lang="ru-RU" dirty="0" err="1" smtClean="0"/>
              <a:t>Фанкони</a:t>
            </a:r>
            <a:r>
              <a:rPr lang="ru-RU" dirty="0" smtClean="0"/>
              <a:t>, </a:t>
            </a:r>
            <a:r>
              <a:rPr lang="ru-RU" dirty="0" err="1" smtClean="0"/>
              <a:t>тубулопатия</a:t>
            </a:r>
            <a:r>
              <a:rPr lang="ru-RU" dirty="0" smtClean="0"/>
              <a:t>) следует дифференцировать с </a:t>
            </a:r>
            <a:r>
              <a:rPr lang="ru-RU" dirty="0" err="1" smtClean="0"/>
              <a:t>нефрогенный</a:t>
            </a:r>
            <a:r>
              <a:rPr lang="ru-RU" dirty="0" smtClean="0"/>
              <a:t> несахарным диабетом.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2617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Хроническая почечная болезнь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b="1" dirty="0" smtClean="0"/>
              <a:t>с элементами компенсаторной полиурии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анамнез больных </a:t>
            </a:r>
            <a:r>
              <a:rPr lang="ru-RU" dirty="0" smtClean="0"/>
              <a:t>(перенесенные болезни почек, гипертоническая болезнь, соответствующие лабораторные данные - альбуминурия, гематурия, </a:t>
            </a:r>
            <a:r>
              <a:rPr lang="ru-RU" dirty="0" err="1" smtClean="0"/>
              <a:t>цилиндрурия</a:t>
            </a:r>
            <a:r>
              <a:rPr lang="ru-RU" dirty="0" smtClean="0"/>
              <a:t> и др.)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полиурия не превышает 3-4 л в сутки, </a:t>
            </a:r>
            <a:r>
              <a:rPr lang="ru-RU" b="1" dirty="0" err="1" smtClean="0">
                <a:solidFill>
                  <a:srgbClr val="FF0000"/>
                </a:solidFill>
              </a:rPr>
              <a:t>гиперазотемия</a:t>
            </a:r>
            <a:r>
              <a:rPr lang="ru-RU" b="1" dirty="0" smtClean="0">
                <a:solidFill>
                  <a:srgbClr val="FF0000"/>
                </a:solidFill>
              </a:rPr>
              <a:t> в сочетании с мочевым синдромом и повышением артериального давления, изменения на глазном дне и т. д.</a:t>
            </a:r>
            <a:r>
              <a:rPr lang="ru-RU" dirty="0" smtClean="0"/>
              <a:t> При компенсаторной </a:t>
            </a:r>
            <a:r>
              <a:rPr lang="ru-RU" dirty="0" err="1" smtClean="0"/>
              <a:t>азотемической</a:t>
            </a:r>
            <a:r>
              <a:rPr lang="ru-RU" dirty="0" smtClean="0"/>
              <a:t> полиурии диурез не превышает 3-4 л. Наблюдается </a:t>
            </a:r>
            <a:r>
              <a:rPr lang="ru-RU" dirty="0" err="1" smtClean="0"/>
              <a:t>гипоизостенурия</a:t>
            </a:r>
            <a:r>
              <a:rPr lang="ru-RU" dirty="0" smtClean="0"/>
              <a:t> с колебаниями относительной плотности 1005-1012. В крови повышен уровень </a:t>
            </a:r>
            <a:r>
              <a:rPr lang="ru-RU" dirty="0" err="1" smtClean="0"/>
              <a:t>креатинина</a:t>
            </a:r>
            <a:r>
              <a:rPr lang="ru-RU" dirty="0" smtClean="0"/>
              <a:t>, мочевины и остаточного азота, в моче — эритроциты, белок, цилиндры.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600" b="1" dirty="0" err="1" smtClean="0"/>
              <a:t>Канальцевый</a:t>
            </a:r>
            <a:r>
              <a:rPr lang="ru-RU" sz="3600" b="1" dirty="0" smtClean="0"/>
              <a:t> синдром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канальцевом</a:t>
            </a:r>
            <a:r>
              <a:rPr lang="ru-RU" dirty="0" smtClean="0"/>
              <a:t> синдроме, вызванном </a:t>
            </a:r>
            <a:r>
              <a:rPr lang="ru-RU" b="1" dirty="0" err="1" smtClean="0">
                <a:solidFill>
                  <a:srgbClr val="FF0000"/>
                </a:solidFill>
              </a:rPr>
              <a:t>пиелонефритом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тубулоинтерстициальным</a:t>
            </a:r>
            <a:r>
              <a:rPr lang="ru-RU" b="1" dirty="0" smtClean="0">
                <a:solidFill>
                  <a:srgbClr val="FF0000"/>
                </a:solidFill>
              </a:rPr>
              <a:t> нефритом или электролитными нарушениями</a:t>
            </a:r>
            <a:r>
              <a:rPr lang="ru-RU" dirty="0" smtClean="0"/>
              <a:t>, удельный вес мочи может снижаться до </a:t>
            </a:r>
            <a:r>
              <a:rPr lang="ru-RU" b="1" dirty="0" smtClean="0"/>
              <a:t>1002-1006</a:t>
            </a:r>
            <a:r>
              <a:rPr lang="ru-RU" dirty="0" smtClean="0"/>
              <a:t>, а количество мочи достигать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4-6 литров</a:t>
            </a:r>
            <a:r>
              <a:rPr lang="ru-RU" dirty="0" smtClean="0"/>
              <a:t>, иногда и больше. </a:t>
            </a:r>
          </a:p>
          <a:p>
            <a:r>
              <a:rPr lang="ru-RU" dirty="0" smtClean="0"/>
              <a:t>Для </a:t>
            </a:r>
            <a:r>
              <a:rPr lang="ru-RU" b="1" dirty="0" smtClean="0">
                <a:solidFill>
                  <a:srgbClr val="FF0000"/>
                </a:solidFill>
              </a:rPr>
              <a:t>центрального несахарного диабета </a:t>
            </a:r>
            <a:r>
              <a:rPr lang="ru-RU" dirty="0" smtClean="0"/>
              <a:t>характерна резко выраженная полиурия – от </a:t>
            </a:r>
            <a:r>
              <a:rPr lang="ru-RU" b="1" dirty="0" smtClean="0"/>
              <a:t>8-10 литров </a:t>
            </a:r>
            <a:r>
              <a:rPr lang="ru-RU" dirty="0" smtClean="0"/>
              <a:t>в сутки до </a:t>
            </a:r>
            <a:r>
              <a:rPr lang="ru-RU" b="1" dirty="0" smtClean="0"/>
              <a:t>15-20</a:t>
            </a:r>
            <a:r>
              <a:rPr lang="ru-RU" dirty="0" smtClean="0"/>
              <a:t> со снижением удельного веса мочи до </a:t>
            </a:r>
            <a:r>
              <a:rPr lang="ru-RU" b="1" dirty="0" smtClean="0"/>
              <a:t>1001-1002.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При центральном несахарном диабете полиурия обусловлена недостаточной продукцией АДГ, приводящей к резкому снижению </a:t>
            </a:r>
            <a:r>
              <a:rPr lang="ru-RU" dirty="0" err="1" smtClean="0"/>
              <a:t>реабсорбции</a:t>
            </a:r>
            <a:r>
              <a:rPr lang="ru-RU" dirty="0" smtClean="0"/>
              <a:t> воды в дистальных отделах почечных канальцев.</a:t>
            </a:r>
          </a:p>
          <a:p>
            <a:r>
              <a:rPr lang="ru-RU" dirty="0" smtClean="0"/>
              <a:t>При психогенной полидипсии  жажда первична, а полиурия, вызвана употреблением больших количеств жидкости.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/>
              <a:t>Дифференциальная диагностика</a:t>
            </a:r>
            <a:r>
              <a:rPr lang="ru-RU" sz="2000" dirty="0" smtClean="0"/>
              <a:t> </a:t>
            </a:r>
            <a:r>
              <a:rPr lang="ru-RU" sz="2000" b="1" dirty="0" smtClean="0"/>
              <a:t>хронического </a:t>
            </a:r>
            <a:r>
              <a:rPr lang="ru-RU" sz="2000" b="1" dirty="0" err="1" smtClean="0"/>
              <a:t>пиелонефрита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тубулоинтерстициального</a:t>
            </a:r>
            <a:r>
              <a:rPr lang="ru-RU" sz="2000" b="1" dirty="0" smtClean="0"/>
              <a:t> нефрита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в отличие от почечной недостаточности </a:t>
            </a:r>
            <a:r>
              <a:rPr lang="ru-RU" sz="1600" b="1" dirty="0" err="1" smtClean="0"/>
              <a:t>инсипидарный</a:t>
            </a:r>
            <a:r>
              <a:rPr lang="ru-RU" sz="1600" b="1" dirty="0" smtClean="0"/>
              <a:t> синдром значительно опережает азотемию , </a:t>
            </a:r>
          </a:p>
          <a:p>
            <a:pPr>
              <a:buNone/>
            </a:pPr>
            <a:r>
              <a:rPr lang="ru-RU" sz="1600" b="1" dirty="0" smtClean="0"/>
              <a:t>в отличие от хронического </a:t>
            </a:r>
            <a:r>
              <a:rPr lang="ru-RU" sz="1600" b="1" dirty="0" err="1" smtClean="0"/>
              <a:t>гломерулонефрита</a:t>
            </a:r>
            <a:r>
              <a:rPr lang="ru-RU" sz="1600" b="1" dirty="0" smtClean="0"/>
              <a:t> имеют скудный мочевой синдром. 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endParaRPr lang="ru-RU" sz="1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 отсутствии симптомов микробного воспаления и имеющихся признаках воспаления неспецифического, оправдано назначение кортикостероидов, положительный эффект от которых подтверждает диагноз </a:t>
            </a:r>
            <a:r>
              <a:rPr lang="ru-RU" b="1" dirty="0" err="1" smtClean="0">
                <a:solidFill>
                  <a:schemeClr val="tx1"/>
                </a:solidFill>
              </a:rPr>
              <a:t>тубулоинтерстициального</a:t>
            </a:r>
            <a:r>
              <a:rPr lang="ru-RU" b="1" dirty="0" smtClean="0">
                <a:solidFill>
                  <a:schemeClr val="tx1"/>
                </a:solidFill>
              </a:rPr>
              <a:t> нефрита.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772816"/>
            <a:ext cx="9144000" cy="1656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Для </a:t>
            </a:r>
            <a:r>
              <a:rPr lang="ru-RU" sz="1400" b="1" u="sng" dirty="0" err="1" smtClean="0">
                <a:solidFill>
                  <a:schemeClr val="tx1"/>
                </a:solidFill>
              </a:rPr>
              <a:t>пиелонефрита</a:t>
            </a:r>
            <a:r>
              <a:rPr lang="ru-RU" sz="1400" b="1" dirty="0" smtClean="0">
                <a:solidFill>
                  <a:schemeClr val="tx1"/>
                </a:solidFill>
              </a:rPr>
              <a:t> наиболее характерно: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периодические повышения температуры,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в анамнезе </a:t>
            </a:r>
            <a:r>
              <a:rPr lang="ru-RU" sz="1400" b="1" dirty="0" err="1" smtClean="0">
                <a:solidFill>
                  <a:schemeClr val="tx1"/>
                </a:solidFill>
              </a:rPr>
              <a:t>дизурические</a:t>
            </a:r>
            <a:r>
              <a:rPr lang="ru-RU" sz="1400" b="1" dirty="0" smtClean="0">
                <a:solidFill>
                  <a:schemeClr val="tx1"/>
                </a:solidFill>
              </a:rPr>
              <a:t> явления или болевые ощущения,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err="1" smtClean="0">
                <a:solidFill>
                  <a:schemeClr val="tx1"/>
                </a:solidFill>
              </a:rPr>
              <a:t>ассиметрия</a:t>
            </a:r>
            <a:r>
              <a:rPr lang="ru-RU" sz="1400" b="1" dirty="0" smtClean="0">
                <a:solidFill>
                  <a:schemeClr val="tx1"/>
                </a:solidFill>
              </a:rPr>
              <a:t> в поражении почек,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наибольшее значение имеет бактериурия (100 000 микробных тел в 1 мл мочи и более),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err="1" smtClean="0">
                <a:solidFill>
                  <a:schemeClr val="tx1"/>
                </a:solidFill>
              </a:rPr>
              <a:t>лейкоцитурия</a:t>
            </a:r>
            <a:r>
              <a:rPr lang="ru-RU" sz="1400" b="1" dirty="0" smtClean="0">
                <a:solidFill>
                  <a:schemeClr val="tx1"/>
                </a:solidFill>
              </a:rPr>
              <a:t> (особенно выявление активных лейкоцитов и лейкоцитарных цилиндров), преобладание нейтрофилов среди лейкоцитов. 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4941168"/>
            <a:ext cx="9144000" cy="72553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Окончательный диагноз в сложных случаях - пункционная биопсия почек.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429000"/>
            <a:ext cx="9144000" cy="146497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400" b="1" u="sng" dirty="0" err="1" smtClean="0">
                <a:solidFill>
                  <a:schemeClr val="tx1"/>
                </a:solidFill>
              </a:rPr>
              <a:t>Тубулоинтерстициальный</a:t>
            </a:r>
            <a:r>
              <a:rPr lang="ru-RU" sz="1400" b="1" u="sng" dirty="0" smtClean="0">
                <a:solidFill>
                  <a:schemeClr val="tx1"/>
                </a:solidFill>
              </a:rPr>
              <a:t> нефрит </a:t>
            </a:r>
            <a:r>
              <a:rPr lang="ru-RU" sz="1400" b="1" dirty="0" smtClean="0">
                <a:solidFill>
                  <a:schemeClr val="tx1"/>
                </a:solidFill>
              </a:rPr>
              <a:t>развивается вслед за вирусной инфекцией или на фоне лекарственной терапии;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наличие некоторых признаков иммунных нарушений – значительное ускорение СОЭ, повышение уровня </a:t>
            </a:r>
            <a:r>
              <a:rPr lang="ru-RU" sz="1400" b="1" dirty="0" err="1" smtClean="0">
                <a:solidFill>
                  <a:schemeClr val="tx1"/>
                </a:solidFill>
              </a:rPr>
              <a:t>γ-глобулинов</a:t>
            </a:r>
            <a:r>
              <a:rPr lang="ru-RU" sz="1400" b="1" dirty="0" smtClean="0">
                <a:solidFill>
                  <a:schemeClr val="tx1"/>
                </a:solidFill>
              </a:rPr>
              <a:t>, ( </a:t>
            </a:r>
            <a:r>
              <a:rPr lang="en-US" sz="1400" b="1" dirty="0" err="1" smtClean="0">
                <a:solidFill>
                  <a:schemeClr val="tx1"/>
                </a:solidFill>
              </a:rPr>
              <a:t>IgM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и </a:t>
            </a:r>
            <a:r>
              <a:rPr lang="en-US" sz="1400" b="1" dirty="0" smtClean="0">
                <a:solidFill>
                  <a:schemeClr val="tx1"/>
                </a:solidFill>
              </a:rPr>
              <a:t>J</a:t>
            </a:r>
            <a:r>
              <a:rPr lang="ru-RU" sz="1400" b="1" dirty="0" smtClean="0">
                <a:solidFill>
                  <a:schemeClr val="tx1"/>
                </a:solidFill>
              </a:rPr>
              <a:t>) или наличие каких-либо системных проявлений или отсутствие роста микрофлоры при повторных посевах мочи – позволяет заподозрить заболевание.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/>
              <a:t>Дифференциальная диагностика</a:t>
            </a:r>
            <a:r>
              <a:rPr lang="ru-RU" sz="2000" dirty="0" smtClean="0"/>
              <a:t> </a:t>
            </a:r>
            <a:r>
              <a:rPr lang="ru-RU" sz="2000" b="1" dirty="0" smtClean="0"/>
              <a:t>первичного </a:t>
            </a:r>
            <a:r>
              <a:rPr lang="ru-RU" sz="2000" b="1" u="sng" dirty="0" err="1" smtClean="0"/>
              <a:t>тубулоинтерстициального</a:t>
            </a:r>
            <a:r>
              <a:rPr lang="ru-RU" sz="2000" b="1" u="sng" dirty="0" smtClean="0"/>
              <a:t> нефрита </a:t>
            </a:r>
            <a:r>
              <a:rPr lang="ru-RU" sz="2000" b="1" dirty="0" smtClean="0"/>
              <a:t>и </a:t>
            </a:r>
            <a:r>
              <a:rPr lang="ru-RU" sz="2000" b="1" u="sng" dirty="0" err="1" smtClean="0"/>
              <a:t>гломерулонефрита</a:t>
            </a:r>
            <a:r>
              <a:rPr lang="ru-RU" sz="2000" b="1" dirty="0" smtClean="0"/>
              <a:t> в стадии почечной недостаточности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r>
              <a:rPr lang="ru-RU" sz="3800" b="1" dirty="0" smtClean="0"/>
              <a:t>При </a:t>
            </a:r>
            <a:r>
              <a:rPr lang="ru-RU" sz="3800" b="1" dirty="0" err="1" smtClean="0"/>
              <a:t>тубулоинтерстициальном</a:t>
            </a:r>
            <a:r>
              <a:rPr lang="ru-RU" sz="3800" b="1" dirty="0" smtClean="0"/>
              <a:t> нефрите удельный вес мочи снижается с самого начала </a:t>
            </a:r>
            <a:r>
              <a:rPr lang="ru-RU" sz="3800" b="1" dirty="0" err="1" smtClean="0"/>
              <a:t>заболевания,а</a:t>
            </a:r>
            <a:r>
              <a:rPr lang="ru-RU" sz="3800" b="1" dirty="0" smtClean="0"/>
              <a:t> азотемия появляется позже, когда возникает почечная недостаточность в отличие от </a:t>
            </a:r>
            <a:r>
              <a:rPr lang="ru-RU" sz="3800" b="1" dirty="0" err="1" smtClean="0"/>
              <a:t>гломерулонефрита</a:t>
            </a:r>
            <a:r>
              <a:rPr lang="ru-RU" sz="3800" b="1" dirty="0" smtClean="0"/>
              <a:t>, при котором удельный вес снижается только при наступлении почечной недостаточности.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sz="3800" b="1" dirty="0" smtClean="0"/>
              <a:t>Мочевой синдром при </a:t>
            </a:r>
            <a:r>
              <a:rPr lang="ru-RU" sz="3800" b="1" dirty="0" err="1" smtClean="0"/>
              <a:t>тубулоинтерстициальном</a:t>
            </a:r>
            <a:r>
              <a:rPr lang="ru-RU" sz="3800" b="1" dirty="0" smtClean="0"/>
              <a:t> нефрите  весьма скудный, а при метаболическом происхождении поражения канальцев, он может совсем отсутствовать в отличие от </a:t>
            </a:r>
            <a:r>
              <a:rPr lang="ru-RU" sz="3800" b="1" dirty="0" err="1" smtClean="0"/>
              <a:t>гломерулонефрита</a:t>
            </a:r>
            <a:r>
              <a:rPr lang="ru-RU" sz="3800" b="1" dirty="0" smtClean="0"/>
              <a:t>, при котором  всегда мочевой  заметный.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Отсюда,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437112"/>
            <a:ext cx="806489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поскольку в общей врачебной практике сниженный удельный вес мочи мало привлекает внимание, если нет других проявлений почечной патологии - </a:t>
            </a:r>
            <a:r>
              <a:rPr lang="ru-RU" b="1" dirty="0" err="1" smtClean="0">
                <a:solidFill>
                  <a:schemeClr val="tx1"/>
                </a:solidFill>
              </a:rPr>
              <a:t>тубулоинтерстициальный</a:t>
            </a:r>
            <a:r>
              <a:rPr lang="ru-RU" b="1" dirty="0" smtClean="0">
                <a:solidFill>
                  <a:schemeClr val="tx1"/>
                </a:solidFill>
              </a:rPr>
              <a:t> синдром часто своевременно не диагностируется.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092484" cy="836712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Врожденные </a:t>
            </a:r>
            <a:r>
              <a:rPr lang="ru-RU" sz="3200" b="1" dirty="0" err="1" smtClean="0"/>
              <a:t>тубулопатии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Синдром Олбрайта</a:t>
            </a:r>
            <a:r>
              <a:rPr lang="ru-RU" dirty="0" smtClean="0"/>
              <a:t>, сопровождающийся глухотой, может протекать относительно благополучно, особенно у девочек, которые при благоприятных условиях доживают до зрелого возраста. У мужчин протекает тяжело и ведет к почечной недостаточности в молодом возрасте. </a:t>
            </a:r>
          </a:p>
          <a:p>
            <a:r>
              <a:rPr lang="ru-RU" b="1" dirty="0" smtClean="0"/>
              <a:t>Семейный </a:t>
            </a:r>
            <a:r>
              <a:rPr lang="ru-RU" b="1" dirty="0" err="1" smtClean="0"/>
              <a:t>ювенильный</a:t>
            </a:r>
            <a:r>
              <a:rPr lang="ru-RU" b="1" dirty="0" smtClean="0"/>
              <a:t> </a:t>
            </a:r>
            <a:r>
              <a:rPr lang="ru-RU" b="1" dirty="0" err="1" smtClean="0"/>
              <a:t>тубулоинтерстициальный</a:t>
            </a:r>
            <a:r>
              <a:rPr lang="ru-RU" b="1" dirty="0" smtClean="0"/>
              <a:t> синдром </a:t>
            </a:r>
            <a:r>
              <a:rPr lang="ru-RU" b="1" dirty="0" err="1" smtClean="0"/>
              <a:t>Фанкони</a:t>
            </a:r>
            <a:r>
              <a:rPr lang="ru-RU" dirty="0" smtClean="0"/>
              <a:t>, выражающийся в поражении скелета, а также в полиурии и полидипсии, но без глухоты выявляется в раннем детском возрасте, заболевание протекает быстро и к 10 годам наступает хроническая почечная недостаточность, хотя изредка этот синдром встречается и в более старшем возрасте.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Функция АДГ – усиление </a:t>
            </a:r>
            <a:r>
              <a:rPr lang="ru-RU" sz="2400" b="1" dirty="0" err="1" smtClean="0"/>
              <a:t>реабсорбции</a:t>
            </a:r>
            <a:r>
              <a:rPr lang="ru-RU" sz="2400" b="1" dirty="0" smtClean="0"/>
              <a:t> воды из собирательных канальцев нефрона и возвращение ее в кровоток через V2-рецепторы, расположенные на мембранах эпителиальных клеток собирательных канальцев</a:t>
            </a:r>
            <a:r>
              <a:rPr lang="ru-RU" sz="2400" dirty="0" smtClean="0"/>
              <a:t>. </a:t>
            </a:r>
            <a:r>
              <a:rPr lang="ru-RU" sz="2400" b="1" dirty="0" smtClean="0"/>
              <a:t>При недостатке АДГ, равно как и при нарушении V2-рецепторов или разрушении эпителиальных клеток, почки неэффективно </a:t>
            </a:r>
            <a:r>
              <a:rPr lang="ru-RU" sz="2400" b="1" dirty="0" err="1" smtClean="0"/>
              <a:t>реабсорбируют</a:t>
            </a:r>
            <a:r>
              <a:rPr lang="ru-RU" sz="2400" b="1" dirty="0" smtClean="0"/>
              <a:t> воду, что сопровождается полиурией и </a:t>
            </a:r>
          </a:p>
          <a:p>
            <a:r>
              <a:rPr lang="ru-RU" sz="2400" b="1" dirty="0" smtClean="0"/>
              <a:t>Жаждой (полидипсией</a:t>
            </a:r>
            <a:r>
              <a:rPr lang="ru-RU" sz="2400" dirty="0" smtClean="0"/>
              <a:t>) — это субъективное ощущение, возникающее в организме при недостатке воды.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Патофизиология симптомов СПП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19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ru-RU" sz="3600" b="1" dirty="0" err="1" smtClean="0"/>
              <a:t>Поликистоз</a:t>
            </a:r>
            <a:r>
              <a:rPr lang="ru-RU" sz="3600" b="1" dirty="0" smtClean="0"/>
              <a:t> почек (клинический случай)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3400" dirty="0" smtClean="0"/>
              <a:t>Не является редкостью и распознается довольно легко. </a:t>
            </a:r>
            <a:r>
              <a:rPr lang="ru-RU" sz="3400" b="1" dirty="0" smtClean="0"/>
              <a:t>Диагностические же ошибки обычно связаны с недоучетом важнейшего признака болезни – </a:t>
            </a:r>
            <a:r>
              <a:rPr lang="ru-RU" sz="3400" b="1" dirty="0" err="1" smtClean="0"/>
              <a:t>гипостенурии</a:t>
            </a:r>
            <a:r>
              <a:rPr lang="ru-RU" sz="3400" dirty="0" smtClean="0"/>
              <a:t>. </a:t>
            </a:r>
          </a:p>
          <a:p>
            <a:r>
              <a:rPr lang="ru-RU" sz="3400" dirty="0" smtClean="0"/>
              <a:t>Врачи мало придают значения умеренно сниженному удельному весу мочи, а диагноз ставится только с появлением симптомов почечной недостаточности. </a:t>
            </a:r>
          </a:p>
          <a:p>
            <a:r>
              <a:rPr lang="ru-RU" sz="3400" dirty="0" smtClean="0"/>
              <a:t>Больная, врач по профессии, обратилась к коллегам за помощью только в возрасте 48 лет, когда были выявлены </a:t>
            </a:r>
            <a:r>
              <a:rPr lang="ru-RU" sz="3400" b="1" dirty="0" smtClean="0"/>
              <a:t>большие бугристые почки</a:t>
            </a:r>
            <a:r>
              <a:rPr lang="ru-RU" sz="3400" dirty="0" smtClean="0"/>
              <a:t>, хотя до этого на протяжении длительного времени при неоднократных исследованиях мочи выявлялось </a:t>
            </a:r>
            <a:r>
              <a:rPr lang="ru-RU" sz="3400" b="1" dirty="0" smtClean="0"/>
              <a:t>снижение удельного веса мочи</a:t>
            </a:r>
            <a:r>
              <a:rPr lang="ru-RU" sz="3400" dirty="0" smtClean="0"/>
              <a:t>. Отмечалась и </a:t>
            </a:r>
            <a:r>
              <a:rPr lang="ru-RU" sz="3400" b="1" dirty="0" smtClean="0"/>
              <a:t>жажда</a:t>
            </a:r>
            <a:r>
              <a:rPr lang="ru-RU" sz="3400" dirty="0" smtClean="0"/>
              <a:t>, но сама больная относила ее к привычной полидипсии, поскольку других расстройств не наблюдала, а жидкости много употребляла на протяжении десятилетий. Лишь появление </a:t>
            </a:r>
            <a:r>
              <a:rPr lang="ru-RU" sz="3400" b="1" dirty="0" err="1" smtClean="0"/>
              <a:t>микрогематурии</a:t>
            </a:r>
            <a:r>
              <a:rPr lang="ru-RU" sz="3400" dirty="0" smtClean="0"/>
              <a:t> заставило ее обратиться к врачам.</a:t>
            </a:r>
          </a:p>
          <a:p>
            <a:endParaRPr lang="ru-RU" sz="3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4000" b="1" dirty="0" err="1" smtClean="0"/>
              <a:t>Гипокалиемии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/>
              <a:t>гипокалиемия</a:t>
            </a:r>
            <a:r>
              <a:rPr lang="ru-RU" b="1" dirty="0" smtClean="0"/>
              <a:t> при </a:t>
            </a:r>
            <a:r>
              <a:rPr lang="ru-RU" b="1" dirty="0" err="1" smtClean="0"/>
              <a:t>альдостероме</a:t>
            </a:r>
            <a:r>
              <a:rPr lang="ru-RU" b="1" dirty="0" smtClean="0"/>
              <a:t> </a:t>
            </a:r>
            <a:r>
              <a:rPr lang="ru-RU" dirty="0" smtClean="0"/>
              <a:t>- классический вариант выражается триадой – артериальная гипертензия, </a:t>
            </a:r>
            <a:r>
              <a:rPr lang="ru-RU" dirty="0" err="1" smtClean="0"/>
              <a:t>инсипидарный</a:t>
            </a:r>
            <a:r>
              <a:rPr lang="ru-RU" dirty="0" smtClean="0"/>
              <a:t> синдром и мышечная слабость. </a:t>
            </a:r>
          </a:p>
          <a:p>
            <a:pPr>
              <a:buNone/>
            </a:pPr>
            <a:r>
              <a:rPr lang="ru-RU" b="1" dirty="0" smtClean="0"/>
              <a:t>Сложность</a:t>
            </a:r>
            <a:r>
              <a:rPr lang="ru-RU" dirty="0" smtClean="0"/>
              <a:t> - </a:t>
            </a:r>
            <a:r>
              <a:rPr lang="ru-RU" dirty="0" err="1" smtClean="0"/>
              <a:t>моносимптомное</a:t>
            </a:r>
            <a:r>
              <a:rPr lang="ru-RU" dirty="0" smtClean="0"/>
              <a:t> течение болезни - гипертензия, а позже – падение удельного веса мочи, что дает повод к диагнозу нефросклероза с проявлениями почечной недостаточности. Хотя </a:t>
            </a:r>
            <a:r>
              <a:rPr lang="ru-RU" b="1" dirty="0" smtClean="0"/>
              <a:t>при </a:t>
            </a:r>
            <a:r>
              <a:rPr lang="ru-RU" b="1" dirty="0" err="1" smtClean="0"/>
              <a:t>нефроангиосклерозе</a:t>
            </a:r>
            <a:r>
              <a:rPr lang="ru-RU" b="1" dirty="0" smtClean="0"/>
              <a:t> </a:t>
            </a:r>
            <a:r>
              <a:rPr lang="ru-RU" dirty="0" smtClean="0"/>
              <a:t>вместе с падением удельного веса и нарастанием диуреза, должна нарастать азотемия, должен присутствовать мочевой синдром, хотя и скудный.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                    </a:t>
            </a:r>
            <a:r>
              <a:rPr lang="ru-RU" sz="2700" b="1" dirty="0" err="1" smtClean="0"/>
              <a:t>Гипокалиемия</a:t>
            </a:r>
            <a:r>
              <a:rPr lang="ru-RU" sz="2700" b="1" dirty="0" smtClean="0"/>
              <a:t> может возникнуть при:</a:t>
            </a:r>
            <a:br>
              <a:rPr lang="ru-RU" sz="2700" b="1" dirty="0" smtClean="0"/>
            </a:br>
            <a:r>
              <a:rPr lang="ru-RU" sz="2700" b="1" dirty="0" smtClean="0"/>
              <a:t>        </a:t>
            </a:r>
            <a:r>
              <a:rPr lang="ru-RU" sz="2700" b="1" dirty="0" smtClean="0">
                <a:latin typeface="Arial"/>
                <a:cs typeface="Arial"/>
              </a:rPr>
              <a:t>●</a:t>
            </a:r>
            <a:r>
              <a:rPr lang="ru-RU" sz="2700" b="1" dirty="0" smtClean="0"/>
              <a:t>упорной рвоте и поносах, </a:t>
            </a:r>
            <a:br>
              <a:rPr lang="ru-RU" sz="2700" b="1" dirty="0" smtClean="0"/>
            </a:br>
            <a:r>
              <a:rPr lang="ru-RU" sz="2700" b="1" dirty="0" smtClean="0"/>
              <a:t>        </a:t>
            </a:r>
            <a:r>
              <a:rPr lang="ru-RU" sz="2700" b="1" dirty="0" smtClean="0">
                <a:latin typeface="Arial"/>
                <a:cs typeface="Arial"/>
              </a:rPr>
              <a:t>●</a:t>
            </a:r>
            <a:r>
              <a:rPr lang="ru-RU" sz="2700" b="1" dirty="0" smtClean="0"/>
              <a:t>при лечении </a:t>
            </a:r>
            <a:r>
              <a:rPr lang="ru-RU" sz="2700" b="1" dirty="0" err="1" smtClean="0"/>
              <a:t>салуретиками</a:t>
            </a:r>
            <a:r>
              <a:rPr lang="ru-RU" sz="2700" b="1" dirty="0" smtClean="0"/>
              <a:t> и кортикостероидами, </a:t>
            </a:r>
            <a:br>
              <a:rPr lang="ru-RU" sz="2700" b="1" dirty="0" smtClean="0"/>
            </a:br>
            <a:r>
              <a:rPr lang="ru-RU" sz="2700" b="1" dirty="0" smtClean="0"/>
              <a:t>        </a:t>
            </a:r>
            <a:r>
              <a:rPr lang="ru-RU" sz="2700" b="1" dirty="0" smtClean="0">
                <a:latin typeface="Arial"/>
                <a:cs typeface="Arial"/>
              </a:rPr>
              <a:t>●</a:t>
            </a:r>
            <a:r>
              <a:rPr lang="ru-RU" sz="2700" b="1" dirty="0" smtClean="0"/>
              <a:t>при систематическом употреблении слабительных   средств,</a:t>
            </a:r>
            <a:br>
              <a:rPr lang="ru-RU" sz="2700" b="1" dirty="0" smtClean="0"/>
            </a:br>
            <a:r>
              <a:rPr lang="ru-RU" sz="2700" b="1" dirty="0" smtClean="0">
                <a:latin typeface="Arial"/>
                <a:cs typeface="Arial"/>
              </a:rPr>
              <a:t>●</a:t>
            </a:r>
            <a:r>
              <a:rPr lang="ru-RU" sz="2700" b="1" dirty="0" smtClean="0"/>
              <a:t>злоупотреблении клизмами. 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365104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251520" y="2636912"/>
            <a:ext cx="8712968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поражение проксимального отдела канальцев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356992"/>
            <a:ext cx="8640960" cy="18722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Гипокалиемическая</a:t>
            </a:r>
            <a:r>
              <a:rPr lang="ru-RU" b="1" dirty="0" smtClean="0">
                <a:solidFill>
                  <a:schemeClr val="tx1"/>
                </a:solidFill>
              </a:rPr>
              <a:t> нефропатия сопровождается слабостью, вялостью, потерей аппетита, метеоризмом, парезом кишечника, реже появлением </a:t>
            </a:r>
            <a:r>
              <a:rPr lang="ru-RU" b="1" dirty="0" err="1" smtClean="0">
                <a:solidFill>
                  <a:schemeClr val="tx1"/>
                </a:solidFill>
              </a:rPr>
              <a:t>гипокалиемической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миокардиопатии</a:t>
            </a:r>
            <a:r>
              <a:rPr lang="ru-RU" b="1" dirty="0" smtClean="0">
                <a:solidFill>
                  <a:schemeClr val="tx1"/>
                </a:solidFill>
              </a:rPr>
              <a:t>, выражающейся в расширении границ сердца, нарушениях ритма, даже сердечной недостаточности.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79512" y="5013175"/>
            <a:ext cx="8784976" cy="178686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Подобное сочетание симптомов нередко направляют диагностический поиск по ложному пути.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8865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Гиперкальциемия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может развиться при: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интенсивной терапии витамином Д,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продолжительном употреблении больших количеств молока, обильном употреблении щелочей;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посткастрационном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постклимактерическом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остеопорозе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595181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жажда, полиурия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гипостенурия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мышечная слабость, запоры,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анорексия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головные боли, а иногда даже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психотические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расстройства.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симптомы должны быть поводом к тому, чтобы задуматься о происхождении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инсипидарного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синдрома и провести тщательное обследование с определением не только калия, но и кальция (также фосфора и натрия).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малейшем подозрении на возможность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гиперкальциемии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необходимо помимо определения количества кальция в крови и моче, проводить рентгенографию костей.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31120" cy="476672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ru-RU" sz="2800" b="1" dirty="0" err="1" smtClean="0"/>
              <a:t>Гиперпаратиреоз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  <a:ln w="762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довольно ранним признаком болезни 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мышечная слабость и утомляемость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(повышение кальция в крови ведет к снижению нервно-мышечной возбудимости и гипотонии мышц).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жажда и полиурия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инсипидарный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синдром)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гиперпаратиреозе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закономерны (паратиреоидный гормон тормозит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реабсорбцию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фосфатов в проксимальных канальцах, и фосфор повышенно выделяется с мочой, а в крови его уровень падает, нарушается фиксация кальция в костной ткани, так как фосфор в виде фосфатно-кальциевых солей включается в костную ткань. Возникает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гиперкальциемия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паратгормон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повышает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активность остеокластов и тормозит активность остеобластов. Возникает ситуация преобладания процессов распада костной ткани над ее синтезом со значительным высвобождением кальция, что вызывает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остеопороз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 кист и переломов,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параллельно с нарастанием кальция в крови происходит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значительное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выделение его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почками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,прежде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кальций откладывается в клетках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канальцевого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эпителия, главным образом его дистального отдела и в интерстициальной ткани.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выделение большого количества кальция способствует образованию камней почек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оксалатных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или фосфатных);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гиперпаратиреозе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развиваются различные поражения почек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нефролитиаз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распознается довольно легко, то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тубулоинтерстициальный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синдром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нередко просматривается, хотя он как раз и может оказаться ключом к диагностике.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b="1" dirty="0" err="1" smtClean="0"/>
              <a:t>Гиперпаратиреоз</a:t>
            </a:r>
            <a:r>
              <a:rPr lang="ru-RU" sz="3600" b="1" dirty="0" smtClean="0"/>
              <a:t> и </a:t>
            </a:r>
            <a:br>
              <a:rPr lang="ru-RU" sz="3600" b="1" dirty="0" smtClean="0"/>
            </a:br>
            <a:r>
              <a:rPr lang="ru-RU" sz="3600" b="1" dirty="0" smtClean="0"/>
              <a:t>первичный </a:t>
            </a:r>
            <a:r>
              <a:rPr lang="ru-RU" sz="3600" b="1" dirty="0" err="1" smtClean="0"/>
              <a:t>гиперальдостеронизм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Полиурия с низкой относительной плотностью мочи</a:t>
            </a:r>
          </a:p>
          <a:p>
            <a:r>
              <a:rPr lang="ru-RU" sz="2400" b="1" dirty="0" smtClean="0"/>
              <a:t>Диурез не превышает 3-4 л в сутки </a:t>
            </a:r>
            <a:r>
              <a:rPr lang="ru-RU" sz="2400" dirty="0" smtClean="0"/>
              <a:t>и </a:t>
            </a:r>
            <a:r>
              <a:rPr lang="ru-RU" sz="2400" b="1" dirty="0" smtClean="0"/>
              <a:t>не бывает</a:t>
            </a:r>
            <a:r>
              <a:rPr lang="ru-RU" sz="2400" dirty="0" smtClean="0"/>
              <a:t> столь </a:t>
            </a:r>
            <a:r>
              <a:rPr lang="ru-RU" sz="2400" b="1" dirty="0" smtClean="0"/>
              <a:t>низкой (1,000) относительная плотность мочи</a:t>
            </a:r>
            <a:r>
              <a:rPr lang="ru-RU" sz="2400" dirty="0" smtClean="0"/>
              <a:t>, как это наблюдается при несахарном диабете. </a:t>
            </a:r>
          </a:p>
          <a:p>
            <a:r>
              <a:rPr lang="ru-RU" sz="2400" b="1" dirty="0" smtClean="0"/>
              <a:t>Клиника выраженного </a:t>
            </a:r>
            <a:r>
              <a:rPr lang="ru-RU" sz="2400" b="1" dirty="0" err="1" smtClean="0"/>
              <a:t>гиперпаратиреоза</a:t>
            </a:r>
            <a:r>
              <a:rPr lang="ru-RU" sz="2400" b="1" dirty="0" smtClean="0"/>
              <a:t> </a:t>
            </a:r>
            <a:r>
              <a:rPr lang="ru-RU" sz="2400" dirty="0" smtClean="0"/>
              <a:t>(костные или почечные изменения, </a:t>
            </a:r>
            <a:r>
              <a:rPr lang="ru-RU" sz="2400" dirty="0" err="1" smtClean="0"/>
              <a:t>гиперкальциемия</a:t>
            </a:r>
            <a:r>
              <a:rPr lang="ru-RU" sz="2400" dirty="0" smtClean="0"/>
              <a:t>, </a:t>
            </a:r>
            <a:r>
              <a:rPr lang="ru-RU" sz="2400" dirty="0" err="1" smtClean="0"/>
              <a:t>гипофосфатемия</a:t>
            </a:r>
            <a:r>
              <a:rPr lang="ru-RU" sz="2400" dirty="0" smtClean="0"/>
              <a:t>, изменения уровня щелочной фосфатазы). </a:t>
            </a:r>
          </a:p>
          <a:p>
            <a:r>
              <a:rPr lang="ru-RU" sz="2400" dirty="0" smtClean="0"/>
              <a:t>При </a:t>
            </a:r>
            <a:r>
              <a:rPr lang="ru-RU" sz="2400" b="1" dirty="0" err="1" smtClean="0"/>
              <a:t>альдостеронизме</a:t>
            </a:r>
            <a:r>
              <a:rPr lang="ru-RU" sz="2400" dirty="0" smtClean="0"/>
              <a:t> наличие отечного синдрома, артериальной гипертензии, </a:t>
            </a:r>
            <a:r>
              <a:rPr lang="ru-RU" sz="2400" dirty="0" err="1" smtClean="0"/>
              <a:t>гиперкалиемии</a:t>
            </a:r>
            <a:r>
              <a:rPr lang="ru-RU" sz="2400" dirty="0" smtClean="0"/>
              <a:t>, </a:t>
            </a:r>
            <a:r>
              <a:rPr lang="ru-RU" sz="2400" dirty="0" err="1" smtClean="0"/>
              <a:t>гиперкалийурии</a:t>
            </a:r>
            <a:r>
              <a:rPr lang="ru-RU" sz="2400" dirty="0" smtClean="0"/>
              <a:t> отличает это заболевание от несахарного диабета.</a:t>
            </a:r>
            <a:r>
              <a:rPr lang="ru-RU" sz="2400" u="sng" dirty="0" smtClean="0"/>
              <a:t/>
            </a:r>
            <a:br>
              <a:rPr lang="ru-RU" sz="2400" u="sng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394" y="0"/>
            <a:ext cx="9079606" cy="6858000"/>
          </a:xfrm>
          <a:solidFill>
            <a:srgbClr val="FFFFCC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Инсипидарный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синдром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может возникнуть у больных с тяжелыми заболеваниями желудочно-кишечного тракта, когда возникает </a:t>
            </a:r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гипонатриемия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гипокалиемия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гипохлоремия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гипофосфатемия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гипокальциемия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77273" y="6857999"/>
            <a:ext cx="9066727" cy="45719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58"/>
            <a:ext cx="9144000" cy="450914"/>
          </a:xfrm>
          <a:solidFill>
            <a:srgbClr val="EFF6A8"/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Первичный </a:t>
            </a:r>
            <a:r>
              <a:rPr lang="ru-RU" sz="1800" b="1" dirty="0" err="1" smtClean="0"/>
              <a:t>гиперальдостеронизм</a:t>
            </a:r>
            <a:r>
              <a:rPr lang="ru-RU" sz="1800" b="1" dirty="0" smtClean="0"/>
              <a:t> (синдром </a:t>
            </a:r>
            <a:r>
              <a:rPr lang="ru-RU" sz="1800" b="1" dirty="0" err="1" smtClean="0"/>
              <a:t>Конна</a:t>
            </a:r>
            <a:r>
              <a:rPr lang="ru-RU" sz="1800" b="1" dirty="0" smtClean="0"/>
              <a:t>)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1800" dirty="0" smtClean="0"/>
              <a:t>Возникает в результате опухоли или гиперплазии коры надпочечников. Чаще болеют женщины. Полиурия/полидипсия — типичное проявление </a:t>
            </a:r>
            <a:r>
              <a:rPr lang="ru-RU" sz="1800" dirty="0" err="1" smtClean="0"/>
              <a:t>калийпенической</a:t>
            </a:r>
            <a:r>
              <a:rPr lang="ru-RU" sz="1800" dirty="0" smtClean="0"/>
              <a:t> нефропатии, развитие которой связано с дистрофическими изменениями эпителия канальцев из-за электролитного дисбаланса. </a:t>
            </a:r>
          </a:p>
          <a:p>
            <a:r>
              <a:rPr lang="ru-RU" sz="1800" b="1" dirty="0" smtClean="0"/>
              <a:t>Полиурия может достигнуть 6 л в сутки</a:t>
            </a:r>
            <a:r>
              <a:rPr lang="ru-RU" sz="1800" dirty="0" smtClean="0"/>
              <a:t>, характерна </a:t>
            </a:r>
            <a:r>
              <a:rPr lang="ru-RU" sz="1800" b="1" dirty="0" smtClean="0"/>
              <a:t>умеренная протеинурия</a:t>
            </a:r>
            <a:r>
              <a:rPr lang="ru-RU" sz="1800" dirty="0" smtClean="0"/>
              <a:t>. Возможно также присоединение хронического </a:t>
            </a:r>
            <a:r>
              <a:rPr lang="ru-RU" sz="1800" dirty="0" err="1" smtClean="0"/>
              <a:t>пиелонефрита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Отеки бывают редко. </a:t>
            </a:r>
          </a:p>
          <a:p>
            <a:r>
              <a:rPr lang="ru-RU" sz="1800" dirty="0" smtClean="0"/>
              <a:t>Кроме поражения почек, типична </a:t>
            </a:r>
            <a:r>
              <a:rPr lang="ru-RU" sz="1800" b="1" dirty="0" smtClean="0"/>
              <a:t>значительная артериальная гипертензия</a:t>
            </a:r>
            <a:r>
              <a:rPr lang="ru-RU" sz="1800" dirty="0" smtClean="0"/>
              <a:t>, могут возникать гипертонические кризы. </a:t>
            </a:r>
          </a:p>
          <a:p>
            <a:r>
              <a:rPr lang="ru-RU" sz="1800" dirty="0" smtClean="0"/>
              <a:t>Важным симптомом является </a:t>
            </a:r>
            <a:r>
              <a:rPr lang="ru-RU" sz="1800" b="1" dirty="0" smtClean="0"/>
              <a:t>мышечная слабость</a:t>
            </a:r>
            <a:r>
              <a:rPr lang="ru-RU" sz="1800" dirty="0" smtClean="0"/>
              <a:t>, на фоне которой могут возникать </a:t>
            </a:r>
            <a:r>
              <a:rPr lang="ru-RU" sz="1800" b="1" dirty="0" smtClean="0"/>
              <a:t>приступы миалгии</a:t>
            </a:r>
            <a:r>
              <a:rPr lang="ru-RU" sz="1800" dirty="0" smtClean="0"/>
              <a:t>. У некоторых больных находят </a:t>
            </a:r>
            <a:r>
              <a:rPr lang="ru-RU" sz="1800" dirty="0" err="1" smtClean="0"/>
              <a:t>тетанический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симптомокомплекс</a:t>
            </a:r>
            <a:r>
              <a:rPr lang="ru-RU" sz="1800" dirty="0" smtClean="0"/>
              <a:t>: </a:t>
            </a:r>
            <a:r>
              <a:rPr lang="ru-RU" sz="1800" b="1" dirty="0" smtClean="0"/>
              <a:t>судороги, положительные симптомы </a:t>
            </a:r>
            <a:r>
              <a:rPr lang="ru-RU" sz="1800" b="1" dirty="0" err="1" smtClean="0"/>
              <a:t>Труссо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Хвостека</a:t>
            </a:r>
            <a:r>
              <a:rPr lang="ru-RU" sz="1800" b="1" dirty="0" smtClean="0"/>
              <a:t>.</a:t>
            </a:r>
          </a:p>
          <a:p>
            <a:r>
              <a:rPr lang="ru-RU" sz="1800" dirty="0" smtClean="0"/>
              <a:t>Возможно </a:t>
            </a:r>
            <a:r>
              <a:rPr lang="ru-RU" sz="1800" b="1" dirty="0" smtClean="0"/>
              <a:t>нарушение толерантности к углеводам </a:t>
            </a:r>
            <a:r>
              <a:rPr lang="ru-RU" sz="1800" dirty="0" smtClean="0"/>
              <a:t>вплоть до развития сахарного диабета. </a:t>
            </a:r>
          </a:p>
          <a:p>
            <a:r>
              <a:rPr lang="ru-RU" sz="1800" b="1" dirty="0" smtClean="0"/>
              <a:t>Для синдрома вторичного </a:t>
            </a:r>
            <a:r>
              <a:rPr lang="ru-RU" sz="1800" b="1" dirty="0" err="1" smtClean="0"/>
              <a:t>гиперальдостеронизма</a:t>
            </a:r>
            <a:r>
              <a:rPr lang="ru-RU" sz="1800" dirty="0" smtClean="0"/>
              <a:t>, который осложняет некоторые заболевания </a:t>
            </a:r>
            <a:r>
              <a:rPr lang="ru-RU" sz="1800" dirty="0" err="1" smtClean="0"/>
              <a:t>сердечно-сосудистой</a:t>
            </a:r>
            <a:r>
              <a:rPr lang="ru-RU" sz="1800" dirty="0" smtClean="0"/>
              <a:t> системы, почек, печени, легких, </a:t>
            </a:r>
            <a:r>
              <a:rPr lang="ru-RU" sz="1800" b="1" dirty="0" smtClean="0"/>
              <a:t>выраженная полиурия/полидипсия не характерна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548680"/>
          </a:xfrm>
          <a:solidFill>
            <a:srgbClr val="FFFFCC"/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800" b="1" dirty="0" err="1" smtClean="0"/>
              <a:t>Гиперальдостеронизм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424936" cy="5577483"/>
          </a:xfr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Типична </a:t>
            </a:r>
            <a:r>
              <a:rPr lang="ru-RU" sz="2000" b="1" dirty="0" err="1" smtClean="0"/>
              <a:t>гипокалиемия</a:t>
            </a:r>
            <a:r>
              <a:rPr lang="ru-RU" sz="2000" dirty="0" smtClean="0"/>
              <a:t>, могут быть вызванные ею </a:t>
            </a:r>
            <a:r>
              <a:rPr lang="ru-RU" sz="2000" b="1" dirty="0" smtClean="0"/>
              <a:t>изменения на ЭКГ</a:t>
            </a:r>
            <a:r>
              <a:rPr lang="ru-RU" sz="2000" dirty="0" smtClean="0"/>
              <a:t> — снижение сегмента ST, удлинение интервала S-Т, уплощение зубца Т, появление высоких и </a:t>
            </a:r>
            <a:r>
              <a:rPr lang="ru-RU" sz="2000" dirty="0" err="1" smtClean="0"/>
              <a:t>заостренныхзубцов</a:t>
            </a:r>
            <a:r>
              <a:rPr lang="ru-RU" sz="2000" dirty="0" smtClean="0"/>
              <a:t> Р, </a:t>
            </a:r>
            <a:r>
              <a:rPr lang="ru-RU" sz="2000" dirty="0" err="1" smtClean="0"/>
              <a:t>появлениезубца</a:t>
            </a:r>
            <a:r>
              <a:rPr lang="ru-RU" sz="2000" dirty="0" smtClean="0"/>
              <a:t> U, удлинение интервала Р-Q и расширение комплекса QRS (только при очень низкам уровне калия). </a:t>
            </a:r>
          </a:p>
          <a:p>
            <a:r>
              <a:rPr lang="ru-RU" sz="2000" b="1" dirty="0" smtClean="0"/>
              <a:t>Коэффициент натрий/калий </a:t>
            </a:r>
            <a:r>
              <a:rPr lang="ru-RU" sz="2000" dirty="0" smtClean="0"/>
              <a:t>в сыворотке </a:t>
            </a:r>
            <a:r>
              <a:rPr lang="ru-RU" sz="2000" b="1" dirty="0" smtClean="0"/>
              <a:t>выше 32</a:t>
            </a:r>
            <a:r>
              <a:rPr lang="ru-RU" sz="2000" dirty="0" smtClean="0"/>
              <a:t>, а в слюне ниже 0,6.</a:t>
            </a:r>
          </a:p>
          <a:p>
            <a:r>
              <a:rPr lang="ru-RU" sz="2000" b="1" dirty="0" err="1" smtClean="0"/>
              <a:t>Спиранолактоновый</a:t>
            </a:r>
            <a:r>
              <a:rPr lang="ru-RU" sz="2000" b="1" dirty="0" smtClean="0"/>
              <a:t> тест: </a:t>
            </a:r>
            <a:r>
              <a:rPr lang="ru-RU" sz="2000" dirty="0" smtClean="0"/>
              <a:t>повышение уровня калия в сыворотке после трехдневного приема антагонистов альдостерона (</a:t>
            </a:r>
            <a:r>
              <a:rPr lang="ru-RU" sz="2000" dirty="0" err="1" smtClean="0"/>
              <a:t>альдактон</a:t>
            </a:r>
            <a:r>
              <a:rPr lang="ru-RU" sz="2000" dirty="0" smtClean="0"/>
              <a:t>, </a:t>
            </a:r>
            <a:r>
              <a:rPr lang="ru-RU" sz="2000" dirty="0" err="1" smtClean="0"/>
              <a:t>верошпирон</a:t>
            </a:r>
            <a:r>
              <a:rPr lang="ru-RU" sz="2000" dirty="0" smtClean="0"/>
              <a:t> и т. п.). </a:t>
            </a:r>
          </a:p>
          <a:p>
            <a:r>
              <a:rPr lang="ru-RU" sz="2000" dirty="0" smtClean="0"/>
              <a:t>Скорость </a:t>
            </a:r>
            <a:r>
              <a:rPr lang="ru-RU" sz="2000" b="1" dirty="0" smtClean="0"/>
              <a:t>секреции альдостерона, его уровень в крови и выделение с мочой повышены, активность ренина плазмы снижена.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  <a:solidFill>
            <a:srgbClr val="FFFFCC"/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800" b="1" dirty="0" err="1" smtClean="0"/>
              <a:t>Гиперальдостеронизм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577483"/>
          </a:xfr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/>
              <a:t>Для топической диагностики опухоли применяют </a:t>
            </a:r>
            <a:r>
              <a:rPr lang="ru-RU" sz="2000" dirty="0" smtClean="0"/>
              <a:t>компьютерную томографию, </a:t>
            </a:r>
          </a:p>
          <a:p>
            <a:r>
              <a:rPr lang="ru-RU" sz="2000" dirty="0" smtClean="0"/>
              <a:t>ультразвуковое исследование, </a:t>
            </a:r>
          </a:p>
          <a:p>
            <a:r>
              <a:rPr lang="ru-RU" sz="2000" dirty="0" smtClean="0"/>
              <a:t>сканирование после введения радиоактивного холестерина и другие методы.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Плановая диагностика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Щелочная реакция мочи, </a:t>
            </a:r>
            <a:r>
              <a:rPr lang="ru-RU" sz="2000" dirty="0" err="1" smtClean="0"/>
              <a:t>гипокалиемия</a:t>
            </a:r>
            <a:r>
              <a:rPr lang="ru-RU" sz="2000" dirty="0" smtClean="0"/>
              <a:t>, высокий уровень альдостерона сыворотки. Резко повышена активность ренина и </a:t>
            </a:r>
            <a:r>
              <a:rPr lang="ru-RU" sz="2000" dirty="0" err="1" smtClean="0"/>
              <a:t>ангиотензина</a:t>
            </a:r>
            <a:r>
              <a:rPr lang="ru-RU" sz="2000" dirty="0" smtClean="0"/>
              <a:t> II в плазме. </a:t>
            </a:r>
          </a:p>
          <a:p>
            <a:r>
              <a:rPr lang="ru-RU" sz="2000" dirty="0" smtClean="0"/>
              <a:t>Из методов топической диагностики опухоли </a:t>
            </a:r>
            <a:r>
              <a:rPr lang="ru-RU" sz="2000" b="1" dirty="0" smtClean="0"/>
              <a:t>предпочтительны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внутривенная урография, </a:t>
            </a:r>
          </a:p>
          <a:p>
            <a:r>
              <a:rPr lang="ru-RU" sz="2000" dirty="0" smtClean="0"/>
              <a:t>почечная ангиография, </a:t>
            </a:r>
          </a:p>
          <a:p>
            <a:r>
              <a:rPr lang="ru-RU" sz="2000" dirty="0" smtClean="0"/>
              <a:t>УЗИ, </a:t>
            </a:r>
          </a:p>
          <a:p>
            <a:r>
              <a:rPr lang="ru-RU" sz="2000" dirty="0" smtClean="0"/>
              <a:t>компьютерная томография.  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rgbClr val="FFFFCC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Этиологический полиморфизм синдрома полиурии-полидипсии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761" y="1412776"/>
            <a:ext cx="8225695" cy="5112568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</a:rPr>
              <a:t>может иметь алиментарную, медикаментозную, эндокринную, </a:t>
            </a:r>
            <a:r>
              <a:rPr lang="ru-RU" sz="2800" b="1" dirty="0" err="1" smtClean="0">
                <a:solidFill>
                  <a:schemeClr val="tx1"/>
                </a:solidFill>
              </a:rPr>
              <a:t>нефрогенную</a:t>
            </a:r>
            <a:r>
              <a:rPr lang="ru-RU" sz="2800" b="1" dirty="0" smtClean="0">
                <a:solidFill>
                  <a:schemeClr val="tx1"/>
                </a:solidFill>
              </a:rPr>
              <a:t> и нефротоксическую, неврогенную и психогенную </a:t>
            </a:r>
            <a:r>
              <a:rPr lang="ru-RU" sz="2800" b="1" dirty="0" smtClean="0">
                <a:solidFill>
                  <a:schemeClr val="tx1"/>
                </a:solidFill>
              </a:rPr>
              <a:t>природу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</a:rPr>
              <a:t>в диагностике и лечебной практике предлагается ориентироваться на установление его патофизиологической основы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Клинический случай 6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/>
              <a:t>Жалобы при поступлении: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Жажда до 6-8 литров в сутки</a:t>
            </a:r>
          </a:p>
          <a:p>
            <a:r>
              <a:rPr lang="ru-RU" sz="2400" dirty="0" smtClean="0"/>
              <a:t>Учащенное мочеиспускание</a:t>
            </a:r>
          </a:p>
          <a:p>
            <a:r>
              <a:rPr lang="ru-RU" sz="2400" dirty="0" smtClean="0"/>
              <a:t>Головные боли</a:t>
            </a:r>
          </a:p>
          <a:p>
            <a:r>
              <a:rPr lang="ru-RU" sz="2400" b="1" dirty="0" smtClean="0"/>
              <a:t>Анамнез заболевания: </a:t>
            </a:r>
            <a:r>
              <a:rPr lang="ru-RU" sz="2400" dirty="0" smtClean="0"/>
              <a:t>жалобы появились в 6 лет, однако впервые консультирован эндокринологом в августе 2017 и прошел стационарное обследование в областной детской больнице: </a:t>
            </a:r>
          </a:p>
          <a:p>
            <a:r>
              <a:rPr lang="ru-RU" sz="2400" dirty="0" smtClean="0"/>
              <a:t>ОАМ- </a:t>
            </a:r>
            <a:r>
              <a:rPr lang="ru-RU" sz="2400" dirty="0" err="1" smtClean="0"/>
              <a:t>уд.вес</a:t>
            </a:r>
            <a:r>
              <a:rPr lang="ru-RU" sz="2400" dirty="0" smtClean="0"/>
              <a:t> 1005</a:t>
            </a:r>
          </a:p>
          <a:p>
            <a:r>
              <a:rPr lang="ru-RU" sz="2400" dirty="0" smtClean="0"/>
              <a:t>Исследование мочи по </a:t>
            </a:r>
            <a:r>
              <a:rPr lang="ru-RU" sz="2400" dirty="0" err="1" smtClean="0"/>
              <a:t>Зимницкому</a:t>
            </a:r>
            <a:r>
              <a:rPr lang="ru-RU" sz="2400" dirty="0" smtClean="0"/>
              <a:t> – колебания удельного веса от 1000 до 1002,</a:t>
            </a:r>
          </a:p>
          <a:p>
            <a:pPr>
              <a:buNone/>
            </a:pPr>
            <a:r>
              <a:rPr lang="ru-RU" sz="2400" dirty="0" smtClean="0"/>
              <a:t>    ДД= 5100 мл, НД= 2150 мл, белка нет ни в общем анализе мочи ни в суточной моче, солей нет. </a:t>
            </a:r>
          </a:p>
          <a:p>
            <a:r>
              <a:rPr lang="ru-RU" sz="2400" dirty="0" smtClean="0"/>
              <a:t>На фоне приема </a:t>
            </a:r>
            <a:r>
              <a:rPr lang="ru-RU" sz="2400" dirty="0" err="1" smtClean="0"/>
              <a:t>десмопрессина</a:t>
            </a:r>
            <a:r>
              <a:rPr lang="ru-RU" sz="2400" dirty="0" smtClean="0"/>
              <a:t> 0,15 мг 3 раза в день колебания удельного веса от 1000 до 1007, ДД 1380 мл,  НД 1930 мл.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400" b="1" dirty="0" smtClean="0"/>
              <a:t>Проведено дополнительное обследование</a:t>
            </a: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Гормональный профиль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ТТГ 1,6 </a:t>
            </a:r>
            <a:r>
              <a:rPr lang="ru-RU" dirty="0" err="1" smtClean="0"/>
              <a:t>мкМЕ</a:t>
            </a:r>
            <a:r>
              <a:rPr lang="ru-RU" dirty="0" smtClean="0"/>
              <a:t>/мл (0,23-3,43)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Св.Т4 11,6 </a:t>
            </a:r>
            <a:r>
              <a:rPr lang="ru-RU" dirty="0" err="1" smtClean="0"/>
              <a:t>пмоль</a:t>
            </a:r>
            <a:r>
              <a:rPr lang="ru-RU" dirty="0" smtClean="0"/>
              <a:t>/л (10-23,2)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Пролактин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657,1</a:t>
            </a:r>
            <a:r>
              <a:rPr lang="ru-RU" dirty="0" smtClean="0"/>
              <a:t> </a:t>
            </a:r>
            <a:r>
              <a:rPr lang="ru-RU" dirty="0" err="1" smtClean="0"/>
              <a:t>мМЕ</a:t>
            </a:r>
            <a:r>
              <a:rPr lang="ru-RU" dirty="0" smtClean="0"/>
              <a:t>/мл (45-320)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Кортизол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923,6</a:t>
            </a:r>
            <a:r>
              <a:rPr lang="ru-RU" dirty="0" smtClean="0"/>
              <a:t> </a:t>
            </a:r>
            <a:r>
              <a:rPr lang="ru-RU" dirty="0" err="1" smtClean="0"/>
              <a:t>нмоль</a:t>
            </a:r>
            <a:r>
              <a:rPr lang="ru-RU" dirty="0" smtClean="0"/>
              <a:t>/л (150-660)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Ротация обеих почек под углом 45о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600" b="1" u="sng" dirty="0" smtClean="0"/>
              <a:t>Картина </a:t>
            </a:r>
            <a:r>
              <a:rPr lang="ru-RU" sz="2600" b="1" u="sng" dirty="0" err="1" smtClean="0"/>
              <a:t>микроаденомы</a:t>
            </a:r>
            <a:r>
              <a:rPr lang="ru-RU" sz="2600" b="1" u="sng" dirty="0" smtClean="0"/>
              <a:t> гипофиза: </a:t>
            </a:r>
            <a:r>
              <a:rPr lang="ru-RU" sz="2600" b="1" dirty="0" smtClean="0"/>
              <a:t>структура гипофиза 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/>
              <a:t>неоднородная за счет </a:t>
            </a:r>
            <a:r>
              <a:rPr lang="ru-RU" sz="2600" b="1" dirty="0" err="1" smtClean="0"/>
              <a:t>гипоинтенсивного</a:t>
            </a:r>
            <a:r>
              <a:rPr lang="ru-RU" sz="2600" b="1" dirty="0" smtClean="0"/>
              <a:t> участка изменений сигнала в области дна гипофиза диаметром до 3 мм с задержкой накопления контраста в этом участке. Ножка гипофиза скошена влево, хиазма не изменена.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564904"/>
            <a:ext cx="8280920" cy="432048"/>
          </a:xfrm>
          <a:prstGeom prst="rect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УЗИ почек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645024"/>
            <a:ext cx="8136904" cy="648072"/>
          </a:xfrm>
          <a:prstGeom prst="rect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МРТ головного мозга с </a:t>
            </a:r>
            <a:r>
              <a:rPr lang="ru-RU" sz="2000" b="1" dirty="0" err="1" smtClean="0">
                <a:solidFill>
                  <a:schemeClr val="bg1"/>
                </a:solidFill>
              </a:rPr>
              <a:t>контрастированным</a:t>
            </a:r>
            <a:r>
              <a:rPr lang="ru-RU" sz="2000" b="1" dirty="0" smtClean="0">
                <a:solidFill>
                  <a:schemeClr val="bg1"/>
                </a:solidFill>
              </a:rPr>
              <a:t> усилением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algn="r"/>
            <a:r>
              <a:rPr lang="ru-RU" b="1" dirty="0" smtClean="0"/>
              <a:t>Анамнез жизни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Анамнез жизни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До годовалого возраста наблюдался у невролога по поводу </a:t>
            </a:r>
            <a:r>
              <a:rPr lang="ru-RU" sz="2400" b="1" dirty="0" err="1" smtClean="0">
                <a:solidFill>
                  <a:srgbClr val="FF0000"/>
                </a:solidFill>
              </a:rPr>
              <a:t>гипоксического</a:t>
            </a:r>
            <a:r>
              <a:rPr lang="ru-RU" sz="2400" b="1" dirty="0" smtClean="0">
                <a:solidFill>
                  <a:srgbClr val="FF0000"/>
                </a:solidFill>
              </a:rPr>
              <a:t> поражения ЦНС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Черепно-мозговая травма </a:t>
            </a:r>
            <a:r>
              <a:rPr lang="ru-RU" sz="2400" dirty="0" smtClean="0"/>
              <a:t>в 6-летнем и 12-летнем возрасте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Наследственный анамнез отягощен по СД</a:t>
            </a:r>
            <a:endParaRPr lang="ru-RU" sz="24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algn="r"/>
            <a:r>
              <a:rPr lang="ru-RU" b="1" dirty="0" smtClean="0"/>
              <a:t>ЭНЦ (</a:t>
            </a:r>
            <a:r>
              <a:rPr lang="ru-RU" sz="2800" b="1" dirty="0" smtClean="0"/>
              <a:t>февраль 2018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Рост 177.4 см, вес 68 кг, ИМТ 21,6 кг/м2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Телосложение, кожные покровы и слизистые, костно-мышечная система, подкожно-жировая клетчатка – без особенностей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Щитовидная железа: расположена типично, мягко-эластичной консистенции, подвижна при глотании, не увеличена, узлы не определяются. Клинически – </a:t>
            </a:r>
            <a:r>
              <a:rPr lang="ru-RU" sz="2800" dirty="0" err="1" smtClean="0"/>
              <a:t>эутироз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algn="r"/>
            <a:r>
              <a:rPr lang="ru-RU" b="1" dirty="0" smtClean="0"/>
              <a:t>ЭНЦ (</a:t>
            </a:r>
            <a:r>
              <a:rPr lang="ru-RU" sz="2800" b="1" dirty="0" smtClean="0"/>
              <a:t>февраль 2018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Половые органы сформированы правильно, по мужскому типу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Сердечно-сосудистая</a:t>
            </a:r>
            <a:r>
              <a:rPr lang="ru-RU" sz="2800" dirty="0" smtClean="0"/>
              <a:t>, дыхательная системы без патологии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Живот мягкий, безболезненный, печень не увеличена, селезенка не пальпируется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Симптом поколачивания отрицательный с обеих сторон, дизурии нет.</a:t>
            </a:r>
            <a:endParaRPr lang="ru-RU" sz="28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algn="r"/>
            <a:r>
              <a:rPr lang="ru-RU" b="1" dirty="0" smtClean="0"/>
              <a:t>ЭНЦ (</a:t>
            </a:r>
            <a:r>
              <a:rPr lang="ru-RU" sz="2800" b="1" dirty="0" smtClean="0"/>
              <a:t>февраль 2018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ОАК (тромбоцитоз 340 х109) ( 148-339)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Глюкоза 4,66 </a:t>
            </a:r>
            <a:r>
              <a:rPr lang="ru-RU" sz="2800" dirty="0" err="1" smtClean="0"/>
              <a:t>ммоль</a:t>
            </a:r>
            <a:r>
              <a:rPr lang="ru-RU" sz="2800" dirty="0" smtClean="0"/>
              <a:t>/л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Осмоляльность</a:t>
            </a:r>
            <a:r>
              <a:rPr lang="ru-RU" sz="2800" dirty="0" smtClean="0"/>
              <a:t> плазмы 281 </a:t>
            </a:r>
            <a:r>
              <a:rPr lang="en-US" sz="2800" dirty="0" err="1" smtClean="0"/>
              <a:t>mOsm</a:t>
            </a:r>
            <a:r>
              <a:rPr lang="ru-RU" sz="2800" dirty="0" smtClean="0"/>
              <a:t>/кг</a:t>
            </a:r>
            <a:r>
              <a:rPr lang="ru-RU" sz="2800" dirty="0"/>
              <a:t> </a:t>
            </a:r>
            <a:r>
              <a:rPr lang="ru-RU" sz="2800" dirty="0" smtClean="0"/>
              <a:t>(280-300)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Общий белок 75 г/л (64-83)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Холестерин 3,01 </a:t>
            </a:r>
            <a:r>
              <a:rPr lang="ru-RU" sz="2800" dirty="0" err="1" smtClean="0"/>
              <a:t>ммоль</a:t>
            </a:r>
            <a:r>
              <a:rPr lang="ru-RU" sz="2800" dirty="0" smtClean="0"/>
              <a:t>/л (3,3-5,2)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Креатинин</a:t>
            </a:r>
            <a:r>
              <a:rPr lang="ru-RU" sz="2800" dirty="0" smtClean="0"/>
              <a:t> 71 </a:t>
            </a:r>
            <a:r>
              <a:rPr lang="ru-RU" sz="2800" dirty="0" err="1" smtClean="0"/>
              <a:t>мкмоль</a:t>
            </a:r>
            <a:r>
              <a:rPr lang="ru-RU" sz="2800" dirty="0" smtClean="0"/>
              <a:t>/л (63-110)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Калий 4,8 </a:t>
            </a:r>
            <a:r>
              <a:rPr lang="ru-RU" sz="2800" dirty="0" err="1" smtClean="0"/>
              <a:t>ммоль</a:t>
            </a:r>
            <a:r>
              <a:rPr lang="ru-RU" sz="2800" dirty="0" smtClean="0"/>
              <a:t>/л (3,5-5,1)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algn="r"/>
            <a:r>
              <a:rPr lang="ru-RU" b="1" dirty="0" smtClean="0"/>
              <a:t>ЭНЦ (</a:t>
            </a:r>
            <a:r>
              <a:rPr lang="ru-RU" sz="2800" b="1" dirty="0" smtClean="0"/>
              <a:t>февраль 2018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ТТГ 1,3мМЕ/л (0,43-4,2)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Св. Т4 14,2 </a:t>
            </a:r>
            <a:r>
              <a:rPr lang="ru-RU" sz="2800" dirty="0" err="1" smtClean="0"/>
              <a:t>пмоль</a:t>
            </a:r>
            <a:r>
              <a:rPr lang="ru-RU" sz="2800" dirty="0" smtClean="0"/>
              <a:t>/л (10,1-17,9)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ЛГ 4,97 </a:t>
            </a:r>
            <a:r>
              <a:rPr lang="ru-RU" sz="2800" dirty="0" err="1" smtClean="0"/>
              <a:t>Ед</a:t>
            </a:r>
            <a:r>
              <a:rPr lang="ru-RU" sz="2800" dirty="0" smtClean="0"/>
              <a:t>/л (2,5-11,0)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Пролактин 464,5 </a:t>
            </a:r>
            <a:r>
              <a:rPr lang="ru-RU" sz="2800" dirty="0" err="1" smtClean="0"/>
              <a:t>мЕд</a:t>
            </a:r>
            <a:r>
              <a:rPr lang="ru-RU" sz="2800" dirty="0" smtClean="0"/>
              <a:t>/л (60-510)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Кортизол, кровь 427,2 </a:t>
            </a:r>
            <a:r>
              <a:rPr lang="ru-RU" sz="2800" dirty="0" err="1" smtClean="0"/>
              <a:t>нмоль</a:t>
            </a:r>
            <a:r>
              <a:rPr lang="ru-RU" sz="2800" dirty="0" smtClean="0"/>
              <a:t>/л (123-626)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ИПФР-1   338,5 </a:t>
            </a:r>
            <a:r>
              <a:rPr lang="ru-RU" sz="2800" dirty="0" err="1" smtClean="0"/>
              <a:t>нг</a:t>
            </a:r>
            <a:r>
              <a:rPr lang="ru-RU" sz="2800" dirty="0" smtClean="0"/>
              <a:t>/мл (120-400)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ФСГ 4,59 </a:t>
            </a:r>
            <a:r>
              <a:rPr lang="ru-RU" sz="2800" dirty="0" err="1" smtClean="0"/>
              <a:t>Ед</a:t>
            </a:r>
            <a:r>
              <a:rPr lang="ru-RU" sz="2800" dirty="0" smtClean="0"/>
              <a:t>/л (1,6-9,7)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Тестостерон 16,5 </a:t>
            </a:r>
            <a:r>
              <a:rPr lang="ru-RU" sz="2800" dirty="0" err="1" smtClean="0"/>
              <a:t>нмоль</a:t>
            </a:r>
            <a:r>
              <a:rPr lang="ru-RU" sz="2800" dirty="0" smtClean="0"/>
              <a:t>/л (11-33,5)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algn="r"/>
            <a:r>
              <a:rPr lang="ru-RU" b="1" dirty="0" smtClean="0"/>
              <a:t>ЭНЦ (</a:t>
            </a:r>
            <a:r>
              <a:rPr lang="ru-RU" sz="2800" b="1" dirty="0" smtClean="0"/>
              <a:t>февраль 2018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ОАМ – без патологии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Моча по </a:t>
            </a:r>
            <a:r>
              <a:rPr lang="ru-RU" dirty="0" err="1" smtClean="0"/>
              <a:t>Зимницкому</a:t>
            </a:r>
            <a:r>
              <a:rPr lang="ru-RU" dirty="0" smtClean="0"/>
              <a:t>: (5 мкг </a:t>
            </a:r>
            <a:r>
              <a:rPr lang="ru-RU" dirty="0" err="1" smtClean="0"/>
              <a:t>минирина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r>
              <a:rPr lang="ru-RU" dirty="0" smtClean="0"/>
              <a:t>) удельный вес 1008-1029                                                 ДД=600 мл; НД=750 мл; СД=1350 мл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algn="r"/>
            <a:r>
              <a:rPr lang="ru-RU" b="1" dirty="0" smtClean="0"/>
              <a:t>ЭНЦ (</a:t>
            </a:r>
            <a:r>
              <a:rPr lang="ru-RU" sz="2800" b="1" dirty="0" smtClean="0"/>
              <a:t>февраль 2018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Описание МРТ</a:t>
            </a:r>
            <a:r>
              <a:rPr lang="ru-RU" sz="2800" dirty="0" smtClean="0"/>
              <a:t>: гипофиз, воронка расположены правее средней линии (вариант строения); гипофиз обычных размеров, структура </a:t>
            </a:r>
            <a:r>
              <a:rPr lang="ru-RU" sz="2800" dirty="0" err="1" smtClean="0"/>
              <a:t>аденогипофиза</a:t>
            </a:r>
            <a:r>
              <a:rPr lang="ru-RU" sz="2800" dirty="0" smtClean="0"/>
              <a:t> относительно однородна, задняя отчетливо не </a:t>
            </a:r>
            <a:r>
              <a:rPr lang="ru-RU" sz="2800" dirty="0" err="1" smtClean="0"/>
              <a:t>опрделяется</a:t>
            </a:r>
            <a:r>
              <a:rPr lang="ru-RU" sz="2800" dirty="0" smtClean="0"/>
              <a:t> (недостаточно информации, представленной на снимке). При контрастном усилении гипофиз накапливает контрастный препарат диффузно неоднородно, очагов патологического накопления контрастного вещества не выявлено. Заключение: </a:t>
            </a:r>
            <a:r>
              <a:rPr lang="ru-RU" sz="2800" b="1" dirty="0" smtClean="0">
                <a:solidFill>
                  <a:srgbClr val="FF0000"/>
                </a:solidFill>
              </a:rPr>
              <a:t>данных за объемный процесс </a:t>
            </a:r>
            <a:r>
              <a:rPr lang="ru-RU" sz="2800" b="1" dirty="0" err="1" smtClean="0">
                <a:solidFill>
                  <a:srgbClr val="FF0000"/>
                </a:solidFill>
              </a:rPr>
              <a:t>хиазмально-селлярной</a:t>
            </a:r>
            <a:r>
              <a:rPr lang="ru-RU" sz="2800" b="1" dirty="0" smtClean="0">
                <a:solidFill>
                  <a:srgbClr val="FF0000"/>
                </a:solidFill>
              </a:rPr>
              <a:t> области не получено</a:t>
            </a:r>
            <a:r>
              <a:rPr lang="ru-RU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algn="r"/>
            <a:r>
              <a:rPr lang="ru-RU" b="1" dirty="0" smtClean="0"/>
              <a:t>ЭНЦ (</a:t>
            </a:r>
            <a:r>
              <a:rPr lang="ru-RU" sz="2800" b="1" dirty="0" smtClean="0"/>
              <a:t>февраль 2018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Для исключения нарушения в гене </a:t>
            </a:r>
            <a:r>
              <a:rPr lang="en-US" b="1" dirty="0" smtClean="0"/>
              <a:t>AVP </a:t>
            </a:r>
            <a:r>
              <a:rPr lang="ru-RU" b="1" dirty="0" smtClean="0"/>
              <a:t>произведен забор крови для молекулярно-генетического исследования.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400" b="1" dirty="0" smtClean="0"/>
              <a:t>Причины и патогенетические механизмы синдрома полиурии-полидипсии  лежат в основе многочисленных классификаций</a:t>
            </a:r>
            <a:endParaRPr lang="ru-RU" sz="44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4546"/>
            <a:ext cx="8784976" cy="111421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err="1" smtClean="0"/>
              <a:t>Нефрогенный</a:t>
            </a:r>
            <a:r>
              <a:rPr lang="ru-RU" dirty="0" smtClean="0"/>
              <a:t> </a:t>
            </a:r>
            <a:r>
              <a:rPr lang="ru-RU" dirty="0" err="1" smtClean="0"/>
              <a:t>вазопрессинрезистентный</a:t>
            </a:r>
            <a:r>
              <a:rPr lang="ru-RU" dirty="0" smtClean="0"/>
              <a:t> несахарный диабет (врожденный и приобретенный) дифференцируют с полиурией, возникающей при первичном </a:t>
            </a:r>
            <a:r>
              <a:rPr lang="ru-RU" dirty="0" err="1" smtClean="0"/>
              <a:t>альдостеронизме</a:t>
            </a:r>
            <a:r>
              <a:rPr lang="ru-RU" dirty="0" smtClean="0"/>
              <a:t>, </a:t>
            </a:r>
            <a:r>
              <a:rPr lang="ru-RU" dirty="0" err="1" smtClean="0"/>
              <a:t>гиперпаратиреозе</a:t>
            </a:r>
            <a:r>
              <a:rPr lang="ru-RU" dirty="0" smtClean="0"/>
              <a:t> с </a:t>
            </a:r>
            <a:r>
              <a:rPr lang="ru-RU" dirty="0" err="1" smtClean="0"/>
              <a:t>нефрокальцинозом</a:t>
            </a:r>
            <a:r>
              <a:rPr lang="ru-RU" dirty="0" smtClean="0"/>
              <a:t>, синдроме нарушенной адсорбции в кишечнике. </a:t>
            </a:r>
            <a:endParaRPr lang="ru-RU" b="1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4546"/>
            <a:ext cx="8784976" cy="610158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/>
              <a:t>Психогенная полидипсия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первично </a:t>
            </a:r>
            <a:r>
              <a:rPr lang="ru-RU" b="1" dirty="0" smtClean="0"/>
              <a:t>жажда</a:t>
            </a:r>
          </a:p>
          <a:p>
            <a:r>
              <a:rPr lang="ru-RU" dirty="0" smtClean="0"/>
              <a:t>обусловлена функциональным или органическими нарушениями в центре жажды, приводящими к бесконтрольному приему большого количества жидкости. Увеличение объема циркулирующей жидкости уменьшает ее осмотическое давление и через систему осморегулирующих рецепторов снижает уровень ВП. Так (вторично) возникает </a:t>
            </a:r>
            <a:r>
              <a:rPr lang="ru-RU" b="1" dirty="0" smtClean="0"/>
              <a:t>полиурия с низкой относительной плотностью мочи</a:t>
            </a:r>
            <a:r>
              <a:rPr lang="ru-RU" dirty="0" smtClean="0"/>
              <a:t>. </a:t>
            </a:r>
            <a:r>
              <a:rPr lang="ru-RU" b="1" dirty="0" err="1" smtClean="0"/>
              <a:t>Осмолярность</a:t>
            </a:r>
            <a:r>
              <a:rPr lang="ru-RU" b="1" dirty="0" smtClean="0"/>
              <a:t> плазмы и уровень натрия в ней нормальные или несколько снижены</a:t>
            </a:r>
            <a:r>
              <a:rPr lang="ru-RU" dirty="0" smtClean="0"/>
              <a:t>. Ограничение приема жидкости и дегидратация, стимулирующая эндогенный ВП у больных с психогенной полидипсией, в отличие от больных с несахарным диабетом, </a:t>
            </a:r>
            <a:r>
              <a:rPr lang="ru-RU" b="1" dirty="0" smtClean="0"/>
              <a:t>не нарушают общего состояния, количество выделяемой мочи соответственно уменьшается, а ее </a:t>
            </a:r>
            <a:r>
              <a:rPr lang="ru-RU" b="1" dirty="0" err="1" smtClean="0"/>
              <a:t>осмолярность</a:t>
            </a:r>
            <a:r>
              <a:rPr lang="ru-RU" b="1" dirty="0" smtClean="0"/>
              <a:t> и относительная плотность нормализуются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длительной полиурии почки постепенно утрачивают способность реагировать на ВП максимальным повышением </a:t>
            </a:r>
            <a:r>
              <a:rPr lang="ru-RU" dirty="0" err="1" smtClean="0"/>
              <a:t>осмолярности</a:t>
            </a:r>
            <a:r>
              <a:rPr lang="ru-RU" dirty="0" smtClean="0"/>
              <a:t> мочи (до 900-1200 </a:t>
            </a:r>
            <a:r>
              <a:rPr lang="ru-RU" dirty="0" err="1" smtClean="0"/>
              <a:t>мосм</a:t>
            </a:r>
            <a:r>
              <a:rPr lang="ru-RU" dirty="0" smtClean="0"/>
              <a:t>/кг), и даже при первичной полидипсии нормализация относительной плотности может не произойти. </a:t>
            </a:r>
            <a:endParaRPr lang="ru-RU" b="1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4546"/>
            <a:ext cx="8784976" cy="610158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/>
              <a:t>Центральный несахарный диабет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уменьшении количества принимаемой жидкости </a:t>
            </a:r>
            <a:r>
              <a:rPr lang="ru-RU" b="1" dirty="0" smtClean="0"/>
              <a:t>ухудшается общее состояние, жажда становится мучительной, развивается обезвоживание, а количество выделяемой мочи, ее </a:t>
            </a:r>
            <a:r>
              <a:rPr lang="ru-RU" b="1" dirty="0" err="1" smtClean="0"/>
              <a:t>осмолярность</a:t>
            </a:r>
            <a:r>
              <a:rPr lang="ru-RU" b="1" dirty="0" smtClean="0"/>
              <a:t> и относительная плотность существенно не меняются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Поэтому </a:t>
            </a:r>
            <a:r>
              <a:rPr lang="ru-RU" dirty="0" err="1" smtClean="0"/>
              <a:t>дегидратационный</a:t>
            </a:r>
            <a:r>
              <a:rPr lang="ru-RU" dirty="0" smtClean="0"/>
              <a:t> тест с сухоядением следует проводить в условиях стационара, и его продолжительность не должна превышать 6-8 ч. Максимальная длительность пробы при хорошей переносимости — 14 ч. При проведении теста мочу собирают каждый час. Ее относительную плотность и объем измеряют в каждой часовой порции, а массу тела — после каждого литра выделенной мочи. </a:t>
            </a:r>
          </a:p>
          <a:p>
            <a:r>
              <a:rPr lang="ru-RU" dirty="0" smtClean="0"/>
              <a:t>Отсутствие существенной динамики относительной плотности в двух последующих порциях при потере 2 % массы тела свидетельствует об отсутствии стимуляции эндогенного ВП. </a:t>
            </a:r>
            <a:endParaRPr lang="ru-RU" b="1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Формула    расчета </a:t>
            </a:r>
            <a:r>
              <a:rPr lang="ru-RU" b="1" dirty="0" err="1" smtClean="0"/>
              <a:t>осмолярности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endParaRPr lang="ru-RU" b="1" dirty="0" smtClean="0"/>
          </a:p>
          <a:p>
            <a:r>
              <a:rPr lang="ru-RU" b="1" u="sng" dirty="0" smtClean="0"/>
              <a:t>ОП (</a:t>
            </a:r>
            <a:r>
              <a:rPr lang="ru-RU" b="1" u="sng" dirty="0" err="1" smtClean="0"/>
              <a:t>осмолярность</a:t>
            </a:r>
            <a:r>
              <a:rPr lang="ru-RU" b="1" u="sng" dirty="0" smtClean="0"/>
              <a:t> плазмы крови)</a:t>
            </a:r>
            <a:r>
              <a:rPr lang="ru-RU" b="1" dirty="0" smtClean="0"/>
              <a:t> =</a:t>
            </a:r>
            <a:r>
              <a:rPr lang="ru-RU" dirty="0" smtClean="0"/>
              <a:t>                </a:t>
            </a:r>
            <a:r>
              <a:rPr lang="ru-RU" b="1" dirty="0" smtClean="0"/>
              <a:t>2 (</a:t>
            </a:r>
            <a:r>
              <a:rPr lang="ru-RU" b="1" dirty="0" err="1" smtClean="0"/>
              <a:t>сыв</a:t>
            </a:r>
            <a:r>
              <a:rPr lang="ru-RU" b="1" dirty="0" smtClean="0"/>
              <a:t>. К+ + </a:t>
            </a:r>
            <a:r>
              <a:rPr lang="ru-RU" b="1" dirty="0" err="1" smtClean="0"/>
              <a:t>сыв</a:t>
            </a:r>
            <a:r>
              <a:rPr lang="ru-RU" b="1" dirty="0" smtClean="0"/>
              <a:t>. </a:t>
            </a:r>
            <a:r>
              <a:rPr lang="ru-RU" b="1" dirty="0" err="1" smtClean="0"/>
              <a:t>Na+</a:t>
            </a:r>
            <a:r>
              <a:rPr lang="ru-RU" b="1" dirty="0" smtClean="0"/>
              <a:t>) + Мочевина +0,03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u="sng" dirty="0" smtClean="0"/>
              <a:t>ОМ (</a:t>
            </a:r>
            <a:r>
              <a:rPr lang="ru-RU" b="1" u="sng" dirty="0" err="1" smtClean="0"/>
              <a:t>осмолярность</a:t>
            </a:r>
            <a:r>
              <a:rPr lang="ru-RU" b="1" u="sng" dirty="0" smtClean="0"/>
              <a:t> мочи )</a:t>
            </a:r>
            <a:r>
              <a:rPr lang="ru-RU" b="1" dirty="0" smtClean="0"/>
              <a:t>=                          33,3 умножить на две последние цифры показателя относительной плотности мочи</a:t>
            </a:r>
            <a:endParaRPr lang="ru-RU" b="1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3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/>
              <a:t>Дифференциально-диагностические критерии у больных с выраженной и длительной полиурией 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17"/>
          <a:ext cx="9144000" cy="535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088232"/>
                <a:gridCol w="2483768"/>
              </a:tblGrid>
              <a:tr h="34122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Психогенная полидипсия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 grid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Формы несахарного диабета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центральная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нефрогенная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896263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Анамнез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Постепенное начало после стресса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Острое начало. Операция на мозге, опухоль и другая патология гипофиза или гипоталамуса.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Семейный;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гипокалиемия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гиперкальциемия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, прием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лекарственных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препаратов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23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Физикальные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Признаки дегидратации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68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83943" marR="839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могут быть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могут быть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23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Лабораторные 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Величины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осмолярности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39"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Исходные,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/кг: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плазмы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270-290 (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↓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285-320(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или</a:t>
                      </a:r>
                      <a:r>
                        <a:rPr lang="ru-RU" sz="1200" b="1" dirty="0" err="1">
                          <a:latin typeface="Arial"/>
                          <a:ea typeface="Calibri"/>
                          <a:cs typeface="Times New Roman"/>
                        </a:rPr>
                        <a:t>↑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285-320(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или</a:t>
                      </a:r>
                      <a:r>
                        <a:rPr lang="ru-RU" sz="1200" b="1" dirty="0" err="1">
                          <a:latin typeface="Arial"/>
                          <a:ea typeface="Calibri"/>
                          <a:cs typeface="Times New Roman"/>
                        </a:rPr>
                        <a:t>↑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23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мочи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200(</a:t>
                      </a:r>
                      <a:r>
                        <a:rPr lang="ru-RU" sz="1200" b="1" dirty="0" err="1">
                          <a:latin typeface="Arial"/>
                          <a:ea typeface="Calibri"/>
                          <a:cs typeface="Times New Roman"/>
                        </a:rPr>
                        <a:t>↓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200(</a:t>
                      </a:r>
                      <a:r>
                        <a:rPr lang="ru-RU" sz="1200" b="1" dirty="0" err="1">
                          <a:latin typeface="Arial"/>
                          <a:ea typeface="Calibri"/>
                          <a:cs typeface="Times New Roman"/>
                        </a:rPr>
                        <a:t>↓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200(</a:t>
                      </a:r>
                      <a:r>
                        <a:rPr lang="ru-RU" sz="1200" b="1" dirty="0" err="1">
                          <a:latin typeface="Arial"/>
                          <a:ea typeface="Calibri"/>
                          <a:cs typeface="Times New Roman"/>
                        </a:rPr>
                        <a:t>↓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307101"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Через 6 часов после исключения жидкости: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плазмы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без динамики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Arial"/>
                          <a:ea typeface="Calibri"/>
                          <a:cs typeface="Times New Roman"/>
                        </a:rPr>
                        <a:t>↑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↑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148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мочи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без динамики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↑,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незначительно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без динамики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307101"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введении 5 ЕД вазопрессина в/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в/м 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4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943" marR="839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Плохое самочувствие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Самочувствие улучшается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83943" marR="83943"/>
                </a:tc>
              </a:tr>
              <a:tr h="191235"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введении 5 ЕД вазопрессина в/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в/м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осмолярность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43" marR="8394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плазмы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без динамики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Arial"/>
                          <a:ea typeface="Calibri"/>
                          <a:cs typeface="Times New Roman"/>
                        </a:rPr>
                        <a:t>↓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без динамики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  <a:tr h="235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мочи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↑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↑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без динамики</a:t>
                      </a:r>
                      <a:endParaRPr lang="ru-RU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7" marR="6295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Алгоритм диагностики синдрома полиурии-полидипсии</a:t>
            </a:r>
            <a:endParaRPr lang="ru-RU" sz="2400" b="1" dirty="0"/>
          </a:p>
        </p:txBody>
      </p:sp>
      <p:pic>
        <p:nvPicPr>
          <p:cNvPr id="4" name="Содержимое 3" descr="Рис. 2. Схема диагностики синдрома ПП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48072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err="1" smtClean="0"/>
              <a:t>Десмопрессин</a:t>
            </a:r>
            <a:r>
              <a:rPr lang="ru-RU" sz="2800" b="1" dirty="0" smtClean="0"/>
              <a:t> – препарат выбора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ln w="762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для лечения тяжелой формы ЦНД и </a:t>
            </a:r>
            <a:r>
              <a:rPr lang="ru-RU" b="1" dirty="0" err="1" smtClean="0"/>
              <a:t>гестагенного</a:t>
            </a:r>
            <a:r>
              <a:rPr lang="ru-RU" b="1" dirty="0" smtClean="0"/>
              <a:t> НД.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Оригинальные препараты и </a:t>
            </a:r>
            <a:r>
              <a:rPr lang="ru-RU" b="1" dirty="0" err="1" smtClean="0">
                <a:solidFill>
                  <a:srgbClr val="FF0000"/>
                </a:solidFill>
              </a:rPr>
              <a:t>дженерики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десмопрессина</a:t>
            </a:r>
            <a:r>
              <a:rPr lang="ru-RU" dirty="0" smtClean="0"/>
              <a:t> в форме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таблеток,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спрея</a:t>
            </a:r>
            <a:r>
              <a:rPr lang="ru-RU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капель и инъекций,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масляная взвесь пролонгированного действия </a:t>
            </a:r>
            <a:r>
              <a:rPr lang="ru-RU" dirty="0" err="1" smtClean="0"/>
              <a:t>вазопрессин-таннат</a:t>
            </a:r>
            <a:r>
              <a:rPr lang="ru-RU" dirty="0" smtClean="0"/>
              <a:t> (не пользуется популярностью, т.к. плохо дозируется и часто вызывает инфильтраты в месте инъекции). </a:t>
            </a:r>
          </a:p>
          <a:p>
            <a:r>
              <a:rPr lang="ru-RU" b="1" dirty="0" smtClean="0"/>
              <a:t>Подбор дозы </a:t>
            </a:r>
            <a:r>
              <a:rPr lang="ru-RU" dirty="0" smtClean="0"/>
              <a:t>любого из них - </a:t>
            </a:r>
            <a:r>
              <a:rPr lang="ru-RU" b="1" dirty="0" smtClean="0"/>
              <a:t>эмпирический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процессе подбора осуществляется строгий </a:t>
            </a:r>
            <a:r>
              <a:rPr lang="ru-RU" b="1" dirty="0" smtClean="0">
                <a:solidFill>
                  <a:srgbClr val="FF0000"/>
                </a:solidFill>
              </a:rPr>
              <a:t>контроль за самочувствием </a:t>
            </a:r>
            <a:r>
              <a:rPr lang="ru-RU" dirty="0" smtClean="0"/>
              <a:t>пациента, уровнем </a:t>
            </a:r>
            <a:r>
              <a:rPr lang="ru-RU" b="1" dirty="0" smtClean="0">
                <a:solidFill>
                  <a:srgbClr val="FF0000"/>
                </a:solidFill>
              </a:rPr>
              <a:t>натрия крови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осмолярностью</a:t>
            </a:r>
            <a:r>
              <a:rPr lang="ru-RU" b="1" dirty="0" smtClean="0">
                <a:solidFill>
                  <a:srgbClr val="FF0000"/>
                </a:solidFill>
              </a:rPr>
              <a:t> крови и мочи</a:t>
            </a:r>
            <a:r>
              <a:rPr lang="ru-RU" dirty="0" smtClean="0">
                <a:solidFill>
                  <a:srgbClr val="FF0000"/>
                </a:solidFill>
              </a:rPr>
              <a:t>. 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  <a:solidFill>
            <a:srgbClr val="EFF6A8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Лечение синдромов полиурии-полидипсии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  <a:ln w="762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При легком течении ЦНД </a:t>
            </a:r>
            <a:r>
              <a:rPr lang="ru-RU" dirty="0" smtClean="0"/>
              <a:t>можно использовать </a:t>
            </a:r>
            <a:r>
              <a:rPr lang="ru-RU" b="1" dirty="0" err="1" smtClean="0">
                <a:solidFill>
                  <a:srgbClr val="FF0000"/>
                </a:solidFill>
              </a:rPr>
              <a:t>карбамазепин</a:t>
            </a:r>
            <a:r>
              <a:rPr lang="ru-RU" dirty="0" smtClean="0"/>
              <a:t> 200–600 мг       2 раза/</a:t>
            </a:r>
            <a:r>
              <a:rPr lang="ru-RU" dirty="0" err="1" smtClean="0"/>
              <a:t>сут</a:t>
            </a:r>
            <a:r>
              <a:rPr lang="ru-RU" dirty="0" smtClean="0"/>
              <a:t> или </a:t>
            </a:r>
            <a:r>
              <a:rPr lang="ru-RU" b="1" dirty="0" err="1" smtClean="0">
                <a:solidFill>
                  <a:srgbClr val="FF0000"/>
                </a:solidFill>
              </a:rPr>
              <a:t>клофибрат</a:t>
            </a:r>
            <a:r>
              <a:rPr lang="ru-RU" dirty="0" smtClean="0"/>
              <a:t> 500 мг                          4 раза/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err="1" smtClean="0"/>
              <a:t>Нефрогенный</a:t>
            </a:r>
            <a:r>
              <a:rPr lang="ru-RU" b="1" dirty="0" smtClean="0"/>
              <a:t> НД </a:t>
            </a:r>
            <a:r>
              <a:rPr lang="ru-RU" dirty="0" smtClean="0"/>
              <a:t>лечат </a:t>
            </a:r>
            <a:r>
              <a:rPr lang="ru-RU" b="1" dirty="0" err="1" smtClean="0">
                <a:solidFill>
                  <a:srgbClr val="FF0000"/>
                </a:solidFill>
              </a:rPr>
              <a:t>гидрохлоротиазидом</a:t>
            </a:r>
            <a:r>
              <a:rPr lang="ru-RU" dirty="0" smtClean="0"/>
              <a:t> 500–100 мг/</a:t>
            </a:r>
            <a:r>
              <a:rPr lang="ru-RU" dirty="0" err="1" smtClean="0"/>
              <a:t>сут</a:t>
            </a:r>
            <a:r>
              <a:rPr lang="ru-RU" dirty="0" smtClean="0"/>
              <a:t> в сочетании </a:t>
            </a:r>
            <a:r>
              <a:rPr lang="ru-RU" b="1" dirty="0" smtClean="0">
                <a:solidFill>
                  <a:srgbClr val="FF0000"/>
                </a:solidFill>
              </a:rPr>
              <a:t>с ингибиторами простагландинов </a:t>
            </a:r>
            <a:r>
              <a:rPr lang="ru-RU" dirty="0" smtClean="0"/>
              <a:t>(</a:t>
            </a:r>
            <a:r>
              <a:rPr lang="ru-RU" dirty="0" err="1" smtClean="0"/>
              <a:t>индометацин</a:t>
            </a:r>
            <a:r>
              <a:rPr lang="ru-RU" dirty="0" smtClean="0"/>
              <a:t>, нестероидные противовоспалительные препараты). </a:t>
            </a:r>
            <a:br>
              <a:rPr lang="ru-RU" dirty="0" smtClean="0"/>
            </a:br>
            <a:r>
              <a:rPr lang="ru-RU" b="1" dirty="0" smtClean="0"/>
              <a:t>Для лечения тяжелой формы психогенной полидипсии </a:t>
            </a:r>
            <a:r>
              <a:rPr lang="ru-RU" dirty="0" smtClean="0"/>
              <a:t>помимо специфических </a:t>
            </a:r>
            <a:r>
              <a:rPr lang="ru-RU" b="1" dirty="0" smtClean="0">
                <a:solidFill>
                  <a:srgbClr val="FF0000"/>
                </a:solidFill>
              </a:rPr>
              <a:t>психотропных средств </a:t>
            </a:r>
            <a:r>
              <a:rPr lang="ru-RU" dirty="0" smtClean="0"/>
              <a:t>назначают </a:t>
            </a:r>
            <a:r>
              <a:rPr lang="ru-RU" b="1" dirty="0" smtClean="0">
                <a:solidFill>
                  <a:srgbClr val="FF0000"/>
                </a:solidFill>
              </a:rPr>
              <a:t>диету,</a:t>
            </a:r>
            <a:r>
              <a:rPr lang="ru-RU" dirty="0" smtClean="0"/>
              <a:t> богатую белком и солью, а также проводят многократные внутривенные </a:t>
            </a:r>
            <a:r>
              <a:rPr lang="ru-RU" b="1" dirty="0" err="1" smtClean="0">
                <a:solidFill>
                  <a:srgbClr val="FF0000"/>
                </a:solidFill>
              </a:rPr>
              <a:t>инфузии</a:t>
            </a:r>
            <a:r>
              <a:rPr lang="ru-RU" b="1" dirty="0" smtClean="0">
                <a:solidFill>
                  <a:srgbClr val="FF0000"/>
                </a:solidFill>
              </a:rPr>
              <a:t> белковых и солевых растворов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6949</Words>
  <Application>Microsoft Office PowerPoint</Application>
  <PresentationFormat>Экран (4:3)</PresentationFormat>
  <Paragraphs>705</Paragraphs>
  <Slides>110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110</vt:i4>
      </vt:variant>
    </vt:vector>
  </HeadingPairs>
  <TitlesOfParts>
    <vt:vector size="111" baseType="lpstr">
      <vt:lpstr>Тема Office</vt:lpstr>
      <vt:lpstr>СИНДРОМ  ПОЛИУРИИ - ПОЛИДИПСИИ</vt:lpstr>
      <vt:lpstr>Слайд 2</vt:lpstr>
      <vt:lpstr>Витальная значимость водно-электролитного гомеостаза</vt:lpstr>
      <vt:lpstr>За регуляцию водно-солевого обмена и стабильность осмотического давления плазмы крови в организме отвечает комплексная регуляторная система, включающая эндокринные, нервные и паракринные механизмы. </vt:lpstr>
      <vt:lpstr>Слайд 5</vt:lpstr>
      <vt:lpstr>Основные клинические проявления свидетельствуют о нарушениях со стороны двух жизненно важных систем   –  центральной нервной системы и мочевыделительной. </vt:lpstr>
      <vt:lpstr>Патофизиология симптомов СПП</vt:lpstr>
      <vt:lpstr>Этиологический полиморфизм синдрома полиурии-полидипсии </vt:lpstr>
      <vt:lpstr>Слайд 9</vt:lpstr>
      <vt:lpstr>   Классификация   </vt:lpstr>
      <vt:lpstr>   Классификация   </vt:lpstr>
      <vt:lpstr> центральные нарушения - недостаточный синтез или синтез биологически неактивного АДГ в гипоталамусе с образованием патологического нейрофизина, который более прочно связывает АДГ, препятствуя проявлению его действия</vt:lpstr>
      <vt:lpstr>Причины центрального несахарного диабета</vt:lpstr>
      <vt:lpstr>I. Центральный несахарный диабет (ЦНД)</vt:lpstr>
      <vt:lpstr>причинные факторы ЦНД реализуются двумя патогенетическими механизмами:</vt:lpstr>
      <vt:lpstr>   Наиболее часто «органический» вариант связан с повреждением гипоталамо-гипофизарной области головного мозга  (недостаточная секреция АДГ):    </vt:lpstr>
      <vt:lpstr>  II. Почечный несахарный диабет (ПНД) </vt:lpstr>
      <vt:lpstr>   Два главных патогенетических механизма ПНД: </vt:lpstr>
      <vt:lpstr> III. Психогенная или первичная полидипсия-полиурия (ППП)</vt:lpstr>
      <vt:lpstr>Повышенный прием жидкости может быть связан с</vt:lpstr>
      <vt:lpstr>  Патогенез ППП проходит в две стадии.   </vt:lpstr>
      <vt:lpstr>  IV. Сольвентная  полидипсия-полиурия (СПП) </vt:lpstr>
      <vt:lpstr> Сольвентная полидипсия-полиурия (СПП) </vt:lpstr>
      <vt:lpstr>Центральный несахарный диабет (ЦНД),  почечный несахарный диабет (ПНД) и психогенная полидипсия-полиурия (ППП) –  синдром водной полиурии</vt:lpstr>
      <vt:lpstr>Клинические проявления </vt:lpstr>
      <vt:lpstr>Диагностировать синдром полиурии-полидипсии и провести дифференциальную диагностику,  не всегда просто, поскольку</vt:lpstr>
      <vt:lpstr>Клинические и лабораторные проявления ярче всего выражены при ЦНД.</vt:lpstr>
      <vt:lpstr>Формула    расчета осмолярности</vt:lpstr>
      <vt:lpstr>Сравнительно простой задачей является диагностика сольвентной полиурии.</vt:lpstr>
      <vt:lpstr>Базовые лабораторные симптомы трех вариантов водной полиурии (ЦНД, ПНД и ППП) идентичны.</vt:lpstr>
      <vt:lpstr>Диагностические пробы для дифференциальной диагностики ЦНД и ПП</vt:lpstr>
      <vt:lpstr>Диагностические пробы для дифференциальной диагностики                ЦНД и ПП</vt:lpstr>
      <vt:lpstr>На протяжении всего периода исследования (проба с лишением воды)</vt:lpstr>
      <vt:lpstr>Диагностические пробы для дифференциальной диагностики ЦНД и ПП</vt:lpstr>
      <vt:lpstr>Диагностические пробы для дифференциальной диагностики                     ЦНД и ПП</vt:lpstr>
      <vt:lpstr>Диагностические пробы</vt:lpstr>
      <vt:lpstr>Единственным способом дифференцировать три формы водной полиурии является двухступенчатая функционально-фармакологическая проба.</vt:lpstr>
      <vt:lpstr>Оценка двухступенчатой функционально-фармакологической пробы</vt:lpstr>
      <vt:lpstr>Оценка двухступенчатой функционально-фармакологической пробы</vt:lpstr>
      <vt:lpstr>Изложенная проба и другие приемы не всегда позволяют дифференцировать многочисленные этиологические и патогенетические варианты рассматриваемых синдромов.</vt:lpstr>
      <vt:lpstr>В клинической практике </vt:lpstr>
      <vt:lpstr>I этап</vt:lpstr>
      <vt:lpstr>II этап</vt:lpstr>
      <vt:lpstr> III этап</vt:lpstr>
      <vt:lpstr>Слайд 45</vt:lpstr>
      <vt:lpstr>Алгоритм диагностики синдрома полиурии-полидипсии</vt:lpstr>
      <vt:lpstr>Алгоритм диагностики синдрома полиурии-полидипсии</vt:lpstr>
      <vt:lpstr>Клинический случай 1.</vt:lpstr>
      <vt:lpstr>Клинический случай 2. </vt:lpstr>
      <vt:lpstr>Клинический случай 3 </vt:lpstr>
      <vt:lpstr>Клинический случай 4</vt:lpstr>
      <vt:lpstr>Слайд 52</vt:lpstr>
      <vt:lpstr>Слайд 53</vt:lpstr>
      <vt:lpstr>Десмопрессин – препарат выбора</vt:lpstr>
      <vt:lpstr>Лечение синдромов полиурии-полидипсии</vt:lpstr>
      <vt:lpstr>Десмопрессин – препарат выбора</vt:lpstr>
      <vt:lpstr>Лечение синдромов полиурии-полидипсии</vt:lpstr>
      <vt:lpstr>Слайд 58</vt:lpstr>
      <vt:lpstr>Препараты десмопрессина для лечения ЦНД</vt:lpstr>
      <vt:lpstr>Слайд 60</vt:lpstr>
      <vt:lpstr>Полидипсия – полиурия при сахарном диабете</vt:lpstr>
      <vt:lpstr>стероидный диабет</vt:lpstr>
      <vt:lpstr>бронзовый диабет- гемохроматоз </vt:lpstr>
      <vt:lpstr>Почечный диабет</vt:lpstr>
      <vt:lpstr>Хроническая почечная болезнь  с элементами компенсаторной полиурии </vt:lpstr>
      <vt:lpstr>Канальцевый синдром</vt:lpstr>
      <vt:lpstr>Дифференциальная диагностика хронического пиелонефрита и тубулоинтерстициального нефрита</vt:lpstr>
      <vt:lpstr>Дифференциальная диагностика первичного тубулоинтерстициального нефрита и гломерулонефрита в стадии почечной недостаточности</vt:lpstr>
      <vt:lpstr>Врожденные тубулопатии.</vt:lpstr>
      <vt:lpstr>Поликистоз почек (клинический случай)</vt:lpstr>
      <vt:lpstr>Гипокалиемии</vt:lpstr>
      <vt:lpstr>                         Гипокалиемия может возникнуть при:         ●упорной рвоте и поносах,          ●при лечении салуретиками и кортикостероидами,          ●при систематическом употреблении слабительных   средств, ●злоупотреблении клизмами.   </vt:lpstr>
      <vt:lpstr>Гиперкальциемия может развиться при:  интенсивной терапии витамином Д,  продолжительном употреблении больших количеств молока, обильном употреблении щелочей;  посткастрационном и постклимактерическом остеопорозе.  </vt:lpstr>
      <vt:lpstr>Гиперпаратиреоз</vt:lpstr>
      <vt:lpstr>Гиперпаратиреоз и  первичный гиперальдостеронизм</vt:lpstr>
      <vt:lpstr>Инсипидарный синдром может возникнуть у больных с тяжелыми заболеваниями желудочно-кишечного тракта, когда возникает гипонатриемия, гипокалиемия, гипохлоремия, гипофосфатемия и гипокальциемия. </vt:lpstr>
      <vt:lpstr>Первичный гиперальдостеронизм (синдром Конна)</vt:lpstr>
      <vt:lpstr>Гиперальдостеронизм</vt:lpstr>
      <vt:lpstr>Гиперальдостеронизм</vt:lpstr>
      <vt:lpstr>Клинический случай 6</vt:lpstr>
      <vt:lpstr>Проведено дополнительное обследование</vt:lpstr>
      <vt:lpstr>Анамнез жизни</vt:lpstr>
      <vt:lpstr>ЭНЦ (февраль 2018)</vt:lpstr>
      <vt:lpstr>ЭНЦ (февраль 2018)</vt:lpstr>
      <vt:lpstr>ЭНЦ (февраль 2018)</vt:lpstr>
      <vt:lpstr>ЭНЦ (февраль 2018)</vt:lpstr>
      <vt:lpstr>ЭНЦ (февраль 2018)</vt:lpstr>
      <vt:lpstr>ЭНЦ (февраль 2018)</vt:lpstr>
      <vt:lpstr>ЭНЦ (февраль 2018)</vt:lpstr>
      <vt:lpstr>Слайд 90</vt:lpstr>
      <vt:lpstr>Слайд 91</vt:lpstr>
      <vt:lpstr>Психогенная полидипсия </vt:lpstr>
      <vt:lpstr>Центральный несахарный диабет</vt:lpstr>
      <vt:lpstr>Формула    расчета осмолярности</vt:lpstr>
      <vt:lpstr>Дифференциально-диагностические критерии у больных с выраженной и длительной полиурией </vt:lpstr>
      <vt:lpstr>Алгоритм диагностики синдрома полиурии-полидипсии</vt:lpstr>
      <vt:lpstr>Десмопрессин – препарат выбора</vt:lpstr>
      <vt:lpstr>Лечение синдромов полиурии-полидипсии</vt:lpstr>
      <vt:lpstr>Слайд 99</vt:lpstr>
      <vt:lpstr>Слайд 100</vt:lpstr>
      <vt:lpstr>Слайд 101</vt:lpstr>
      <vt:lpstr>Слайд 102</vt:lpstr>
      <vt:lpstr>Слайд 103</vt:lpstr>
      <vt:lpstr>Слайд 104</vt:lpstr>
      <vt:lpstr>Препараты десмопрессина для лечения ЦНД</vt:lpstr>
      <vt:lpstr>Слайд 106</vt:lpstr>
      <vt:lpstr>Сравнительная характеристика  различных лекарственных форм десмопрессина</vt:lpstr>
      <vt:lpstr>Болезнь Хенда - Шюллера - Кричена (генерализованный ксантоматоз)- 60%</vt:lpstr>
      <vt:lpstr>Дифференциально-диагностические критерии у больных с выраженной и длительной полиурией </vt:lpstr>
      <vt:lpstr>Психогенная полидипсия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НЕСАХАРНЫЙ ДИАБЕТ, СИНДРОМ ПОЛИУРИИ-ПОЛИДИПСИИ, ИНСИПИДАРНЫЙ СИНДРОМ</dc:title>
  <dc:creator>Марина</dc:creator>
  <cp:lastModifiedBy>Марина</cp:lastModifiedBy>
  <cp:revision>257</cp:revision>
  <dcterms:created xsi:type="dcterms:W3CDTF">2018-08-15T07:20:57Z</dcterms:created>
  <dcterms:modified xsi:type="dcterms:W3CDTF">2020-08-25T16:18:36Z</dcterms:modified>
</cp:coreProperties>
</file>