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57" r:id="rId3"/>
    <p:sldId id="267" r:id="rId4"/>
    <p:sldId id="258" r:id="rId5"/>
    <p:sldId id="259" r:id="rId6"/>
    <p:sldId id="260" r:id="rId7"/>
    <p:sldId id="261" r:id="rId8"/>
    <p:sldId id="262" r:id="rId9"/>
    <p:sldId id="263" r:id="rId10"/>
    <p:sldId id="264" r:id="rId11"/>
    <p:sldId id="265"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05EB"/>
    <a:srgbClr val="08BE2B"/>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2" d="100"/>
          <a:sy n="42" d="100"/>
        </p:scale>
        <p:origin x="-132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ru-RU" smtClean="0"/>
              <a:t>Образец заголовка</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20.05.2017</a:t>
            </a:fld>
            <a:endParaRPr lang="ru-RU"/>
          </a:p>
        </p:txBody>
      </p:sp>
      <p:sp>
        <p:nvSpPr>
          <p:cNvPr id="8" name="Slide Number Placeholder 7"/>
          <p:cNvSpPr>
            <a:spLocks noGrp="1"/>
          </p:cNvSpPr>
          <p:nvPr>
            <p:ph type="sldNum" sz="quarter" idx="11"/>
          </p:nvPr>
        </p:nvSpPr>
        <p:spPr/>
        <p:txBody>
          <a:bodyPr/>
          <a:lstStyle/>
          <a:p>
            <a:fld id="{B19B0651-EE4F-4900-A07F-96A6BFA9D0F0}" type="slidenum">
              <a:rPr lang="ru-RU" smtClean="0"/>
              <a:pPr/>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20.05.2017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20.05.2017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10"/>
          </p:nvPr>
        </p:nvSpPr>
        <p:spPr/>
        <p:txBody>
          <a:bodyPr/>
          <a:lstStyle/>
          <a:p>
            <a:fld id="{B4C71EC6-210F-42DE-9C53-41977AD35B3D}" type="datetimeFigureOut">
              <a:rPr lang="ru-RU" smtClean="0"/>
              <a:pPr/>
              <a:t>20.05.2017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smtClean="0"/>
              <a:t>Образец заголовка</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20.05.2017</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5" name="Date Placeholder 4"/>
          <p:cNvSpPr>
            <a:spLocks noGrp="1"/>
          </p:cNvSpPr>
          <p:nvPr>
            <p:ph type="dt" sz="half" idx="10"/>
          </p:nvPr>
        </p:nvSpPr>
        <p:spPr/>
        <p:txBody>
          <a:bodyPr/>
          <a:lstStyle/>
          <a:p>
            <a:fld id="{B4C71EC6-210F-42DE-9C53-41977AD35B3D}" type="datetimeFigureOut">
              <a:rPr lang="ru-RU" smtClean="0"/>
              <a:pPr/>
              <a:t>20.05.2017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9" name="Content Placeholder 8"/>
          <p:cNvSpPr>
            <a:spLocks noGrp="1"/>
          </p:cNvSpPr>
          <p:nvPr>
            <p:ph sz="quarter" idx="13"/>
          </p:nvPr>
        </p:nvSpPr>
        <p:spPr>
          <a:xfrm>
            <a:off x="365760" y="1600200"/>
            <a:ext cx="4041648" cy="45262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B4C71EC6-210F-42DE-9C53-41977AD35B3D}" type="datetimeFigureOut">
              <a:rPr lang="ru-RU" smtClean="0"/>
              <a:pPr/>
              <a:t>20.05.2017</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
        <p:nvSpPr>
          <p:cNvPr id="11" name="Content Placeholder 10"/>
          <p:cNvSpPr>
            <a:spLocks noGrp="1"/>
          </p:cNvSpPr>
          <p:nvPr>
            <p:ph sz="quarter" idx="13"/>
          </p:nvPr>
        </p:nvSpPr>
        <p:spPr>
          <a:xfrm>
            <a:off x="457200" y="2212848"/>
            <a:ext cx="4041648" cy="391363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pPr/>
              <a:t>20.05.2017</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20.05.2017</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20.05.2017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ru-RU" smtClean="0"/>
              <a:t>Образец заголовка</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20.05.2017</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4C71EC6-210F-42DE-9C53-41977AD35B3D}" type="datetimeFigureOut">
              <a:rPr lang="ru-RU" smtClean="0"/>
              <a:pPr/>
              <a:t>20.05.2017</a:t>
            </a:fld>
            <a:endParaRPr lang="ru-RU"/>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ru-RU"/>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19B0651-EE4F-4900-A07F-96A6BFA9D0F0}" type="slidenum">
              <a:rPr lang="ru-RU" smtClean="0"/>
              <a:pPr/>
              <a:t>‹#›</a:t>
            </a:fld>
            <a:endParaRPr lang="ru-RU"/>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3" y="620688"/>
            <a:ext cx="8784976" cy="4752528"/>
          </a:xfrm>
        </p:spPr>
        <p:txBody>
          <a:bodyPr/>
          <a:lstStyle/>
          <a:p>
            <a:r>
              <a:rPr lang="ru-RU" sz="4400" b="1" dirty="0" smtClean="0">
                <a:solidFill>
                  <a:srgbClr val="08BE2B"/>
                </a:solidFill>
                <a:latin typeface="Times New Roman" pitchFamily="18" charset="0"/>
                <a:cs typeface="Times New Roman" pitchFamily="18" charset="0"/>
              </a:rPr>
              <a:t/>
            </a:r>
            <a:br>
              <a:rPr lang="ru-RU" sz="4400" b="1" dirty="0" smtClean="0">
                <a:solidFill>
                  <a:srgbClr val="08BE2B"/>
                </a:solidFill>
                <a:latin typeface="Times New Roman" pitchFamily="18" charset="0"/>
                <a:cs typeface="Times New Roman" pitchFamily="18" charset="0"/>
              </a:rPr>
            </a:br>
            <a:r>
              <a:rPr lang="ru-RU" sz="4400" b="1" dirty="0">
                <a:solidFill>
                  <a:srgbClr val="08BE2B"/>
                </a:solidFill>
                <a:latin typeface="Times New Roman" pitchFamily="18" charset="0"/>
                <a:cs typeface="Times New Roman" pitchFamily="18" charset="0"/>
              </a:rPr>
              <a:t/>
            </a:r>
            <a:br>
              <a:rPr lang="ru-RU" sz="4400" b="1" dirty="0">
                <a:solidFill>
                  <a:srgbClr val="08BE2B"/>
                </a:solidFill>
                <a:latin typeface="Times New Roman" pitchFamily="18" charset="0"/>
                <a:cs typeface="Times New Roman" pitchFamily="18" charset="0"/>
              </a:rPr>
            </a:br>
            <a:r>
              <a:rPr lang="ru-RU" sz="4400" b="1" dirty="0" smtClean="0">
                <a:solidFill>
                  <a:srgbClr val="08BE2B"/>
                </a:solidFill>
                <a:latin typeface="Times New Roman" pitchFamily="18" charset="0"/>
                <a:cs typeface="Times New Roman" pitchFamily="18" charset="0"/>
              </a:rPr>
              <a:t/>
            </a:r>
            <a:br>
              <a:rPr lang="ru-RU" sz="4400" b="1" dirty="0" smtClean="0">
                <a:solidFill>
                  <a:srgbClr val="08BE2B"/>
                </a:solidFill>
                <a:latin typeface="Times New Roman" pitchFamily="18" charset="0"/>
                <a:cs typeface="Times New Roman" pitchFamily="18" charset="0"/>
              </a:rPr>
            </a:br>
            <a:r>
              <a:rPr lang="ru-RU" sz="4400" b="1" dirty="0">
                <a:solidFill>
                  <a:srgbClr val="08BE2B"/>
                </a:solidFill>
                <a:latin typeface="Times New Roman" pitchFamily="18" charset="0"/>
                <a:cs typeface="Times New Roman" pitchFamily="18" charset="0"/>
              </a:rPr>
              <a:t/>
            </a:r>
            <a:br>
              <a:rPr lang="ru-RU" sz="4400" b="1" dirty="0">
                <a:solidFill>
                  <a:srgbClr val="08BE2B"/>
                </a:solidFill>
                <a:latin typeface="Times New Roman" pitchFamily="18" charset="0"/>
                <a:cs typeface="Times New Roman" pitchFamily="18" charset="0"/>
              </a:rPr>
            </a:br>
            <a:r>
              <a:rPr lang="ru-RU" sz="4400" b="1" dirty="0" smtClean="0">
                <a:solidFill>
                  <a:srgbClr val="08BE2B"/>
                </a:solidFill>
                <a:latin typeface="Times New Roman" pitchFamily="18" charset="0"/>
                <a:cs typeface="Times New Roman" pitchFamily="18" charset="0"/>
              </a:rPr>
              <a:t/>
            </a:r>
            <a:br>
              <a:rPr lang="ru-RU" sz="4400" b="1" dirty="0" smtClean="0">
                <a:solidFill>
                  <a:srgbClr val="08BE2B"/>
                </a:solidFill>
                <a:latin typeface="Times New Roman" pitchFamily="18" charset="0"/>
                <a:cs typeface="Times New Roman" pitchFamily="18" charset="0"/>
              </a:rPr>
            </a:br>
            <a:r>
              <a:rPr lang="ru-RU" sz="4400" b="1" dirty="0">
                <a:solidFill>
                  <a:srgbClr val="08BE2B"/>
                </a:solidFill>
                <a:latin typeface="Times New Roman" pitchFamily="18" charset="0"/>
                <a:cs typeface="Times New Roman" pitchFamily="18" charset="0"/>
              </a:rPr>
              <a:t/>
            </a:r>
            <a:br>
              <a:rPr lang="ru-RU" sz="4400" b="1" dirty="0">
                <a:solidFill>
                  <a:srgbClr val="08BE2B"/>
                </a:solidFill>
                <a:latin typeface="Times New Roman" pitchFamily="18" charset="0"/>
                <a:cs typeface="Times New Roman" pitchFamily="18" charset="0"/>
              </a:rPr>
            </a:br>
            <a:r>
              <a:rPr lang="ru-RU" sz="4400" b="1" dirty="0">
                <a:solidFill>
                  <a:srgbClr val="2005EB"/>
                </a:solidFill>
                <a:effectLst/>
                <a:latin typeface="Times New Roman" pitchFamily="18" charset="0"/>
                <a:cs typeface="Times New Roman" pitchFamily="18" charset="0"/>
              </a:rPr>
              <a:t>Лекция № 1</a:t>
            </a:r>
            <a:br>
              <a:rPr lang="ru-RU" sz="4400" b="1" dirty="0">
                <a:solidFill>
                  <a:srgbClr val="2005EB"/>
                </a:solidFill>
                <a:effectLst/>
                <a:latin typeface="Times New Roman" pitchFamily="18" charset="0"/>
                <a:cs typeface="Times New Roman" pitchFamily="18" charset="0"/>
              </a:rPr>
            </a:br>
            <a:r>
              <a:rPr lang="ru-RU" sz="4400" b="1" dirty="0">
                <a:solidFill>
                  <a:srgbClr val="2005EB"/>
                </a:solidFill>
                <a:effectLst/>
                <a:latin typeface="Times New Roman" pitchFamily="18" charset="0"/>
                <a:cs typeface="Times New Roman" pitchFamily="18" charset="0"/>
              </a:rPr>
              <a:t>Предмет и задачи ортопедической стоматологии. Исторические этапы развития зубного протезирования   (ортопедической стоматологии).</a:t>
            </a:r>
            <a:endParaRPr lang="ru-RU" sz="4800" b="1" dirty="0">
              <a:solidFill>
                <a:srgbClr val="2005EB"/>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xmlns="" val="24879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856984" cy="6624736"/>
          </a:xfrm>
        </p:spPr>
        <p:txBody>
          <a:bodyPr>
            <a:noAutofit/>
          </a:bodyPr>
          <a:lstStyle/>
          <a:p>
            <a:pPr marL="0" indent="0">
              <a:buNone/>
            </a:pPr>
            <a:r>
              <a:rPr lang="ru-RU" sz="2600" b="1" dirty="0">
                <a:solidFill>
                  <a:schemeClr val="tx1"/>
                </a:solidFill>
                <a:latin typeface="Times New Roman" pitchFamily="18" charset="0"/>
                <a:cs typeface="Times New Roman" pitchFamily="18" charset="0"/>
              </a:rPr>
              <a:t>В основе развития, организации и оказания ортопедической помощи лежат 10 основных принципов:</a:t>
            </a:r>
          </a:p>
          <a:p>
            <a:r>
              <a:rPr lang="ru-RU" sz="2600" b="1" dirty="0">
                <a:solidFill>
                  <a:schemeClr val="tx1"/>
                </a:solidFill>
                <a:latin typeface="Times New Roman" pitchFamily="18" charset="0"/>
                <a:cs typeface="Times New Roman" pitchFamily="18" charset="0"/>
              </a:rPr>
              <a:t>1-й принцип: обязательное наличие высшего медицинского образования у врача-ортопеда;</a:t>
            </a:r>
          </a:p>
          <a:p>
            <a:r>
              <a:rPr lang="ru-RU" sz="2600" b="1" dirty="0">
                <a:solidFill>
                  <a:schemeClr val="tx1"/>
                </a:solidFill>
                <a:latin typeface="Times New Roman" pitchFamily="18" charset="0"/>
                <a:cs typeface="Times New Roman" pitchFamily="18" charset="0"/>
              </a:rPr>
              <a:t>2-й принцип: необходимость проведения протезирования, устранения аномалий и деформаций челюстно - лицевой области у пациентов в ортопедическом отделении стоматологических поликлиник;</a:t>
            </a:r>
          </a:p>
          <a:p>
            <a:r>
              <a:rPr lang="ru-RU" sz="2600" b="1" dirty="0">
                <a:solidFill>
                  <a:schemeClr val="tx1"/>
                </a:solidFill>
                <a:latin typeface="Times New Roman" pitchFamily="18" charset="0"/>
                <a:cs typeface="Times New Roman" pitchFamily="18" charset="0"/>
              </a:rPr>
              <a:t>3-й принцип: рассматривание заболеваний зубочелюстно-лицевой системы с учетом состояния всего организма;</a:t>
            </a:r>
          </a:p>
          <a:p>
            <a:r>
              <a:rPr lang="ru-RU" sz="2600" b="1" dirty="0">
                <a:solidFill>
                  <a:schemeClr val="tx1"/>
                </a:solidFill>
                <a:latin typeface="Times New Roman" pitchFamily="18" charset="0"/>
                <a:cs typeface="Times New Roman" pitchFamily="18" charset="0"/>
              </a:rPr>
              <a:t>4-й принцип: нозологический, предусматривает изучение этиологии, патогенеза, клинической картины заболевания, ближайших и отдаленных результатов лечения;</a:t>
            </a:r>
          </a:p>
        </p:txBody>
      </p:sp>
    </p:spTree>
    <p:extLst>
      <p:ext uri="{BB962C8B-B14F-4D97-AF65-F5344CB8AC3E}">
        <p14:creationId xmlns:p14="http://schemas.microsoft.com/office/powerpoint/2010/main" xmlns="" val="2104821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4" y="116632"/>
            <a:ext cx="8928992" cy="6624736"/>
          </a:xfrm>
        </p:spPr>
        <p:txBody>
          <a:bodyPr>
            <a:normAutofit/>
          </a:bodyPr>
          <a:lstStyle/>
          <a:p>
            <a:r>
              <a:rPr lang="ru-RU" sz="2500" b="1" dirty="0">
                <a:solidFill>
                  <a:schemeClr val="tx1"/>
                </a:solidFill>
                <a:latin typeface="Times New Roman" pitchFamily="18" charset="0"/>
                <a:cs typeface="Times New Roman" pitchFamily="18" charset="0"/>
              </a:rPr>
              <a:t>5-й принцип: обязательное </a:t>
            </a:r>
            <a:r>
              <a:rPr lang="ru-RU" sz="2500" b="1" dirty="0" err="1">
                <a:solidFill>
                  <a:schemeClr val="tx1"/>
                </a:solidFill>
                <a:latin typeface="Times New Roman" pitchFamily="18" charset="0"/>
                <a:cs typeface="Times New Roman" pitchFamily="18" charset="0"/>
              </a:rPr>
              <a:t>учитывание</a:t>
            </a:r>
            <a:r>
              <a:rPr lang="ru-RU" sz="2500" b="1" dirty="0">
                <a:solidFill>
                  <a:schemeClr val="tx1"/>
                </a:solidFill>
                <a:latin typeface="Times New Roman" pitchFamily="18" charset="0"/>
                <a:cs typeface="Times New Roman" pitchFamily="18" charset="0"/>
              </a:rPr>
              <a:t> нежелательного, побочного эффекта любого ортопедического аппарата, протеза;</a:t>
            </a:r>
          </a:p>
          <a:p>
            <a:r>
              <a:rPr lang="ru-RU" sz="2500" b="1" dirty="0">
                <a:solidFill>
                  <a:schemeClr val="tx1"/>
                </a:solidFill>
                <a:latin typeface="Times New Roman" pitchFamily="18" charset="0"/>
                <a:cs typeface="Times New Roman" pitchFamily="18" charset="0"/>
              </a:rPr>
              <a:t>6-й принцип: стадийность, т. е. назначение лечебных мероприятий с учетом стадии развития патологического процесса;</a:t>
            </a:r>
          </a:p>
          <a:p>
            <a:r>
              <a:rPr lang="ru-RU" sz="2500" b="1" dirty="0">
                <a:solidFill>
                  <a:schemeClr val="tx1"/>
                </a:solidFill>
                <a:latin typeface="Times New Roman" pitchFamily="18" charset="0"/>
                <a:cs typeface="Times New Roman" pitchFamily="18" charset="0"/>
              </a:rPr>
              <a:t>7-й принцип: законченность лечения, т. е. наблюдение больного до тех пор, пока не будет решены задачи, предусмотренные планом лечения;</a:t>
            </a:r>
          </a:p>
          <a:p>
            <a:r>
              <a:rPr lang="ru-RU" sz="2500" b="1" dirty="0">
                <a:solidFill>
                  <a:schemeClr val="tx1"/>
                </a:solidFill>
                <a:latin typeface="Times New Roman" pitchFamily="18" charset="0"/>
                <a:cs typeface="Times New Roman" pitchFamily="18" charset="0"/>
              </a:rPr>
              <a:t>8-й принцип: комплексная терапия заболеваний зубочелюстной системы с привлечением врачей других, необходимых в каждом конкретном случае, специальностей;</a:t>
            </a:r>
          </a:p>
          <a:p>
            <a:r>
              <a:rPr lang="ru-RU" sz="2500" b="1" dirty="0">
                <a:solidFill>
                  <a:schemeClr val="tx1"/>
                </a:solidFill>
                <a:latin typeface="Times New Roman" pitchFamily="18" charset="0"/>
                <a:cs typeface="Times New Roman" pitchFamily="18" charset="0"/>
              </a:rPr>
              <a:t>9-й принцип: профилактика;</a:t>
            </a:r>
          </a:p>
          <a:p>
            <a:r>
              <a:rPr lang="ru-RU" sz="2500" b="1" dirty="0">
                <a:solidFill>
                  <a:schemeClr val="tx1"/>
                </a:solidFill>
                <a:latin typeface="Times New Roman" pitchFamily="18" charset="0"/>
                <a:cs typeface="Times New Roman" pitchFamily="18" charset="0"/>
              </a:rPr>
              <a:t>10- й принцип: соблюдение этических норм и </a:t>
            </a:r>
            <a:r>
              <a:rPr lang="ru-RU" sz="2500" b="1" dirty="0" err="1">
                <a:solidFill>
                  <a:schemeClr val="tx1"/>
                </a:solidFill>
                <a:latin typeface="Times New Roman" pitchFamily="18" charset="0"/>
                <a:cs typeface="Times New Roman" pitchFamily="18" charset="0"/>
              </a:rPr>
              <a:t>деонтологических</a:t>
            </a:r>
            <a:r>
              <a:rPr lang="ru-RU" sz="2500" b="1" dirty="0">
                <a:solidFill>
                  <a:schemeClr val="tx1"/>
                </a:solidFill>
                <a:latin typeface="Times New Roman" pitchFamily="18" charset="0"/>
                <a:cs typeface="Times New Roman" pitchFamily="18" charset="0"/>
              </a:rPr>
              <a:t> принципов</a:t>
            </a:r>
          </a:p>
        </p:txBody>
      </p:sp>
    </p:spTree>
    <p:extLst>
      <p:ext uri="{BB962C8B-B14F-4D97-AF65-F5344CB8AC3E}">
        <p14:creationId xmlns:p14="http://schemas.microsoft.com/office/powerpoint/2010/main" xmlns="" val="870810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784976" cy="1152128"/>
          </a:xfrm>
        </p:spPr>
        <p:txBody>
          <a:bodyPr/>
          <a:lstStyle/>
          <a:p>
            <a:pPr>
              <a:lnSpc>
                <a:spcPct val="100000"/>
              </a:lnSpc>
            </a:pPr>
            <a:r>
              <a:rPr lang="ru-RU" sz="4000" b="1" dirty="0">
                <a:solidFill>
                  <a:srgbClr val="2005EB"/>
                </a:solidFill>
                <a:effectLst/>
                <a:latin typeface="Times New Roman" pitchFamily="18" charset="0"/>
                <a:cs typeface="Times New Roman" pitchFamily="18" charset="0"/>
              </a:rPr>
              <a:t>Исторические этапы развития зубного протезирования</a:t>
            </a:r>
            <a:endParaRPr lang="ru-RU" sz="4000" dirty="0">
              <a:solidFill>
                <a:srgbClr val="2005EB"/>
              </a:solidFill>
              <a:effectLst/>
            </a:endParaRPr>
          </a:p>
        </p:txBody>
      </p:sp>
      <p:sp>
        <p:nvSpPr>
          <p:cNvPr id="3" name="Объект 2"/>
          <p:cNvSpPr>
            <a:spLocks noGrp="1"/>
          </p:cNvSpPr>
          <p:nvPr>
            <p:ph idx="1"/>
          </p:nvPr>
        </p:nvSpPr>
        <p:spPr>
          <a:xfrm>
            <a:off x="179512" y="1412776"/>
            <a:ext cx="8784976" cy="5256584"/>
          </a:xfrm>
        </p:spPr>
        <p:txBody>
          <a:bodyPr>
            <a:normAutofit/>
          </a:bodyPr>
          <a:lstStyle/>
          <a:p>
            <a:pPr marL="0" indent="0">
              <a:buNone/>
            </a:pPr>
            <a:r>
              <a:rPr lang="ru-RU" b="1" dirty="0">
                <a:solidFill>
                  <a:schemeClr val="tx1"/>
                </a:solidFill>
                <a:latin typeface="Times New Roman" panose="02020603050405020304" pitchFamily="18" charset="0"/>
                <a:cs typeface="Times New Roman" panose="02020603050405020304" pitchFamily="18" charset="0"/>
              </a:rPr>
              <a:t>История ортопедической стоматологии глубоко уходит в многовековую историю человечества. Начало развития зубного протезирования восходит к древнейшим цивилизациям человечества (египетской, вавилонской, ассирийской, аравийской). Сведения о лечении зубов имеются в папирусе </a:t>
            </a:r>
            <a:r>
              <a:rPr lang="ru-RU" b="1" dirty="0" err="1">
                <a:solidFill>
                  <a:schemeClr val="tx1"/>
                </a:solidFill>
                <a:latin typeface="Times New Roman" panose="02020603050405020304" pitchFamily="18" charset="0"/>
                <a:cs typeface="Times New Roman" panose="02020603050405020304" pitchFamily="18" charset="0"/>
              </a:rPr>
              <a:t>Эберса</a:t>
            </a:r>
            <a:r>
              <a:rPr lang="ru-RU" b="1" dirty="0">
                <a:solidFill>
                  <a:schemeClr val="tx1"/>
                </a:solidFill>
                <a:latin typeface="Times New Roman" panose="02020603050405020304" pitchFamily="18" charset="0"/>
                <a:cs typeface="Times New Roman" panose="02020603050405020304" pitchFamily="18" charset="0"/>
              </a:rPr>
              <a:t> (примерно XVI в. до н.э.). При раскопках этрусского города Тарквиния был найден зубной протез, относящийся к IX в до н.э. Протез представлял собой систему колец из золотой ленты, с помощью которых искусственные зубы крепились к сохранившимся зубам. Финикийцы около города </a:t>
            </a:r>
            <a:r>
              <a:rPr lang="ru-RU" b="1" dirty="0" err="1">
                <a:solidFill>
                  <a:schemeClr val="tx1"/>
                </a:solidFill>
                <a:latin typeface="Times New Roman" panose="02020603050405020304" pitchFamily="18" charset="0"/>
                <a:cs typeface="Times New Roman" panose="02020603050405020304" pitchFamily="18" charset="0"/>
              </a:rPr>
              <a:t>Санда</a:t>
            </a:r>
            <a:r>
              <a:rPr lang="ru-RU" b="1" dirty="0">
                <a:solidFill>
                  <a:schemeClr val="tx1"/>
                </a:solidFill>
                <a:latin typeface="Times New Roman" panose="02020603050405020304" pitchFamily="18" charset="0"/>
                <a:cs typeface="Times New Roman" panose="02020603050405020304" pitchFamily="18" charset="0"/>
              </a:rPr>
              <a:t> в гробнице женщины (IV-III вв. до н.э.) нашли зубной протез двух центральных резцов, укрепленных золотой проволокой к соседним зубам.</a:t>
            </a:r>
          </a:p>
        </p:txBody>
      </p:sp>
    </p:spTree>
    <p:extLst>
      <p:ext uri="{BB962C8B-B14F-4D97-AF65-F5344CB8AC3E}">
        <p14:creationId xmlns:p14="http://schemas.microsoft.com/office/powerpoint/2010/main" xmlns="" val="1394723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Autofit/>
          </a:bodyPr>
          <a:lstStyle/>
          <a:p>
            <a:pPr marL="0" indent="0">
              <a:buNone/>
            </a:pPr>
            <a:r>
              <a:rPr lang="ru-RU" sz="3600" b="1" dirty="0">
                <a:solidFill>
                  <a:schemeClr val="tx1"/>
                </a:solidFill>
                <a:latin typeface="Times New Roman" panose="02020603050405020304" pitchFamily="18" charset="0"/>
                <a:cs typeface="Times New Roman" panose="02020603050405020304" pitchFamily="18" charset="0"/>
              </a:rPr>
              <a:t>В IV-V вв. до н.э. в Египте широко использовались технологии литья из золота и серебра по восковым выплавляемым моделям. Методом проката получали золотой лист, методом волочения - золотую и серебряную проволоку, осуществляли штамповку по золоту. Результаты археологических раскопок греческих митрополий и колоний свидетельствуют о наличии различных инструментов стоматологического назначения.</a:t>
            </a:r>
          </a:p>
        </p:txBody>
      </p:sp>
    </p:spTree>
    <p:extLst>
      <p:ext uri="{BB962C8B-B14F-4D97-AF65-F5344CB8AC3E}">
        <p14:creationId xmlns:p14="http://schemas.microsoft.com/office/powerpoint/2010/main" xmlns="" val="3396230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2500" b="1" dirty="0">
                <a:solidFill>
                  <a:schemeClr val="tx1"/>
                </a:solidFill>
                <a:latin typeface="Times New Roman" panose="02020603050405020304" pitchFamily="18" charset="0"/>
                <a:cs typeface="Times New Roman" panose="02020603050405020304" pitchFamily="18" charset="0"/>
              </a:rPr>
              <a:t>Этруски, населявшие север </a:t>
            </a:r>
            <a:r>
              <a:rPr lang="ru-RU" sz="2500" b="1" dirty="0" err="1">
                <a:solidFill>
                  <a:schemeClr val="tx1"/>
                </a:solidFill>
                <a:latin typeface="Times New Roman" panose="02020603050405020304" pitchFamily="18" charset="0"/>
                <a:cs typeface="Times New Roman" panose="02020603050405020304" pitchFamily="18" charset="0"/>
              </a:rPr>
              <a:t>Аппенинского</a:t>
            </a:r>
            <a:r>
              <a:rPr lang="ru-RU" sz="2500" b="1" dirty="0">
                <a:solidFill>
                  <a:schemeClr val="tx1"/>
                </a:solidFill>
                <a:latin typeface="Times New Roman" panose="02020603050405020304" pitchFamily="18" charset="0"/>
                <a:cs typeface="Times New Roman" panose="02020603050405020304" pitchFamily="18" charset="0"/>
              </a:rPr>
              <a:t> полуострова, в VII в. до н.э. изготавливали зубные протезы, которые хранятся в музеях современной Италии. Протезы состоят из ряда последовательно соединенных между собой с помощью золотой проволоки или ленты естественных зубов антропогенного характера. Кованые или литые ленты, используемые при этом, стягивались при помощи золотых заклепок или той же проволоки и фиксировали естественные зубы. Эти протезы могли функционировать как мостовидные, частично съемные или полные съемные, при этом фиксация и стабилизация съемных протезов в челюстях осуществлялась за счет корней естественных зубов, которые устанавливались в </a:t>
            </a:r>
            <a:r>
              <a:rPr lang="ru-RU" sz="2500" b="1" dirty="0" err="1">
                <a:solidFill>
                  <a:schemeClr val="tx1"/>
                </a:solidFill>
                <a:latin typeface="Times New Roman" panose="02020603050405020304" pitchFamily="18" charset="0"/>
                <a:cs typeface="Times New Roman" panose="02020603050405020304" pitchFamily="18" charset="0"/>
              </a:rPr>
              <a:t>эпителизированные</a:t>
            </a:r>
            <a:r>
              <a:rPr lang="ru-RU" sz="2500" b="1" dirty="0">
                <a:solidFill>
                  <a:schemeClr val="tx1"/>
                </a:solidFill>
                <a:latin typeface="Times New Roman" panose="02020603050405020304" pitchFamily="18" charset="0"/>
                <a:cs typeface="Times New Roman" panose="02020603050405020304" pitchFamily="18" charset="0"/>
              </a:rPr>
              <a:t> естественные или искусственные лунки зубов. Материалами для протезирования служили золото, зубы людей, дерево, кости слонов или быков.</a:t>
            </a:r>
          </a:p>
        </p:txBody>
      </p:sp>
    </p:spTree>
    <p:extLst>
      <p:ext uri="{BB962C8B-B14F-4D97-AF65-F5344CB8AC3E}">
        <p14:creationId xmlns:p14="http://schemas.microsoft.com/office/powerpoint/2010/main" xmlns="" val="3933523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0"/>
            <a:ext cx="8784976" cy="6669360"/>
          </a:xfrm>
        </p:spPr>
        <p:txBody>
          <a:bodyPr>
            <a:noAutofit/>
          </a:bodyPr>
          <a:lstStyle/>
          <a:p>
            <a:pPr marL="0" indent="0">
              <a:buNone/>
            </a:pPr>
            <a:r>
              <a:rPr lang="ru-RU" sz="2900" b="1" dirty="0">
                <a:solidFill>
                  <a:schemeClr val="tx1"/>
                </a:solidFill>
                <a:latin typeface="Times New Roman" panose="02020603050405020304" pitchFamily="18" charset="0"/>
                <a:cs typeface="Times New Roman" panose="02020603050405020304" pitchFamily="18" charset="0"/>
              </a:rPr>
              <a:t>В то время как римские законы V в. до н.э. категорически запрещали оставлять на умерших драгоценные украшения, не относящиеся к числу ритуальных, археологические раскопки обнаруживают захоронения с несъемными зубными протезами, закрепленными на естественных зубах. Из этого следует, что искусство протезирования зубов было столь высоким, что древние римляне не отделяли зубные протезы от других органов человеческого тела. Вместе с тем в те времена зубные протезы изготовлялись чеканщиками, золотых дел мастерами и потому, несмотря на известные косметические достоинства, протезы не имели высокой функциональной ценности.</a:t>
            </a:r>
          </a:p>
        </p:txBody>
      </p:sp>
    </p:spTree>
    <p:extLst>
      <p:ext uri="{BB962C8B-B14F-4D97-AF65-F5344CB8AC3E}">
        <p14:creationId xmlns:p14="http://schemas.microsoft.com/office/powerpoint/2010/main" xmlns="" val="2297781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3200" b="1" dirty="0">
                <a:solidFill>
                  <a:schemeClr val="tx1"/>
                </a:solidFill>
                <a:latin typeface="Times New Roman" panose="02020603050405020304" pitchFamily="18" charset="0"/>
                <a:cs typeface="Times New Roman" panose="02020603050405020304" pitchFamily="18" charset="0"/>
              </a:rPr>
              <a:t>Ощутимый вклад в развитие протезирования внесла и Аравийская цивилизация с ее высокоразвитой медицинской наукой, свидетельством которого являются многочисленные рукописи, дошедшие до наших дней. Арабами, в силу вероисповедания, не использовались зубы антропогенного характера. Протезы в основном выполняли декоративные функции и состояли из материалов зоогенного характера ― базиса из слоновой кости, в котором фиксировались искусственные зубы, выполненные из зубов гиппопотама</a:t>
            </a:r>
            <a:r>
              <a:rPr lang="ru-RU" sz="3200" b="1" dirty="0" smtClean="0">
                <a:solidFill>
                  <a:schemeClr val="tx1"/>
                </a:solidFill>
                <a:latin typeface="Times New Roman" panose="02020603050405020304" pitchFamily="18" charset="0"/>
                <a:cs typeface="Times New Roman" panose="02020603050405020304" pitchFamily="18" charset="0"/>
              </a:rPr>
              <a:t>.</a:t>
            </a:r>
            <a:endParaRPr lang="ru-RU"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248740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2600" b="1" dirty="0">
                <a:solidFill>
                  <a:schemeClr val="tx1"/>
                </a:solidFill>
                <a:latin typeface="Times New Roman" panose="02020603050405020304" pitchFamily="18" charset="0"/>
                <a:cs typeface="Times New Roman" panose="02020603050405020304" pitchFamily="18" charset="0"/>
              </a:rPr>
              <a:t>Тысячи лет насчитывает идея имплантации искусственных зубов взамен утраченных. Еще 4000 лет назад в древнем Китае для замещения отсутствующих зубов в кость челюсти внедряли бамбук, а на территории древнего Египта и Европы более 2000 лет назад с этой целью использовали железо и драгоценные металлы. В Гарвардском университете хранится экспонат - фрагмент нижней челюсти инка с искусственными резцами из кусочков морских раковин, датированный VI в. до н.э. В музее Перу выставлен череп инка с 32 искусственными зубами - имплантатами из кварца и аметиста (примерно IX в. до </a:t>
            </a:r>
            <a:r>
              <a:rPr lang="ru-RU" sz="2600" b="1" dirty="0" err="1">
                <a:solidFill>
                  <a:schemeClr val="tx1"/>
                </a:solidFill>
                <a:latin typeface="Times New Roman" panose="02020603050405020304" pitchFamily="18" charset="0"/>
                <a:cs typeface="Times New Roman" panose="02020603050405020304" pitchFamily="18" charset="0"/>
              </a:rPr>
              <a:t>н.э</a:t>
            </a:r>
            <a:r>
              <a:rPr lang="ru-RU" sz="2600" b="1" dirty="0">
                <a:solidFill>
                  <a:schemeClr val="tx1"/>
                </a:solidFill>
                <a:latin typeface="Times New Roman" panose="02020603050405020304" pitchFamily="18" charset="0"/>
                <a:cs typeface="Times New Roman" panose="02020603050405020304" pitchFamily="18" charset="0"/>
              </a:rPr>
              <a:t>). Подобные вмешательства являлись частью ритуального обряда индейцев и проводились уже после смерти. Предпринимались попытки вживления утерянных зубов</a:t>
            </a:r>
            <a:r>
              <a:rPr lang="ru-RU" sz="2600" b="1" dirty="0" smtClean="0">
                <a:solidFill>
                  <a:schemeClr val="tx1"/>
                </a:solidFill>
                <a:latin typeface="Times New Roman" panose="02020603050405020304" pitchFamily="18" charset="0"/>
                <a:cs typeface="Times New Roman" panose="02020603050405020304" pitchFamily="18" charset="0"/>
              </a:rPr>
              <a:t>.</a:t>
            </a:r>
            <a:endParaRPr lang="ru-RU" sz="2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5753270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3800" b="1" dirty="0">
                <a:solidFill>
                  <a:schemeClr val="tx1"/>
                </a:solidFill>
                <a:latin typeface="Times New Roman" panose="02020603050405020304" pitchFamily="18" charset="0"/>
                <a:cs typeface="Times New Roman" panose="02020603050405020304" pitchFamily="18" charset="0"/>
              </a:rPr>
              <a:t>Первые рекомендации по технике трансплантации зубов, дошедшие до наших дней, сформулированы испанским врачом </a:t>
            </a:r>
            <a:r>
              <a:rPr lang="ru-RU" sz="3800" b="1" dirty="0" err="1">
                <a:solidFill>
                  <a:schemeClr val="tx1"/>
                </a:solidFill>
                <a:latin typeface="Times New Roman" panose="02020603050405020304" pitchFamily="18" charset="0"/>
                <a:cs typeface="Times New Roman" panose="02020603050405020304" pitchFamily="18" charset="0"/>
              </a:rPr>
              <a:t>Alabucasim</a:t>
            </a:r>
            <a:r>
              <a:rPr lang="ru-RU" sz="3800" b="1" dirty="0">
                <a:solidFill>
                  <a:schemeClr val="tx1"/>
                </a:solidFill>
                <a:latin typeface="Times New Roman" panose="02020603050405020304" pitchFamily="18" charset="0"/>
                <a:cs typeface="Times New Roman" panose="02020603050405020304" pitchFamily="18" charset="0"/>
              </a:rPr>
              <a:t> (XI в. </a:t>
            </a:r>
            <a:r>
              <a:rPr lang="ru-RU" sz="3800" b="1" dirty="0" err="1">
                <a:solidFill>
                  <a:schemeClr val="tx1"/>
                </a:solidFill>
                <a:latin typeface="Times New Roman" panose="02020603050405020304" pitchFamily="18" charset="0"/>
                <a:cs typeface="Times New Roman" panose="02020603050405020304" pitchFamily="18" charset="0"/>
              </a:rPr>
              <a:t>н.э</a:t>
            </a:r>
            <a:r>
              <a:rPr lang="ru-RU" sz="3800" b="1" dirty="0">
                <a:solidFill>
                  <a:schemeClr val="tx1"/>
                </a:solidFill>
                <a:latin typeface="Times New Roman" panose="02020603050405020304" pitchFamily="18" charset="0"/>
                <a:cs typeface="Times New Roman" panose="02020603050405020304" pitchFamily="18" charset="0"/>
              </a:rPr>
              <a:t>). Интерес к протезированию зубов значительно возрос в средние века. Ибн-Сина (980-1037), проводя операцию по поводу расщелины губы и неба, рекомендовал расшатанные зубы связывать золотой проволокой</a:t>
            </a:r>
            <a:r>
              <a:rPr lang="ru-RU" sz="3800" b="1" dirty="0" smtClean="0">
                <a:solidFill>
                  <a:schemeClr val="tx1"/>
                </a:solidFill>
                <a:latin typeface="Times New Roman" panose="02020603050405020304" pitchFamily="18" charset="0"/>
                <a:cs typeface="Times New Roman" panose="02020603050405020304" pitchFamily="18" charset="0"/>
              </a:rPr>
              <a:t>.</a:t>
            </a:r>
            <a:endParaRPr lang="ru-RU" sz="3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158196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4000" b="1" dirty="0">
                <a:solidFill>
                  <a:schemeClr val="tx1"/>
                </a:solidFill>
                <a:latin typeface="Times New Roman" panose="02020603050405020304" pitchFamily="18" charset="0"/>
                <a:cs typeface="Times New Roman" panose="02020603050405020304" pitchFamily="18" charset="0"/>
              </a:rPr>
              <a:t>Французский хирург </a:t>
            </a:r>
            <a:r>
              <a:rPr lang="ru-RU" sz="4000" b="1" dirty="0" err="1">
                <a:solidFill>
                  <a:schemeClr val="tx1"/>
                </a:solidFill>
                <a:latin typeface="Times New Roman" panose="02020603050405020304" pitchFamily="18" charset="0"/>
                <a:cs typeface="Times New Roman" panose="02020603050405020304" pitchFamily="18" charset="0"/>
              </a:rPr>
              <a:t>Амбруаз</a:t>
            </a:r>
            <a:r>
              <a:rPr lang="ru-RU" sz="4000" b="1" dirty="0">
                <a:solidFill>
                  <a:schemeClr val="tx1"/>
                </a:solidFill>
                <a:latin typeface="Times New Roman" panose="02020603050405020304" pitchFamily="18" charset="0"/>
                <a:cs typeface="Times New Roman" panose="02020603050405020304" pitchFamily="18" charset="0"/>
              </a:rPr>
              <a:t> Паре (1510-1590) указывал, что, если расшатанные зубы надежно закрепить проволокой, они могут прирасти к челюсти. Им был предложен обтуратор из слоновой кости для закрытия сквозных дефектов твердого неба. Паре впервые стал вырезать из одного куска кости несколько зубов.</a:t>
            </a:r>
          </a:p>
        </p:txBody>
      </p:sp>
    </p:spTree>
    <p:extLst>
      <p:ext uri="{BB962C8B-B14F-4D97-AF65-F5344CB8AC3E}">
        <p14:creationId xmlns:p14="http://schemas.microsoft.com/office/powerpoint/2010/main" xmlns="" val="3964752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784976" cy="1411560"/>
          </a:xfrm>
        </p:spPr>
        <p:txBody>
          <a:bodyPr/>
          <a:lstStyle/>
          <a:p>
            <a:pPr>
              <a:lnSpc>
                <a:spcPct val="100000"/>
              </a:lnSpc>
            </a:pPr>
            <a:r>
              <a:rPr lang="ru-RU" sz="4400" b="1" dirty="0">
                <a:solidFill>
                  <a:srgbClr val="2005EB"/>
                </a:solidFill>
                <a:latin typeface="Times New Roman" pitchFamily="18" charset="0"/>
                <a:cs typeface="Times New Roman" pitchFamily="18" charset="0"/>
              </a:rPr>
              <a:t>Предмет </a:t>
            </a:r>
            <a:r>
              <a:rPr lang="ru-RU" sz="4400" b="1" dirty="0" smtClean="0">
                <a:solidFill>
                  <a:srgbClr val="2005EB"/>
                </a:solidFill>
                <a:latin typeface="Times New Roman" pitchFamily="18" charset="0"/>
                <a:cs typeface="Times New Roman" pitchFamily="18" charset="0"/>
              </a:rPr>
              <a:t>ортопедической </a:t>
            </a:r>
            <a:r>
              <a:rPr lang="ru-RU" sz="4400" b="1" dirty="0">
                <a:solidFill>
                  <a:srgbClr val="2005EB"/>
                </a:solidFill>
                <a:latin typeface="Times New Roman" pitchFamily="18" charset="0"/>
                <a:cs typeface="Times New Roman" pitchFamily="18" charset="0"/>
              </a:rPr>
              <a:t>стоматологии</a:t>
            </a:r>
            <a:endParaRPr lang="ru-RU" sz="4400" dirty="0">
              <a:solidFill>
                <a:srgbClr val="2005EB"/>
              </a:solidFill>
            </a:endParaRPr>
          </a:p>
        </p:txBody>
      </p:sp>
      <p:sp>
        <p:nvSpPr>
          <p:cNvPr id="3" name="Объект 2"/>
          <p:cNvSpPr>
            <a:spLocks noGrp="1"/>
          </p:cNvSpPr>
          <p:nvPr>
            <p:ph idx="1"/>
          </p:nvPr>
        </p:nvSpPr>
        <p:spPr>
          <a:xfrm>
            <a:off x="107504" y="1600200"/>
            <a:ext cx="8928992" cy="5141168"/>
          </a:xfrm>
        </p:spPr>
        <p:txBody>
          <a:bodyPr>
            <a:normAutofit/>
          </a:bodyPr>
          <a:lstStyle/>
          <a:p>
            <a:r>
              <a:rPr lang="ru-RU" sz="3200" b="1" dirty="0">
                <a:solidFill>
                  <a:schemeClr val="tx1"/>
                </a:solidFill>
                <a:latin typeface="Times New Roman" pitchFamily="18" charset="0"/>
                <a:cs typeface="Times New Roman" pitchFamily="18" charset="0"/>
              </a:rPr>
              <a:t>Ортопедическая стоматология </a:t>
            </a:r>
            <a:r>
              <a:rPr lang="ru-RU" sz="3200" b="1" dirty="0" smtClean="0">
                <a:solidFill>
                  <a:schemeClr val="tx1"/>
                </a:solidFill>
                <a:latin typeface="Times New Roman" pitchFamily="18" charset="0"/>
                <a:cs typeface="Times New Roman" pitchFamily="18" charset="0"/>
              </a:rPr>
              <a:t>- </a:t>
            </a:r>
            <a:r>
              <a:rPr lang="ru-RU" sz="3200" b="1" dirty="0">
                <a:solidFill>
                  <a:schemeClr val="tx1"/>
                </a:solidFill>
                <a:latin typeface="Times New Roman" pitchFamily="18" charset="0"/>
                <a:cs typeface="Times New Roman" pitchFamily="18" charset="0"/>
              </a:rPr>
              <a:t>раздел клинической медицины, изучающий этиологию и патогенез болезней, повреждений и аномалий развития зубов, челюстей и других органов челюстно-лицевой области, разрабатывающий на основе системного подхода методы диагностики протекающих в функциональных системах физиологических и патологических </a:t>
            </a:r>
            <a:r>
              <a:rPr lang="ru-RU" sz="3200" b="1" dirty="0" smtClean="0">
                <a:solidFill>
                  <a:schemeClr val="tx1"/>
                </a:solidFill>
                <a:latin typeface="Times New Roman" pitchFamily="18" charset="0"/>
                <a:cs typeface="Times New Roman" pitchFamily="18" charset="0"/>
              </a:rPr>
              <a:t>процессов</a:t>
            </a:r>
            <a:endParaRPr lang="ru-RU" sz="32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382379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2500" b="1" dirty="0">
                <a:solidFill>
                  <a:schemeClr val="tx1"/>
                </a:solidFill>
                <a:latin typeface="Times New Roman" panose="02020603050405020304" pitchFamily="18" charset="0"/>
                <a:cs typeface="Times New Roman" panose="02020603050405020304" pitchFamily="18" charset="0"/>
              </a:rPr>
              <a:t>Зубной врач Пьер </a:t>
            </a:r>
            <a:r>
              <a:rPr lang="ru-RU" sz="2500" b="1" dirty="0" err="1">
                <a:solidFill>
                  <a:schemeClr val="tx1"/>
                </a:solidFill>
                <a:latin typeface="Times New Roman" panose="02020603050405020304" pitchFamily="18" charset="0"/>
                <a:cs typeface="Times New Roman" panose="02020603050405020304" pitchFamily="18" charset="0"/>
              </a:rPr>
              <a:t>Фошар</a:t>
            </a:r>
            <a:r>
              <a:rPr lang="ru-RU" sz="2500" b="1" dirty="0">
                <a:solidFill>
                  <a:schemeClr val="tx1"/>
                </a:solidFill>
                <a:latin typeface="Times New Roman" panose="02020603050405020304" pitchFamily="18" charset="0"/>
                <a:cs typeface="Times New Roman" panose="02020603050405020304" pitchFamily="18" charset="0"/>
              </a:rPr>
              <a:t>, который не без основания считается основателем научного зубоврачевания, в своем трактате в 1728 г. дал подробное описание зубных протезов и штифтовых зубов. Ему же принадлежит идея фиксации съемных протезов пружинами. В 1776 г. аптекарь </a:t>
            </a:r>
            <a:r>
              <a:rPr lang="ru-RU" sz="2500" b="1" dirty="0" err="1">
                <a:solidFill>
                  <a:schemeClr val="tx1"/>
                </a:solidFill>
                <a:latin typeface="Times New Roman" panose="02020603050405020304" pitchFamily="18" charset="0"/>
                <a:cs typeface="Times New Roman" panose="02020603050405020304" pitchFamily="18" charset="0"/>
              </a:rPr>
              <a:t>Дюшато</a:t>
            </a:r>
            <a:r>
              <a:rPr lang="ru-RU" sz="2500" b="1" dirty="0">
                <a:solidFill>
                  <a:schemeClr val="tx1"/>
                </a:solidFill>
                <a:latin typeface="Times New Roman" panose="02020603050405020304" pitchFamily="18" charset="0"/>
                <a:cs typeface="Times New Roman" panose="02020603050405020304" pitchFamily="18" charset="0"/>
              </a:rPr>
              <a:t> и врач </a:t>
            </a:r>
            <a:r>
              <a:rPr lang="ru-RU" sz="2500" b="1" dirty="0" err="1">
                <a:solidFill>
                  <a:schemeClr val="tx1"/>
                </a:solidFill>
                <a:latin typeface="Times New Roman" panose="02020603050405020304" pitchFamily="18" charset="0"/>
                <a:cs typeface="Times New Roman" panose="02020603050405020304" pitchFamily="18" charset="0"/>
              </a:rPr>
              <a:t>Гергардт</a:t>
            </a:r>
            <a:r>
              <a:rPr lang="ru-RU" sz="2500" b="1" dirty="0">
                <a:solidFill>
                  <a:schemeClr val="tx1"/>
                </a:solidFill>
                <a:latin typeface="Times New Roman" panose="02020603050405020304" pitchFamily="18" charset="0"/>
                <a:cs typeface="Times New Roman" panose="02020603050405020304" pitchFamily="18" charset="0"/>
              </a:rPr>
              <a:t> начали изготавливать искусственные зубы из фарфора, что явилось настоящим переворотом в протезировании. Однако базисы съемных протезов до XVII в., как и в древности, резали по кости или отливали из золота с помощью тех же методов, что и любое ювелирное изделие. Технологии изготовления зубных протезов в современном смысле не существовало. В 1839 г. химик </a:t>
            </a:r>
            <a:r>
              <a:rPr lang="ru-RU" sz="2500" b="1" dirty="0" err="1">
                <a:solidFill>
                  <a:schemeClr val="tx1"/>
                </a:solidFill>
                <a:latin typeface="Times New Roman" panose="02020603050405020304" pitchFamily="18" charset="0"/>
                <a:cs typeface="Times New Roman" panose="02020603050405020304" pitchFamily="18" charset="0"/>
              </a:rPr>
              <a:t>Нельс</a:t>
            </a:r>
            <a:r>
              <a:rPr lang="ru-RU" sz="2500" b="1" dirty="0">
                <a:solidFill>
                  <a:schemeClr val="tx1"/>
                </a:solidFill>
                <a:latin typeface="Times New Roman" panose="02020603050405020304" pitchFamily="18" charset="0"/>
                <a:cs typeface="Times New Roman" panose="02020603050405020304" pitchFamily="18" charset="0"/>
              </a:rPr>
              <a:t> </a:t>
            </a:r>
            <a:r>
              <a:rPr lang="ru-RU" sz="2500" b="1" dirty="0" err="1">
                <a:solidFill>
                  <a:schemeClr val="tx1"/>
                </a:solidFill>
                <a:latin typeface="Times New Roman" panose="02020603050405020304" pitchFamily="18" charset="0"/>
                <a:cs typeface="Times New Roman" panose="02020603050405020304" pitchFamily="18" charset="0"/>
              </a:rPr>
              <a:t>Гудиэр</a:t>
            </a:r>
            <a:r>
              <a:rPr lang="ru-RU" sz="2500" b="1" dirty="0">
                <a:solidFill>
                  <a:schemeClr val="tx1"/>
                </a:solidFill>
                <a:latin typeface="Times New Roman" panose="02020603050405020304" pitchFamily="18" charset="0"/>
                <a:cs typeface="Times New Roman" panose="02020603050405020304" pitchFamily="18" charset="0"/>
              </a:rPr>
              <a:t> разработал технологию и оборудование для вулканизации </a:t>
            </a:r>
            <a:r>
              <a:rPr lang="ru-RU" sz="2500" b="1" dirty="0" smtClean="0">
                <a:solidFill>
                  <a:schemeClr val="tx1"/>
                </a:solidFill>
                <a:latin typeface="Times New Roman" panose="02020603050405020304" pitchFamily="18" charset="0"/>
                <a:cs typeface="Times New Roman" panose="02020603050405020304" pitchFamily="18" charset="0"/>
              </a:rPr>
              <a:t>каучука, </a:t>
            </a:r>
            <a:r>
              <a:rPr lang="ru-RU" sz="2500" b="1" dirty="0">
                <a:solidFill>
                  <a:schemeClr val="tx1"/>
                </a:solidFill>
                <a:latin typeface="Times New Roman" panose="02020603050405020304" pitchFamily="18" charset="0"/>
                <a:cs typeface="Times New Roman" panose="02020603050405020304" pitchFamily="18" charset="0"/>
              </a:rPr>
              <a:t>которая использовалась для изготовления базисов пластиночных </a:t>
            </a:r>
            <a:r>
              <a:rPr lang="ru-RU" sz="2500" b="1" dirty="0" smtClean="0">
                <a:solidFill>
                  <a:schemeClr val="tx1"/>
                </a:solidFill>
                <a:latin typeface="Times New Roman" panose="02020603050405020304" pitchFamily="18" charset="0"/>
                <a:cs typeface="Times New Roman" panose="02020603050405020304" pitchFamily="18" charset="0"/>
              </a:rPr>
              <a:t>протезов, </a:t>
            </a:r>
            <a:r>
              <a:rPr lang="ru-RU" sz="2500" b="1" dirty="0">
                <a:solidFill>
                  <a:schemeClr val="tx1"/>
                </a:solidFill>
                <a:latin typeface="Times New Roman" panose="02020603050405020304" pitchFamily="18" charset="0"/>
                <a:cs typeface="Times New Roman" panose="02020603050405020304" pitchFamily="18" charset="0"/>
              </a:rPr>
              <a:t>пока на смену этому материалу не пришла акриловая пластмасса.</a:t>
            </a:r>
          </a:p>
        </p:txBody>
      </p:sp>
    </p:spTree>
    <p:extLst>
      <p:ext uri="{BB962C8B-B14F-4D97-AF65-F5344CB8AC3E}">
        <p14:creationId xmlns:p14="http://schemas.microsoft.com/office/powerpoint/2010/main" xmlns="" val="31810447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3800" b="1" dirty="0">
                <a:solidFill>
                  <a:schemeClr val="tx1"/>
                </a:solidFill>
                <a:latin typeface="Times New Roman" panose="02020603050405020304" pitchFamily="18" charset="0"/>
                <a:cs typeface="Times New Roman" panose="02020603050405020304" pitchFamily="18" charset="0"/>
              </a:rPr>
              <a:t>Таким образом, понадобилось более столетия для того, чтобы на основе трех составных элементов </a:t>
            </a:r>
            <a:r>
              <a:rPr lang="ru-RU" sz="3800" b="1" dirty="0" smtClean="0">
                <a:solidFill>
                  <a:schemeClr val="tx1"/>
                </a:solidFill>
                <a:latin typeface="Times New Roman" panose="02020603050405020304" pitchFamily="18" charset="0"/>
                <a:cs typeface="Times New Roman" panose="02020603050405020304" pitchFamily="18" charset="0"/>
              </a:rPr>
              <a:t>- оттиска</a:t>
            </a:r>
            <a:r>
              <a:rPr lang="ru-RU" sz="3800" b="1" dirty="0">
                <a:solidFill>
                  <a:schemeClr val="tx1"/>
                </a:solidFill>
                <a:latin typeface="Times New Roman" panose="02020603050405020304" pitchFamily="18" charset="0"/>
                <a:cs typeface="Times New Roman" panose="02020603050405020304" pitchFamily="18" charset="0"/>
              </a:rPr>
              <a:t>, модели и базисного материала (раньше каучук, а теперь - пластмассы) сложилась современная технология изготовления зубных протезов. В пластмассовых базисах использовались эластичные присоски, которые улучшали фиксацию протезов </a:t>
            </a:r>
          </a:p>
        </p:txBody>
      </p:sp>
    </p:spTree>
    <p:extLst>
      <p:ext uri="{BB962C8B-B14F-4D97-AF65-F5344CB8AC3E}">
        <p14:creationId xmlns:p14="http://schemas.microsoft.com/office/powerpoint/2010/main" xmlns="" val="25879683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2700" b="1" dirty="0">
                <a:solidFill>
                  <a:schemeClr val="tx1"/>
                </a:solidFill>
                <a:latin typeface="Times New Roman" panose="02020603050405020304" pitchFamily="18" charset="0"/>
                <a:cs typeface="Times New Roman" panose="02020603050405020304" pitchFamily="18" charset="0"/>
              </a:rPr>
              <a:t>Появляются работы, направленные на повышение функциональной ценности протезов. Значительным успехом принято считать создание в 1805 г. гипсового </a:t>
            </a:r>
            <a:r>
              <a:rPr lang="ru-RU" sz="2700" b="1" dirty="0" err="1">
                <a:solidFill>
                  <a:schemeClr val="tx1"/>
                </a:solidFill>
                <a:latin typeface="Times New Roman" panose="02020603050405020304" pitchFamily="18" charset="0"/>
                <a:cs typeface="Times New Roman" panose="02020603050405020304" pitchFamily="18" charset="0"/>
              </a:rPr>
              <a:t>окклюдатора</a:t>
            </a:r>
            <a:r>
              <a:rPr lang="ru-RU" sz="2700" b="1" dirty="0">
                <a:solidFill>
                  <a:schemeClr val="tx1"/>
                </a:solidFill>
                <a:latin typeface="Times New Roman" panose="02020603050405020304" pitchFamily="18" charset="0"/>
                <a:cs typeface="Times New Roman" panose="02020603050405020304" pitchFamily="18" charset="0"/>
              </a:rPr>
              <a:t> парижским зубным врачом </a:t>
            </a:r>
            <a:r>
              <a:rPr lang="ru-RU" sz="2700" b="1" dirty="0" err="1">
                <a:solidFill>
                  <a:schemeClr val="tx1"/>
                </a:solidFill>
                <a:latin typeface="Times New Roman" panose="02020603050405020304" pitchFamily="18" charset="0"/>
                <a:cs typeface="Times New Roman" panose="02020603050405020304" pitchFamily="18" charset="0"/>
              </a:rPr>
              <a:t>Гарио</a:t>
            </a:r>
            <a:r>
              <a:rPr lang="ru-RU" sz="2700" b="1" dirty="0">
                <a:solidFill>
                  <a:schemeClr val="tx1"/>
                </a:solidFill>
                <a:latin typeface="Times New Roman" panose="02020603050405020304" pitchFamily="18" charset="0"/>
                <a:cs typeface="Times New Roman" panose="02020603050405020304" pitchFamily="18" charset="0"/>
              </a:rPr>
              <a:t>, благодаря которому получила развитие теория артикуляции. Появление многочисленных суставных и </a:t>
            </a:r>
            <a:r>
              <a:rPr lang="ru-RU" sz="2700" b="1" dirty="0" err="1">
                <a:solidFill>
                  <a:schemeClr val="tx1"/>
                </a:solidFill>
                <a:latin typeface="Times New Roman" panose="02020603050405020304" pitchFamily="18" charset="0"/>
                <a:cs typeface="Times New Roman" panose="02020603050405020304" pitchFamily="18" charset="0"/>
              </a:rPr>
              <a:t>бессуставных</a:t>
            </a:r>
            <a:r>
              <a:rPr lang="ru-RU" sz="2700" b="1" dirty="0">
                <a:solidFill>
                  <a:schemeClr val="tx1"/>
                </a:solidFill>
                <a:latin typeface="Times New Roman" panose="02020603050405020304" pitchFamily="18" charset="0"/>
                <a:cs typeface="Times New Roman" panose="02020603050405020304" pitchFamily="18" charset="0"/>
              </a:rPr>
              <a:t> </a:t>
            </a:r>
            <a:r>
              <a:rPr lang="ru-RU" sz="2700" b="1" dirty="0" err="1">
                <a:solidFill>
                  <a:schemeClr val="tx1"/>
                </a:solidFill>
                <a:latin typeface="Times New Roman" panose="02020603050405020304" pitchFamily="18" charset="0"/>
                <a:cs typeface="Times New Roman" panose="02020603050405020304" pitchFamily="18" charset="0"/>
              </a:rPr>
              <a:t>артикуляторов</a:t>
            </a:r>
            <a:r>
              <a:rPr lang="ru-RU" sz="2700" b="1" dirty="0">
                <a:solidFill>
                  <a:schemeClr val="tx1"/>
                </a:solidFill>
                <a:latin typeface="Times New Roman" panose="02020603050405020304" pitchFamily="18" charset="0"/>
                <a:cs typeface="Times New Roman" panose="02020603050405020304" pitchFamily="18" charset="0"/>
              </a:rPr>
              <a:t> позволили создавать зубные протезы с учетом основных движений нижней челюсти. Важным этапом в совершенствовании ценности зубных протезов явилась методика получения функциональных оттисков по Шроту (1864 г.), которая обеспечивала наиболее физиологичную фиксацию протезов на беззубых челюстях. Несмотря на многочисленные последующие модификации, методика Шрота остается классической и в наши дни.</a:t>
            </a:r>
          </a:p>
        </p:txBody>
      </p:sp>
    </p:spTree>
    <p:extLst>
      <p:ext uri="{BB962C8B-B14F-4D97-AF65-F5344CB8AC3E}">
        <p14:creationId xmlns:p14="http://schemas.microsoft.com/office/powerpoint/2010/main" xmlns="" val="3921073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4000" b="1" dirty="0">
                <a:solidFill>
                  <a:schemeClr val="tx1"/>
                </a:solidFill>
                <a:latin typeface="Times New Roman" panose="02020603050405020304" pitchFamily="18" charset="0"/>
                <a:cs typeface="Times New Roman" panose="02020603050405020304" pitchFamily="18" charset="0"/>
              </a:rPr>
              <a:t>В 1840 г. в качестве оттискного материала был рекомендован гипс, в 1848 </a:t>
            </a:r>
            <a:r>
              <a:rPr lang="ru-RU" sz="4000" b="1" dirty="0" smtClean="0">
                <a:solidFill>
                  <a:schemeClr val="tx1"/>
                </a:solidFill>
                <a:latin typeface="Times New Roman" panose="02020603050405020304" pitchFamily="18" charset="0"/>
                <a:cs typeface="Times New Roman" panose="02020603050405020304" pitchFamily="18" charset="0"/>
              </a:rPr>
              <a:t>- </a:t>
            </a:r>
            <a:r>
              <a:rPr lang="ru-RU" sz="4000" b="1" dirty="0">
                <a:solidFill>
                  <a:schemeClr val="tx1"/>
                </a:solidFill>
                <a:latin typeface="Times New Roman" panose="02020603050405020304" pitchFamily="18" charset="0"/>
                <a:cs typeface="Times New Roman" panose="02020603050405020304" pitchFamily="18" charset="0"/>
              </a:rPr>
              <a:t>гуттаперча, в 1856 </a:t>
            </a:r>
            <a:r>
              <a:rPr lang="ru-RU" sz="4000" b="1" dirty="0" smtClean="0">
                <a:solidFill>
                  <a:schemeClr val="tx1"/>
                </a:solidFill>
                <a:latin typeface="Times New Roman" panose="02020603050405020304" pitchFamily="18" charset="0"/>
                <a:cs typeface="Times New Roman" panose="02020603050405020304" pitchFamily="18" charset="0"/>
              </a:rPr>
              <a:t>- </a:t>
            </a:r>
            <a:r>
              <a:rPr lang="ru-RU" sz="4000" b="1" dirty="0">
                <a:solidFill>
                  <a:schemeClr val="tx1"/>
                </a:solidFill>
                <a:latin typeface="Times New Roman" panose="02020603050405020304" pitchFamily="18" charset="0"/>
                <a:cs typeface="Times New Roman" panose="02020603050405020304" pitchFamily="18" charset="0"/>
              </a:rPr>
              <a:t>термопластическая масса-</a:t>
            </a:r>
            <a:r>
              <a:rPr lang="ru-RU" sz="4000" b="1" dirty="0" err="1">
                <a:solidFill>
                  <a:schemeClr val="tx1"/>
                </a:solidFill>
                <a:latin typeface="Times New Roman" panose="02020603050405020304" pitchFamily="18" charset="0"/>
                <a:cs typeface="Times New Roman" panose="02020603050405020304" pitchFamily="18" charset="0"/>
              </a:rPr>
              <a:t>стенс</a:t>
            </a:r>
            <a:r>
              <a:rPr lang="ru-RU" sz="4000" b="1" dirty="0">
                <a:solidFill>
                  <a:schemeClr val="tx1"/>
                </a:solidFill>
                <a:latin typeface="Times New Roman" panose="02020603050405020304" pitchFamily="18" charset="0"/>
                <a:cs typeface="Times New Roman" panose="02020603050405020304" pitchFamily="18" charset="0"/>
              </a:rPr>
              <a:t>. Морфологические исследования того периода были направлены на изучение анатомии челюстей и слизистой оболочки, имевших прямое отношение к фиксации зубных </a:t>
            </a:r>
            <a:r>
              <a:rPr lang="ru-RU" sz="4000" b="1" dirty="0" smtClean="0">
                <a:solidFill>
                  <a:schemeClr val="tx1"/>
                </a:solidFill>
                <a:latin typeface="Times New Roman" panose="02020603050405020304" pitchFamily="18" charset="0"/>
                <a:cs typeface="Times New Roman" panose="02020603050405020304" pitchFamily="18" charset="0"/>
              </a:rPr>
              <a:t>протезов.</a:t>
            </a:r>
            <a:endParaRPr lang="ru-RU" sz="4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8040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Autofit/>
          </a:bodyPr>
          <a:lstStyle/>
          <a:p>
            <a:pPr marL="0" indent="0">
              <a:buNone/>
            </a:pPr>
            <a:r>
              <a:rPr lang="ru-RU" sz="3500" b="1" dirty="0">
                <a:solidFill>
                  <a:schemeClr val="tx1"/>
                </a:solidFill>
                <a:latin typeface="Times New Roman" panose="02020603050405020304" pitchFamily="18" charset="0"/>
                <a:cs typeface="Times New Roman" panose="02020603050405020304" pitchFamily="18" charset="0"/>
              </a:rPr>
              <a:t>В царской России зубное протезирование находилось в руках небольшого количества практикующих врачей, которые опирались на опыт зарубежных коллег и пользовались в основном импортными материалами</a:t>
            </a:r>
            <a:r>
              <a:rPr lang="ru-RU" sz="3500" b="1"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ru-RU" sz="3500" b="1" dirty="0">
                <a:solidFill>
                  <a:schemeClr val="tx1"/>
                </a:solidFill>
                <a:latin typeface="Times New Roman" panose="02020603050405020304" pitchFamily="18" charset="0"/>
                <a:cs typeface="Times New Roman" panose="02020603050405020304" pitchFamily="18" charset="0"/>
              </a:rPr>
              <a:t>Начало XX в. ознаменовалось значительным подъемом в зубоврачебной промышленности, налажен выпуск фарфоровых зубов, оттискных и базисных материалов, зуботехнического </a:t>
            </a:r>
            <a:r>
              <a:rPr lang="ru-RU" sz="3500" b="1" dirty="0" smtClean="0">
                <a:solidFill>
                  <a:schemeClr val="tx1"/>
                </a:solidFill>
                <a:latin typeface="Times New Roman" panose="02020603050405020304" pitchFamily="18" charset="0"/>
                <a:cs typeface="Times New Roman" panose="02020603050405020304" pitchFamily="18" charset="0"/>
              </a:rPr>
              <a:t>инструментария.</a:t>
            </a:r>
            <a:endParaRPr lang="ru-RU" sz="35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698780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2800" b="1" dirty="0">
                <a:solidFill>
                  <a:schemeClr val="tx1"/>
                </a:solidFill>
                <a:latin typeface="Times New Roman" panose="02020603050405020304" pitchFamily="18" charset="0"/>
                <a:cs typeface="Times New Roman" panose="02020603050405020304" pitchFamily="18" charset="0"/>
              </a:rPr>
              <a:t>В 1930-е гг. в ортопедической стоматологии сложилось два основных направления в применении материалов и сплавов взамен золота для изготовления различных конструкций протезов: первое </a:t>
            </a:r>
            <a:r>
              <a:rPr lang="ru-RU" sz="2800" b="1" dirty="0" smtClean="0">
                <a:solidFill>
                  <a:schemeClr val="tx1"/>
                </a:solidFill>
                <a:latin typeface="Times New Roman" panose="02020603050405020304" pitchFamily="18" charset="0"/>
                <a:cs typeface="Times New Roman" panose="02020603050405020304" pitchFamily="18" charset="0"/>
              </a:rPr>
              <a:t>- </a:t>
            </a:r>
            <a:r>
              <a:rPr lang="ru-RU" sz="2800" b="1" dirty="0">
                <a:solidFill>
                  <a:schemeClr val="tx1"/>
                </a:solidFill>
                <a:latin typeface="Times New Roman" panose="02020603050405020304" pitchFamily="18" charset="0"/>
                <a:cs typeface="Times New Roman" panose="02020603050405020304" pitchFamily="18" charset="0"/>
              </a:rPr>
              <a:t>использование металлов с последующим их хромированием (Г.Г. Беркович, С.С. Шведов и др.) и второе </a:t>
            </a:r>
            <a:r>
              <a:rPr lang="ru-RU" sz="2800" b="1" dirty="0" smtClean="0">
                <a:solidFill>
                  <a:schemeClr val="tx1"/>
                </a:solidFill>
                <a:latin typeface="Times New Roman" panose="02020603050405020304" pitchFamily="18" charset="0"/>
                <a:cs typeface="Times New Roman" panose="02020603050405020304" pitchFamily="18" charset="0"/>
              </a:rPr>
              <a:t>- </a:t>
            </a:r>
            <a:r>
              <a:rPr lang="ru-RU" sz="2800" b="1" dirty="0">
                <a:solidFill>
                  <a:schemeClr val="tx1"/>
                </a:solidFill>
                <a:latin typeface="Times New Roman" panose="02020603050405020304" pitchFamily="18" charset="0"/>
                <a:cs typeface="Times New Roman" panose="02020603050405020304" pitchFamily="18" charset="0"/>
              </a:rPr>
              <a:t>применение кислотоупорной нержавеющей стали (Д.Н. Цитрин). Широкое распространение получило второе направление, которое привело к созданию плавильной и литьевой аппаратуры. Уже в 1921 г. было налажено производство отечественных материалов (дентин, амальгама, фосфат-цемент и т.п.), а несколько позже - инструментария и оборудования</a:t>
            </a:r>
            <a:r>
              <a:rPr lang="ru-RU" sz="2800" b="1" dirty="0" smtClean="0">
                <a:solidFill>
                  <a:schemeClr val="tx1"/>
                </a:solidFill>
                <a:latin typeface="Times New Roman" panose="02020603050405020304" pitchFamily="18" charset="0"/>
                <a:cs typeface="Times New Roman" panose="02020603050405020304" pitchFamily="18" charset="0"/>
              </a:rPr>
              <a:t>.</a:t>
            </a:r>
            <a:endParaRPr lang="ru-RU"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0764953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3800" b="1" dirty="0">
                <a:solidFill>
                  <a:schemeClr val="tx1"/>
                </a:solidFill>
                <a:latin typeface="Times New Roman" panose="02020603050405020304" pitchFamily="18" charset="0"/>
                <a:cs typeface="Times New Roman" panose="02020603050405020304" pitchFamily="18" charset="0"/>
              </a:rPr>
              <a:t>Исследовательские работы по применению пластмасс акриловой группы начались в нашей стране в 1938-1939 гг. А.М. </a:t>
            </a:r>
            <a:r>
              <a:rPr lang="ru-RU" sz="3800" b="1" dirty="0" err="1">
                <a:solidFill>
                  <a:schemeClr val="tx1"/>
                </a:solidFill>
                <a:latin typeface="Times New Roman" panose="02020603050405020304" pitchFamily="18" charset="0"/>
                <a:cs typeface="Times New Roman" panose="02020603050405020304" pitchFamily="18" charset="0"/>
              </a:rPr>
              <a:t>Кипнес</a:t>
            </a:r>
            <a:r>
              <a:rPr lang="ru-RU" sz="3800" b="1" dirty="0">
                <a:solidFill>
                  <a:schemeClr val="tx1"/>
                </a:solidFill>
                <a:latin typeface="Times New Roman" panose="02020603050405020304" pitchFamily="18" charset="0"/>
                <a:cs typeface="Times New Roman" panose="02020603050405020304" pitchFamily="18" charset="0"/>
              </a:rPr>
              <a:t> опубликовал сообщение о применении новой зубопротезной массы "</a:t>
            </a:r>
            <a:r>
              <a:rPr lang="ru-RU" sz="3800" b="1" dirty="0" err="1">
                <a:solidFill>
                  <a:schemeClr val="tx1"/>
                </a:solidFill>
                <a:latin typeface="Times New Roman" panose="02020603050405020304" pitchFamily="18" charset="0"/>
                <a:cs typeface="Times New Roman" panose="02020603050405020304" pitchFamily="18" charset="0"/>
              </a:rPr>
              <a:t>Стомакс</a:t>
            </a:r>
            <a:r>
              <a:rPr lang="ru-RU" sz="3800" b="1" dirty="0">
                <a:solidFill>
                  <a:schemeClr val="tx1"/>
                </a:solidFill>
                <a:latin typeface="Times New Roman" panose="02020603050405020304" pitchFamily="18" charset="0"/>
                <a:cs typeface="Times New Roman" panose="02020603050405020304" pitchFamily="18" charset="0"/>
              </a:rPr>
              <a:t>". В дальнейшем были созданы материалы АКР-7 и АКР-10 (Б.Н. </a:t>
            </a:r>
            <a:r>
              <a:rPr lang="ru-RU" sz="3800" b="1" dirty="0" err="1">
                <a:solidFill>
                  <a:schemeClr val="tx1"/>
                </a:solidFill>
                <a:latin typeface="Times New Roman" panose="02020603050405020304" pitchFamily="18" charset="0"/>
                <a:cs typeface="Times New Roman" panose="02020603050405020304" pitchFamily="18" charset="0"/>
              </a:rPr>
              <a:t>Бынин</a:t>
            </a:r>
            <a:r>
              <a:rPr lang="ru-RU" sz="3800" b="1" dirty="0">
                <a:solidFill>
                  <a:schemeClr val="tx1"/>
                </a:solidFill>
                <a:latin typeface="Times New Roman" panose="02020603050405020304" pitchFamily="18" charset="0"/>
                <a:cs typeface="Times New Roman" panose="02020603050405020304" pitchFamily="18" charset="0"/>
              </a:rPr>
              <a:t>, И.И. </a:t>
            </a:r>
            <a:r>
              <a:rPr lang="ru-RU" sz="3800" b="1" dirty="0" err="1">
                <a:solidFill>
                  <a:schemeClr val="tx1"/>
                </a:solidFill>
                <a:latin typeface="Times New Roman" panose="02020603050405020304" pitchFamily="18" charset="0"/>
                <a:cs typeface="Times New Roman" panose="02020603050405020304" pitchFamily="18" charset="0"/>
              </a:rPr>
              <a:t>Ревзин</a:t>
            </a:r>
            <a:r>
              <a:rPr lang="ru-RU" sz="3800" b="1" dirty="0">
                <a:solidFill>
                  <a:schemeClr val="tx1"/>
                </a:solidFill>
                <a:latin typeface="Times New Roman" panose="02020603050405020304" pitchFamily="18" charset="0"/>
                <a:cs typeface="Times New Roman" panose="02020603050405020304" pitchFamily="18" charset="0"/>
              </a:rPr>
              <a:t>, З.В. </a:t>
            </a:r>
            <a:r>
              <a:rPr lang="ru-RU" sz="3800" b="1" dirty="0" err="1">
                <a:solidFill>
                  <a:schemeClr val="tx1"/>
                </a:solidFill>
                <a:latin typeface="Times New Roman" panose="02020603050405020304" pitchFamily="18" charset="0"/>
                <a:cs typeface="Times New Roman" panose="02020603050405020304" pitchFamily="18" charset="0"/>
              </a:rPr>
              <a:t>Копп</a:t>
            </a:r>
            <a:r>
              <a:rPr lang="ru-RU" sz="3800" b="1" dirty="0">
                <a:solidFill>
                  <a:schemeClr val="tx1"/>
                </a:solidFill>
                <a:latin typeface="Times New Roman" panose="02020603050405020304" pitchFamily="18" charset="0"/>
                <a:cs typeface="Times New Roman" panose="02020603050405020304" pitchFamily="18" charset="0"/>
              </a:rPr>
              <a:t>, М.Л. </a:t>
            </a:r>
            <a:r>
              <a:rPr lang="ru-RU" sz="3800" b="1" dirty="0" err="1">
                <a:solidFill>
                  <a:schemeClr val="tx1"/>
                </a:solidFill>
                <a:latin typeface="Times New Roman" panose="02020603050405020304" pitchFamily="18" charset="0"/>
                <a:cs typeface="Times New Roman" panose="02020603050405020304" pitchFamily="18" charset="0"/>
              </a:rPr>
              <a:t>Манукян</a:t>
            </a:r>
            <a:r>
              <a:rPr lang="ru-RU" sz="3800" b="1" dirty="0">
                <a:solidFill>
                  <a:schemeClr val="tx1"/>
                </a:solidFill>
                <a:latin typeface="Times New Roman" panose="02020603050405020304" pitchFamily="18" charset="0"/>
                <a:cs typeface="Times New Roman" panose="02020603050405020304" pitchFamily="18" charset="0"/>
              </a:rPr>
              <a:t>, В.А. </a:t>
            </a:r>
            <a:r>
              <a:rPr lang="ru-RU" sz="3800" b="1" dirty="0" err="1">
                <a:solidFill>
                  <a:schemeClr val="tx1"/>
                </a:solidFill>
                <a:latin typeface="Times New Roman" panose="02020603050405020304" pitchFamily="18" charset="0"/>
                <a:cs typeface="Times New Roman" panose="02020603050405020304" pitchFamily="18" charset="0"/>
              </a:rPr>
              <a:t>Марский</a:t>
            </a:r>
            <a:r>
              <a:rPr lang="ru-RU" sz="3800" b="1" dirty="0">
                <a:solidFill>
                  <a:schemeClr val="tx1"/>
                </a:solidFill>
                <a:latin typeface="Times New Roman" panose="02020603050405020304" pitchFamily="18" charset="0"/>
                <a:cs typeface="Times New Roman" panose="02020603050405020304" pitchFamily="18" charset="0"/>
              </a:rPr>
              <a:t> и др.).</a:t>
            </a:r>
          </a:p>
        </p:txBody>
      </p:sp>
    </p:spTree>
    <p:extLst>
      <p:ext uri="{BB962C8B-B14F-4D97-AF65-F5344CB8AC3E}">
        <p14:creationId xmlns:p14="http://schemas.microsoft.com/office/powerpoint/2010/main" xmlns="" val="14559693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80720"/>
          </a:xfrm>
        </p:spPr>
        <p:txBody>
          <a:bodyPr>
            <a:normAutofit/>
          </a:bodyPr>
          <a:lstStyle/>
          <a:p>
            <a:pPr marL="0" indent="0">
              <a:buNone/>
            </a:pPr>
            <a:r>
              <a:rPr lang="ru-RU" sz="3300" b="1" dirty="0">
                <a:solidFill>
                  <a:schemeClr val="tx1"/>
                </a:solidFill>
                <a:latin typeface="Times New Roman" panose="02020603050405020304" pitchFamily="18" charset="0"/>
                <a:cs typeface="Times New Roman" panose="02020603050405020304" pitchFamily="18" charset="0"/>
              </a:rPr>
              <a:t>Созданию материально-технической базы ортопедической стоматологии способствовали важные научно-исследовательские работы, проводимые в 1930-1940-е гг. в Москве, Ленинграде и других городах. С учетом данных, полученных с помощью статистического метода Н.И. Агапова, функциональной жевательной пробы С.Е. </a:t>
            </a:r>
            <a:r>
              <a:rPr lang="ru-RU" sz="3300" b="1" dirty="0" err="1">
                <a:solidFill>
                  <a:schemeClr val="tx1"/>
                </a:solidFill>
                <a:latin typeface="Times New Roman" panose="02020603050405020304" pitchFamily="18" charset="0"/>
                <a:cs typeface="Times New Roman" panose="02020603050405020304" pitchFamily="18" charset="0"/>
              </a:rPr>
              <a:t>Гельмана</a:t>
            </a:r>
            <a:r>
              <a:rPr lang="ru-RU" sz="3300" b="1" dirty="0">
                <a:solidFill>
                  <a:schemeClr val="tx1"/>
                </a:solidFill>
                <a:latin typeface="Times New Roman" panose="02020603050405020304" pitchFamily="18" charset="0"/>
                <a:cs typeface="Times New Roman" panose="02020603050405020304" pitchFamily="18" charset="0"/>
              </a:rPr>
              <a:t> и ряда работ других авторов, в 1930-е гг. была предпринята попытка обосновать показания к зубному протезированию.</a:t>
            </a:r>
          </a:p>
        </p:txBody>
      </p:sp>
    </p:spTree>
    <p:extLst>
      <p:ext uri="{BB962C8B-B14F-4D97-AF65-F5344CB8AC3E}">
        <p14:creationId xmlns:p14="http://schemas.microsoft.com/office/powerpoint/2010/main" xmlns="" val="9233929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4800" b="1" dirty="0">
                <a:solidFill>
                  <a:schemeClr val="tx1"/>
                </a:solidFill>
                <a:latin typeface="Times New Roman" panose="02020603050405020304" pitchFamily="18" charset="0"/>
                <a:cs typeface="Times New Roman" panose="02020603050405020304" pitchFamily="18" charset="0"/>
              </a:rPr>
              <a:t>Исследованиями И.П. Павлова и его учеников положено начало физиологическому направлению в исследованиях этиологии и патогенеза патологических процессов в тканях зубочелюстной системы.</a:t>
            </a:r>
          </a:p>
        </p:txBody>
      </p:sp>
    </p:spTree>
    <p:extLst>
      <p:ext uri="{BB962C8B-B14F-4D97-AF65-F5344CB8AC3E}">
        <p14:creationId xmlns:p14="http://schemas.microsoft.com/office/powerpoint/2010/main" xmlns="" val="22983613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2600" b="1" dirty="0">
                <a:solidFill>
                  <a:schemeClr val="tx1"/>
                </a:solidFill>
                <a:latin typeface="Times New Roman" panose="02020603050405020304" pitchFamily="18" charset="0"/>
                <a:cs typeface="Times New Roman" panose="02020603050405020304" pitchFamily="18" charset="0"/>
              </a:rPr>
              <a:t>Проблемам нейрофизиологии жевания, слюноотделения, механизмов болевых синдромов, встречающихся в клинике ортопедической стоматологии, посвящены исследования В.А. </a:t>
            </a:r>
            <a:r>
              <a:rPr lang="ru-RU" sz="2600" b="1" dirty="0" err="1">
                <a:solidFill>
                  <a:schemeClr val="tx1"/>
                </a:solidFill>
                <a:latin typeface="Times New Roman" panose="02020603050405020304" pitchFamily="18" charset="0"/>
                <a:cs typeface="Times New Roman" panose="02020603050405020304" pitchFamily="18" charset="0"/>
              </a:rPr>
              <a:t>Мечиташвили</a:t>
            </a:r>
            <a:r>
              <a:rPr lang="ru-RU" sz="2600" b="1" dirty="0">
                <a:solidFill>
                  <a:schemeClr val="tx1"/>
                </a:solidFill>
                <a:latin typeface="Times New Roman" panose="02020603050405020304" pitchFamily="18" charset="0"/>
                <a:cs typeface="Times New Roman" panose="02020603050405020304" pitchFamily="18" charset="0"/>
              </a:rPr>
              <a:t>; вопросам иннервации зубов, пародонта - работы Я.С. </a:t>
            </a:r>
            <a:r>
              <a:rPr lang="ru-RU" sz="2600" b="1" dirty="0" err="1">
                <a:solidFill>
                  <a:schemeClr val="tx1"/>
                </a:solidFill>
                <a:latin typeface="Times New Roman" panose="02020603050405020304" pitchFamily="18" charset="0"/>
                <a:cs typeface="Times New Roman" panose="02020603050405020304" pitchFamily="18" charset="0"/>
              </a:rPr>
              <a:t>Кнубовца</a:t>
            </a:r>
            <a:r>
              <a:rPr lang="ru-RU" sz="2600" b="1" dirty="0">
                <a:solidFill>
                  <a:schemeClr val="tx1"/>
                </a:solidFill>
                <a:latin typeface="Times New Roman" panose="02020603050405020304" pitchFamily="18" charset="0"/>
                <a:cs typeface="Times New Roman" panose="02020603050405020304" pitchFamily="18" charset="0"/>
              </a:rPr>
              <a:t>, И.М. </a:t>
            </a:r>
            <a:r>
              <a:rPr lang="ru-RU" sz="2600" b="1" dirty="0" err="1">
                <a:solidFill>
                  <a:schemeClr val="tx1"/>
                </a:solidFill>
                <a:latin typeface="Times New Roman" panose="02020603050405020304" pitchFamily="18" charset="0"/>
                <a:cs typeface="Times New Roman" panose="02020603050405020304" pitchFamily="18" charset="0"/>
              </a:rPr>
              <a:t>Оксмана</a:t>
            </a:r>
            <a:r>
              <a:rPr lang="ru-RU" sz="2600" b="1" dirty="0">
                <a:solidFill>
                  <a:schemeClr val="tx1"/>
                </a:solidFill>
                <a:latin typeface="Times New Roman" panose="02020603050405020304" pitchFamily="18" charset="0"/>
                <a:cs typeface="Times New Roman" panose="02020603050405020304" pitchFamily="18" charset="0"/>
              </a:rPr>
              <a:t>, Л.И. </a:t>
            </a:r>
            <a:r>
              <a:rPr lang="ru-RU" sz="2600" b="1" dirty="0" err="1">
                <a:solidFill>
                  <a:schemeClr val="tx1"/>
                </a:solidFill>
                <a:latin typeface="Times New Roman" panose="02020603050405020304" pitchFamily="18" charset="0"/>
                <a:cs typeface="Times New Roman" panose="02020603050405020304" pitchFamily="18" charset="0"/>
              </a:rPr>
              <a:t>Фалина</a:t>
            </a:r>
            <a:r>
              <a:rPr lang="ru-RU" sz="2600" b="1" dirty="0">
                <a:solidFill>
                  <a:schemeClr val="tx1"/>
                </a:solidFill>
                <a:latin typeface="Times New Roman" panose="02020603050405020304" pitchFamily="18" charset="0"/>
                <a:cs typeface="Times New Roman" panose="02020603050405020304" pitchFamily="18" charset="0"/>
              </a:rPr>
              <a:t>, А.Л. </a:t>
            </a:r>
            <a:r>
              <a:rPr lang="ru-RU" sz="2600" b="1" dirty="0" err="1">
                <a:solidFill>
                  <a:schemeClr val="tx1"/>
                </a:solidFill>
                <a:latin typeface="Times New Roman" panose="02020603050405020304" pitchFamily="18" charset="0"/>
                <a:cs typeface="Times New Roman" panose="02020603050405020304" pitchFamily="18" charset="0"/>
              </a:rPr>
              <a:t>Шабадаша</a:t>
            </a:r>
            <a:r>
              <a:rPr lang="ru-RU" sz="2600" b="1" dirty="0">
                <a:solidFill>
                  <a:schemeClr val="tx1"/>
                </a:solidFill>
                <a:latin typeface="Times New Roman" panose="02020603050405020304" pitchFamily="18" charset="0"/>
                <a:cs typeface="Times New Roman" panose="02020603050405020304" pitchFamily="18" charset="0"/>
              </a:rPr>
              <a:t> и др. Морфологическое строение челюстей и суставов изучали Б.Н. </a:t>
            </a:r>
            <a:r>
              <a:rPr lang="ru-RU" sz="2600" b="1" dirty="0" err="1">
                <a:solidFill>
                  <a:schemeClr val="tx1"/>
                </a:solidFill>
                <a:latin typeface="Times New Roman" panose="02020603050405020304" pitchFamily="18" charset="0"/>
                <a:cs typeface="Times New Roman" panose="02020603050405020304" pitchFamily="18" charset="0"/>
              </a:rPr>
              <a:t>Бынин</a:t>
            </a:r>
            <a:r>
              <a:rPr lang="ru-RU" sz="2600" b="1" dirty="0">
                <a:solidFill>
                  <a:schemeClr val="tx1"/>
                </a:solidFill>
                <a:latin typeface="Times New Roman" panose="02020603050405020304" pitchFamily="18" charset="0"/>
                <a:cs typeface="Times New Roman" panose="02020603050405020304" pitchFamily="18" charset="0"/>
              </a:rPr>
              <a:t>, А.Т. Бусыгин, Ю.В. Гинзбург, А.И. Дойников, А.Я. </a:t>
            </a:r>
            <a:r>
              <a:rPr lang="ru-RU" sz="2600" b="1" dirty="0" err="1">
                <a:solidFill>
                  <a:schemeClr val="tx1"/>
                </a:solidFill>
                <a:latin typeface="Times New Roman" panose="02020603050405020304" pitchFamily="18" charset="0"/>
                <a:cs typeface="Times New Roman" panose="02020603050405020304" pitchFamily="18" charset="0"/>
              </a:rPr>
              <a:t>Катц</a:t>
            </a:r>
            <a:r>
              <a:rPr lang="ru-RU" sz="2600" b="1" dirty="0">
                <a:solidFill>
                  <a:schemeClr val="tx1"/>
                </a:solidFill>
                <a:latin typeface="Times New Roman" panose="02020603050405020304" pitchFamily="18" charset="0"/>
                <a:cs typeface="Times New Roman" panose="02020603050405020304" pitchFamily="18" charset="0"/>
              </a:rPr>
              <a:t>, В.А. Пономарева, К.Л. Хаит и др. Развивая функциональное направление, И.С. Рубинов модифицировал жевательную пробу С.Е. </a:t>
            </a:r>
            <a:r>
              <a:rPr lang="ru-RU" sz="2600" b="1" dirty="0" err="1">
                <a:solidFill>
                  <a:schemeClr val="tx1"/>
                </a:solidFill>
                <a:latin typeface="Times New Roman" panose="02020603050405020304" pitchFamily="18" charset="0"/>
                <a:cs typeface="Times New Roman" panose="02020603050405020304" pitchFamily="18" charset="0"/>
              </a:rPr>
              <a:t>Гельмана</a:t>
            </a:r>
            <a:r>
              <a:rPr lang="ru-RU" sz="2600" b="1" dirty="0">
                <a:solidFill>
                  <a:schemeClr val="tx1"/>
                </a:solidFill>
                <a:latin typeface="Times New Roman" panose="02020603050405020304" pitchFamily="18" charset="0"/>
                <a:cs typeface="Times New Roman" panose="02020603050405020304" pitchFamily="18" charset="0"/>
              </a:rPr>
              <a:t>. Существенным вкладом в развитие учения о функциональной способности жевательного аппарата явились его исследования, показавшие значение рефлекторных актов в процессе обработки пищи в полости рта.</a:t>
            </a:r>
          </a:p>
        </p:txBody>
      </p:sp>
    </p:spTree>
    <p:extLst>
      <p:ext uri="{BB962C8B-B14F-4D97-AF65-F5344CB8AC3E}">
        <p14:creationId xmlns:p14="http://schemas.microsoft.com/office/powerpoint/2010/main" xmlns="" val="2145323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336704"/>
          </a:xfrm>
        </p:spPr>
        <p:txBody>
          <a:bodyPr>
            <a:normAutofit/>
          </a:bodyPr>
          <a:lstStyle/>
          <a:p>
            <a:pPr marL="0" indent="0">
              <a:buNone/>
            </a:pPr>
            <a:r>
              <a:rPr lang="ru-RU" sz="4800" b="1" dirty="0">
                <a:solidFill>
                  <a:schemeClr val="tx1"/>
                </a:solidFill>
                <a:latin typeface="Times New Roman" pitchFamily="18" charset="0"/>
                <a:cs typeface="Times New Roman" pitchFamily="18" charset="0"/>
              </a:rPr>
              <a:t>Термин "ортопедия" </a:t>
            </a:r>
            <a:endParaRPr lang="ru-RU" sz="4800" b="1" dirty="0" smtClean="0">
              <a:solidFill>
                <a:schemeClr val="tx1"/>
              </a:solidFill>
              <a:latin typeface="Times New Roman" pitchFamily="18" charset="0"/>
              <a:cs typeface="Times New Roman" pitchFamily="18" charset="0"/>
            </a:endParaRPr>
          </a:p>
          <a:p>
            <a:pPr marL="0" indent="0">
              <a:buNone/>
            </a:pPr>
            <a:r>
              <a:rPr lang="ru-RU" sz="4800" b="1" dirty="0" smtClean="0">
                <a:solidFill>
                  <a:schemeClr val="tx1"/>
                </a:solidFill>
                <a:latin typeface="Times New Roman" pitchFamily="18" charset="0"/>
                <a:cs typeface="Times New Roman" pitchFamily="18" charset="0"/>
              </a:rPr>
              <a:t>(</a:t>
            </a:r>
            <a:r>
              <a:rPr lang="ru-RU" sz="4800" b="1" dirty="0">
                <a:solidFill>
                  <a:schemeClr val="tx1"/>
                </a:solidFill>
                <a:latin typeface="Times New Roman" pitchFamily="18" charset="0"/>
                <a:cs typeface="Times New Roman" pitchFamily="18" charset="0"/>
              </a:rPr>
              <a:t>Н. </a:t>
            </a:r>
            <a:r>
              <a:rPr lang="ru-RU" sz="4800" b="1" dirty="0" err="1">
                <a:solidFill>
                  <a:schemeClr val="tx1"/>
                </a:solidFill>
                <a:latin typeface="Times New Roman" pitchFamily="18" charset="0"/>
                <a:cs typeface="Times New Roman" pitchFamily="18" charset="0"/>
              </a:rPr>
              <a:t>Андри</a:t>
            </a:r>
            <a:r>
              <a:rPr lang="ru-RU" sz="4800" b="1" dirty="0">
                <a:solidFill>
                  <a:schemeClr val="tx1"/>
                </a:solidFill>
                <a:latin typeface="Times New Roman" pitchFamily="18" charset="0"/>
                <a:cs typeface="Times New Roman" pitchFamily="18" charset="0"/>
              </a:rPr>
              <a:t>, 1741) составлен из греческих слов: "</a:t>
            </a:r>
            <a:r>
              <a:rPr lang="ru-RU" sz="4800" b="1" dirty="0" err="1">
                <a:solidFill>
                  <a:schemeClr val="tx1"/>
                </a:solidFill>
                <a:latin typeface="Times New Roman" pitchFamily="18" charset="0"/>
                <a:cs typeface="Times New Roman" pitchFamily="18" charset="0"/>
              </a:rPr>
              <a:t>ортос</a:t>
            </a:r>
            <a:r>
              <a:rPr lang="ru-RU" sz="4800" b="1" dirty="0">
                <a:solidFill>
                  <a:schemeClr val="tx1"/>
                </a:solidFill>
                <a:latin typeface="Times New Roman" pitchFamily="18" charset="0"/>
                <a:cs typeface="Times New Roman" pitchFamily="18" charset="0"/>
              </a:rPr>
              <a:t>" (прямой, правильный, справедливый) и "</a:t>
            </a:r>
            <a:r>
              <a:rPr lang="ru-RU" sz="4800" b="1" dirty="0" err="1">
                <a:solidFill>
                  <a:schemeClr val="tx1"/>
                </a:solidFill>
                <a:latin typeface="Times New Roman" pitchFamily="18" charset="0"/>
                <a:cs typeface="Times New Roman" pitchFamily="18" charset="0"/>
              </a:rPr>
              <a:t>пайдеуо</a:t>
            </a:r>
            <a:r>
              <a:rPr lang="ru-RU" sz="4800" b="1" dirty="0">
                <a:solidFill>
                  <a:schemeClr val="tx1"/>
                </a:solidFill>
                <a:latin typeface="Times New Roman" pitchFamily="18" charset="0"/>
                <a:cs typeface="Times New Roman" pitchFamily="18" charset="0"/>
              </a:rPr>
              <a:t>" (воспитывать, образовывать, тренировать, выращивать)</a:t>
            </a:r>
          </a:p>
        </p:txBody>
      </p:sp>
    </p:spTree>
    <p:extLst>
      <p:ext uri="{BB962C8B-B14F-4D97-AF65-F5344CB8AC3E}">
        <p14:creationId xmlns:p14="http://schemas.microsoft.com/office/powerpoint/2010/main" xmlns="" val="35537450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lnSpcReduction="10000"/>
          </a:bodyPr>
          <a:lstStyle/>
          <a:p>
            <a:pPr marL="0" indent="0">
              <a:buNone/>
            </a:pPr>
            <a:r>
              <a:rPr lang="ru-RU" sz="2700" b="1" dirty="0">
                <a:solidFill>
                  <a:schemeClr val="tx1"/>
                </a:solidFill>
                <a:latin typeface="Times New Roman" panose="02020603050405020304" pitchFamily="18" charset="0"/>
                <a:cs typeface="Times New Roman" panose="02020603050405020304" pitchFamily="18" charset="0"/>
              </a:rPr>
              <a:t>В 1940 г. И.А. Астахов, Е.М. </a:t>
            </a:r>
            <a:r>
              <a:rPr lang="ru-RU" sz="2700" b="1" dirty="0" err="1">
                <a:solidFill>
                  <a:schemeClr val="tx1"/>
                </a:solidFill>
                <a:latin typeface="Times New Roman" panose="02020603050405020304" pitchFamily="18" charset="0"/>
                <a:cs typeface="Times New Roman" panose="02020603050405020304" pitchFamily="18" charset="0"/>
              </a:rPr>
              <a:t>Гофунг</a:t>
            </a:r>
            <a:r>
              <a:rPr lang="ru-RU" sz="2700" b="1" dirty="0">
                <a:solidFill>
                  <a:schemeClr val="tx1"/>
                </a:solidFill>
                <a:latin typeface="Times New Roman" panose="02020603050405020304" pitchFamily="18" charset="0"/>
                <a:cs typeface="Times New Roman" panose="02020603050405020304" pitchFamily="18" charset="0"/>
              </a:rPr>
              <a:t>, А.Я. </a:t>
            </a:r>
            <a:r>
              <a:rPr lang="ru-RU" sz="2700" b="1" dirty="0" err="1">
                <a:solidFill>
                  <a:schemeClr val="tx1"/>
                </a:solidFill>
                <a:latin typeface="Times New Roman" panose="02020603050405020304" pitchFamily="18" charset="0"/>
                <a:cs typeface="Times New Roman" panose="02020603050405020304" pitchFamily="18" charset="0"/>
              </a:rPr>
              <a:t>Катц</a:t>
            </a:r>
            <a:r>
              <a:rPr lang="ru-RU" sz="2700" b="1" dirty="0">
                <a:solidFill>
                  <a:schemeClr val="tx1"/>
                </a:solidFill>
                <a:latin typeface="Times New Roman" panose="02020603050405020304" pitchFamily="18" charset="0"/>
                <a:cs typeface="Times New Roman" panose="02020603050405020304" pitchFamily="18" charset="0"/>
              </a:rPr>
              <a:t> написали первый учебник по ортопедической стоматологии. М.Г. Васильев, А.Л. </a:t>
            </a:r>
            <a:r>
              <a:rPr lang="ru-RU" sz="2700" b="1" dirty="0" err="1">
                <a:solidFill>
                  <a:schemeClr val="tx1"/>
                </a:solidFill>
                <a:latin typeface="Times New Roman" panose="02020603050405020304" pitchFamily="18" charset="0"/>
                <a:cs typeface="Times New Roman" panose="02020603050405020304" pitchFamily="18" charset="0"/>
              </a:rPr>
              <a:t>Грозовский</a:t>
            </a:r>
            <a:r>
              <a:rPr lang="ru-RU" sz="2700" b="1" dirty="0">
                <a:solidFill>
                  <a:schemeClr val="tx1"/>
                </a:solidFill>
                <a:latin typeface="Times New Roman" panose="02020603050405020304" pitchFamily="18" charset="0"/>
                <a:cs typeface="Times New Roman" panose="02020603050405020304" pitchFamily="18" charset="0"/>
              </a:rPr>
              <a:t>, Л.В. Ильина-Маркосян, Н.С. </a:t>
            </a:r>
            <a:r>
              <a:rPr lang="ru-RU" sz="2700" b="1" dirty="0" err="1">
                <a:solidFill>
                  <a:schemeClr val="tx1"/>
                </a:solidFill>
                <a:latin typeface="Times New Roman" panose="02020603050405020304" pitchFamily="18" charset="0"/>
                <a:cs typeface="Times New Roman" panose="02020603050405020304" pitchFamily="18" charset="0"/>
              </a:rPr>
              <a:t>Тиссенбаум</a:t>
            </a:r>
            <a:r>
              <a:rPr lang="ru-RU" sz="2700" b="1" dirty="0">
                <a:solidFill>
                  <a:schemeClr val="tx1"/>
                </a:solidFill>
                <a:latin typeface="Times New Roman" panose="02020603050405020304" pitchFamily="18" charset="0"/>
                <a:cs typeface="Times New Roman" panose="02020603050405020304" pitchFamily="18" charset="0"/>
              </a:rPr>
              <a:t> издали учебник "Зубопротезная техника".</a:t>
            </a:r>
          </a:p>
          <a:p>
            <a:pPr marL="0" indent="0">
              <a:buNone/>
            </a:pPr>
            <a:r>
              <a:rPr lang="ru-RU" sz="2700" b="1" dirty="0">
                <a:solidFill>
                  <a:schemeClr val="tx1"/>
                </a:solidFill>
                <a:latin typeface="Times New Roman" panose="02020603050405020304" pitchFamily="18" charset="0"/>
                <a:cs typeface="Times New Roman" panose="02020603050405020304" pitchFamily="18" charset="0"/>
              </a:rPr>
              <a:t>Во время Великой Отечественной войны стоматологи-ортопеды самоотверженно оказывали помощь воинам с челюстно-лицевыми ранениями, при необходимости оперируя на любом поврежденном органе. На основании этого опыта В.Ю. Курляндским предложен функциональный метод лечения (</a:t>
            </a:r>
            <a:r>
              <a:rPr lang="ru-RU" sz="2700" b="1" dirty="0" err="1">
                <a:solidFill>
                  <a:schemeClr val="tx1"/>
                </a:solidFill>
                <a:latin typeface="Times New Roman" panose="02020603050405020304" pitchFamily="18" charset="0"/>
                <a:cs typeface="Times New Roman" panose="02020603050405020304" pitchFamily="18" charset="0"/>
              </a:rPr>
              <a:t>мономаксиллярное</a:t>
            </a:r>
            <a:r>
              <a:rPr lang="ru-RU" sz="2700" b="1" dirty="0">
                <a:solidFill>
                  <a:schemeClr val="tx1"/>
                </a:solidFill>
                <a:latin typeface="Times New Roman" panose="02020603050405020304" pitchFamily="18" charset="0"/>
                <a:cs typeface="Times New Roman" panose="02020603050405020304" pitchFamily="18" charset="0"/>
              </a:rPr>
              <a:t> </a:t>
            </a:r>
            <a:r>
              <a:rPr lang="ru-RU" sz="2700" b="1" dirty="0" err="1">
                <a:solidFill>
                  <a:schemeClr val="tx1"/>
                </a:solidFill>
                <a:latin typeface="Times New Roman" panose="02020603050405020304" pitchFamily="18" charset="0"/>
                <a:cs typeface="Times New Roman" panose="02020603050405020304" pitchFamily="18" charset="0"/>
              </a:rPr>
              <a:t>шинирование</a:t>
            </a:r>
            <a:r>
              <a:rPr lang="ru-RU" sz="2700" b="1" dirty="0">
                <a:solidFill>
                  <a:schemeClr val="tx1"/>
                </a:solidFill>
                <a:latin typeface="Times New Roman" panose="02020603050405020304" pitchFamily="18" charset="0"/>
                <a:cs typeface="Times New Roman" panose="02020603050405020304" pitchFamily="18" charset="0"/>
              </a:rPr>
              <a:t> в сочетании с лечебной физкультурой) раненных в челюстно-лицевую область. Были разработаны оригинальные методы лечения и предложены конструкции </a:t>
            </a:r>
            <a:r>
              <a:rPr lang="ru-RU" sz="2700" b="1" dirty="0" err="1">
                <a:solidFill>
                  <a:schemeClr val="tx1"/>
                </a:solidFill>
                <a:latin typeface="Times New Roman" panose="02020603050405020304" pitchFamily="18" charset="0"/>
                <a:cs typeface="Times New Roman" panose="02020603050405020304" pitchFamily="18" charset="0"/>
              </a:rPr>
              <a:t>репонирующих</a:t>
            </a:r>
            <a:r>
              <a:rPr lang="ru-RU" sz="2700" b="1" dirty="0">
                <a:solidFill>
                  <a:schemeClr val="tx1"/>
                </a:solidFill>
                <a:latin typeface="Times New Roman" panose="02020603050405020304" pitchFamily="18" charset="0"/>
                <a:cs typeface="Times New Roman" panose="02020603050405020304" pitchFamily="18" charset="0"/>
              </a:rPr>
              <a:t>, </a:t>
            </a:r>
            <a:r>
              <a:rPr lang="ru-RU" sz="2700" b="1" dirty="0" err="1">
                <a:solidFill>
                  <a:schemeClr val="tx1"/>
                </a:solidFill>
                <a:latin typeface="Times New Roman" panose="02020603050405020304" pitchFamily="18" charset="0"/>
                <a:cs typeface="Times New Roman" panose="02020603050405020304" pitchFamily="18" charset="0"/>
              </a:rPr>
              <a:t>шинирующих</a:t>
            </a:r>
            <a:r>
              <a:rPr lang="ru-RU" sz="2700" b="1" dirty="0">
                <a:solidFill>
                  <a:schemeClr val="tx1"/>
                </a:solidFill>
                <a:latin typeface="Times New Roman" panose="02020603050405020304" pitchFamily="18" charset="0"/>
                <a:cs typeface="Times New Roman" panose="02020603050405020304" pitchFamily="18" charset="0"/>
              </a:rPr>
              <a:t>, формирующих и замещающих шин, аппаратов и протезов.</a:t>
            </a:r>
          </a:p>
        </p:txBody>
      </p:sp>
    </p:spTree>
    <p:extLst>
      <p:ext uri="{BB962C8B-B14F-4D97-AF65-F5344CB8AC3E}">
        <p14:creationId xmlns:p14="http://schemas.microsoft.com/office/powerpoint/2010/main" xmlns="" val="15847132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Autofit/>
          </a:bodyPr>
          <a:lstStyle/>
          <a:p>
            <a:pPr marL="0" indent="0">
              <a:buNone/>
            </a:pPr>
            <a:r>
              <a:rPr lang="ru-RU" sz="2900" b="1" dirty="0">
                <a:solidFill>
                  <a:schemeClr val="tx1"/>
                </a:solidFill>
                <a:latin typeface="Times New Roman" panose="02020603050405020304" pitchFamily="18" charset="0"/>
                <a:cs typeface="Times New Roman" panose="02020603050405020304" pitchFamily="18" charset="0"/>
              </a:rPr>
              <a:t>В послевоенный период накапливается опыт клинического наблюдения за пациентами, пользующимися протезами из нержавеющей стали, разрабатываются новые методы исследования (спектральный анализ слюны, гистологические исследования, ЭДС в полости рта и т.д.). Выявлено, что при пользовании протезами из нержавеющей стали могут возникать гальванические микротоки, являющиеся причиной патологических изменений слизистой оболочки рта, что диктует необходимость использования металлов с близким электролитическим потенциалом, например, сплав серебра и палладия (В.Ю. Курляндский).</a:t>
            </a:r>
          </a:p>
        </p:txBody>
      </p:sp>
    </p:spTree>
    <p:extLst>
      <p:ext uri="{BB962C8B-B14F-4D97-AF65-F5344CB8AC3E}">
        <p14:creationId xmlns:p14="http://schemas.microsoft.com/office/powerpoint/2010/main" xmlns="" val="17652971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Autofit/>
          </a:bodyPr>
          <a:lstStyle/>
          <a:p>
            <a:pPr marL="0" indent="0">
              <a:buNone/>
            </a:pPr>
            <a:r>
              <a:rPr lang="ru-RU" sz="2800" b="1" dirty="0">
                <a:solidFill>
                  <a:schemeClr val="tx1"/>
                </a:solidFill>
                <a:latin typeface="Times New Roman" panose="02020603050405020304" pitchFamily="18" charset="0"/>
                <a:cs typeface="Times New Roman" panose="02020603050405020304" pitchFamily="18" charset="0"/>
              </a:rPr>
              <a:t>Разрабатываются и внедряются разнообразные по качеству материалы, отвечающие потребностям ортопедической стоматологии (высокопрочные сорта гипса, </a:t>
            </a:r>
            <a:r>
              <a:rPr lang="ru-RU" sz="2800" b="1" dirty="0" err="1">
                <a:solidFill>
                  <a:schemeClr val="tx1"/>
                </a:solidFill>
                <a:latin typeface="Times New Roman" panose="02020603050405020304" pitchFamily="18" charset="0"/>
                <a:cs typeface="Times New Roman" panose="02020603050405020304" pitchFamily="18" charset="0"/>
              </a:rPr>
              <a:t>моделировочные</a:t>
            </a:r>
            <a:r>
              <a:rPr lang="ru-RU" sz="2800" b="1" dirty="0">
                <a:solidFill>
                  <a:schemeClr val="tx1"/>
                </a:solidFill>
                <a:latin typeface="Times New Roman" panose="02020603050405020304" pitchFamily="18" charset="0"/>
                <a:cs typeface="Times New Roman" panose="02020603050405020304" pitchFamily="18" charset="0"/>
              </a:rPr>
              <a:t> воски и полимеры). Внедряются в практику новые аппараты, используемые в процессе изготовления металлических конструкций зубных протезов. Разработка новых материалов шла в двух направлениях: совершенствование рецептуры препаратов акриловой группы, создание материалов на основе новых полимеров и разработка новых технологий изготовления протезов. Исследования отечественных авторов позволили создать и внедрить в производство большое количество оттискных материалов.</a:t>
            </a:r>
          </a:p>
        </p:txBody>
      </p:sp>
    </p:spTree>
    <p:extLst>
      <p:ext uri="{BB962C8B-B14F-4D97-AF65-F5344CB8AC3E}">
        <p14:creationId xmlns:p14="http://schemas.microsoft.com/office/powerpoint/2010/main" xmlns="" val="10482542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b="1" dirty="0">
                <a:solidFill>
                  <a:schemeClr val="tx1"/>
                </a:solidFill>
                <a:latin typeface="Times New Roman" panose="02020603050405020304" pitchFamily="18" charset="0"/>
                <a:cs typeface="Times New Roman" panose="02020603050405020304" pitchFamily="18" charset="0"/>
              </a:rPr>
              <a:t>В конце ХХ в. благодаря научно-техническому прогрессу технологические аспекты ортопедической стоматологии получили новый толчок к развитию. Открыли новые стоматологические факультеты в медицинских институтах Поволжья, Урала, Сибири, Дальнего Востока. Были созданы индифферентные, пригодные для точного литья сплавы на основе золота, серебра, палладия, </a:t>
            </a:r>
            <a:r>
              <a:rPr lang="ru-RU" b="1" dirty="0" err="1">
                <a:solidFill>
                  <a:schemeClr val="tx1"/>
                </a:solidFill>
                <a:latin typeface="Times New Roman" panose="02020603050405020304" pitchFamily="18" charset="0"/>
                <a:cs typeface="Times New Roman" panose="02020603050405020304" pitchFamily="18" charset="0"/>
              </a:rPr>
              <a:t>кобальтохрома</a:t>
            </a:r>
            <a:r>
              <a:rPr lang="ru-RU" b="1" dirty="0">
                <a:solidFill>
                  <a:schemeClr val="tx1"/>
                </a:solidFill>
                <a:latin typeface="Times New Roman" panose="02020603050405020304" pitchFamily="18" charset="0"/>
                <a:cs typeface="Times New Roman" panose="02020603050405020304" pitchFamily="18" charset="0"/>
              </a:rPr>
              <a:t>. Их применение в зубопротезной технике способствовало конструированию цельнолитых бюгельных, пластиночных, мостовидных </a:t>
            </a:r>
            <a:r>
              <a:rPr lang="ru-RU" b="1" dirty="0" err="1">
                <a:solidFill>
                  <a:schemeClr val="tx1"/>
                </a:solidFill>
                <a:latin typeface="Times New Roman" panose="02020603050405020304" pitchFamily="18" charset="0"/>
                <a:cs typeface="Times New Roman" panose="02020603050405020304" pitchFamily="18" charset="0"/>
              </a:rPr>
              <a:t>протезо</a:t>
            </a:r>
            <a:r>
              <a:rPr lang="ru-RU" b="1" dirty="0">
                <a:solidFill>
                  <a:schemeClr val="tx1"/>
                </a:solidFill>
                <a:latin typeface="Times New Roman" panose="02020603050405020304" pitchFamily="18" charset="0"/>
                <a:cs typeface="Times New Roman" panose="02020603050405020304" pitchFamily="18" charset="0"/>
              </a:rPr>
              <a:t>, съемных и несъемных шин для лечения пародонтоза. В практику был внедрен вакуумный метод обжига фарфора, на основе которого разработана новая технология керамического и </a:t>
            </a:r>
            <a:r>
              <a:rPr lang="ru-RU" b="1" dirty="0" err="1">
                <a:solidFill>
                  <a:schemeClr val="tx1"/>
                </a:solidFill>
                <a:latin typeface="Times New Roman" panose="02020603050405020304" pitchFamily="18" charset="0"/>
                <a:cs typeface="Times New Roman" panose="02020603050405020304" pitchFamily="18" charset="0"/>
              </a:rPr>
              <a:t>металло</a:t>
            </a:r>
            <a:r>
              <a:rPr lang="ru-RU" b="1" dirty="0">
                <a:solidFill>
                  <a:schemeClr val="tx1"/>
                </a:solidFill>
                <a:latin typeface="Times New Roman" panose="02020603050405020304" pitchFamily="18" charset="0"/>
                <a:cs typeface="Times New Roman" panose="02020603050405020304" pitchFamily="18" charset="0"/>
              </a:rPr>
              <a:t>-керамического протезирования. Существенно улучшились огнеупорные массы. Расширилась рецептура оттискных материалов на основе термопластических, гидроколлоидных, силиконовых и полимерных соединений.</a:t>
            </a:r>
          </a:p>
        </p:txBody>
      </p:sp>
    </p:spTree>
    <p:extLst>
      <p:ext uri="{BB962C8B-B14F-4D97-AF65-F5344CB8AC3E}">
        <p14:creationId xmlns:p14="http://schemas.microsoft.com/office/powerpoint/2010/main" xmlns="" val="1673333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3600" b="1" dirty="0">
                <a:solidFill>
                  <a:schemeClr val="tx1"/>
                </a:solidFill>
                <a:latin typeface="Times New Roman" panose="02020603050405020304" pitchFamily="18" charset="0"/>
                <a:cs typeface="Times New Roman" panose="02020603050405020304" pitchFamily="18" charset="0"/>
              </a:rPr>
              <a:t>Г.П. Соснин, В.П. </a:t>
            </a:r>
            <a:r>
              <a:rPr lang="ru-RU" sz="3600" b="1" dirty="0" err="1">
                <a:solidFill>
                  <a:schemeClr val="tx1"/>
                </a:solidFill>
                <a:latin typeface="Times New Roman" panose="02020603050405020304" pitchFamily="18" charset="0"/>
                <a:cs typeface="Times New Roman" panose="02020603050405020304" pitchFamily="18" charset="0"/>
              </a:rPr>
              <a:t>Панчоха</a:t>
            </a:r>
            <a:r>
              <a:rPr lang="ru-RU" sz="3600" b="1" dirty="0">
                <a:solidFill>
                  <a:schemeClr val="tx1"/>
                </a:solidFill>
                <a:latin typeface="Times New Roman" panose="02020603050405020304" pitchFamily="18" charset="0"/>
                <a:cs typeface="Times New Roman" panose="02020603050405020304" pitchFamily="18" charset="0"/>
              </a:rPr>
              <a:t>, Л.М. </a:t>
            </a:r>
            <a:r>
              <a:rPr lang="ru-RU" sz="3600" b="1" dirty="0" err="1">
                <a:solidFill>
                  <a:schemeClr val="tx1"/>
                </a:solidFill>
                <a:latin typeface="Times New Roman" panose="02020603050405020304" pitchFamily="18" charset="0"/>
                <a:cs typeface="Times New Roman" panose="02020603050405020304" pitchFamily="18" charset="0"/>
              </a:rPr>
              <a:t>Перзашкевич</a:t>
            </a:r>
            <a:r>
              <a:rPr lang="ru-RU" sz="3600" b="1" dirty="0">
                <a:solidFill>
                  <a:schemeClr val="tx1"/>
                </a:solidFill>
                <a:latin typeface="Times New Roman" panose="02020603050405020304" pitchFamily="18" charset="0"/>
                <a:cs typeface="Times New Roman" panose="02020603050405020304" pitchFamily="18" charset="0"/>
              </a:rPr>
              <a:t> изучали проблемы бюгельного протезирования - как в отношении совершенствования его технологии, так и в научной разработке критериев для определения показаний, функциональной ценности и конструктивной направленности этого вида наиболее совершенной ортопедической помощи при частичной потере зубов.</a:t>
            </a:r>
          </a:p>
        </p:txBody>
      </p:sp>
    </p:spTree>
    <p:extLst>
      <p:ext uri="{BB962C8B-B14F-4D97-AF65-F5344CB8AC3E}">
        <p14:creationId xmlns:p14="http://schemas.microsoft.com/office/powerpoint/2010/main" xmlns="" val="25160103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3100" b="1" dirty="0">
                <a:solidFill>
                  <a:schemeClr val="tx1"/>
                </a:solidFill>
                <a:latin typeface="Times New Roman" panose="02020603050405020304" pitchFamily="18" charset="0"/>
                <a:cs typeface="Times New Roman" panose="02020603050405020304" pitchFamily="18" charset="0"/>
              </a:rPr>
              <a:t>Тактика диагностики и лечения пародонтоза нашла отражение в работах В.Ю. Курляндского, А.С. </a:t>
            </a:r>
            <a:r>
              <a:rPr lang="ru-RU" sz="3100" b="1" dirty="0" err="1">
                <a:solidFill>
                  <a:schemeClr val="tx1"/>
                </a:solidFill>
                <a:latin typeface="Times New Roman" panose="02020603050405020304" pitchFamily="18" charset="0"/>
                <a:cs typeface="Times New Roman" panose="02020603050405020304" pitchFamily="18" charset="0"/>
              </a:rPr>
              <a:t>Заславского</a:t>
            </a:r>
            <a:r>
              <a:rPr lang="ru-RU" sz="3100" b="1" dirty="0">
                <a:solidFill>
                  <a:schemeClr val="tx1"/>
                </a:solidFill>
                <a:latin typeface="Times New Roman" panose="02020603050405020304" pitchFamily="18" charset="0"/>
                <a:cs typeface="Times New Roman" panose="02020603050405020304" pitchFamily="18" charset="0"/>
              </a:rPr>
              <a:t>, А.И. </a:t>
            </a:r>
            <a:r>
              <a:rPr lang="ru-RU" sz="3100" b="1" dirty="0" err="1">
                <a:solidFill>
                  <a:schemeClr val="tx1"/>
                </a:solidFill>
                <a:latin typeface="Times New Roman" panose="02020603050405020304" pitchFamily="18" charset="0"/>
                <a:cs typeface="Times New Roman" panose="02020603050405020304" pitchFamily="18" charset="0"/>
              </a:rPr>
              <a:t>Бетельмана</a:t>
            </a:r>
            <a:r>
              <a:rPr lang="ru-RU" sz="3100" b="1" dirty="0">
                <a:solidFill>
                  <a:schemeClr val="tx1"/>
                </a:solidFill>
                <a:latin typeface="Times New Roman" panose="02020603050405020304" pitchFamily="18" charset="0"/>
                <a:cs typeface="Times New Roman" panose="02020603050405020304" pitchFamily="18" charset="0"/>
              </a:rPr>
              <a:t>, А.Д. Мороза, А.Д. Мухина, Е.И. Гаврилова, Х.А. </a:t>
            </a:r>
            <a:r>
              <a:rPr lang="ru-RU" sz="3100" b="1" dirty="0" err="1">
                <a:solidFill>
                  <a:schemeClr val="tx1"/>
                </a:solidFill>
                <a:latin typeface="Times New Roman" panose="02020603050405020304" pitchFamily="18" charset="0"/>
                <a:cs typeface="Times New Roman" panose="02020603050405020304" pitchFamily="18" charset="0"/>
              </a:rPr>
              <a:t>Каламкарова</a:t>
            </a:r>
            <a:r>
              <a:rPr lang="ru-RU" sz="3100" b="1" dirty="0">
                <a:solidFill>
                  <a:schemeClr val="tx1"/>
                </a:solidFill>
                <a:latin typeface="Times New Roman" panose="02020603050405020304" pitchFamily="18" charset="0"/>
                <a:cs typeface="Times New Roman" panose="02020603050405020304" pitchFamily="18" charset="0"/>
              </a:rPr>
              <a:t>, В.Н. Копейкина, В.И. Кулаженко и др. Сформулированы основные задачи ортопедического лечения пародонтоза: возвращение зубной системе утраченного единства, уменьшение нагрузки на оставшиеся зубы за счет ее рационального распределения, предохранение зубов от травмирующего действия горизонтальной перегрузки.</a:t>
            </a:r>
          </a:p>
        </p:txBody>
      </p:sp>
    </p:spTree>
    <p:extLst>
      <p:ext uri="{BB962C8B-B14F-4D97-AF65-F5344CB8AC3E}">
        <p14:creationId xmlns:p14="http://schemas.microsoft.com/office/powerpoint/2010/main" xmlns="" val="33852761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4000" b="1" dirty="0">
                <a:solidFill>
                  <a:schemeClr val="tx1"/>
                </a:solidFill>
                <a:latin typeface="Times New Roman" panose="02020603050405020304" pitchFamily="18" charset="0"/>
                <a:cs typeface="Times New Roman" panose="02020603050405020304" pitchFamily="18" charset="0"/>
              </a:rPr>
              <a:t>Профессор Д.А. </a:t>
            </a:r>
            <a:r>
              <a:rPr lang="ru-RU" sz="4000" b="1" dirty="0" err="1">
                <a:solidFill>
                  <a:schemeClr val="tx1"/>
                </a:solidFill>
                <a:latin typeface="Times New Roman" panose="02020603050405020304" pitchFamily="18" charset="0"/>
                <a:cs typeface="Times New Roman" panose="02020603050405020304" pitchFamily="18" charset="0"/>
              </a:rPr>
              <a:t>Калвелис</a:t>
            </a:r>
            <a:r>
              <a:rPr lang="ru-RU" sz="4000" b="1" dirty="0">
                <a:solidFill>
                  <a:schemeClr val="tx1"/>
                </a:solidFill>
                <a:latin typeface="Times New Roman" panose="02020603050405020304" pitchFamily="18" charset="0"/>
                <a:cs typeface="Times New Roman" panose="02020603050405020304" pitchFamily="18" charset="0"/>
              </a:rPr>
              <a:t> и его ученики на протяжении многих лет занимались изучением </a:t>
            </a:r>
            <a:r>
              <a:rPr lang="ru-RU" sz="4000" b="1" dirty="0" err="1">
                <a:solidFill>
                  <a:schemeClr val="tx1"/>
                </a:solidFill>
                <a:latin typeface="Times New Roman" panose="02020603050405020304" pitchFamily="18" charset="0"/>
                <a:cs typeface="Times New Roman" panose="02020603050405020304" pitchFamily="18" charset="0"/>
              </a:rPr>
              <a:t>биоморфологических</a:t>
            </a:r>
            <a:r>
              <a:rPr lang="ru-RU" sz="4000" b="1" dirty="0">
                <a:solidFill>
                  <a:schemeClr val="tx1"/>
                </a:solidFill>
                <a:latin typeface="Times New Roman" panose="02020603050405020304" pitchFamily="18" charset="0"/>
                <a:cs typeface="Times New Roman" panose="02020603050405020304" pitchFamily="18" charset="0"/>
              </a:rPr>
              <a:t> изменений зубочелюстной системы. Науку о тканевых преобразованиях, являющуюся одной из научных основ ортопедической стоматологии, Д.А. </a:t>
            </a:r>
            <a:r>
              <a:rPr lang="ru-RU" sz="4000" b="1" dirty="0" err="1">
                <a:solidFill>
                  <a:schemeClr val="tx1"/>
                </a:solidFill>
                <a:latin typeface="Times New Roman" panose="02020603050405020304" pitchFamily="18" charset="0"/>
                <a:cs typeface="Times New Roman" panose="02020603050405020304" pitchFamily="18" charset="0"/>
              </a:rPr>
              <a:t>Калвелис</a:t>
            </a:r>
            <a:r>
              <a:rPr lang="ru-RU" sz="4000" b="1" dirty="0">
                <a:solidFill>
                  <a:schemeClr val="tx1"/>
                </a:solidFill>
                <a:latin typeface="Times New Roman" panose="02020603050405020304" pitchFamily="18" charset="0"/>
                <a:cs typeface="Times New Roman" panose="02020603050405020304" pitchFamily="18" charset="0"/>
              </a:rPr>
              <a:t> назвал лечебной морфологией</a:t>
            </a:r>
            <a:r>
              <a:rPr lang="ru-RU" sz="4000" b="1" dirty="0" smtClean="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15099787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4000" b="1" dirty="0">
                <a:solidFill>
                  <a:schemeClr val="tx1"/>
                </a:solidFill>
                <a:latin typeface="Times New Roman" panose="02020603050405020304" pitchFamily="18" charset="0"/>
                <a:cs typeface="Times New Roman" panose="02020603050405020304" pitchFamily="18" charset="0"/>
              </a:rPr>
              <a:t>Современный этап развития стоматологии характеризуется значительным совершенствованием ее технического оснащения. Разработка методов терапии с применением зубных имплантатов потребовала принципиально нового подхода к планам реабилитационных мероприятий частичной и полной адентии.</a:t>
            </a:r>
          </a:p>
        </p:txBody>
      </p:sp>
    </p:spTree>
    <p:extLst>
      <p:ext uri="{BB962C8B-B14F-4D97-AF65-F5344CB8AC3E}">
        <p14:creationId xmlns:p14="http://schemas.microsoft.com/office/powerpoint/2010/main" xmlns="" val="41841894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12968" cy="6480720"/>
          </a:xfrm>
        </p:spPr>
        <p:txBody>
          <a:bodyPr>
            <a:normAutofit/>
          </a:bodyPr>
          <a:lstStyle/>
          <a:p>
            <a:pPr marL="0" indent="0">
              <a:buNone/>
            </a:pPr>
            <a:r>
              <a:rPr lang="ru-RU" sz="3200" b="1" dirty="0">
                <a:solidFill>
                  <a:schemeClr val="tx1"/>
                </a:solidFill>
                <a:latin typeface="Times New Roman" panose="02020603050405020304" pitchFamily="18" charset="0"/>
                <a:cs typeface="Times New Roman" panose="02020603050405020304" pitchFamily="18" charset="0"/>
              </a:rPr>
              <a:t>Ортопедическая стоматологическая помощь стала одним из важных этапов реабилитационной терапии. Значительно усовершенствованы стоматологические основные и вспомогательные материалы, зубопротезные технологии. Современные методы ортопедической стоматологии направлены на восстановление гармоничного функционирования органов зубочелюстной системы и предупреждение прогрессирования болезней. Необходима разработка новых сплавов металлов и керамических материалов, прочных на изгиб.</a:t>
            </a:r>
          </a:p>
        </p:txBody>
      </p:sp>
    </p:spTree>
    <p:extLst>
      <p:ext uri="{BB962C8B-B14F-4D97-AF65-F5344CB8AC3E}">
        <p14:creationId xmlns:p14="http://schemas.microsoft.com/office/powerpoint/2010/main" xmlns="" val="22859413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Autofit/>
          </a:bodyPr>
          <a:lstStyle/>
          <a:p>
            <a:pPr marL="0" indent="0">
              <a:buNone/>
            </a:pPr>
            <a:r>
              <a:rPr lang="ru-RU" sz="3600" b="1" dirty="0">
                <a:solidFill>
                  <a:schemeClr val="tx1"/>
                </a:solidFill>
                <a:latin typeface="Times New Roman" panose="02020603050405020304" pitchFamily="18" charset="0"/>
                <a:cs typeface="Times New Roman" panose="02020603050405020304" pitchFamily="18" charset="0"/>
              </a:rPr>
              <a:t>Весьма перспективным стало внедрение в ортопедическую стоматологию СAD/CAM технологий. Возможность получения оптического слепка виртуальной модели и виртуального </a:t>
            </a:r>
            <a:r>
              <a:rPr lang="ru-RU" sz="3600" b="1" dirty="0" err="1">
                <a:solidFill>
                  <a:schemeClr val="tx1"/>
                </a:solidFill>
                <a:latin typeface="Times New Roman" panose="02020603050405020304" pitchFamily="18" charset="0"/>
                <a:cs typeface="Times New Roman" panose="02020603050405020304" pitchFamily="18" charset="0"/>
              </a:rPr>
              <a:t>артикулятора</a:t>
            </a:r>
            <a:r>
              <a:rPr lang="ru-RU" sz="3600" b="1" dirty="0">
                <a:solidFill>
                  <a:schemeClr val="tx1"/>
                </a:solidFill>
                <a:latin typeface="Times New Roman" panose="02020603050405020304" pitchFamily="18" charset="0"/>
                <a:cs typeface="Times New Roman" panose="02020603050405020304" pitchFamily="18" charset="0"/>
              </a:rPr>
              <a:t>, объемного компьютерного моделирования, стереолитографического </a:t>
            </a:r>
            <a:r>
              <a:rPr lang="ru-RU" sz="3600" b="1" dirty="0" err="1">
                <a:solidFill>
                  <a:schemeClr val="tx1"/>
                </a:solidFill>
                <a:latin typeface="Times New Roman" panose="02020603050405020304" pitchFamily="18" charset="0"/>
                <a:cs typeface="Times New Roman" panose="02020603050405020304" pitchFamily="18" charset="0"/>
              </a:rPr>
              <a:t>прототипирования</a:t>
            </a:r>
            <a:r>
              <a:rPr lang="ru-RU" sz="3600" b="1" dirty="0">
                <a:solidFill>
                  <a:schemeClr val="tx1"/>
                </a:solidFill>
                <a:latin typeface="Times New Roman" panose="02020603050405020304" pitchFamily="18" charset="0"/>
                <a:cs typeface="Times New Roman" panose="02020603050405020304" pitchFamily="18" charset="0"/>
              </a:rPr>
              <a:t>, компьютерного фрезерования изменяют труд врача стоматолога и зубного техника XXI века.</a:t>
            </a:r>
          </a:p>
        </p:txBody>
      </p:sp>
    </p:spTree>
    <p:extLst>
      <p:ext uri="{BB962C8B-B14F-4D97-AF65-F5344CB8AC3E}">
        <p14:creationId xmlns:p14="http://schemas.microsoft.com/office/powerpoint/2010/main" xmlns="" val="1121436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784976" cy="6480720"/>
          </a:xfrm>
        </p:spPr>
        <p:txBody>
          <a:bodyPr>
            <a:normAutofit/>
          </a:bodyPr>
          <a:lstStyle/>
          <a:p>
            <a:pPr marL="0" indent="0">
              <a:buNone/>
            </a:pPr>
            <a:r>
              <a:rPr lang="ru-RU" sz="3200" b="1" dirty="0">
                <a:solidFill>
                  <a:schemeClr val="tx1"/>
                </a:solidFill>
                <a:latin typeface="Times New Roman" pitchFamily="18" charset="0"/>
                <a:cs typeface="Times New Roman" pitchFamily="18" charset="0"/>
              </a:rPr>
              <a:t>Опираясь на достижения различных отраслей медицины, биологии и фундаментальных наук - физики, высокомолекулярной химии, материаловедения, сопротивления материалов, металлургии, ортопедическая стоматология разрабатывает тактику лечения нарушений целостности органов и восстановления функции зубочелюстной системы и методы профилактики конкретных заболеваний и патологических состояний, технологию изготовления различных видов лечебных аппаратов и протезов</a:t>
            </a:r>
          </a:p>
        </p:txBody>
      </p:sp>
    </p:spTree>
    <p:extLst>
      <p:ext uri="{BB962C8B-B14F-4D97-AF65-F5344CB8AC3E}">
        <p14:creationId xmlns:p14="http://schemas.microsoft.com/office/powerpoint/2010/main" xmlns="" val="3178631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2900" b="1" dirty="0">
                <a:solidFill>
                  <a:schemeClr val="tx1"/>
                </a:solidFill>
                <a:latin typeface="Times New Roman" panose="02020603050405020304" pitchFamily="18" charset="0"/>
                <a:cs typeface="Times New Roman" panose="02020603050405020304" pitchFamily="18" charset="0"/>
              </a:rPr>
              <a:t>Прогресс стоматологической науки и практики на современном этапе требует дальнейшего совершенствования стоматологического </a:t>
            </a:r>
            <a:r>
              <a:rPr lang="ru-RU" sz="2900" b="1" dirty="0" smtClean="0">
                <a:solidFill>
                  <a:schemeClr val="tx1"/>
                </a:solidFill>
                <a:latin typeface="Times New Roman" panose="02020603050405020304" pitchFamily="18" charset="0"/>
                <a:cs typeface="Times New Roman" panose="02020603050405020304" pitchFamily="18" charset="0"/>
              </a:rPr>
              <a:t>образования.</a:t>
            </a:r>
          </a:p>
          <a:p>
            <a:pPr marL="0" indent="0">
              <a:buNone/>
            </a:pPr>
            <a:r>
              <a:rPr lang="ru-RU" sz="2900" b="1" dirty="0">
                <a:solidFill>
                  <a:schemeClr val="tx1"/>
                </a:solidFill>
                <a:latin typeface="Times New Roman" panose="02020603050405020304" pitchFamily="18" charset="0"/>
                <a:cs typeface="Times New Roman" panose="02020603050405020304" pitchFamily="18" charset="0"/>
              </a:rPr>
              <a:t>Меняется и облик современного стоматолога. Теперь это специалист, знающий экономику стоматологии, основы психологии, информатики, компьютерной техники, маркетинга, умеющий использовать свои знания для дальнейшего развития стоматологии в стране. Особое внимание в своей профессиональной деятельности врач стоматолог уделяет проблемам разработки мер первичной и вторичной профилактики стоматологических заболеваний.</a:t>
            </a:r>
          </a:p>
        </p:txBody>
      </p:sp>
    </p:spTree>
    <p:extLst>
      <p:ext uri="{BB962C8B-B14F-4D97-AF65-F5344CB8AC3E}">
        <p14:creationId xmlns:p14="http://schemas.microsoft.com/office/powerpoint/2010/main" xmlns="" val="42321351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lgn="ctr">
              <a:buNone/>
            </a:pPr>
            <a:endParaRPr lang="ru-RU" sz="6600" b="1" dirty="0" smtClean="0">
              <a:solidFill>
                <a:srgbClr val="08BE2B"/>
              </a:solidFill>
              <a:latin typeface="Times New Roman" panose="02020603050405020304" pitchFamily="18" charset="0"/>
              <a:cs typeface="Times New Roman" panose="02020603050405020304" pitchFamily="18" charset="0"/>
            </a:endParaRPr>
          </a:p>
          <a:p>
            <a:pPr marL="0" indent="0" algn="ctr">
              <a:buNone/>
            </a:pPr>
            <a:r>
              <a:rPr lang="ru-RU" sz="6600" b="1" dirty="0" smtClean="0">
                <a:solidFill>
                  <a:srgbClr val="2005EB"/>
                </a:solidFill>
                <a:latin typeface="Times New Roman" panose="02020603050405020304" pitchFamily="18" charset="0"/>
                <a:cs typeface="Times New Roman" panose="02020603050405020304" pitchFamily="18" charset="0"/>
              </a:rPr>
              <a:t>СПАСИБО ЗА ВНИМАНИЕ!</a:t>
            </a:r>
          </a:p>
          <a:p>
            <a:pPr marL="0" indent="0" algn="ctr">
              <a:buNone/>
            </a:pPr>
            <a:endParaRPr lang="ru-RU" sz="6600" b="1" dirty="0">
              <a:solidFill>
                <a:srgbClr val="08BE2B"/>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604948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712968" cy="6336704"/>
          </a:xfrm>
        </p:spPr>
        <p:txBody>
          <a:bodyPr>
            <a:noAutofit/>
          </a:bodyPr>
          <a:lstStyle/>
          <a:p>
            <a:pPr marL="0" indent="0">
              <a:buNone/>
            </a:pPr>
            <a:r>
              <a:rPr lang="ru-RU" sz="3200" b="1" dirty="0">
                <a:solidFill>
                  <a:schemeClr val="tx1"/>
                </a:solidFill>
                <a:latin typeface="Times New Roman" pitchFamily="18" charset="0"/>
                <a:cs typeface="Times New Roman" pitchFamily="18" charset="0"/>
              </a:rPr>
              <a:t>Ортопедическую стоматологию условно можно подразделить на общий и частный курсы. К общему курсу относится пропедевтика. Пропедевтика - </a:t>
            </a:r>
            <a:r>
              <a:rPr lang="ru-RU" sz="3200" b="1" dirty="0" err="1">
                <a:solidFill>
                  <a:schemeClr val="tx1"/>
                </a:solidFill>
                <a:latin typeface="Times New Roman" pitchFamily="18" charset="0"/>
                <a:cs typeface="Times New Roman" pitchFamily="18" charset="0"/>
              </a:rPr>
              <a:t>предклинический</a:t>
            </a:r>
            <a:r>
              <a:rPr lang="ru-RU" sz="3200" b="1" dirty="0">
                <a:solidFill>
                  <a:schemeClr val="tx1"/>
                </a:solidFill>
                <a:latin typeface="Times New Roman" pitchFamily="18" charset="0"/>
                <a:cs typeface="Times New Roman" pitchFamily="18" charset="0"/>
              </a:rPr>
              <a:t> курс ортопедической стоматологии. В нем рассматриваются анатомические особенности челюстно-лицевой области и методы обследования ортопедических больных. Изучают сведения о видах зубных протезов, методах их изготовления, о свойствах применяемых основных и вспомогательных зуботехнических материалов</a:t>
            </a:r>
          </a:p>
        </p:txBody>
      </p:sp>
    </p:spTree>
    <p:extLst>
      <p:ext uri="{BB962C8B-B14F-4D97-AF65-F5344CB8AC3E}">
        <p14:creationId xmlns:p14="http://schemas.microsoft.com/office/powerpoint/2010/main" xmlns="" val="2619228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784976" cy="6624736"/>
          </a:xfrm>
        </p:spPr>
        <p:txBody>
          <a:bodyPr>
            <a:noAutofit/>
          </a:bodyPr>
          <a:lstStyle/>
          <a:p>
            <a:pPr marL="0" indent="0">
              <a:buNone/>
            </a:pPr>
            <a:r>
              <a:rPr lang="ru-RU" sz="2800" b="1" dirty="0">
                <a:solidFill>
                  <a:schemeClr val="tx1"/>
                </a:solidFill>
                <a:latin typeface="Times New Roman" pitchFamily="18" charset="0"/>
                <a:cs typeface="Times New Roman" pitchFamily="18" charset="0"/>
              </a:rPr>
              <a:t>К частному курсу относятся:</a:t>
            </a:r>
          </a:p>
          <a:p>
            <a:r>
              <a:rPr lang="ru-RU" sz="2800" b="1" dirty="0">
                <a:solidFill>
                  <a:schemeClr val="tx1"/>
                </a:solidFill>
                <a:latin typeface="Times New Roman" pitchFamily="18" charset="0"/>
                <a:cs typeface="Times New Roman" pitchFamily="18" charset="0"/>
              </a:rPr>
              <a:t>госпитальная ортопедия или зубное протезирование - курс, в котором освещаются диагностика, клиника, профилактика и заболевания зубочелюстной системы, разбираются вопросы оказания ортопедической помощи при наличии различных дефектов зубов и зубных рядов, патологической </a:t>
            </a:r>
            <a:r>
              <a:rPr lang="ru-RU" sz="2800" b="1" dirty="0" err="1" smtClean="0">
                <a:solidFill>
                  <a:schemeClr val="tx1"/>
                </a:solidFill>
                <a:latin typeface="Times New Roman" pitchFamily="18" charset="0"/>
                <a:cs typeface="Times New Roman" pitchFamily="18" charset="0"/>
              </a:rPr>
              <a:t>стираемости</a:t>
            </a:r>
            <a:r>
              <a:rPr lang="ru-RU" sz="2800" b="1" dirty="0" smtClean="0">
                <a:solidFill>
                  <a:schemeClr val="tx1"/>
                </a:solidFill>
                <a:latin typeface="Times New Roman" pitchFamily="18" charset="0"/>
                <a:cs typeface="Times New Roman" pitchFamily="18" charset="0"/>
              </a:rPr>
              <a:t>, </a:t>
            </a:r>
            <a:r>
              <a:rPr lang="ru-RU" sz="2800" b="1" dirty="0">
                <a:solidFill>
                  <a:schemeClr val="tx1"/>
                </a:solidFill>
                <a:latin typeface="Times New Roman" pitchFamily="18" charset="0"/>
                <a:cs typeface="Times New Roman" pitchFamily="18" charset="0"/>
              </a:rPr>
              <a:t>заболеваниях пародонта, полном отсутствии зубов и др.;</a:t>
            </a:r>
          </a:p>
          <a:p>
            <a:r>
              <a:rPr lang="ru-RU" sz="2800" b="1" dirty="0">
                <a:solidFill>
                  <a:schemeClr val="tx1"/>
                </a:solidFill>
                <a:latin typeface="Times New Roman" pitchFamily="18" charset="0"/>
                <a:cs typeface="Times New Roman" pitchFamily="18" charset="0"/>
              </a:rPr>
              <a:t>ортодонтия - раздел посвященный изучению аномалий и деформаций челюстно-лицевой области. В нем описаны особенности диагностики аномалий и деформаций, конструкции </a:t>
            </a:r>
            <a:r>
              <a:rPr lang="ru-RU" sz="2800" b="1" dirty="0" err="1">
                <a:solidFill>
                  <a:schemeClr val="tx1"/>
                </a:solidFill>
                <a:latin typeface="Times New Roman" pitchFamily="18" charset="0"/>
                <a:cs typeface="Times New Roman" pitchFamily="18" charset="0"/>
              </a:rPr>
              <a:t>ортодонтических</a:t>
            </a:r>
            <a:r>
              <a:rPr lang="ru-RU" sz="2800" b="1" dirty="0">
                <a:solidFill>
                  <a:schemeClr val="tx1"/>
                </a:solidFill>
                <a:latin typeface="Times New Roman" pitchFamily="18" charset="0"/>
                <a:cs typeface="Times New Roman" pitchFamily="18" charset="0"/>
              </a:rPr>
              <a:t> аппаратов, механизм их действия и показания к применению;</a:t>
            </a:r>
          </a:p>
        </p:txBody>
      </p:sp>
    </p:spTree>
    <p:extLst>
      <p:ext uri="{BB962C8B-B14F-4D97-AF65-F5344CB8AC3E}">
        <p14:creationId xmlns:p14="http://schemas.microsoft.com/office/powerpoint/2010/main" xmlns="" val="2057618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784976" cy="6480720"/>
          </a:xfrm>
        </p:spPr>
        <p:txBody>
          <a:bodyPr>
            <a:normAutofit/>
          </a:bodyPr>
          <a:lstStyle/>
          <a:p>
            <a:pPr marL="0" indent="0">
              <a:buNone/>
            </a:pPr>
            <a:r>
              <a:rPr lang="ru-RU" sz="2800" b="1" dirty="0">
                <a:solidFill>
                  <a:schemeClr val="tx1"/>
                </a:solidFill>
                <a:latin typeface="Times New Roman" pitchFamily="18" charset="0"/>
                <a:cs typeface="Times New Roman" pitchFamily="18" charset="0"/>
              </a:rPr>
              <a:t>челюстно-лицевая ортопедия - затрагивает проблемы возникновения травм, повреждений челюстно-лицевой области и их последствия. Предлагаются специальные устройства, а также методика изготовления и применения протезов в случаях переломов челюстей и наличия дефектов челюстно-лицевой области, возникающих в результате укусов, ожогов, огнестрельных ранений, хирургических операций и т. д. Все разделы ортопедической стоматологии условно переходимы друг в друга. Например, элементы ортодонтии используются при лечении взрослых с вторичными деформациями, а некоторые аппараты применяются при травмах челюстно-лицевой области</a:t>
            </a:r>
          </a:p>
        </p:txBody>
      </p:sp>
    </p:spTree>
    <p:extLst>
      <p:ext uri="{BB962C8B-B14F-4D97-AF65-F5344CB8AC3E}">
        <p14:creationId xmlns:p14="http://schemas.microsoft.com/office/powerpoint/2010/main" xmlns="" val="2762536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a:bodyPr>
          <a:lstStyle/>
          <a:p>
            <a:pPr marL="0" indent="0">
              <a:buNone/>
            </a:pPr>
            <a:r>
              <a:rPr lang="ru-RU" sz="4800" b="1" dirty="0">
                <a:solidFill>
                  <a:srgbClr val="2005EB"/>
                </a:solidFill>
                <a:latin typeface="Times New Roman" pitchFamily="18" charset="0"/>
                <a:cs typeface="Times New Roman" pitchFamily="18" charset="0"/>
              </a:rPr>
              <a:t>Цель ортопедической стоматологии</a:t>
            </a:r>
            <a:r>
              <a:rPr lang="ru-RU" sz="4800" b="1" dirty="0">
                <a:solidFill>
                  <a:schemeClr val="tx1"/>
                </a:solidFill>
                <a:latin typeface="Times New Roman" pitchFamily="18" charset="0"/>
                <a:cs typeface="Times New Roman" pitchFamily="18" charset="0"/>
              </a:rPr>
              <a:t> - восстановить нормальную функцию всех органов зубочелюстной системы, нарушенную вследствие утраты зубов, наличия аномалий, получения травм и других причин</a:t>
            </a:r>
          </a:p>
        </p:txBody>
      </p:sp>
    </p:spTree>
    <p:extLst>
      <p:ext uri="{BB962C8B-B14F-4D97-AF65-F5344CB8AC3E}">
        <p14:creationId xmlns:p14="http://schemas.microsoft.com/office/powerpoint/2010/main" xmlns="" val="2418913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928992" cy="864096"/>
          </a:xfrm>
        </p:spPr>
        <p:txBody>
          <a:bodyPr/>
          <a:lstStyle/>
          <a:p>
            <a:r>
              <a:rPr lang="ru-RU" b="1" dirty="0">
                <a:solidFill>
                  <a:srgbClr val="2005EB"/>
                </a:solidFill>
                <a:effectLst/>
                <a:latin typeface="Times New Roman" panose="02020603050405020304" pitchFamily="18" charset="0"/>
                <a:cs typeface="Times New Roman" panose="02020603050405020304" pitchFamily="18" charset="0"/>
              </a:rPr>
              <a:t>Задачи</a:t>
            </a:r>
            <a:r>
              <a:rPr lang="ru-RU" b="1" dirty="0" smtClean="0">
                <a:solidFill>
                  <a:srgbClr val="2005EB"/>
                </a:solidFill>
                <a:effectLst/>
                <a:latin typeface="Times New Roman" panose="02020603050405020304" pitchFamily="18" charset="0"/>
                <a:cs typeface="Times New Roman" panose="02020603050405020304" pitchFamily="18" charset="0"/>
              </a:rPr>
              <a:t>:</a:t>
            </a:r>
            <a:endParaRPr lang="ru-RU" b="1" dirty="0">
              <a:solidFill>
                <a:srgbClr val="2005EB"/>
              </a:solidFill>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07504" y="1124744"/>
            <a:ext cx="8856984" cy="5616624"/>
          </a:xfrm>
        </p:spPr>
        <p:txBody>
          <a:bodyPr>
            <a:normAutofit/>
          </a:bodyPr>
          <a:lstStyle/>
          <a:p>
            <a:pPr marL="0" indent="0">
              <a:buNone/>
            </a:pPr>
            <a:r>
              <a:rPr lang="ru-RU" sz="2800" b="1" dirty="0" smtClean="0">
                <a:solidFill>
                  <a:schemeClr val="tx1"/>
                </a:solidFill>
                <a:latin typeface="Times New Roman" pitchFamily="18" charset="0"/>
                <a:cs typeface="Times New Roman" pitchFamily="18" charset="0"/>
              </a:rPr>
              <a:t>1</a:t>
            </a:r>
            <a:r>
              <a:rPr lang="ru-RU" sz="2800" b="1" dirty="0">
                <a:solidFill>
                  <a:schemeClr val="tx1"/>
                </a:solidFill>
                <a:latin typeface="Times New Roman" pitchFamily="18" charset="0"/>
                <a:cs typeface="Times New Roman" pitchFamily="18" charset="0"/>
              </a:rPr>
              <a:t>. Обследование и диагностика ортопедических больных.</a:t>
            </a:r>
          </a:p>
          <a:p>
            <a:pPr marL="0" indent="0">
              <a:buNone/>
            </a:pPr>
            <a:r>
              <a:rPr lang="ru-RU" sz="2800" b="1" dirty="0" smtClean="0">
                <a:solidFill>
                  <a:schemeClr val="tx1"/>
                </a:solidFill>
                <a:latin typeface="Times New Roman" pitchFamily="18" charset="0"/>
                <a:cs typeface="Times New Roman" pitchFamily="18" charset="0"/>
              </a:rPr>
              <a:t>2</a:t>
            </a:r>
            <a:r>
              <a:rPr lang="ru-RU" sz="2800" b="1" dirty="0">
                <a:solidFill>
                  <a:schemeClr val="tx1"/>
                </a:solidFill>
                <a:latin typeface="Times New Roman" pitchFamily="18" charset="0"/>
                <a:cs typeface="Times New Roman" pitchFamily="18" charset="0"/>
              </a:rPr>
              <a:t>. Разработка и выбор конструкций зубных протезов.</a:t>
            </a:r>
          </a:p>
          <a:p>
            <a:pPr marL="0" indent="0">
              <a:buNone/>
            </a:pPr>
            <a:r>
              <a:rPr lang="ru-RU" sz="2800" b="1" dirty="0" smtClean="0">
                <a:solidFill>
                  <a:schemeClr val="tx1"/>
                </a:solidFill>
                <a:latin typeface="Times New Roman" pitchFamily="18" charset="0"/>
                <a:cs typeface="Times New Roman" pitchFamily="18" charset="0"/>
              </a:rPr>
              <a:t>3</a:t>
            </a:r>
            <a:r>
              <a:rPr lang="ru-RU" sz="2800" b="1" dirty="0">
                <a:solidFill>
                  <a:schemeClr val="tx1"/>
                </a:solidFill>
                <a:latin typeface="Times New Roman" pitchFamily="18" charset="0"/>
                <a:cs typeface="Times New Roman" pitchFamily="18" charset="0"/>
              </a:rPr>
              <a:t>. Изучение свойств известных и внедрение новых основных и вспомогательных материалов для изготовления зубных протезов.</a:t>
            </a:r>
          </a:p>
          <a:p>
            <a:pPr marL="0" indent="0">
              <a:buNone/>
            </a:pPr>
            <a:r>
              <a:rPr lang="ru-RU" sz="2800" b="1" dirty="0" smtClean="0">
                <a:solidFill>
                  <a:schemeClr val="tx1"/>
                </a:solidFill>
                <a:latin typeface="Times New Roman" pitchFamily="18" charset="0"/>
                <a:cs typeface="Times New Roman" pitchFamily="18" charset="0"/>
              </a:rPr>
              <a:t>4</a:t>
            </a:r>
            <a:r>
              <a:rPr lang="ru-RU" sz="2800" b="1" dirty="0">
                <a:solidFill>
                  <a:schemeClr val="tx1"/>
                </a:solidFill>
                <a:latin typeface="Times New Roman" pitchFamily="18" charset="0"/>
                <a:cs typeface="Times New Roman" pitchFamily="18" charset="0"/>
              </a:rPr>
              <a:t>. Создание новых и усовершенствование применяемых технологий по изготовлению протезов.</a:t>
            </a:r>
          </a:p>
          <a:p>
            <a:pPr marL="0" indent="0">
              <a:buNone/>
            </a:pPr>
            <a:r>
              <a:rPr lang="ru-RU" sz="2800" b="1" dirty="0" smtClean="0">
                <a:solidFill>
                  <a:schemeClr val="tx1"/>
                </a:solidFill>
                <a:latin typeface="Times New Roman" pitchFamily="18" charset="0"/>
                <a:cs typeface="Times New Roman" pitchFamily="18" charset="0"/>
              </a:rPr>
              <a:t>5</a:t>
            </a:r>
            <a:r>
              <a:rPr lang="ru-RU" sz="2800" b="1" dirty="0">
                <a:solidFill>
                  <a:schemeClr val="tx1"/>
                </a:solidFill>
                <a:latin typeface="Times New Roman" pitchFamily="18" charset="0"/>
                <a:cs typeface="Times New Roman" pitchFamily="18" charset="0"/>
              </a:rPr>
              <a:t>. Анализ заболеваний, приводящих к нарушению функции жевательного аппарата, и выработка мер профилактики</a:t>
            </a:r>
          </a:p>
        </p:txBody>
      </p:sp>
    </p:spTree>
    <p:extLst>
      <p:ext uri="{BB962C8B-B14F-4D97-AF65-F5344CB8AC3E}">
        <p14:creationId xmlns:p14="http://schemas.microsoft.com/office/powerpoint/2010/main" xmlns="" val="18747411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72</TotalTime>
  <Words>2776</Words>
  <Application>Microsoft Office PowerPoint</Application>
  <PresentationFormat>On-screen Show (4:3)</PresentationFormat>
  <Paragraphs>64</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Исполнительная</vt:lpstr>
      <vt:lpstr>      Лекция № 1 Предмет и задачи ортопедической стоматологии. Исторические этапы развития зубного протезирования   (ортопедической стоматологии).</vt:lpstr>
      <vt:lpstr>Предмет ортопедической стоматологии</vt:lpstr>
      <vt:lpstr>Slide 3</vt:lpstr>
      <vt:lpstr>Slide 4</vt:lpstr>
      <vt:lpstr>Slide 5</vt:lpstr>
      <vt:lpstr>Slide 6</vt:lpstr>
      <vt:lpstr>Slide 7</vt:lpstr>
      <vt:lpstr>Slide 8</vt:lpstr>
      <vt:lpstr>Задачи:</vt:lpstr>
      <vt:lpstr>Slide 10</vt:lpstr>
      <vt:lpstr>Slide 11</vt:lpstr>
      <vt:lpstr>Исторические этапы развития зубного протезирования</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  Предмет и задачи ортопедической стоматологии. Исторические этапы развития зубного протезирования</dc:title>
  <dc:creator>ww</dc:creator>
  <cp:lastModifiedBy>Windows User</cp:lastModifiedBy>
  <cp:revision>18</cp:revision>
  <dcterms:created xsi:type="dcterms:W3CDTF">2014-08-29T18:30:09Z</dcterms:created>
  <dcterms:modified xsi:type="dcterms:W3CDTF">2017-05-20T18:02:47Z</dcterms:modified>
</cp:coreProperties>
</file>