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257" r:id="rId2"/>
    <p:sldId id="294" r:id="rId3"/>
    <p:sldId id="304" r:id="rId4"/>
    <p:sldId id="306" r:id="rId5"/>
    <p:sldId id="305" r:id="rId6"/>
    <p:sldId id="307" r:id="rId7"/>
    <p:sldId id="308" r:id="rId8"/>
    <p:sldId id="309" r:id="rId9"/>
    <p:sldId id="310" r:id="rId10"/>
    <p:sldId id="312" r:id="rId11"/>
    <p:sldId id="303" r:id="rId12"/>
    <p:sldId id="313" r:id="rId13"/>
    <p:sldId id="314" r:id="rId14"/>
    <p:sldId id="311" r:id="rId15"/>
    <p:sldId id="315" r:id="rId16"/>
    <p:sldId id="316" r:id="rId17"/>
    <p:sldId id="317" r:id="rId18"/>
    <p:sldId id="318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p_paramonova" initials="m" lastIdx="1" clrIdx="0">
    <p:extLst>
      <p:ext uri="{19B8F6BF-5375-455C-9EA6-DF929625EA0E}">
        <p15:presenceInfo xmlns:p15="http://schemas.microsoft.com/office/powerpoint/2012/main" userId="mp_paramonov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305" autoAdjust="0"/>
    <p:restoredTop sz="94660"/>
  </p:normalViewPr>
  <p:slideViewPr>
    <p:cSldViewPr snapToGrid="0">
      <p:cViewPr varScale="1">
        <p:scale>
          <a:sx n="57" d="100"/>
          <a:sy n="57" d="100"/>
        </p:scale>
        <p:origin x="72" y="33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37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CDA9E0-DBD3-4C1B-A9D5-A7348FB1C305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F0EE56-6788-4739-AFA2-83AC0A67E5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387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F0EE56-6788-4739-AFA2-83AC0A67E51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743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0F49A-0FE2-4260-9A34-6A83C16D200B}" type="datetime1">
              <a:rPr lang="ru-RU" smtClean="0"/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D24D2-99C2-4971-A76F-0077CE8CF6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508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43444-9FF1-4852-84E6-BDA0603D1D12}" type="datetime1">
              <a:rPr lang="ru-RU" smtClean="0"/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D24D2-99C2-4971-A76F-0077CE8CF6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488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236FA-71E8-4A56-B96C-E4B9E07D7920}" type="datetime1">
              <a:rPr lang="ru-RU" smtClean="0"/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D24D2-99C2-4971-A76F-0077CE8CF6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228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591B9-0F1B-4BED-B996-E97D62664E67}" type="datetime1">
              <a:rPr lang="ru-RU" smtClean="0"/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D24D2-99C2-4971-A76F-0077CE8CF6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303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E3D-9A74-449F-ABE3-9F8F4C3214FA}" type="datetime1">
              <a:rPr lang="ru-RU" smtClean="0"/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D24D2-99C2-4971-A76F-0077CE8CF6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9278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FD20B-14CD-4AD2-98F4-D9E771629CB5}" type="datetime1">
              <a:rPr lang="ru-RU" smtClean="0"/>
              <a:t>30.11.2023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D24D2-99C2-4971-A76F-0077CE8CF6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3054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DCE6A-6096-456C-9709-4160FC8B782A}" type="datetime1">
              <a:rPr lang="ru-RU" smtClean="0"/>
              <a:t>30.11.2023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D24D2-99C2-4971-A76F-0077CE8CF6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608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A7177-03FB-4E2C-8C98-2E0699C5F80F}" type="datetime1">
              <a:rPr lang="ru-RU" smtClean="0"/>
              <a:t>30.11.2023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D24D2-99C2-4971-A76F-0077CE8CF6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1055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A81FD-A5F9-4779-82C7-63B9165197F5}" type="datetime1">
              <a:rPr lang="ru-RU" smtClean="0"/>
              <a:t>30.11.2023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D24D2-99C2-4971-A76F-0077CE8CF6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312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D66C4-8A0D-4D2B-8531-4D85C8BEAF48}" type="datetime1">
              <a:rPr lang="ru-RU" smtClean="0"/>
              <a:t>30.11.2023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D24D2-99C2-4971-A76F-0077CE8CF6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303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D2A73-C03B-44BB-A24A-EFE977AE757E}" type="datetime1">
              <a:rPr lang="ru-RU" smtClean="0"/>
              <a:t>30.11.2023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D24D2-99C2-4971-A76F-0077CE8CF6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235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724E8-9EA3-4724-9C8D-C9C8A78F5785}" type="datetime1">
              <a:rPr lang="ru-RU" smtClean="0"/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D24D2-99C2-4971-A76F-0077CE8CF6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3984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9601" y="649287"/>
            <a:ext cx="10936940" cy="3761347"/>
          </a:xfrm>
        </p:spPr>
        <p:txBody>
          <a:bodyPr rtlCol="0">
            <a:noAutofit/>
          </a:bodyPr>
          <a:lstStyle/>
          <a:p>
            <a:pPr eaLnBrk="0" hangingPunct="0">
              <a:lnSpc>
                <a:spcPct val="100000"/>
              </a:lnSpc>
              <a:defRPr/>
            </a:pPr>
            <a:r>
              <a:rPr lang="en-US" altLang="ru-RU" sz="1800" b="1" kern="0" dirty="0">
                <a:solidFill>
                  <a:srgbClr val="000000"/>
                </a:solidFill>
                <a:latin typeface="Times New Roman"/>
                <a:ea typeface="Arial Unicode MS"/>
                <a:cs typeface="Times New Roman" panose="02020603050405020304" pitchFamily="18" charset="0"/>
              </a:rPr>
              <a:t>MINISTRY OF HEALTH OF THE RUSSIAN FEDERATION </a:t>
            </a:r>
            <a:br>
              <a:rPr lang="en-US" altLang="ru-RU" sz="1800" b="1" kern="0" dirty="0">
                <a:solidFill>
                  <a:srgbClr val="000000"/>
                </a:solidFill>
                <a:latin typeface="Times New Roman"/>
                <a:ea typeface="Arial Unicode MS"/>
                <a:cs typeface="Times New Roman" panose="02020603050405020304" pitchFamily="18" charset="0"/>
              </a:rPr>
            </a:br>
            <a:r>
              <a:rPr lang="en-US" altLang="ru-RU" sz="1800" b="1" kern="0" dirty="0">
                <a:solidFill>
                  <a:srgbClr val="000000"/>
                </a:solidFill>
                <a:latin typeface="Times New Roman"/>
                <a:ea typeface="Arial Unicode MS"/>
                <a:cs typeface="Times New Roman" panose="02020603050405020304" pitchFamily="18" charset="0"/>
              </a:rPr>
              <a:t>VOLGOGRAD STATE MEDICAL UNIVERSITY </a:t>
            </a:r>
            <a:br>
              <a:rPr lang="en-US" altLang="ru-RU" sz="1800" b="1" kern="0" dirty="0">
                <a:solidFill>
                  <a:srgbClr val="000000"/>
                </a:solidFill>
                <a:latin typeface="Times New Roman"/>
                <a:ea typeface="Arial Unicode MS"/>
                <a:cs typeface="Times New Roman" panose="02020603050405020304" pitchFamily="18" charset="0"/>
              </a:rPr>
            </a:br>
            <a:r>
              <a:rPr lang="en-US" altLang="ru-RU" sz="1800" b="1" kern="0" dirty="0">
                <a:solidFill>
                  <a:srgbClr val="000000"/>
                </a:solidFill>
                <a:latin typeface="Times New Roman"/>
                <a:ea typeface="Arial Unicode MS"/>
                <a:cs typeface="Times New Roman" panose="02020603050405020304" pitchFamily="18" charset="0"/>
              </a:rPr>
              <a:t>DEPARTMENT OF PHARMACEUTICAL AND TOXICOLOGICAL CHEMISTRY </a:t>
            </a:r>
            <a:r>
              <a:rPr lang="ru-RU" altLang="ru-RU" sz="1800" kern="0" dirty="0">
                <a:solidFill>
                  <a:srgbClr val="FF0000"/>
                </a:solidFill>
                <a:latin typeface="Times New Roman"/>
                <a:ea typeface="Arial Unicode MS"/>
                <a:cs typeface="Times New Roman" panose="02020603050405020304" pitchFamily="18" charset="0"/>
              </a:rPr>
              <a:t/>
            </a:r>
            <a:br>
              <a:rPr lang="ru-RU" altLang="ru-RU" sz="1800" kern="0" dirty="0">
                <a:solidFill>
                  <a:srgbClr val="FF0000"/>
                </a:solidFill>
                <a:latin typeface="Times New Roman"/>
                <a:ea typeface="Arial Unicode MS"/>
                <a:cs typeface="Times New Roman" panose="02020603050405020304" pitchFamily="18" charset="0"/>
              </a:rPr>
            </a:br>
            <a:r>
              <a:rPr lang="ru-RU" altLang="ru-RU" sz="2400" kern="0" dirty="0">
                <a:solidFill>
                  <a:srgbClr val="000000"/>
                </a:solidFill>
                <a:latin typeface="Times New Roman"/>
                <a:ea typeface="Arial Unicode MS"/>
                <a:cs typeface="Times New Roman" panose="02020603050405020304" pitchFamily="18" charset="0"/>
              </a:rPr>
              <a:t/>
            </a:r>
            <a:br>
              <a:rPr lang="ru-RU" altLang="ru-RU" sz="2400" kern="0" dirty="0">
                <a:solidFill>
                  <a:srgbClr val="000000"/>
                </a:solidFill>
                <a:latin typeface="Times New Roman"/>
                <a:ea typeface="Arial Unicode MS"/>
                <a:cs typeface="Times New Roman" panose="02020603050405020304" pitchFamily="18" charset="0"/>
              </a:rPr>
            </a:br>
            <a:r>
              <a:rPr lang="en-US" altLang="ru-RU" sz="2400" b="1" kern="0" dirty="0">
                <a:solidFill>
                  <a:srgbClr val="000000"/>
                </a:solidFill>
                <a:latin typeface="Times New Roman"/>
                <a:ea typeface="Arial Unicode MS"/>
                <a:cs typeface="Times New Roman" panose="02020603050405020304" pitchFamily="18" charset="0"/>
              </a:rPr>
              <a:t>LECTURE </a:t>
            </a:r>
            <a:r>
              <a:rPr lang="en-US" altLang="ru-RU" sz="2400" b="1" kern="0" dirty="0" smtClean="0">
                <a:solidFill>
                  <a:srgbClr val="000000"/>
                </a:solidFill>
                <a:latin typeface="Times New Roman"/>
                <a:ea typeface="Arial Unicode MS"/>
                <a:cs typeface="Times New Roman" panose="02020603050405020304" pitchFamily="18" charset="0"/>
              </a:rPr>
              <a:t>7</a:t>
            </a:r>
            <a:r>
              <a:rPr lang="ru-RU" altLang="ru-RU" sz="2400" b="1" kern="0" dirty="0" smtClean="0">
                <a:solidFill>
                  <a:srgbClr val="000000"/>
                </a:solidFill>
                <a:latin typeface="Times New Roman"/>
                <a:ea typeface="Arial Unicode MS"/>
                <a:cs typeface="Times New Roman" panose="02020603050405020304" pitchFamily="18" charset="0"/>
              </a:rPr>
              <a:t/>
            </a:r>
            <a:br>
              <a:rPr lang="ru-RU" altLang="ru-RU" sz="2400" b="1" kern="0" dirty="0" smtClean="0">
                <a:solidFill>
                  <a:srgbClr val="000000"/>
                </a:solidFill>
                <a:latin typeface="Times New Roman"/>
                <a:ea typeface="Arial Unicode MS"/>
                <a:cs typeface="Times New Roman" panose="02020603050405020304" pitchFamily="18" charset="0"/>
              </a:rPr>
            </a:br>
            <a:r>
              <a:rPr lang="en-US" altLang="ru-RU" sz="2400" b="1" kern="0" dirty="0">
                <a:solidFill>
                  <a:srgbClr val="000000"/>
                </a:solidFill>
                <a:latin typeface="Times New Roman"/>
                <a:ea typeface="Arial Unicode MS"/>
                <a:cs typeface="Times New Roman" panose="02020603050405020304" pitchFamily="18" charset="0"/>
              </a:rPr>
              <a:t/>
            </a:r>
            <a:br>
              <a:rPr lang="en-US" altLang="ru-RU" sz="2400" b="1" kern="0" dirty="0">
                <a:solidFill>
                  <a:srgbClr val="000000"/>
                </a:solidFill>
                <a:latin typeface="Times New Roman"/>
                <a:ea typeface="Arial Unicode MS"/>
                <a:cs typeface="Times New Roman" panose="02020603050405020304" pitchFamily="18" charset="0"/>
              </a:rPr>
            </a:br>
            <a:r>
              <a:rPr lang="ru-RU" altLang="ru-RU" sz="1400" b="1" kern="0" dirty="0">
                <a:solidFill>
                  <a:srgbClr val="000000"/>
                </a:solidFill>
                <a:latin typeface="Times New Roman"/>
                <a:ea typeface="Arial Unicode MS"/>
                <a:cs typeface="Times New Roman" panose="02020603050405020304" pitchFamily="18" charset="0"/>
              </a:rPr>
              <a:t/>
            </a:r>
            <a:br>
              <a:rPr lang="ru-RU" altLang="ru-RU" sz="1400" b="1" kern="0" dirty="0">
                <a:solidFill>
                  <a:srgbClr val="000000"/>
                </a:solidFill>
                <a:latin typeface="Times New Roman"/>
                <a:ea typeface="Arial Unicode MS"/>
                <a:cs typeface="Times New Roman" panose="02020603050405020304" pitchFamily="18" charset="0"/>
              </a:rPr>
            </a:br>
            <a:r>
              <a:rPr lang="en-US" altLang="ru-RU" sz="2400" b="1" kern="0" dirty="0" smtClean="0">
                <a:solidFill>
                  <a:srgbClr val="000000"/>
                </a:solidFill>
                <a:latin typeface="Times New Roman"/>
                <a:ea typeface="Arial Unicode MS"/>
                <a:cs typeface="Times New Roman" panose="02020603050405020304" pitchFamily="18" charset="0"/>
              </a:rPr>
              <a:t>TOXICOLOGIKAL CHEMISTRY</a:t>
            </a:r>
            <a:r>
              <a:rPr lang="ru-RU" sz="4400" b="1" cap="all" dirty="0">
                <a:solidFill>
                  <a:schemeClr val="tx2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/>
            </a:r>
            <a:br>
              <a:rPr lang="ru-RU" sz="4400" b="1" cap="all" dirty="0">
                <a:solidFill>
                  <a:schemeClr val="tx2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</a:br>
            <a:endParaRPr lang="ru-RU" sz="8800" dirty="0">
              <a:solidFill>
                <a:schemeClr val="tx2"/>
              </a:solidFill>
            </a:endParaRPr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770965" y="3228718"/>
            <a:ext cx="10775576" cy="1655762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sz="3200" dirty="0"/>
              <a:t>A group of substances isolated from biological objects by distillation. Methodology for general non-targeted analysis of distillates for volatile poisons. Hydrocyanic </a:t>
            </a:r>
            <a:r>
              <a:rPr lang="en-US" sz="3200" dirty="0" smtClean="0"/>
              <a:t>acid.</a:t>
            </a:r>
            <a:endParaRPr lang="ru-RU" altLang="ru-RU" sz="4000" b="1" dirty="0"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98871" y="5453513"/>
            <a:ext cx="3902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Maria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Petrovna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Paramonova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Assistant professor, PHD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4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D24D2-99C2-4971-A76F-0077CE8CF617}" type="slidenum">
              <a:rPr lang="ru-RU" smtClean="0"/>
              <a:t>10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57200" y="304800"/>
            <a:ext cx="6485467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Biotransformation of hydrocyanic </a:t>
            </a:r>
            <a:r>
              <a:rPr lang="en-US" sz="2800" b="1" dirty="0" smtClean="0"/>
              <a:t>acid</a:t>
            </a:r>
            <a:endParaRPr lang="ru-RU" sz="2800" b="1" dirty="0" smtClean="0"/>
          </a:p>
          <a:p>
            <a:endParaRPr lang="ru-RU" sz="2800" dirty="0"/>
          </a:p>
          <a:p>
            <a:pPr marL="514350" indent="-514350">
              <a:buAutoNum type="arabicPeriod"/>
            </a:pPr>
            <a:r>
              <a:rPr lang="en-US" sz="2800" dirty="0" smtClean="0"/>
              <a:t>Hydrolysis</a:t>
            </a:r>
            <a:endParaRPr lang="ru-RU" sz="2800" dirty="0" smtClean="0"/>
          </a:p>
          <a:p>
            <a:pPr marL="514350" indent="-514350">
              <a:buAutoNum type="arabicPeriod"/>
            </a:pPr>
            <a:endParaRPr lang="ru-RU" sz="2800" dirty="0" smtClean="0"/>
          </a:p>
          <a:p>
            <a:pPr marL="514350" indent="-514350">
              <a:buAutoNum type="arabicPeriod"/>
            </a:pPr>
            <a:r>
              <a:rPr lang="en-US" sz="2800" dirty="0" smtClean="0"/>
              <a:t>Conversion </a:t>
            </a:r>
            <a:r>
              <a:rPr lang="en-US" sz="2800" dirty="0"/>
              <a:t>into </a:t>
            </a:r>
            <a:r>
              <a:rPr lang="en-US" sz="2800" dirty="0" err="1"/>
              <a:t>thiosionates</a:t>
            </a:r>
            <a:r>
              <a:rPr lang="en-US" sz="2800" dirty="0"/>
              <a:t> under the influence of the enzyme </a:t>
            </a:r>
            <a:r>
              <a:rPr lang="en-US" sz="2800" dirty="0" err="1"/>
              <a:t>rhodanase</a:t>
            </a:r>
            <a:r>
              <a:rPr lang="en-US" sz="2800" dirty="0" smtClean="0"/>
              <a:t>:</a:t>
            </a:r>
            <a:endParaRPr lang="ru-RU" sz="2800" dirty="0" smtClean="0"/>
          </a:p>
          <a:p>
            <a:pPr marL="514350" indent="-514350">
              <a:buAutoNum type="arabicPeriod"/>
            </a:pPr>
            <a:endParaRPr lang="ru-RU" sz="2800" dirty="0" smtClean="0"/>
          </a:p>
          <a:p>
            <a:pPr marL="514350" indent="-514350">
              <a:buAutoNum type="arabicPeriod"/>
            </a:pPr>
            <a:r>
              <a:rPr lang="en-US" sz="2800" dirty="0" smtClean="0"/>
              <a:t>Connection </a:t>
            </a:r>
            <a:r>
              <a:rPr lang="en-US" sz="2800" dirty="0"/>
              <a:t>with blood hemoglobin</a:t>
            </a:r>
            <a:r>
              <a:rPr lang="en-US" sz="2800" dirty="0" smtClean="0"/>
              <a:t>.</a:t>
            </a:r>
            <a:endParaRPr lang="ru-RU" sz="2800" dirty="0" smtClean="0"/>
          </a:p>
          <a:p>
            <a:pPr marL="514350" indent="-514350">
              <a:buAutoNum type="arabicPeriod"/>
            </a:pPr>
            <a:endParaRPr lang="ru-RU" sz="2800" dirty="0" smtClean="0"/>
          </a:p>
          <a:p>
            <a:pPr marL="514350" indent="-514350">
              <a:buAutoNum type="arabicPeriod"/>
            </a:pPr>
            <a:r>
              <a:rPr lang="en-US" sz="2800" dirty="0" smtClean="0"/>
              <a:t>Binding </a:t>
            </a:r>
            <a:r>
              <a:rPr lang="en-US" sz="2800" dirty="0"/>
              <a:t>to </a:t>
            </a:r>
            <a:r>
              <a:rPr lang="en-US" sz="2800" dirty="0" smtClean="0"/>
              <a:t>cysteine.</a:t>
            </a:r>
            <a:endParaRPr lang="ru-RU" sz="2800" dirty="0" smtClean="0"/>
          </a:p>
          <a:p>
            <a:pPr marL="514350" indent="-514350">
              <a:buAutoNum type="arabicPeriod"/>
            </a:pPr>
            <a:endParaRPr lang="ru-RU" sz="2800" dirty="0" smtClean="0"/>
          </a:p>
          <a:p>
            <a:pPr marL="514350" indent="-514350">
              <a:buAutoNum type="arabicPeriod"/>
            </a:pPr>
            <a:r>
              <a:rPr lang="en-US" sz="2800" dirty="0" smtClean="0"/>
              <a:t>Addition </a:t>
            </a:r>
            <a:r>
              <a:rPr lang="en-US" sz="2800" dirty="0"/>
              <a:t>to substances containing an aldehyde group, for example sugars: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30869" t="20949" r="32300" b="67708"/>
          <a:stretch/>
        </p:blipFill>
        <p:spPr>
          <a:xfrm>
            <a:off x="2912532" y="1069174"/>
            <a:ext cx="4792134" cy="8297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30869" t="41319" r="32300" b="44098"/>
          <a:stretch/>
        </p:blipFill>
        <p:spPr>
          <a:xfrm>
            <a:off x="6561666" y="2418451"/>
            <a:ext cx="4792134" cy="10668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30869" t="68634" r="32300" b="16320"/>
          <a:stretch/>
        </p:blipFill>
        <p:spPr>
          <a:xfrm>
            <a:off x="6883400" y="4903573"/>
            <a:ext cx="4792134" cy="110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24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D24D2-99C2-4971-A76F-0077CE8CF617}" type="slidenum">
              <a:rPr lang="ru-RU" smtClean="0"/>
              <a:t>11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70560" y="27154"/>
            <a:ext cx="108712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u="sng" dirty="0" smtClean="0"/>
              <a:t>Objects </a:t>
            </a:r>
            <a:r>
              <a:rPr lang="en-US" sz="3600" b="1" u="sng" dirty="0"/>
              <a:t>of </a:t>
            </a:r>
            <a:r>
              <a:rPr lang="en-US" sz="3600" b="1" u="sng" dirty="0" smtClean="0"/>
              <a:t>analysis</a:t>
            </a:r>
            <a:endParaRPr lang="ru-RU" sz="3600" b="1" u="sng" dirty="0" smtClean="0"/>
          </a:p>
          <a:p>
            <a:pPr algn="ctr"/>
            <a:endParaRPr lang="ru-RU" sz="3200" dirty="0" smtClean="0"/>
          </a:p>
          <a:p>
            <a:r>
              <a:rPr lang="ru-RU" sz="3200" dirty="0" smtClean="0"/>
              <a:t> 1. </a:t>
            </a:r>
            <a:r>
              <a:rPr lang="ru-RU" sz="3200" b="1" dirty="0" err="1" smtClean="0"/>
              <a:t>body</a:t>
            </a:r>
            <a:r>
              <a:rPr lang="ru-RU" sz="3200" b="1" dirty="0" smtClean="0"/>
              <a:t> </a:t>
            </a:r>
            <a:r>
              <a:rPr lang="ru-RU" sz="3200" b="1" dirty="0" err="1"/>
              <a:t>of</a:t>
            </a:r>
            <a:r>
              <a:rPr lang="ru-RU" sz="3200" b="1" dirty="0"/>
              <a:t> </a:t>
            </a:r>
            <a:r>
              <a:rPr lang="ru-RU" sz="3200" b="1" dirty="0" err="1"/>
              <a:t>the</a:t>
            </a:r>
            <a:r>
              <a:rPr lang="ru-RU" sz="3200" b="1" dirty="0"/>
              <a:t> </a:t>
            </a:r>
            <a:r>
              <a:rPr lang="ru-RU" sz="3200" b="1" dirty="0" err="1" smtClean="0"/>
              <a:t>living</a:t>
            </a:r>
            <a:r>
              <a:rPr lang="ru-RU" sz="3200" b="1" dirty="0" smtClean="0"/>
              <a:t> </a:t>
            </a:r>
            <a:r>
              <a:rPr lang="ru-RU" sz="3200" dirty="0" err="1" smtClean="0"/>
              <a:t>take</a:t>
            </a:r>
            <a:r>
              <a:rPr lang="ru-RU" sz="3200" dirty="0" smtClean="0"/>
              <a:t>:</a:t>
            </a:r>
          </a:p>
          <a:p>
            <a:r>
              <a:rPr lang="ru-RU" sz="3200" dirty="0" smtClean="0"/>
              <a:t>-</a:t>
            </a:r>
            <a:r>
              <a:rPr lang="ru-RU" sz="3200" dirty="0" err="1" smtClean="0"/>
              <a:t>blood</a:t>
            </a:r>
            <a:r>
              <a:rPr lang="en-US" sz="3200" dirty="0" smtClean="0"/>
              <a:t>, </a:t>
            </a:r>
            <a:r>
              <a:rPr lang="ru-RU" sz="3200" dirty="0" err="1" smtClean="0"/>
              <a:t>urine</a:t>
            </a:r>
            <a:r>
              <a:rPr lang="en-US" sz="3200" dirty="0" smtClean="0"/>
              <a:t>, </a:t>
            </a:r>
            <a:r>
              <a:rPr lang="en-US" sz="3200" dirty="0" smtClean="0"/>
              <a:t>vomiting </a:t>
            </a:r>
            <a:r>
              <a:rPr lang="ru-RU" sz="3200" dirty="0" smtClean="0"/>
              <a:t> 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76300" y="2168948"/>
            <a:ext cx="104775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2  </a:t>
            </a:r>
            <a:r>
              <a:rPr lang="en-US" sz="3200" b="1" dirty="0"/>
              <a:t>forensic expertise (dead</a:t>
            </a:r>
            <a:r>
              <a:rPr lang="en-US" sz="3200" b="1" dirty="0" smtClean="0"/>
              <a:t>):</a:t>
            </a:r>
            <a:endParaRPr lang="en-US" sz="3200" b="1" dirty="0"/>
          </a:p>
          <a:p>
            <a:pPr marL="571500" indent="-571500">
              <a:buFontTx/>
              <a:buChar char="-"/>
            </a:pPr>
            <a:r>
              <a:rPr lang="en-US" sz="3200" i="1" dirty="0" smtClean="0"/>
              <a:t>1/3 </a:t>
            </a:r>
            <a:r>
              <a:rPr lang="en-US" sz="3200" i="1" dirty="0"/>
              <a:t>liver, 1 kidney, stomach with contents, blood, </a:t>
            </a:r>
            <a:r>
              <a:rPr lang="en-US" sz="3200" i="1" dirty="0" smtClean="0"/>
              <a:t>urine</a:t>
            </a:r>
            <a:endParaRPr lang="ru-RU" sz="3200" dirty="0" smtClean="0"/>
          </a:p>
          <a:p>
            <a:r>
              <a:rPr lang="ru-RU" sz="3200" b="1" i="1" dirty="0" smtClean="0"/>
              <a:t>3  </a:t>
            </a:r>
            <a:r>
              <a:rPr lang="en-US" sz="3200" b="1" i="1" dirty="0" smtClean="0"/>
              <a:t>non-biological </a:t>
            </a:r>
            <a:r>
              <a:rPr lang="en-US" sz="3200" b="1" i="1" dirty="0"/>
              <a:t>objects</a:t>
            </a:r>
            <a:r>
              <a:rPr lang="en-US" sz="3200" i="1" dirty="0"/>
              <a:t>:  food, </a:t>
            </a:r>
            <a:r>
              <a:rPr lang="en-US" sz="3200" i="1" dirty="0" smtClean="0"/>
              <a:t>liquids, crime scene powders, etc.</a:t>
            </a:r>
            <a:endParaRPr lang="en-US" sz="3200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76300" y="4440533"/>
            <a:ext cx="106654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The isolation method</a:t>
            </a:r>
            <a:r>
              <a:rPr lang="en-US" sz="3200" dirty="0"/>
              <a:t> is steam distillation</a:t>
            </a:r>
            <a:r>
              <a:rPr lang="en-US" sz="3200" dirty="0" smtClean="0"/>
              <a:t>.</a:t>
            </a:r>
            <a:endParaRPr lang="ru-RU" sz="3200" dirty="0" smtClean="0"/>
          </a:p>
          <a:p>
            <a:r>
              <a:rPr lang="en-US" sz="3200" dirty="0" smtClean="0"/>
              <a:t>Collect </a:t>
            </a:r>
            <a:r>
              <a:rPr lang="en-US" sz="3200" dirty="0"/>
              <a:t>the first distillate in 2 ml of 5% sodium hydroxide to prevent volatilization of hydrocyanic acid.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25400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D24D2-99C2-4971-A76F-0077CE8CF617}" type="slidenum">
              <a:rPr lang="ru-RU" smtClean="0"/>
              <a:t>12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69333" y="210239"/>
            <a:ext cx="897466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Detection</a:t>
            </a:r>
            <a:endParaRPr lang="ru-RU" sz="3200" b="1" dirty="0" smtClean="0"/>
          </a:p>
          <a:p>
            <a:r>
              <a:rPr lang="en-US" sz="3200" dirty="0" smtClean="0"/>
              <a:t>1</a:t>
            </a:r>
            <a:r>
              <a:rPr lang="en-US" sz="3200" dirty="0"/>
              <a:t>. Prussian blue formation </a:t>
            </a:r>
            <a:r>
              <a:rPr lang="en-US" sz="3200" dirty="0" err="1"/>
              <a:t>reactionafter</a:t>
            </a:r>
            <a:r>
              <a:rPr lang="en-US" sz="3200" dirty="0"/>
              <a:t> 48 hours a blue color forms</a:t>
            </a:r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42321" t="53820" r="22853" b="26041"/>
          <a:stretch/>
        </p:blipFill>
        <p:spPr>
          <a:xfrm>
            <a:off x="904345" y="2184400"/>
            <a:ext cx="9843761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26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D24D2-99C2-4971-A76F-0077CE8CF617}" type="slidenum">
              <a:rPr lang="ru-RU" smtClean="0"/>
              <a:t>13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55600" y="67738"/>
            <a:ext cx="113792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Detection</a:t>
            </a:r>
            <a:endParaRPr lang="ru-RU" sz="2400" b="1" dirty="0" smtClean="0"/>
          </a:p>
          <a:p>
            <a:r>
              <a:rPr lang="en-US" sz="2400" b="1" dirty="0" smtClean="0"/>
              <a:t>2</a:t>
            </a:r>
            <a:r>
              <a:rPr lang="en-US" sz="2400" b="1" dirty="0"/>
              <a:t>. The reaction of the formation of </a:t>
            </a:r>
            <a:r>
              <a:rPr lang="en-US" sz="2400" b="1" dirty="0" err="1"/>
              <a:t>polymethine</a:t>
            </a:r>
            <a:r>
              <a:rPr lang="en-US" sz="2400" b="1" dirty="0"/>
              <a:t> dye</a:t>
            </a:r>
            <a:r>
              <a:rPr lang="en-US" sz="2400" dirty="0"/>
              <a:t> using a </a:t>
            </a:r>
            <a:r>
              <a:rPr lang="en-US" sz="2400" dirty="0" err="1"/>
              <a:t>pyridinebenzidine</a:t>
            </a:r>
            <a:r>
              <a:rPr lang="en-US" sz="2400" dirty="0"/>
              <a:t> reagent</a:t>
            </a:r>
            <a:r>
              <a:rPr lang="en-US" sz="2400" dirty="0" smtClean="0"/>
              <a:t>.</a:t>
            </a:r>
            <a:endParaRPr lang="ru-RU" sz="2400" dirty="0" smtClean="0"/>
          </a:p>
          <a:p>
            <a:r>
              <a:rPr lang="en-US" sz="2000" i="1" dirty="0" smtClean="0"/>
              <a:t>Add </a:t>
            </a:r>
            <a:r>
              <a:rPr lang="en-US" sz="2000" i="1" dirty="0"/>
              <a:t>0.5 ml of bromine water to part of the distillate, 1ml of 10% </a:t>
            </a:r>
            <a:r>
              <a:rPr lang="en-US" sz="2000" i="1" dirty="0" err="1"/>
              <a:t>trichloroacetic</a:t>
            </a:r>
            <a:r>
              <a:rPr lang="en-US" sz="2000" i="1" dirty="0"/>
              <a:t> acid solution, and then 0.5 ml of 0.5% hydrazine sulfate solution. 3 ml of pyridine-</a:t>
            </a:r>
            <a:r>
              <a:rPr lang="en-US" sz="2000" i="1" dirty="0" err="1"/>
              <a:t>benzidine</a:t>
            </a:r>
            <a:r>
              <a:rPr lang="en-US" sz="2000" i="1" dirty="0"/>
              <a:t> mixture is added to the solution. The formation of an orange color is observed, gradually turning into red-violet</a:t>
            </a:r>
            <a:r>
              <a:rPr lang="en-US" sz="2400" i="1" dirty="0"/>
              <a:t>.</a:t>
            </a:r>
            <a:endParaRPr lang="ru-RU" sz="2400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9957" t="25578" r="22539" b="23496"/>
          <a:stretch/>
        </p:blipFill>
        <p:spPr>
          <a:xfrm>
            <a:off x="2201333" y="1824804"/>
            <a:ext cx="9533467" cy="5033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28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D24D2-99C2-4971-A76F-0077CE8CF617}" type="slidenum">
              <a:rPr lang="ru-RU" smtClean="0"/>
              <a:t>14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944085" y="687401"/>
            <a:ext cx="90629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3. </a:t>
            </a:r>
            <a:r>
              <a:rPr lang="en-US" sz="2800" b="1" dirty="0" err="1" smtClean="0"/>
              <a:t>Microcrystalloscopic</a:t>
            </a:r>
            <a:r>
              <a:rPr lang="en-US" sz="2800" b="1" dirty="0" smtClean="0"/>
              <a:t> </a:t>
            </a:r>
            <a:r>
              <a:rPr lang="en-US" sz="2800" b="1" dirty="0"/>
              <a:t>reaction of silver cyanide formation.</a:t>
            </a:r>
            <a:endParaRPr lang="ru-RU" sz="2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472837" y="1517133"/>
            <a:ext cx="57567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HCN + AgN0</a:t>
            </a:r>
            <a:r>
              <a:rPr lang="en-US" b="1" dirty="0"/>
              <a:t>3</a:t>
            </a:r>
            <a:r>
              <a:rPr lang="en-US" sz="2800" b="1" dirty="0"/>
              <a:t> -&gt; </a:t>
            </a:r>
            <a:r>
              <a:rPr lang="en-US" sz="2800" b="1" dirty="0" err="1"/>
              <a:t>AgCN</a:t>
            </a:r>
            <a:r>
              <a:rPr lang="en-US" sz="2800" b="1" dirty="0"/>
              <a:t> + HN0</a:t>
            </a:r>
            <a:r>
              <a:rPr lang="en-US" b="1" dirty="0"/>
              <a:t>3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3837" y="5833130"/>
            <a:ext cx="57567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HCN + AgN0</a:t>
            </a:r>
            <a:r>
              <a:rPr lang="en-US" b="1" dirty="0"/>
              <a:t>3</a:t>
            </a:r>
            <a:r>
              <a:rPr lang="en-US" sz="2800" b="1" dirty="0"/>
              <a:t> -&gt; </a:t>
            </a:r>
            <a:r>
              <a:rPr lang="en-US" sz="2800" b="1" dirty="0" err="1"/>
              <a:t>AgCN</a:t>
            </a:r>
            <a:r>
              <a:rPr lang="en-US" sz="2800" b="1" dirty="0"/>
              <a:t> + HN0</a:t>
            </a:r>
            <a:r>
              <a:rPr lang="en-US" b="1" dirty="0"/>
              <a:t>3</a:t>
            </a:r>
            <a:endParaRPr lang="ru-RU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44534" t="63310" r="23971" b="28124"/>
          <a:stretch/>
        </p:blipFill>
        <p:spPr>
          <a:xfrm>
            <a:off x="1862491" y="4766330"/>
            <a:ext cx="6977453" cy="10668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944085" y="2813989"/>
            <a:ext cx="1057058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Quantitative assessment </a:t>
            </a:r>
            <a:r>
              <a:rPr lang="en-US" sz="2800" dirty="0"/>
              <a:t>of hydrocyanic acid is carried out</a:t>
            </a:r>
            <a:r>
              <a:rPr lang="en-US" sz="2800" dirty="0" smtClean="0"/>
              <a:t>:</a:t>
            </a:r>
            <a:endParaRPr lang="ru-RU" sz="2800" dirty="0" smtClean="0"/>
          </a:p>
          <a:p>
            <a:pPr marL="514350" indent="-514350">
              <a:buAutoNum type="arabicPeriod"/>
            </a:pPr>
            <a:r>
              <a:rPr lang="en-US" sz="2800" dirty="0" err="1" smtClean="0"/>
              <a:t>Photocolorimetric</a:t>
            </a:r>
            <a:r>
              <a:rPr lang="en-US" sz="2800" dirty="0" smtClean="0"/>
              <a:t> method</a:t>
            </a:r>
            <a:endParaRPr lang="ru-RU" sz="2800" dirty="0" smtClean="0"/>
          </a:p>
          <a:p>
            <a:pPr marL="514350" indent="-514350">
              <a:buAutoNum type="arabicPeriod"/>
            </a:pPr>
            <a:r>
              <a:rPr lang="en-US" sz="2800" dirty="0" smtClean="0"/>
              <a:t>Titrimetric method.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52116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D24D2-99C2-4971-A76F-0077CE8CF617}" type="slidenum">
              <a:rPr lang="ru-RU" smtClean="0"/>
              <a:t>15</a:t>
            </a:fld>
            <a:endParaRPr lang="ru-RU"/>
          </a:p>
        </p:txBody>
      </p:sp>
      <p:pic>
        <p:nvPicPr>
          <p:cNvPr id="4098" name="Picture 2" descr="Poison Chemistry - Cyanide Compound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34" b="11677"/>
          <a:stretch/>
        </p:blipFill>
        <p:spPr bwMode="auto">
          <a:xfrm>
            <a:off x="75178" y="49743"/>
            <a:ext cx="12116822" cy="6808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02727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D24D2-99C2-4971-A76F-0077CE8CF617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7754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D24D2-99C2-4971-A76F-0077CE8CF617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3502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D24D2-99C2-4971-A76F-0077CE8CF617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960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D24D2-99C2-4971-A76F-0077CE8CF617}" type="slidenum">
              <a:rPr lang="ru-RU" smtClean="0"/>
              <a:t>2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91067" y="321734"/>
            <a:ext cx="111252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One method for isolating toxic substances </a:t>
            </a:r>
            <a:r>
              <a:rPr lang="en-US" sz="2800" dirty="0" smtClean="0"/>
              <a:t>is </a:t>
            </a:r>
            <a:r>
              <a:rPr lang="en-US" sz="2800" b="1" dirty="0" smtClean="0"/>
              <a:t>distillation from</a:t>
            </a:r>
            <a:r>
              <a:rPr lang="ru-RU" sz="2800" b="1" dirty="0" smtClean="0"/>
              <a:t> </a:t>
            </a:r>
            <a:r>
              <a:rPr lang="en-US" sz="2800" b="1" dirty="0" smtClean="0"/>
              <a:t>water vapor</a:t>
            </a:r>
            <a:r>
              <a:rPr lang="en-US" sz="2800" dirty="0" smtClean="0"/>
              <a:t>.</a:t>
            </a:r>
            <a:endParaRPr lang="ru-RU" sz="2800" dirty="0" smtClean="0"/>
          </a:p>
          <a:p>
            <a:r>
              <a:rPr lang="en-US" sz="2800" dirty="0" smtClean="0"/>
              <a:t> </a:t>
            </a:r>
            <a:r>
              <a:rPr lang="en-US" sz="2800" dirty="0"/>
              <a:t>Using this method from biological material </a:t>
            </a:r>
            <a:endParaRPr lang="ru-RU" sz="2800" dirty="0" smtClean="0"/>
          </a:p>
          <a:p>
            <a:r>
              <a:rPr lang="en-US" sz="2800" dirty="0" smtClean="0"/>
              <a:t>  There are many groups </a:t>
            </a:r>
            <a:r>
              <a:rPr lang="en-US" sz="2800" dirty="0"/>
              <a:t>of substances (volatile poisons</a:t>
            </a:r>
            <a:r>
              <a:rPr lang="en-US" sz="2800" dirty="0" smtClean="0"/>
              <a:t>):</a:t>
            </a:r>
            <a:endParaRPr lang="ru-RU" sz="2800" dirty="0" smtClean="0"/>
          </a:p>
          <a:p>
            <a:pPr marL="457200" indent="-457200">
              <a:buAutoNum type="arabicPeriod"/>
            </a:pPr>
            <a:r>
              <a:rPr lang="en-US" sz="2800" dirty="0" smtClean="0"/>
              <a:t>Hydrocyanic </a:t>
            </a:r>
            <a:r>
              <a:rPr lang="en-US" sz="2800" dirty="0"/>
              <a:t>acid </a:t>
            </a:r>
            <a:r>
              <a:rPr lang="en-US" sz="2800" dirty="0" smtClean="0"/>
              <a:t>HCN</a:t>
            </a:r>
            <a:endParaRPr lang="ru-RU" sz="2800" dirty="0" smtClean="0"/>
          </a:p>
          <a:p>
            <a:pPr marL="457200" indent="-457200">
              <a:buAutoNum type="arabicPeriod"/>
            </a:pPr>
            <a:r>
              <a:rPr lang="en-US" sz="2800" dirty="0"/>
              <a:t>aliphatic </a:t>
            </a:r>
            <a:r>
              <a:rPr lang="en-US" sz="2800" dirty="0" smtClean="0"/>
              <a:t>alcohols: </a:t>
            </a:r>
            <a:r>
              <a:rPr lang="en-US" sz="2800" dirty="0"/>
              <a:t>methyl alcohol, ethyl alcohol, propanol, </a:t>
            </a:r>
            <a:r>
              <a:rPr lang="en-US" sz="2800" dirty="0" err="1"/>
              <a:t>butanol</a:t>
            </a:r>
            <a:r>
              <a:rPr lang="en-US" sz="2800" dirty="0"/>
              <a:t>, </a:t>
            </a:r>
            <a:r>
              <a:rPr lang="en-US" sz="2800" dirty="0" err="1"/>
              <a:t>pentanol</a:t>
            </a:r>
            <a:r>
              <a:rPr lang="en-US" sz="2800" dirty="0" smtClean="0"/>
              <a:t>;</a:t>
            </a:r>
            <a:endParaRPr lang="ru-RU" sz="2800" dirty="0" smtClean="0"/>
          </a:p>
          <a:p>
            <a:pPr marL="457200" indent="-457200">
              <a:buAutoNum type="arabicPeriod"/>
            </a:pPr>
            <a:r>
              <a:rPr lang="en-US" sz="2800" dirty="0" smtClean="0"/>
              <a:t> </a:t>
            </a:r>
            <a:r>
              <a:rPr lang="en-US" sz="2800" dirty="0" err="1"/>
              <a:t>diols</a:t>
            </a:r>
            <a:r>
              <a:rPr lang="en-US" sz="2800" dirty="0"/>
              <a:t>: ethylene glycol</a:t>
            </a:r>
            <a:r>
              <a:rPr lang="en-US" sz="2800" dirty="0" smtClean="0"/>
              <a:t>;</a:t>
            </a:r>
            <a:endParaRPr lang="ru-RU" sz="2800" dirty="0" smtClean="0"/>
          </a:p>
          <a:p>
            <a:pPr marL="457200" indent="-457200">
              <a:buAutoNum type="arabicPeriod"/>
            </a:pPr>
            <a:r>
              <a:rPr lang="en-US" sz="2800" dirty="0" smtClean="0"/>
              <a:t>alkyl </a:t>
            </a:r>
            <a:r>
              <a:rPr lang="en-US" sz="2800" dirty="0"/>
              <a:t>halides: chloroform, chloral hydrate, carbon tetrachloride, </a:t>
            </a:r>
            <a:r>
              <a:rPr lang="en-US" sz="2800" dirty="0" err="1"/>
              <a:t>dichlorethane</a:t>
            </a:r>
            <a:r>
              <a:rPr lang="en-US" sz="2800" dirty="0" smtClean="0"/>
              <a:t>;</a:t>
            </a:r>
            <a:endParaRPr lang="ru-RU" sz="2800" dirty="0" smtClean="0"/>
          </a:p>
          <a:p>
            <a:pPr marL="457200" indent="-457200">
              <a:buAutoNum type="arabicPeriod"/>
            </a:pPr>
            <a:r>
              <a:rPr lang="en-US" sz="2800" dirty="0" smtClean="0"/>
              <a:t> </a:t>
            </a:r>
            <a:r>
              <a:rPr lang="en-US" sz="2800" dirty="0"/>
              <a:t>aldehydes: formaldehyde</a:t>
            </a:r>
            <a:r>
              <a:rPr lang="en-US" sz="2800" dirty="0" smtClean="0"/>
              <a:t>;</a:t>
            </a:r>
            <a:endParaRPr lang="ru-RU" sz="2800" dirty="0" smtClean="0"/>
          </a:p>
          <a:p>
            <a:pPr marL="457200" indent="-457200">
              <a:buAutoNum type="arabicPeriod"/>
            </a:pPr>
            <a:r>
              <a:rPr lang="en-US" sz="2800" dirty="0" smtClean="0"/>
              <a:t> </a:t>
            </a:r>
            <a:r>
              <a:rPr lang="en-US" sz="2800" dirty="0"/>
              <a:t>ketones: acetone</a:t>
            </a:r>
            <a:r>
              <a:rPr lang="en-US" sz="2800" dirty="0" smtClean="0"/>
              <a:t>;</a:t>
            </a:r>
            <a:endParaRPr lang="ru-RU" sz="2800" dirty="0" smtClean="0"/>
          </a:p>
          <a:p>
            <a:pPr marL="457200" indent="-457200">
              <a:buAutoNum type="arabicPeriod"/>
            </a:pPr>
            <a:r>
              <a:rPr lang="en-US" sz="2800" dirty="0" smtClean="0"/>
              <a:t> </a:t>
            </a:r>
            <a:r>
              <a:rPr lang="en-US" sz="2800" dirty="0"/>
              <a:t>monohydric phenols and their derivatives: phenol, cresols</a:t>
            </a:r>
            <a:r>
              <a:rPr lang="en-US" sz="2800" dirty="0" smtClean="0"/>
              <a:t>;</a:t>
            </a:r>
            <a:endParaRPr lang="ru-RU" sz="2800" dirty="0" smtClean="0"/>
          </a:p>
          <a:p>
            <a:pPr marL="457200" indent="-457200">
              <a:buAutoNum type="arabicPeriod"/>
            </a:pPr>
            <a:r>
              <a:rPr lang="en-US" sz="2800" dirty="0" smtClean="0"/>
              <a:t>carboxylic </a:t>
            </a:r>
            <a:r>
              <a:rPr lang="en-US" sz="2800" dirty="0"/>
              <a:t>acids: acetic acid</a:t>
            </a:r>
            <a:r>
              <a:rPr lang="en-US" sz="2800" dirty="0" smtClean="0"/>
              <a:t>; </a:t>
            </a:r>
            <a:endParaRPr lang="ru-RU" sz="2800" dirty="0" smtClean="0"/>
          </a:p>
          <a:p>
            <a:pPr marL="457200" indent="-457200">
              <a:buAutoNum type="arabicPeriod"/>
            </a:pPr>
            <a:r>
              <a:rPr lang="en-US" sz="2800" dirty="0" smtClean="0"/>
              <a:t>some </a:t>
            </a:r>
            <a:r>
              <a:rPr lang="en-US" sz="2800" dirty="0"/>
              <a:t>alkaloids: nicotine, </a:t>
            </a:r>
            <a:r>
              <a:rPr lang="en-US" sz="2800" dirty="0" err="1"/>
              <a:t>anabasine</a:t>
            </a:r>
            <a:r>
              <a:rPr lang="en-US" sz="2800" dirty="0"/>
              <a:t>, </a:t>
            </a:r>
            <a:r>
              <a:rPr lang="en-US" sz="2800" dirty="0" err="1"/>
              <a:t>pachycarpine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04106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D24D2-99C2-4971-A76F-0077CE8CF617}" type="slidenum">
              <a:rPr lang="ru-RU" smtClean="0"/>
              <a:t>3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948267" y="524933"/>
            <a:ext cx="102108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err="1"/>
              <a:t>Steam</a:t>
            </a:r>
            <a:r>
              <a:rPr lang="ru-RU" sz="3200" dirty="0"/>
              <a:t> </a:t>
            </a:r>
            <a:r>
              <a:rPr lang="ru-RU" sz="3200" dirty="0" err="1"/>
              <a:t>distillation</a:t>
            </a:r>
            <a:r>
              <a:rPr lang="ru-RU" sz="3200" dirty="0"/>
              <a:t> </a:t>
            </a:r>
            <a:r>
              <a:rPr lang="ru-RU" sz="3200" dirty="0" err="1"/>
              <a:t>method</a:t>
            </a:r>
            <a:r>
              <a:rPr lang="ru-RU" sz="3200" dirty="0" smtClean="0"/>
              <a:t>.</a:t>
            </a:r>
          </a:p>
          <a:p>
            <a:endParaRPr lang="ru-RU" sz="3200" dirty="0"/>
          </a:p>
          <a:p>
            <a:r>
              <a:rPr lang="ru-RU" sz="3200" dirty="0" smtClean="0"/>
              <a:t>- </a:t>
            </a:r>
            <a:r>
              <a:rPr lang="ru-RU" sz="3200" dirty="0" err="1" smtClean="0"/>
              <a:t>Steam</a:t>
            </a:r>
            <a:r>
              <a:rPr lang="ru-RU" sz="3200" dirty="0" smtClean="0"/>
              <a:t> </a:t>
            </a:r>
            <a:r>
              <a:rPr lang="ru-RU" sz="3200" dirty="0" err="1"/>
              <a:t>distillation</a:t>
            </a:r>
            <a:r>
              <a:rPr lang="ru-RU" sz="3200" dirty="0"/>
              <a:t> </a:t>
            </a:r>
            <a:r>
              <a:rPr lang="ru-RU" sz="3200" dirty="0" err="1"/>
              <a:t>in</a:t>
            </a:r>
            <a:r>
              <a:rPr lang="ru-RU" sz="3200" dirty="0"/>
              <a:t> </a:t>
            </a:r>
            <a:r>
              <a:rPr lang="ru-RU" sz="3200" dirty="0" err="1"/>
              <a:t>chemical</a:t>
            </a:r>
            <a:r>
              <a:rPr lang="ru-RU" sz="3200" dirty="0"/>
              <a:t> </a:t>
            </a:r>
            <a:r>
              <a:rPr lang="ru-RU" sz="3200" dirty="0" err="1"/>
              <a:t>toxicological</a:t>
            </a:r>
            <a:r>
              <a:rPr lang="ru-RU" sz="3200" dirty="0"/>
              <a:t> </a:t>
            </a:r>
            <a:r>
              <a:rPr lang="ru-RU" sz="3200" dirty="0" err="1"/>
              <a:t>analysis</a:t>
            </a:r>
            <a:r>
              <a:rPr lang="ru-RU" sz="3200" dirty="0"/>
              <a:t> </a:t>
            </a:r>
            <a:r>
              <a:rPr lang="ru-RU" sz="3200" dirty="0" err="1"/>
              <a:t>is</a:t>
            </a:r>
            <a:r>
              <a:rPr lang="ru-RU" sz="3200" dirty="0"/>
              <a:t> </a:t>
            </a:r>
            <a:r>
              <a:rPr lang="ru-RU" sz="3200" dirty="0" err="1"/>
              <a:t>used</a:t>
            </a:r>
            <a:r>
              <a:rPr lang="ru-RU" sz="3200" dirty="0"/>
              <a:t> </a:t>
            </a:r>
            <a:r>
              <a:rPr lang="ru-RU" sz="3200" dirty="0" err="1"/>
              <a:t>to</a:t>
            </a:r>
            <a:r>
              <a:rPr lang="ru-RU" sz="3200" dirty="0"/>
              <a:t> </a:t>
            </a:r>
            <a:r>
              <a:rPr lang="ru-RU" sz="3200" dirty="0" err="1"/>
              <a:t>isolate</a:t>
            </a:r>
            <a:r>
              <a:rPr lang="ru-RU" sz="3200" dirty="0"/>
              <a:t> </a:t>
            </a:r>
            <a:r>
              <a:rPr lang="ru-RU" sz="3200" dirty="0" err="1"/>
              <a:t>toxic</a:t>
            </a:r>
            <a:r>
              <a:rPr lang="ru-RU" sz="3200" dirty="0"/>
              <a:t> </a:t>
            </a:r>
            <a:r>
              <a:rPr lang="ru-RU" sz="3200" dirty="0" err="1"/>
              <a:t>substances</a:t>
            </a:r>
            <a:r>
              <a:rPr lang="ru-RU" sz="3200" dirty="0"/>
              <a:t> </a:t>
            </a:r>
            <a:r>
              <a:rPr lang="ru-RU" sz="3200" dirty="0" err="1"/>
              <a:t>from</a:t>
            </a:r>
            <a:r>
              <a:rPr lang="ru-RU" sz="3200" dirty="0"/>
              <a:t> </a:t>
            </a:r>
            <a:r>
              <a:rPr lang="ru-RU" sz="3200" dirty="0" err="1"/>
              <a:t>various</a:t>
            </a:r>
            <a:r>
              <a:rPr lang="ru-RU" sz="3200" dirty="0"/>
              <a:t> </a:t>
            </a:r>
            <a:r>
              <a:rPr lang="ru-RU" sz="3200" dirty="0" err="1"/>
              <a:t>objects</a:t>
            </a:r>
            <a:r>
              <a:rPr lang="ru-RU" sz="3200" dirty="0"/>
              <a:t> (</a:t>
            </a:r>
            <a:r>
              <a:rPr lang="ru-RU" sz="3200" dirty="0" err="1"/>
              <a:t>vomit</a:t>
            </a:r>
            <a:r>
              <a:rPr lang="ru-RU" sz="3200" dirty="0"/>
              <a:t>, </a:t>
            </a:r>
            <a:r>
              <a:rPr lang="ru-RU" sz="3200" dirty="0" err="1"/>
              <a:t>food,internal</a:t>
            </a:r>
            <a:r>
              <a:rPr lang="ru-RU" sz="3200" dirty="0"/>
              <a:t> </a:t>
            </a:r>
            <a:r>
              <a:rPr lang="ru-RU" sz="3200" dirty="0" err="1"/>
              <a:t>organs</a:t>
            </a:r>
            <a:r>
              <a:rPr lang="ru-RU" sz="3200" dirty="0"/>
              <a:t>). </a:t>
            </a:r>
            <a:endParaRPr lang="ru-RU" sz="3200" dirty="0" smtClean="0"/>
          </a:p>
          <a:p>
            <a:pPr marL="457200" indent="-457200">
              <a:buFontTx/>
              <a:buChar char="-"/>
            </a:pPr>
            <a:r>
              <a:rPr lang="ru-RU" sz="3200" dirty="0" err="1" smtClean="0"/>
              <a:t>This</a:t>
            </a:r>
            <a:r>
              <a:rPr lang="ru-RU" sz="3200" dirty="0" smtClean="0"/>
              <a:t> </a:t>
            </a:r>
            <a:r>
              <a:rPr lang="ru-RU" sz="3200" dirty="0" err="1"/>
              <a:t>method</a:t>
            </a:r>
            <a:r>
              <a:rPr lang="ru-RU" sz="3200" dirty="0"/>
              <a:t> </a:t>
            </a:r>
            <a:r>
              <a:rPr lang="ru-RU" sz="3200" dirty="0" err="1"/>
              <a:t>can</a:t>
            </a:r>
            <a:r>
              <a:rPr lang="ru-RU" sz="3200" dirty="0"/>
              <a:t> </a:t>
            </a:r>
            <a:r>
              <a:rPr lang="ru-RU" sz="3200" dirty="0" err="1"/>
              <a:t>be</a:t>
            </a:r>
            <a:r>
              <a:rPr lang="ru-RU" sz="3200" dirty="0"/>
              <a:t> </a:t>
            </a:r>
            <a:r>
              <a:rPr lang="ru-RU" sz="3200" dirty="0" err="1"/>
              <a:t>used</a:t>
            </a:r>
            <a:r>
              <a:rPr lang="ru-RU" sz="3200" dirty="0"/>
              <a:t> </a:t>
            </a:r>
            <a:r>
              <a:rPr lang="ru-RU" sz="3200" dirty="0" err="1"/>
              <a:t>to</a:t>
            </a:r>
            <a:r>
              <a:rPr lang="ru-RU" sz="3200" dirty="0"/>
              <a:t> </a:t>
            </a:r>
            <a:r>
              <a:rPr lang="ru-RU" sz="3200" dirty="0" err="1"/>
              <a:t>isolate</a:t>
            </a:r>
            <a:r>
              <a:rPr lang="ru-RU" sz="3200" dirty="0"/>
              <a:t> </a:t>
            </a:r>
            <a:r>
              <a:rPr lang="ru-RU" sz="3200" dirty="0" err="1"/>
              <a:t>substances</a:t>
            </a:r>
            <a:r>
              <a:rPr lang="ru-RU" sz="3200" dirty="0"/>
              <a:t> </a:t>
            </a:r>
            <a:r>
              <a:rPr lang="ru-RU" sz="3200" dirty="0" err="1"/>
              <a:t>with</a:t>
            </a:r>
            <a:r>
              <a:rPr lang="ru-RU" sz="3200" dirty="0"/>
              <a:t> </a:t>
            </a:r>
            <a:r>
              <a:rPr lang="ru-RU" sz="3200" dirty="0" err="1"/>
              <a:t>both</a:t>
            </a:r>
            <a:r>
              <a:rPr lang="ru-RU" sz="3200" dirty="0"/>
              <a:t> </a:t>
            </a:r>
            <a:r>
              <a:rPr lang="ru-RU" sz="3200" dirty="0" err="1"/>
              <a:t>low</a:t>
            </a:r>
            <a:r>
              <a:rPr lang="ru-RU" sz="3200" dirty="0"/>
              <a:t> </a:t>
            </a:r>
            <a:r>
              <a:rPr lang="ru-RU" sz="3200" dirty="0" err="1"/>
              <a:t>and</a:t>
            </a:r>
            <a:r>
              <a:rPr lang="ru-RU" sz="3200" dirty="0"/>
              <a:t> </a:t>
            </a:r>
            <a:r>
              <a:rPr lang="ru-RU" sz="3200" dirty="0" err="1"/>
              <a:t>high</a:t>
            </a:r>
            <a:r>
              <a:rPr lang="ru-RU" sz="3200" dirty="0"/>
              <a:t> </a:t>
            </a:r>
            <a:r>
              <a:rPr lang="ru-RU" sz="3200" dirty="0" err="1"/>
              <a:t>boiling</a:t>
            </a:r>
            <a:r>
              <a:rPr lang="ru-RU" sz="3200" dirty="0"/>
              <a:t> </a:t>
            </a:r>
            <a:r>
              <a:rPr lang="ru-RU" sz="3200" dirty="0" err="1"/>
              <a:t>points</a:t>
            </a:r>
            <a:r>
              <a:rPr lang="ru-RU" sz="3200" dirty="0" smtClean="0"/>
              <a:t>.</a:t>
            </a:r>
          </a:p>
          <a:p>
            <a:pPr marL="457200" indent="-457200">
              <a:buFontTx/>
              <a:buChar char="-"/>
            </a:pPr>
            <a:r>
              <a:rPr lang="ru-RU" sz="3200" dirty="0" err="1" smtClean="0"/>
              <a:t>Steam</a:t>
            </a:r>
            <a:r>
              <a:rPr lang="ru-RU" sz="3200" dirty="0" smtClean="0"/>
              <a:t> </a:t>
            </a:r>
            <a:r>
              <a:rPr lang="ru-RU" sz="3200" dirty="0" err="1"/>
              <a:t>distillation</a:t>
            </a:r>
            <a:r>
              <a:rPr lang="ru-RU" sz="3200" dirty="0"/>
              <a:t> </a:t>
            </a:r>
            <a:r>
              <a:rPr lang="ru-RU" sz="3200" dirty="0" err="1"/>
              <a:t>lowers</a:t>
            </a:r>
            <a:r>
              <a:rPr lang="ru-RU" sz="3200" dirty="0"/>
              <a:t> </a:t>
            </a:r>
            <a:r>
              <a:rPr lang="ru-RU" sz="3200" dirty="0" err="1"/>
              <a:t>the</a:t>
            </a:r>
            <a:r>
              <a:rPr lang="ru-RU" sz="3200" dirty="0"/>
              <a:t> </a:t>
            </a:r>
            <a:r>
              <a:rPr lang="ru-RU" sz="3200" dirty="0" err="1"/>
              <a:t>boiling</a:t>
            </a:r>
            <a:r>
              <a:rPr lang="ru-RU" sz="3200" dirty="0"/>
              <a:t> </a:t>
            </a:r>
            <a:r>
              <a:rPr lang="ru-RU" sz="3200" dirty="0" err="1"/>
              <a:t>point</a:t>
            </a:r>
            <a:r>
              <a:rPr lang="ru-RU" sz="3200" dirty="0"/>
              <a:t> </a:t>
            </a:r>
            <a:r>
              <a:rPr lang="ru-RU" sz="3200" dirty="0" err="1"/>
              <a:t>of</a:t>
            </a:r>
            <a:r>
              <a:rPr lang="ru-RU" sz="3200" dirty="0"/>
              <a:t> </a:t>
            </a:r>
            <a:r>
              <a:rPr lang="ru-RU" sz="3200" dirty="0" err="1"/>
              <a:t>substances</a:t>
            </a:r>
            <a:r>
              <a:rPr lang="ru-RU" sz="3200" dirty="0"/>
              <a:t> </a:t>
            </a:r>
            <a:r>
              <a:rPr lang="ru-RU" sz="3200" dirty="0" err="1"/>
              <a:t>at</a:t>
            </a:r>
            <a:r>
              <a:rPr lang="ru-RU" sz="3200" dirty="0"/>
              <a:t> </a:t>
            </a:r>
            <a:r>
              <a:rPr lang="ru-RU" sz="3200" dirty="0" err="1"/>
              <a:t>which</a:t>
            </a:r>
            <a:r>
              <a:rPr lang="ru-RU" sz="3200" dirty="0"/>
              <a:t> </a:t>
            </a:r>
            <a:r>
              <a:rPr lang="ru-RU" sz="3200" dirty="0" err="1"/>
              <a:t>they</a:t>
            </a:r>
            <a:r>
              <a:rPr lang="ru-RU" sz="3200" dirty="0"/>
              <a:t> </a:t>
            </a:r>
            <a:r>
              <a:rPr lang="ru-RU" sz="3200" dirty="0" err="1"/>
              <a:t>can</a:t>
            </a:r>
            <a:r>
              <a:rPr lang="ru-RU" sz="3200" dirty="0"/>
              <a:t> </a:t>
            </a:r>
            <a:r>
              <a:rPr lang="ru-RU" sz="3200" dirty="0" err="1"/>
              <a:t>decompose</a:t>
            </a:r>
            <a:r>
              <a:rPr lang="ru-RU" sz="3200" dirty="0"/>
              <a:t>. </a:t>
            </a:r>
            <a:r>
              <a:rPr lang="ru-RU" sz="3200" dirty="0" err="1"/>
              <a:t>For</a:t>
            </a:r>
            <a:r>
              <a:rPr lang="ru-RU" sz="3200" dirty="0"/>
              <a:t> </a:t>
            </a:r>
            <a:r>
              <a:rPr lang="ru-RU" sz="3200" dirty="0" err="1"/>
              <a:t>example</a:t>
            </a:r>
            <a:r>
              <a:rPr lang="ru-RU" sz="3200" dirty="0"/>
              <a:t>, </a:t>
            </a:r>
            <a:r>
              <a:rPr lang="ru-RU" sz="3200" dirty="0" err="1"/>
              <a:t>tetraethyl</a:t>
            </a:r>
            <a:r>
              <a:rPr lang="ru-RU" sz="3200" dirty="0"/>
              <a:t> </a:t>
            </a:r>
            <a:r>
              <a:rPr lang="ru-RU" sz="3200" dirty="0" err="1"/>
              <a:t>lead</a:t>
            </a:r>
            <a:r>
              <a:rPr lang="ru-RU" sz="3200" dirty="0"/>
              <a:t> </a:t>
            </a:r>
            <a:r>
              <a:rPr lang="ru-RU" sz="3200" dirty="0" err="1"/>
              <a:t>decomposes</a:t>
            </a:r>
            <a:r>
              <a:rPr lang="ru-RU" sz="3200" dirty="0"/>
              <a:t> </a:t>
            </a:r>
            <a:r>
              <a:rPr lang="ru-RU" sz="3200" dirty="0" err="1"/>
              <a:t>at</a:t>
            </a:r>
            <a:r>
              <a:rPr lang="ru-RU" sz="3200" dirty="0"/>
              <a:t> </a:t>
            </a:r>
            <a:r>
              <a:rPr lang="ru-RU" sz="3200" dirty="0" err="1"/>
              <a:t>temperatures</a:t>
            </a:r>
            <a:r>
              <a:rPr lang="ru-RU" sz="3200" dirty="0"/>
              <a:t> </a:t>
            </a:r>
            <a:r>
              <a:rPr lang="ru-RU" sz="3200" dirty="0" err="1"/>
              <a:t>above</a:t>
            </a:r>
            <a:r>
              <a:rPr lang="ru-RU" sz="3200" dirty="0"/>
              <a:t> 100°C. </a:t>
            </a:r>
            <a:r>
              <a:rPr lang="ru-RU" sz="3200" dirty="0" err="1"/>
              <a:t>Its</a:t>
            </a:r>
            <a:r>
              <a:rPr lang="ru-RU" sz="3200" dirty="0"/>
              <a:t> </a:t>
            </a:r>
            <a:r>
              <a:rPr lang="ru-RU" sz="3200" dirty="0" err="1"/>
              <a:t>boiling</a:t>
            </a:r>
            <a:r>
              <a:rPr lang="ru-RU" sz="3200" dirty="0"/>
              <a:t> </a:t>
            </a:r>
            <a:r>
              <a:rPr lang="ru-RU" sz="3200" dirty="0" err="1"/>
              <a:t>point</a:t>
            </a:r>
            <a:r>
              <a:rPr lang="ru-RU" sz="3200" dirty="0"/>
              <a:t> </a:t>
            </a:r>
            <a:r>
              <a:rPr lang="ru-RU" sz="3200" dirty="0" err="1"/>
              <a:t>is</a:t>
            </a:r>
            <a:r>
              <a:rPr lang="ru-RU" sz="3200" dirty="0"/>
              <a:t> 200°C, </a:t>
            </a:r>
            <a:r>
              <a:rPr lang="ru-RU" sz="3200" dirty="0" err="1"/>
              <a:t>at</a:t>
            </a:r>
            <a:r>
              <a:rPr lang="ru-RU" sz="3200" dirty="0"/>
              <a:t> </a:t>
            </a:r>
            <a:r>
              <a:rPr lang="ru-RU" sz="3200" dirty="0" err="1"/>
              <a:t>which</a:t>
            </a:r>
            <a:r>
              <a:rPr lang="ru-RU" sz="3200" dirty="0"/>
              <a:t> </a:t>
            </a:r>
            <a:r>
              <a:rPr lang="ru-RU" sz="3200" dirty="0" err="1"/>
              <a:t>almost</a:t>
            </a:r>
            <a:r>
              <a:rPr lang="ru-RU" sz="3200" dirty="0"/>
              <a:t> </a:t>
            </a:r>
            <a:r>
              <a:rPr lang="ru-RU" sz="3200" dirty="0" err="1"/>
              <a:t>all</a:t>
            </a:r>
            <a:r>
              <a:rPr lang="ru-RU" sz="3200" dirty="0"/>
              <a:t> </a:t>
            </a:r>
            <a:r>
              <a:rPr lang="ru-RU" sz="3200" dirty="0" err="1"/>
              <a:t>of</a:t>
            </a:r>
            <a:r>
              <a:rPr lang="ru-RU" sz="3200" dirty="0"/>
              <a:t> </a:t>
            </a:r>
            <a:r>
              <a:rPr lang="ru-RU" sz="3200" dirty="0" err="1"/>
              <a:t>it</a:t>
            </a:r>
            <a:r>
              <a:rPr lang="ru-RU" sz="3200" dirty="0"/>
              <a:t> </a:t>
            </a:r>
            <a:r>
              <a:rPr lang="ru-RU" sz="3200" dirty="0" err="1"/>
              <a:t>decomposes</a:t>
            </a:r>
            <a:r>
              <a:rPr lang="ru-RU" sz="3200" dirty="0"/>
              <a:t>. </a:t>
            </a:r>
            <a:r>
              <a:rPr lang="ru-RU" sz="3200" dirty="0" err="1"/>
              <a:t>By</a:t>
            </a:r>
            <a:r>
              <a:rPr lang="ru-RU" sz="3200" dirty="0"/>
              <a:t> </a:t>
            </a:r>
            <a:r>
              <a:rPr lang="ru-RU" sz="3200" dirty="0" err="1"/>
              <a:t>steam</a:t>
            </a:r>
            <a:r>
              <a:rPr lang="ru-RU" sz="3200" dirty="0"/>
              <a:t> </a:t>
            </a:r>
            <a:r>
              <a:rPr lang="ru-RU" sz="3200" dirty="0" err="1"/>
              <a:t>distillation</a:t>
            </a:r>
            <a:r>
              <a:rPr lang="ru-RU" sz="3200" dirty="0"/>
              <a:t> </a:t>
            </a:r>
            <a:r>
              <a:rPr lang="ru-RU" sz="3200" dirty="0" err="1"/>
              <a:t>it</a:t>
            </a:r>
            <a:r>
              <a:rPr lang="ru-RU" sz="3200" dirty="0"/>
              <a:t> </a:t>
            </a:r>
            <a:r>
              <a:rPr lang="ru-RU" sz="3200" dirty="0" err="1"/>
              <a:t>is</a:t>
            </a:r>
            <a:r>
              <a:rPr lang="ru-RU" sz="3200" dirty="0"/>
              <a:t> </a:t>
            </a:r>
            <a:r>
              <a:rPr lang="ru-RU" sz="3200" dirty="0" err="1"/>
              <a:t>possible</a:t>
            </a:r>
            <a:r>
              <a:rPr lang="ru-RU" sz="3200" dirty="0"/>
              <a:t> </a:t>
            </a:r>
            <a:r>
              <a:rPr lang="ru-RU" sz="3200" dirty="0" err="1"/>
              <a:t>to</a:t>
            </a:r>
            <a:r>
              <a:rPr lang="ru-RU" sz="3200" dirty="0"/>
              <a:t> </a:t>
            </a:r>
            <a:r>
              <a:rPr lang="ru-RU" sz="3200" dirty="0" err="1"/>
              <a:t>isolate</a:t>
            </a:r>
            <a:r>
              <a:rPr lang="ru-RU" sz="3200" dirty="0"/>
              <a:t> </a:t>
            </a:r>
            <a:r>
              <a:rPr lang="ru-RU" sz="3200" dirty="0" err="1"/>
              <a:t>undecomposed</a:t>
            </a:r>
            <a:r>
              <a:rPr lang="ru-RU" sz="3200" dirty="0"/>
              <a:t> </a:t>
            </a:r>
            <a:r>
              <a:rPr lang="ru-RU" sz="3200" dirty="0" err="1"/>
              <a:t>tetraethyl</a:t>
            </a:r>
            <a:r>
              <a:rPr lang="ru-RU" sz="3200" dirty="0"/>
              <a:t> </a:t>
            </a:r>
            <a:r>
              <a:rPr lang="ru-RU" sz="3200" dirty="0" err="1"/>
              <a:t>lead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422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D24D2-99C2-4971-A76F-0077CE8CF617}" type="slidenum">
              <a:rPr lang="ru-RU" smtClean="0"/>
              <a:t>4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58800" y="372536"/>
            <a:ext cx="113284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/>
              <a:t>Objects</a:t>
            </a:r>
            <a:r>
              <a:rPr lang="ru-RU" sz="2800" b="1" dirty="0"/>
              <a:t> </a:t>
            </a:r>
            <a:r>
              <a:rPr lang="ru-RU" sz="2800" b="1" dirty="0" err="1"/>
              <a:t>of</a:t>
            </a:r>
            <a:r>
              <a:rPr lang="ru-RU" sz="2800" b="1" dirty="0"/>
              <a:t> </a:t>
            </a:r>
            <a:r>
              <a:rPr lang="ru-RU" sz="2800" b="1" dirty="0" err="1"/>
              <a:t>forensic</a:t>
            </a:r>
            <a:r>
              <a:rPr lang="ru-RU" sz="2800" b="1" dirty="0"/>
              <a:t> </a:t>
            </a:r>
            <a:r>
              <a:rPr lang="ru-RU" sz="2800" b="1" dirty="0" err="1"/>
              <a:t>chemical</a:t>
            </a:r>
            <a:r>
              <a:rPr lang="ru-RU" sz="2800" b="1" dirty="0"/>
              <a:t> </a:t>
            </a:r>
            <a:r>
              <a:rPr lang="ru-RU" sz="2800" b="1" dirty="0" err="1"/>
              <a:t>research</a:t>
            </a:r>
            <a:r>
              <a:rPr lang="ru-RU" sz="2800" b="1" dirty="0"/>
              <a:t> </a:t>
            </a:r>
            <a:r>
              <a:rPr lang="ru-RU" sz="2800" dirty="0" err="1"/>
              <a:t>for</a:t>
            </a:r>
            <a:r>
              <a:rPr lang="ru-RU" sz="2800" dirty="0"/>
              <a:t> </a:t>
            </a:r>
            <a:r>
              <a:rPr lang="ru-RU" sz="2800" dirty="0" err="1"/>
              <a:t>the</a:t>
            </a:r>
            <a:r>
              <a:rPr lang="ru-RU" sz="2800" dirty="0"/>
              <a:t> </a:t>
            </a:r>
            <a:r>
              <a:rPr lang="ru-RU" sz="2800" dirty="0" err="1"/>
              <a:t>detection</a:t>
            </a:r>
            <a:r>
              <a:rPr lang="ru-RU" sz="2800" dirty="0"/>
              <a:t> </a:t>
            </a:r>
            <a:r>
              <a:rPr lang="ru-RU" sz="2800" dirty="0" err="1"/>
              <a:t>of</a:t>
            </a:r>
            <a:r>
              <a:rPr lang="ru-RU" sz="2800" dirty="0"/>
              <a:t> “</a:t>
            </a:r>
            <a:r>
              <a:rPr lang="ru-RU" sz="2800" dirty="0" err="1"/>
              <a:t>volatile</a:t>
            </a:r>
            <a:r>
              <a:rPr lang="ru-RU" sz="2800" dirty="0"/>
              <a:t> </a:t>
            </a:r>
            <a:r>
              <a:rPr lang="ru-RU" sz="2800" dirty="0" err="1"/>
              <a:t>poisons</a:t>
            </a:r>
            <a:r>
              <a:rPr lang="ru-RU" sz="2800" dirty="0" smtClean="0"/>
              <a:t>”:</a:t>
            </a:r>
          </a:p>
          <a:p>
            <a:pPr marL="457200" indent="-457200">
              <a:buFontTx/>
              <a:buChar char="-"/>
            </a:pPr>
            <a:r>
              <a:rPr lang="ru-RU" sz="2400" dirty="0" err="1" smtClean="0"/>
              <a:t>internal</a:t>
            </a:r>
            <a:r>
              <a:rPr lang="ru-RU" sz="2400" dirty="0" smtClean="0"/>
              <a:t> </a:t>
            </a:r>
            <a:r>
              <a:rPr lang="ru-RU" sz="2400" dirty="0" err="1"/>
              <a:t>organs</a:t>
            </a:r>
            <a:r>
              <a:rPr lang="ru-RU" sz="2400" dirty="0"/>
              <a:t> </a:t>
            </a:r>
            <a:r>
              <a:rPr lang="ru-RU" sz="2400" dirty="0" err="1"/>
              <a:t>of</a:t>
            </a:r>
            <a:r>
              <a:rPr lang="ru-RU" sz="2400" dirty="0"/>
              <a:t> a </a:t>
            </a:r>
            <a:r>
              <a:rPr lang="ru-RU" sz="2400" dirty="0" err="1"/>
              <a:t>corpse</a:t>
            </a:r>
            <a:r>
              <a:rPr lang="ru-RU" sz="2400" dirty="0"/>
              <a:t>, </a:t>
            </a:r>
            <a:r>
              <a:rPr lang="ru-RU" sz="2400" dirty="0" err="1"/>
              <a:t>blood</a:t>
            </a:r>
            <a:r>
              <a:rPr lang="ru-RU" sz="2400" dirty="0"/>
              <a:t>, </a:t>
            </a:r>
            <a:r>
              <a:rPr lang="ru-RU" sz="2400" dirty="0" err="1"/>
              <a:t>urine</a:t>
            </a:r>
            <a:r>
              <a:rPr lang="ru-RU" sz="2400" dirty="0"/>
              <a:t>, </a:t>
            </a:r>
            <a:r>
              <a:rPr lang="ru-RU" sz="2400" dirty="0" err="1"/>
              <a:t>vomit</a:t>
            </a:r>
            <a:r>
              <a:rPr lang="ru-RU" sz="2400" dirty="0"/>
              <a:t>, </a:t>
            </a:r>
            <a:r>
              <a:rPr lang="ru-RU" sz="2400" dirty="0" err="1"/>
              <a:t>food</a:t>
            </a:r>
            <a:r>
              <a:rPr lang="ru-RU" sz="2400" dirty="0"/>
              <a:t> </a:t>
            </a:r>
            <a:r>
              <a:rPr lang="ru-RU" sz="2400" dirty="0" err="1"/>
              <a:t>products</a:t>
            </a:r>
            <a:r>
              <a:rPr lang="ru-RU" sz="2400" dirty="0" smtClean="0"/>
              <a:t>.</a:t>
            </a:r>
          </a:p>
          <a:p>
            <a:pPr marL="457200" indent="-457200">
              <a:buFontTx/>
              <a:buChar char="-"/>
            </a:pPr>
            <a:r>
              <a:rPr lang="ru-RU" sz="2400" dirty="0" err="1" smtClean="0"/>
              <a:t>If</a:t>
            </a:r>
            <a:r>
              <a:rPr lang="ru-RU" sz="2400" dirty="0" smtClean="0"/>
              <a:t> </a:t>
            </a:r>
            <a:r>
              <a:rPr lang="ru-RU" sz="2400" dirty="0" err="1"/>
              <a:t>poisoning</a:t>
            </a:r>
            <a:r>
              <a:rPr lang="ru-RU" sz="2400" dirty="0"/>
              <a:t> </a:t>
            </a:r>
            <a:r>
              <a:rPr lang="ru-RU" sz="2400" dirty="0" err="1"/>
              <a:t>with</a:t>
            </a:r>
            <a:r>
              <a:rPr lang="ru-RU" sz="2400" dirty="0"/>
              <a:t> </a:t>
            </a:r>
            <a:r>
              <a:rPr lang="ru-RU" sz="2400" dirty="0" err="1"/>
              <a:t>organochlorine</a:t>
            </a:r>
            <a:r>
              <a:rPr lang="ru-RU" sz="2400" dirty="0"/>
              <a:t> </a:t>
            </a:r>
            <a:r>
              <a:rPr lang="ru-RU" sz="2400" dirty="0" err="1"/>
              <a:t>substances</a:t>
            </a:r>
            <a:r>
              <a:rPr lang="ru-RU" sz="2400" dirty="0"/>
              <a:t> </a:t>
            </a:r>
            <a:r>
              <a:rPr lang="ru-RU" sz="2400" dirty="0" err="1"/>
              <a:t>is</a:t>
            </a:r>
            <a:r>
              <a:rPr lang="ru-RU" sz="2400" dirty="0"/>
              <a:t> </a:t>
            </a:r>
            <a:r>
              <a:rPr lang="ru-RU" sz="2400" dirty="0" err="1"/>
              <a:t>suspected</a:t>
            </a:r>
            <a:r>
              <a:rPr lang="ru-RU" sz="2400" dirty="0"/>
              <a:t>, </a:t>
            </a:r>
            <a:r>
              <a:rPr lang="ru-RU" sz="2400" dirty="0" err="1"/>
              <a:t>the</a:t>
            </a:r>
            <a:r>
              <a:rPr lang="ru-RU" sz="2400" dirty="0"/>
              <a:t> </a:t>
            </a:r>
            <a:r>
              <a:rPr lang="ru-RU" sz="2400" dirty="0" err="1"/>
              <a:t>omentum</a:t>
            </a:r>
            <a:r>
              <a:rPr lang="ru-RU" sz="2400" dirty="0"/>
              <a:t> </a:t>
            </a:r>
            <a:r>
              <a:rPr lang="ru-RU" sz="2400" dirty="0" err="1"/>
              <a:t>and</a:t>
            </a:r>
            <a:r>
              <a:rPr lang="ru-RU" sz="2400" dirty="0"/>
              <a:t> 1/3 </a:t>
            </a:r>
            <a:r>
              <a:rPr lang="ru-RU" sz="2400" dirty="0" err="1"/>
              <a:t>of</a:t>
            </a:r>
            <a:r>
              <a:rPr lang="ru-RU" sz="2400" dirty="0"/>
              <a:t> </a:t>
            </a:r>
            <a:r>
              <a:rPr lang="ru-RU" sz="2400" dirty="0" err="1"/>
              <a:t>the</a:t>
            </a:r>
            <a:r>
              <a:rPr lang="ru-RU" sz="2400" dirty="0"/>
              <a:t> </a:t>
            </a:r>
            <a:r>
              <a:rPr lang="ru-RU" sz="2400" dirty="0" err="1"/>
              <a:t>brain</a:t>
            </a:r>
            <a:r>
              <a:rPr lang="ru-RU" sz="2400" dirty="0"/>
              <a:t> </a:t>
            </a:r>
            <a:r>
              <a:rPr lang="ru-RU" sz="2400" dirty="0" err="1"/>
              <a:t>are</a:t>
            </a:r>
            <a:r>
              <a:rPr lang="ru-RU" sz="2400" dirty="0"/>
              <a:t> </a:t>
            </a:r>
            <a:r>
              <a:rPr lang="ru-RU" sz="2400" dirty="0" err="1"/>
              <a:t>additionally</a:t>
            </a:r>
            <a:r>
              <a:rPr lang="ru-RU" sz="2400" dirty="0"/>
              <a:t> </a:t>
            </a:r>
            <a:r>
              <a:rPr lang="ru-RU" sz="2400" dirty="0" err="1"/>
              <a:t>sent</a:t>
            </a:r>
            <a:r>
              <a:rPr lang="ru-RU" sz="2400" dirty="0"/>
              <a:t>, </a:t>
            </a:r>
            <a:endParaRPr lang="ru-RU" sz="2400" dirty="0" smtClean="0"/>
          </a:p>
          <a:p>
            <a:pPr marL="457200" indent="-457200">
              <a:buFontTx/>
              <a:buChar char="-"/>
            </a:pPr>
            <a:r>
              <a:rPr lang="ru-RU" sz="2400" dirty="0" err="1" smtClean="0"/>
              <a:t>methanol</a:t>
            </a:r>
            <a:r>
              <a:rPr lang="ru-RU" sz="2400" dirty="0" smtClean="0"/>
              <a:t> </a:t>
            </a:r>
            <a:r>
              <a:rPr lang="ru-RU" sz="2400" dirty="0"/>
              <a:t>- 1/3 </a:t>
            </a:r>
            <a:r>
              <a:rPr lang="ru-RU" sz="2400" dirty="0" err="1"/>
              <a:t>of</a:t>
            </a:r>
            <a:r>
              <a:rPr lang="ru-RU" sz="2400" dirty="0"/>
              <a:t> </a:t>
            </a:r>
            <a:r>
              <a:rPr lang="ru-RU" sz="2400" dirty="0" err="1"/>
              <a:t>the</a:t>
            </a:r>
            <a:r>
              <a:rPr lang="ru-RU" sz="2400" dirty="0"/>
              <a:t> </a:t>
            </a:r>
            <a:r>
              <a:rPr lang="ru-RU" sz="2400" dirty="0" err="1"/>
              <a:t>brain</a:t>
            </a:r>
            <a:r>
              <a:rPr lang="ru-RU" sz="2400" dirty="0" smtClean="0"/>
              <a:t>,</a:t>
            </a:r>
          </a:p>
          <a:p>
            <a:pPr marL="457200" indent="-457200">
              <a:buFontTx/>
              <a:buChar char="-"/>
            </a:pPr>
            <a:r>
              <a:rPr lang="ru-RU" sz="2400" dirty="0" smtClean="0"/>
              <a:t> </a:t>
            </a:r>
            <a:r>
              <a:rPr lang="ru-RU" sz="2400" dirty="0" err="1" smtClean="0"/>
              <a:t>ethanol</a:t>
            </a:r>
            <a:r>
              <a:rPr lang="ru-RU" sz="2400" dirty="0" smtClean="0"/>
              <a:t> </a:t>
            </a:r>
            <a:r>
              <a:rPr lang="ru-RU" sz="2400" dirty="0"/>
              <a:t>- </a:t>
            </a:r>
            <a:r>
              <a:rPr lang="ru-RU" sz="2400" dirty="0" err="1"/>
              <a:t>blood</a:t>
            </a:r>
            <a:r>
              <a:rPr lang="ru-RU" sz="2400" dirty="0"/>
              <a:t> </a:t>
            </a:r>
            <a:r>
              <a:rPr lang="ru-RU" sz="2400" dirty="0" err="1"/>
              <a:t>from</a:t>
            </a:r>
            <a:r>
              <a:rPr lang="ru-RU" sz="2400" dirty="0"/>
              <a:t> </a:t>
            </a:r>
            <a:r>
              <a:rPr lang="ru-RU" sz="2400" dirty="0" err="1"/>
              <a:t>large</a:t>
            </a:r>
            <a:r>
              <a:rPr lang="ru-RU" sz="2400" dirty="0"/>
              <a:t> </a:t>
            </a:r>
            <a:r>
              <a:rPr lang="ru-RU" sz="2400" dirty="0" err="1"/>
              <a:t>veins</a:t>
            </a:r>
            <a:r>
              <a:rPr lang="ru-RU" sz="2400" dirty="0"/>
              <a:t>, </a:t>
            </a:r>
            <a:r>
              <a:rPr lang="ru-RU" sz="2400" dirty="0" err="1"/>
              <a:t>urine</a:t>
            </a:r>
            <a:r>
              <a:rPr lang="ru-RU" sz="2400" dirty="0"/>
              <a:t>, </a:t>
            </a:r>
            <a:r>
              <a:rPr lang="ru-RU" sz="2400" dirty="0" err="1"/>
              <a:t>muscle</a:t>
            </a:r>
            <a:r>
              <a:rPr lang="ru-RU" sz="2400" dirty="0"/>
              <a:t> </a:t>
            </a:r>
            <a:r>
              <a:rPr lang="ru-RU" sz="2400" dirty="0" err="1"/>
              <a:t>tissue</a:t>
            </a:r>
            <a:r>
              <a:rPr lang="ru-RU" sz="2400" dirty="0" smtClean="0"/>
              <a:t>.</a:t>
            </a:r>
          </a:p>
          <a:p>
            <a:pPr marL="457200" indent="-457200">
              <a:buFontTx/>
              <a:buChar char="-"/>
            </a:pPr>
            <a:endParaRPr lang="ru-RU" sz="2400" dirty="0" smtClean="0"/>
          </a:p>
          <a:p>
            <a:r>
              <a:rPr lang="ru-RU" sz="2400" dirty="0" err="1" smtClean="0"/>
              <a:t>When</a:t>
            </a:r>
            <a:r>
              <a:rPr lang="ru-RU" sz="2400" dirty="0" smtClean="0"/>
              <a:t> </a:t>
            </a:r>
            <a:r>
              <a:rPr lang="ru-RU" sz="2400" dirty="0" err="1"/>
              <a:t>conducting</a:t>
            </a:r>
            <a:r>
              <a:rPr lang="ru-RU" sz="2400" dirty="0"/>
              <a:t> </a:t>
            </a:r>
            <a:r>
              <a:rPr lang="ru-RU" sz="2400" dirty="0" err="1"/>
              <a:t>research</a:t>
            </a:r>
            <a:r>
              <a:rPr lang="ru-RU" sz="2400" dirty="0"/>
              <a:t> </a:t>
            </a:r>
            <a:r>
              <a:rPr lang="ru-RU" sz="2400" dirty="0" err="1"/>
              <a:t>on</a:t>
            </a:r>
            <a:r>
              <a:rPr lang="ru-RU" sz="2400" dirty="0"/>
              <a:t> a </a:t>
            </a:r>
            <a:r>
              <a:rPr lang="ru-RU" sz="2400" dirty="0" err="1"/>
              <a:t>group</a:t>
            </a:r>
            <a:r>
              <a:rPr lang="ru-RU" sz="2400" dirty="0"/>
              <a:t> </a:t>
            </a:r>
            <a:r>
              <a:rPr lang="ru-RU" sz="2400" dirty="0" err="1"/>
              <a:t>of</a:t>
            </a:r>
            <a:r>
              <a:rPr lang="ru-RU" sz="2400" dirty="0"/>
              <a:t> “</a:t>
            </a:r>
            <a:r>
              <a:rPr lang="ru-RU" sz="2400" dirty="0" err="1"/>
              <a:t>volatile</a:t>
            </a:r>
            <a:r>
              <a:rPr lang="ru-RU" sz="2400" dirty="0"/>
              <a:t>” </a:t>
            </a:r>
            <a:r>
              <a:rPr lang="ru-RU" sz="2400" dirty="0" err="1"/>
              <a:t>poisons</a:t>
            </a:r>
            <a:r>
              <a:rPr lang="ru-RU" sz="2400" dirty="0"/>
              <a:t>, </a:t>
            </a:r>
            <a:r>
              <a:rPr lang="ru-RU" sz="2400" dirty="0" err="1"/>
              <a:t>you</a:t>
            </a:r>
            <a:r>
              <a:rPr lang="ru-RU" sz="2400" dirty="0"/>
              <a:t> </a:t>
            </a:r>
            <a:r>
              <a:rPr lang="ru-RU" sz="2400" dirty="0" err="1"/>
              <a:t>need</a:t>
            </a:r>
            <a:r>
              <a:rPr lang="ru-RU" sz="2400" dirty="0"/>
              <a:t> </a:t>
            </a:r>
            <a:r>
              <a:rPr lang="ru-RU" sz="2400" b="1" dirty="0" err="1"/>
              <a:t>to</a:t>
            </a:r>
            <a:r>
              <a:rPr lang="ru-RU" sz="2400" b="1" dirty="0"/>
              <a:t> </a:t>
            </a:r>
            <a:r>
              <a:rPr lang="ru-RU" sz="2400" b="1" dirty="0" err="1"/>
              <a:t>pay</a:t>
            </a:r>
            <a:r>
              <a:rPr lang="ru-RU" sz="2400" b="1" dirty="0"/>
              <a:t> </a:t>
            </a:r>
            <a:r>
              <a:rPr lang="ru-RU" sz="2400" b="1" dirty="0" err="1"/>
              <a:t>attention</a:t>
            </a:r>
            <a:r>
              <a:rPr lang="ru-RU" sz="2400" b="1" dirty="0"/>
              <a:t> </a:t>
            </a:r>
            <a:r>
              <a:rPr lang="ru-RU" sz="2400" b="1" dirty="0" err="1"/>
              <a:t>to</a:t>
            </a:r>
            <a:r>
              <a:rPr lang="ru-RU" sz="2400" dirty="0" smtClean="0"/>
              <a:t>:</a:t>
            </a:r>
          </a:p>
          <a:p>
            <a:endParaRPr lang="ru-RU" sz="2400" dirty="0" smtClean="0"/>
          </a:p>
          <a:p>
            <a:pPr marL="514350" indent="-514350">
              <a:buAutoNum type="arabicPeriod"/>
            </a:pPr>
            <a:r>
              <a:rPr lang="ru-RU" sz="2400" b="1" dirty="0" err="1" smtClean="0"/>
              <a:t>Smell</a:t>
            </a:r>
            <a:r>
              <a:rPr lang="ru-RU" sz="2400" b="1" dirty="0" smtClean="0"/>
              <a:t> </a:t>
            </a:r>
            <a:r>
              <a:rPr lang="ru-RU" sz="2400" b="1" dirty="0" err="1"/>
              <a:t>of</a:t>
            </a:r>
            <a:r>
              <a:rPr lang="ru-RU" sz="2400" b="1" dirty="0"/>
              <a:t> </a:t>
            </a:r>
            <a:r>
              <a:rPr lang="ru-RU" sz="2400" b="1" dirty="0" err="1"/>
              <a:t>the</a:t>
            </a:r>
            <a:r>
              <a:rPr lang="ru-RU" sz="2400" b="1" dirty="0"/>
              <a:t> </a:t>
            </a:r>
            <a:r>
              <a:rPr lang="ru-RU" sz="2400" b="1" dirty="0" err="1" smtClean="0"/>
              <a:t>object</a:t>
            </a:r>
            <a:endParaRPr lang="ru-RU" sz="2400" b="1" dirty="0" smtClean="0"/>
          </a:p>
          <a:p>
            <a:pPr marL="514350" indent="-514350">
              <a:buAutoNum type="arabicPeriod"/>
            </a:pPr>
            <a:r>
              <a:rPr lang="ru-RU" sz="2400" b="1" dirty="0" err="1" smtClean="0"/>
              <a:t>Smell</a:t>
            </a:r>
            <a:r>
              <a:rPr lang="ru-RU" sz="2400" b="1" dirty="0" smtClean="0"/>
              <a:t> </a:t>
            </a:r>
            <a:r>
              <a:rPr lang="ru-RU" sz="2400" b="1" dirty="0" err="1"/>
              <a:t>and</a:t>
            </a:r>
            <a:r>
              <a:rPr lang="ru-RU" sz="2400" b="1" dirty="0"/>
              <a:t> </a:t>
            </a:r>
            <a:r>
              <a:rPr lang="ru-RU" sz="2400" b="1" dirty="0" err="1"/>
              <a:t>appearance</a:t>
            </a:r>
            <a:r>
              <a:rPr lang="ru-RU" sz="2400" b="1" dirty="0"/>
              <a:t> </a:t>
            </a:r>
            <a:r>
              <a:rPr lang="ru-RU" sz="2400" b="1" dirty="0" err="1"/>
              <a:t>of</a:t>
            </a:r>
            <a:r>
              <a:rPr lang="ru-RU" sz="2400" b="1" dirty="0"/>
              <a:t> </a:t>
            </a:r>
            <a:r>
              <a:rPr lang="ru-RU" sz="2400" b="1" dirty="0" err="1"/>
              <a:t>the</a:t>
            </a:r>
            <a:r>
              <a:rPr lang="ru-RU" sz="2400" b="1" dirty="0"/>
              <a:t> </a:t>
            </a:r>
            <a:r>
              <a:rPr lang="ru-RU" sz="2400" b="1" dirty="0" err="1" smtClean="0"/>
              <a:t>distillate</a:t>
            </a:r>
            <a:endParaRPr lang="ru-RU" sz="2400" b="1" dirty="0" smtClean="0"/>
          </a:p>
          <a:p>
            <a:pPr marL="457200" indent="-457200">
              <a:buFontTx/>
              <a:buChar char="-"/>
            </a:pPr>
            <a:r>
              <a:rPr lang="ru-RU" sz="2400" dirty="0" err="1" smtClean="0"/>
              <a:t>oily</a:t>
            </a:r>
            <a:r>
              <a:rPr lang="ru-RU" sz="2400" dirty="0" smtClean="0"/>
              <a:t> </a:t>
            </a:r>
            <a:r>
              <a:rPr lang="ru-RU" sz="2400" dirty="0" err="1"/>
              <a:t>drops</a:t>
            </a:r>
            <a:r>
              <a:rPr lang="ru-RU" sz="2400" dirty="0"/>
              <a:t> </a:t>
            </a:r>
            <a:r>
              <a:rPr lang="ru-RU" sz="2400" dirty="0" err="1"/>
              <a:t>on</a:t>
            </a:r>
            <a:r>
              <a:rPr lang="ru-RU" sz="2400" dirty="0"/>
              <a:t> </a:t>
            </a:r>
            <a:r>
              <a:rPr lang="ru-RU" sz="2400" dirty="0" err="1"/>
              <a:t>the</a:t>
            </a:r>
            <a:r>
              <a:rPr lang="ru-RU" sz="2400" dirty="0"/>
              <a:t> </a:t>
            </a:r>
            <a:r>
              <a:rPr lang="ru-RU" sz="2400" dirty="0" err="1"/>
              <a:t>surface</a:t>
            </a:r>
            <a:r>
              <a:rPr lang="ru-RU" sz="2400" dirty="0"/>
              <a:t> </a:t>
            </a:r>
            <a:r>
              <a:rPr lang="ru-RU" sz="2400" dirty="0" err="1"/>
              <a:t>of</a:t>
            </a:r>
            <a:r>
              <a:rPr lang="ru-RU" sz="2400" dirty="0"/>
              <a:t> </a:t>
            </a:r>
            <a:r>
              <a:rPr lang="ru-RU" sz="2400" dirty="0" err="1"/>
              <a:t>the</a:t>
            </a:r>
            <a:r>
              <a:rPr lang="ru-RU" sz="2400" dirty="0"/>
              <a:t> </a:t>
            </a:r>
            <a:r>
              <a:rPr lang="ru-RU" sz="2400" dirty="0" err="1"/>
              <a:t>distillate</a:t>
            </a:r>
            <a:r>
              <a:rPr lang="ru-RU" sz="2400" dirty="0"/>
              <a:t> </a:t>
            </a:r>
            <a:r>
              <a:rPr lang="ru-RU" sz="2400" dirty="0" err="1" smtClean="0"/>
              <a:t>and</a:t>
            </a:r>
            <a:r>
              <a:rPr lang="ru-RU" sz="2400" dirty="0" smtClean="0"/>
              <a:t> </a:t>
            </a:r>
            <a:r>
              <a:rPr lang="ru-RU" sz="2400" dirty="0" err="1" smtClean="0"/>
              <a:t>characteristic</a:t>
            </a:r>
            <a:r>
              <a:rPr lang="ru-RU" sz="2400" dirty="0" smtClean="0"/>
              <a:t> </a:t>
            </a:r>
            <a:r>
              <a:rPr lang="ru-RU" sz="2400" dirty="0" err="1"/>
              <a:t>irritating</a:t>
            </a:r>
            <a:r>
              <a:rPr lang="ru-RU" sz="2400" dirty="0"/>
              <a:t> </a:t>
            </a:r>
            <a:r>
              <a:rPr lang="ru-RU" sz="2400" dirty="0" err="1"/>
              <a:t>smell</a:t>
            </a:r>
            <a:r>
              <a:rPr lang="ru-RU" sz="2400" dirty="0"/>
              <a:t> </a:t>
            </a:r>
            <a:r>
              <a:rPr lang="ru-RU" sz="2400" dirty="0" err="1"/>
              <a:t>of</a:t>
            </a:r>
            <a:r>
              <a:rPr lang="ru-RU" sz="2400" dirty="0"/>
              <a:t> </a:t>
            </a:r>
            <a:r>
              <a:rPr lang="ru-RU" sz="2400" dirty="0" err="1"/>
              <a:t>fusel</a:t>
            </a:r>
            <a:r>
              <a:rPr lang="ru-RU" sz="2400" dirty="0"/>
              <a:t> </a:t>
            </a:r>
            <a:r>
              <a:rPr lang="ru-RU" sz="2400" dirty="0" err="1"/>
              <a:t>oil</a:t>
            </a:r>
            <a:r>
              <a:rPr lang="ru-RU" sz="2400" dirty="0"/>
              <a:t> (</a:t>
            </a:r>
            <a:r>
              <a:rPr lang="ru-RU" sz="2400" dirty="0" err="1"/>
              <a:t>amyl</a:t>
            </a:r>
            <a:r>
              <a:rPr lang="ru-RU" sz="2400" dirty="0"/>
              <a:t> </a:t>
            </a:r>
            <a:r>
              <a:rPr lang="ru-RU" sz="2400" dirty="0" err="1"/>
              <a:t>alcohols</a:t>
            </a:r>
            <a:r>
              <a:rPr lang="ru-RU" sz="2400" dirty="0" smtClean="0"/>
              <a:t>)</a:t>
            </a:r>
          </a:p>
          <a:p>
            <a:pPr marL="457200" indent="-457200">
              <a:buFontTx/>
              <a:buChar char="-"/>
            </a:pPr>
            <a:r>
              <a:rPr lang="ru-RU" sz="2400" dirty="0" smtClean="0"/>
              <a:t>- </a:t>
            </a:r>
            <a:r>
              <a:rPr lang="ru-RU" sz="2400" dirty="0" err="1"/>
              <a:t>heavy</a:t>
            </a:r>
            <a:r>
              <a:rPr lang="ru-RU" sz="2400" dirty="0"/>
              <a:t> </a:t>
            </a:r>
            <a:r>
              <a:rPr lang="ru-RU" sz="2400" dirty="0" err="1"/>
              <a:t>drops</a:t>
            </a:r>
            <a:r>
              <a:rPr lang="ru-RU" sz="2400" dirty="0"/>
              <a:t> </a:t>
            </a:r>
            <a:r>
              <a:rPr lang="ru-RU" sz="2400" dirty="0" err="1"/>
              <a:t>at</a:t>
            </a:r>
            <a:r>
              <a:rPr lang="ru-RU" sz="2400" dirty="0"/>
              <a:t> </a:t>
            </a:r>
            <a:r>
              <a:rPr lang="ru-RU" sz="2400" dirty="0" err="1"/>
              <a:t>the</a:t>
            </a:r>
            <a:r>
              <a:rPr lang="ru-RU" sz="2400" dirty="0"/>
              <a:t> </a:t>
            </a:r>
            <a:r>
              <a:rPr lang="ru-RU" sz="2400" dirty="0" err="1"/>
              <a:t>bottom</a:t>
            </a:r>
            <a:r>
              <a:rPr lang="ru-RU" sz="2400" dirty="0"/>
              <a:t> </a:t>
            </a:r>
            <a:r>
              <a:rPr lang="ru-RU" sz="2400" dirty="0" err="1"/>
              <a:t>of</a:t>
            </a:r>
            <a:r>
              <a:rPr lang="ru-RU" sz="2400" dirty="0"/>
              <a:t> </a:t>
            </a:r>
            <a:r>
              <a:rPr lang="ru-RU" sz="2400" dirty="0" err="1"/>
              <a:t>the</a:t>
            </a:r>
            <a:r>
              <a:rPr lang="ru-RU" sz="2400" dirty="0"/>
              <a:t> </a:t>
            </a:r>
            <a:r>
              <a:rPr lang="ru-RU" sz="2400" dirty="0" err="1"/>
              <a:t>distillate</a:t>
            </a:r>
            <a:r>
              <a:rPr lang="ru-RU" sz="2400" dirty="0"/>
              <a:t> </a:t>
            </a:r>
            <a:r>
              <a:rPr lang="ru-RU" sz="2400" dirty="0" err="1"/>
              <a:t>and</a:t>
            </a:r>
            <a:r>
              <a:rPr lang="ru-RU" sz="2400" dirty="0"/>
              <a:t> a </a:t>
            </a:r>
            <a:r>
              <a:rPr lang="ru-RU" sz="2400" dirty="0" err="1"/>
              <a:t>sweetish</a:t>
            </a:r>
            <a:r>
              <a:rPr lang="ru-RU" sz="2400" dirty="0"/>
              <a:t> </a:t>
            </a:r>
            <a:r>
              <a:rPr lang="ru-RU" sz="2400" dirty="0" err="1"/>
              <a:t>smell</a:t>
            </a:r>
            <a:r>
              <a:rPr lang="ru-RU" sz="2400" dirty="0"/>
              <a:t> - </a:t>
            </a:r>
            <a:r>
              <a:rPr lang="ru-RU" sz="2400" dirty="0" err="1"/>
              <a:t>chloroform</a:t>
            </a:r>
            <a:r>
              <a:rPr lang="ru-RU" sz="2400" dirty="0"/>
              <a:t>, </a:t>
            </a:r>
            <a:r>
              <a:rPr lang="ru-RU" sz="2400" dirty="0" err="1"/>
              <a:t>dichloroethane</a:t>
            </a:r>
            <a:r>
              <a:rPr lang="ru-RU" sz="2400" dirty="0"/>
              <a:t>, </a:t>
            </a:r>
            <a:r>
              <a:rPr lang="ru-RU" sz="2400" dirty="0" err="1"/>
              <a:t>carbon</a:t>
            </a:r>
            <a:r>
              <a:rPr lang="ru-RU" sz="2400" dirty="0"/>
              <a:t> </a:t>
            </a:r>
            <a:r>
              <a:rPr lang="ru-RU" sz="2400" dirty="0" err="1"/>
              <a:t>tetrachloride</a:t>
            </a:r>
            <a:r>
              <a:rPr lang="ru-RU" sz="2400" dirty="0" smtClean="0"/>
              <a:t>.</a:t>
            </a:r>
          </a:p>
          <a:p>
            <a:pPr marL="457200" indent="-457200">
              <a:buFontTx/>
              <a:buChar char="-"/>
            </a:pPr>
            <a:r>
              <a:rPr lang="ru-RU" sz="2400" dirty="0" smtClean="0"/>
              <a:t>- </a:t>
            </a:r>
            <a:r>
              <a:rPr lang="ru-RU" sz="2400" dirty="0" err="1"/>
              <a:t>Phenol</a:t>
            </a:r>
            <a:r>
              <a:rPr lang="ru-RU" sz="2400" dirty="0"/>
              <a:t> - </a:t>
            </a:r>
            <a:r>
              <a:rPr lang="ru-RU" sz="2400" dirty="0" err="1"/>
              <a:t>characteristic</a:t>
            </a:r>
            <a:r>
              <a:rPr lang="ru-RU" sz="2400" dirty="0"/>
              <a:t> </a:t>
            </a:r>
            <a:r>
              <a:rPr lang="ru-RU" sz="2400" dirty="0" err="1"/>
              <a:t>odor</a:t>
            </a:r>
            <a:r>
              <a:rPr lang="ru-RU" sz="2400" dirty="0"/>
              <a:t> </a:t>
            </a:r>
            <a:r>
              <a:rPr lang="ru-RU" sz="2400" dirty="0" err="1"/>
              <a:t>of</a:t>
            </a:r>
            <a:r>
              <a:rPr lang="ru-RU" sz="2400" dirty="0"/>
              <a:t> </a:t>
            </a:r>
            <a:r>
              <a:rPr lang="ru-RU" sz="2400" dirty="0" err="1"/>
              <a:t>carbolic</a:t>
            </a:r>
            <a:r>
              <a:rPr lang="ru-RU" sz="2400" dirty="0"/>
              <a:t> </a:t>
            </a:r>
            <a:r>
              <a:rPr lang="ru-RU" sz="2400" dirty="0" err="1"/>
              <a:t>acid</a:t>
            </a:r>
            <a:r>
              <a:rPr lang="ru-RU" sz="2400" dirty="0"/>
              <a:t>, </a:t>
            </a:r>
            <a:r>
              <a:rPr lang="ru-RU" sz="2400" dirty="0" err="1"/>
              <a:t>milky</a:t>
            </a:r>
            <a:r>
              <a:rPr lang="ru-RU" sz="2400" dirty="0"/>
              <a:t> </a:t>
            </a:r>
            <a:r>
              <a:rPr lang="ru-RU" sz="2400" dirty="0" err="1"/>
              <a:t>cloudiness</a:t>
            </a:r>
            <a:r>
              <a:rPr lang="ru-RU" sz="2400" dirty="0"/>
              <a:t>, </a:t>
            </a:r>
            <a:r>
              <a:rPr lang="ru-RU" sz="2400" dirty="0" err="1"/>
              <a:t>and</a:t>
            </a:r>
            <a:r>
              <a:rPr lang="ru-RU" sz="2400" dirty="0"/>
              <a:t> </a:t>
            </a:r>
            <a:r>
              <a:rPr lang="ru-RU" sz="2400" dirty="0" err="1"/>
              <a:t>pinkish</a:t>
            </a:r>
            <a:r>
              <a:rPr lang="ru-RU" sz="2400" dirty="0"/>
              <a:t> </a:t>
            </a:r>
            <a:r>
              <a:rPr lang="ru-RU" sz="2400" dirty="0" err="1"/>
              <a:t>droplets</a:t>
            </a:r>
            <a:r>
              <a:rPr lang="ru-RU" sz="2400" dirty="0"/>
              <a:t> </a:t>
            </a:r>
            <a:r>
              <a:rPr lang="ru-RU" sz="2400" dirty="0" err="1"/>
              <a:t>onat</a:t>
            </a:r>
            <a:r>
              <a:rPr lang="ru-RU" sz="2400" dirty="0"/>
              <a:t> </a:t>
            </a:r>
            <a:r>
              <a:rPr lang="ru-RU" sz="2400" dirty="0" err="1"/>
              <a:t>the</a:t>
            </a:r>
            <a:r>
              <a:rPr lang="ru-RU" sz="2400" dirty="0"/>
              <a:t> </a:t>
            </a:r>
            <a:r>
              <a:rPr lang="ru-RU" sz="2400" dirty="0" err="1"/>
              <a:t>bottom</a:t>
            </a:r>
            <a:r>
              <a:rPr lang="ru-RU" sz="2400" dirty="0"/>
              <a:t> </a:t>
            </a:r>
            <a:r>
              <a:rPr lang="ru-RU" sz="2400" dirty="0" err="1"/>
              <a:t>of</a:t>
            </a:r>
            <a:r>
              <a:rPr lang="ru-RU" sz="2400" dirty="0"/>
              <a:t> </a:t>
            </a:r>
            <a:r>
              <a:rPr lang="ru-RU" sz="2400" dirty="0" err="1"/>
              <a:t>the</a:t>
            </a:r>
            <a:r>
              <a:rPr lang="ru-RU" sz="2400" dirty="0"/>
              <a:t> </a:t>
            </a:r>
            <a:r>
              <a:rPr lang="ru-RU" sz="2400" dirty="0" err="1"/>
              <a:t>receiver</a:t>
            </a:r>
            <a:r>
              <a:rPr lang="ru-RU" sz="2400" dirty="0"/>
              <a:t> </a:t>
            </a:r>
            <a:r>
              <a:rPr lang="ru-RU" sz="2400" dirty="0" err="1"/>
              <a:t>due</a:t>
            </a:r>
            <a:r>
              <a:rPr lang="ru-RU" sz="2400" dirty="0"/>
              <a:t> </a:t>
            </a:r>
            <a:r>
              <a:rPr lang="ru-RU" sz="2400" dirty="0" err="1"/>
              <a:t>to</a:t>
            </a:r>
            <a:r>
              <a:rPr lang="ru-RU" sz="2400" dirty="0"/>
              <a:t> </a:t>
            </a:r>
            <a:r>
              <a:rPr lang="ru-RU" sz="2400" dirty="0" err="1"/>
              <a:t>phenol</a:t>
            </a:r>
            <a:r>
              <a:rPr lang="ru-RU" sz="2400" dirty="0"/>
              <a:t> </a:t>
            </a:r>
            <a:r>
              <a:rPr lang="ru-RU" sz="2400" dirty="0" err="1"/>
              <a:t>oxidation</a:t>
            </a:r>
            <a:r>
              <a:rPr lang="ru-RU" sz="2400" dirty="0"/>
              <a:t> </a:t>
            </a:r>
            <a:r>
              <a:rPr lang="ru-RU" sz="2400" dirty="0" err="1"/>
              <a:t>products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6249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D24D2-99C2-4971-A76F-0077CE8CF617}" type="slidenum">
              <a:rPr lang="ru-RU" smtClean="0"/>
              <a:t>5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40267" y="406399"/>
            <a:ext cx="1104053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/>
              <a:t>Distillation</a:t>
            </a:r>
            <a:r>
              <a:rPr lang="ru-RU" sz="3200" b="1" dirty="0"/>
              <a:t> </a:t>
            </a:r>
            <a:r>
              <a:rPr lang="ru-RU" sz="3200" b="1" dirty="0" err="1"/>
              <a:t>equipment</a:t>
            </a:r>
            <a:r>
              <a:rPr lang="ru-RU" sz="3200" b="1" dirty="0"/>
              <a:t> </a:t>
            </a:r>
            <a:r>
              <a:rPr lang="ru-RU" sz="3200" b="1" dirty="0" err="1"/>
              <a:t>and</a:t>
            </a:r>
            <a:r>
              <a:rPr lang="ru-RU" sz="3200" b="1" dirty="0"/>
              <a:t> </a:t>
            </a:r>
            <a:r>
              <a:rPr lang="ru-RU" sz="3200" b="1" dirty="0" err="1" smtClean="0"/>
              <a:t>technology</a:t>
            </a:r>
            <a:endParaRPr lang="ru-RU" sz="3200" b="1" dirty="0" smtClean="0"/>
          </a:p>
          <a:p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763933" y="401110"/>
            <a:ext cx="399626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/>
              <a:t>Installation</a:t>
            </a:r>
            <a:r>
              <a:rPr lang="ru-RU" sz="2000" b="1" dirty="0"/>
              <a:t> </a:t>
            </a:r>
            <a:r>
              <a:rPr lang="ru-RU" sz="2000" b="1" dirty="0" err="1"/>
              <a:t>for</a:t>
            </a:r>
            <a:r>
              <a:rPr lang="ru-RU" sz="2000" b="1" dirty="0"/>
              <a:t> </a:t>
            </a:r>
            <a:r>
              <a:rPr lang="ru-RU" sz="2000" b="1" dirty="0" err="1"/>
              <a:t>isolating</a:t>
            </a:r>
            <a:r>
              <a:rPr lang="ru-RU" sz="2000" b="1" dirty="0"/>
              <a:t> </a:t>
            </a:r>
            <a:r>
              <a:rPr lang="ru-RU" sz="2000" b="1" dirty="0" err="1"/>
              <a:t>volatile</a:t>
            </a:r>
            <a:r>
              <a:rPr lang="ru-RU" sz="2000" b="1" dirty="0"/>
              <a:t> </a:t>
            </a:r>
            <a:r>
              <a:rPr lang="ru-RU" sz="2000" b="1" dirty="0" err="1"/>
              <a:t>poisons</a:t>
            </a:r>
            <a:r>
              <a:rPr lang="ru-RU" sz="2000" b="1" dirty="0"/>
              <a:t> </a:t>
            </a:r>
            <a:r>
              <a:rPr lang="ru-RU" sz="2000" b="1" dirty="0" err="1"/>
              <a:t>by</a:t>
            </a:r>
            <a:r>
              <a:rPr lang="ru-RU" sz="2000" b="1" dirty="0"/>
              <a:t> </a:t>
            </a:r>
            <a:r>
              <a:rPr lang="ru-RU" sz="2000" b="1" dirty="0" err="1"/>
              <a:t>steam</a:t>
            </a:r>
            <a:r>
              <a:rPr lang="ru-RU" sz="2000" b="1" dirty="0"/>
              <a:t> </a:t>
            </a:r>
            <a:r>
              <a:rPr lang="ru-RU" sz="2000" b="1" dirty="0" err="1" smtClean="0"/>
              <a:t>distillation</a:t>
            </a:r>
            <a:endParaRPr lang="ru-RU" sz="2000" b="1" dirty="0" smtClean="0"/>
          </a:p>
          <a:p>
            <a:endParaRPr lang="ru-RU" sz="2000" dirty="0" smtClean="0"/>
          </a:p>
          <a:p>
            <a:r>
              <a:rPr lang="ru-RU" sz="2000" dirty="0" smtClean="0"/>
              <a:t>1 </a:t>
            </a:r>
            <a:r>
              <a:rPr lang="ru-RU" sz="2000" dirty="0"/>
              <a:t>- </a:t>
            </a:r>
            <a:r>
              <a:rPr lang="ru-RU" sz="2000" dirty="0" err="1"/>
              <a:t>steam</a:t>
            </a:r>
            <a:r>
              <a:rPr lang="ru-RU" sz="2000" dirty="0"/>
              <a:t> </a:t>
            </a:r>
            <a:r>
              <a:rPr lang="ru-RU" sz="2000" dirty="0" err="1"/>
              <a:t>generator</a:t>
            </a:r>
            <a:r>
              <a:rPr lang="ru-RU" sz="2000" dirty="0" smtClean="0"/>
              <a:t>;</a:t>
            </a:r>
          </a:p>
          <a:p>
            <a:r>
              <a:rPr lang="ru-RU" sz="2000" dirty="0" smtClean="0"/>
              <a:t>2 </a:t>
            </a:r>
            <a:r>
              <a:rPr lang="ru-RU" sz="2000" dirty="0"/>
              <a:t>– </a:t>
            </a:r>
            <a:r>
              <a:rPr lang="ru-RU" sz="2000" dirty="0" err="1"/>
              <a:t>water</a:t>
            </a:r>
            <a:r>
              <a:rPr lang="ru-RU" sz="2000" dirty="0"/>
              <a:t> </a:t>
            </a:r>
            <a:r>
              <a:rPr lang="ru-RU" sz="2000" dirty="0" err="1"/>
              <a:t>separator</a:t>
            </a:r>
            <a:r>
              <a:rPr lang="ru-RU" sz="2000" dirty="0" smtClean="0"/>
              <a:t>;</a:t>
            </a:r>
          </a:p>
          <a:p>
            <a:r>
              <a:rPr lang="ru-RU" sz="2000" dirty="0" smtClean="0"/>
              <a:t>3 </a:t>
            </a:r>
            <a:r>
              <a:rPr lang="ru-RU" sz="2000" dirty="0"/>
              <a:t>– </a:t>
            </a:r>
            <a:r>
              <a:rPr lang="ru-RU" sz="2000" dirty="0" err="1"/>
              <a:t>drain</a:t>
            </a:r>
            <a:r>
              <a:rPr lang="ru-RU" sz="2000" dirty="0"/>
              <a:t> </a:t>
            </a:r>
            <a:r>
              <a:rPr lang="ru-RU" sz="2000" dirty="0" err="1"/>
              <a:t>tube</a:t>
            </a:r>
            <a:r>
              <a:rPr lang="ru-RU" sz="2000" dirty="0" smtClean="0"/>
              <a:t>;</a:t>
            </a:r>
          </a:p>
          <a:p>
            <a:r>
              <a:rPr lang="ru-RU" sz="2000" dirty="0" smtClean="0"/>
              <a:t>4 </a:t>
            </a:r>
            <a:r>
              <a:rPr lang="ru-RU" sz="2000" dirty="0"/>
              <a:t>– </a:t>
            </a:r>
            <a:r>
              <a:rPr lang="ru-RU" sz="2000" dirty="0" err="1"/>
              <a:t>flask</a:t>
            </a:r>
            <a:r>
              <a:rPr lang="ru-RU" sz="2000" dirty="0"/>
              <a:t> </a:t>
            </a:r>
            <a:r>
              <a:rPr lang="ru-RU" sz="2000" dirty="0" err="1"/>
              <a:t>with</a:t>
            </a:r>
            <a:r>
              <a:rPr lang="ru-RU" sz="2000" dirty="0"/>
              <a:t> </a:t>
            </a:r>
            <a:r>
              <a:rPr lang="ru-RU" sz="2000" dirty="0" err="1"/>
              <a:t>the</a:t>
            </a:r>
            <a:r>
              <a:rPr lang="ru-RU" sz="2000" dirty="0"/>
              <a:t> </a:t>
            </a:r>
            <a:r>
              <a:rPr lang="ru-RU" sz="2000" dirty="0" err="1"/>
              <a:t>object</a:t>
            </a:r>
            <a:r>
              <a:rPr lang="ru-RU" sz="2000" dirty="0"/>
              <a:t> </a:t>
            </a:r>
            <a:r>
              <a:rPr lang="ru-RU" sz="2000" dirty="0" err="1"/>
              <a:t>of</a:t>
            </a:r>
            <a:r>
              <a:rPr lang="ru-RU" sz="2000" dirty="0"/>
              <a:t> </a:t>
            </a:r>
            <a:r>
              <a:rPr lang="ru-RU" sz="2000" dirty="0" err="1"/>
              <a:t>study</a:t>
            </a:r>
            <a:r>
              <a:rPr lang="ru-RU" sz="2000" dirty="0" smtClean="0"/>
              <a:t>;</a:t>
            </a:r>
          </a:p>
          <a:p>
            <a:r>
              <a:rPr lang="ru-RU" sz="2000" dirty="0" smtClean="0"/>
              <a:t>5 </a:t>
            </a:r>
            <a:r>
              <a:rPr lang="ru-RU" sz="2000" dirty="0"/>
              <a:t>- </a:t>
            </a:r>
            <a:r>
              <a:rPr lang="ru-RU" sz="2000" dirty="0" err="1"/>
              <a:t>refrigerator</a:t>
            </a:r>
            <a:r>
              <a:rPr lang="ru-RU" sz="2000" dirty="0" smtClean="0"/>
              <a:t>;</a:t>
            </a:r>
          </a:p>
          <a:p>
            <a:r>
              <a:rPr lang="ru-RU" sz="2000" dirty="0" smtClean="0"/>
              <a:t>6 –</a:t>
            </a:r>
            <a:r>
              <a:rPr lang="en-US" sz="2000" dirty="0" smtClean="0"/>
              <a:t>flask </a:t>
            </a:r>
            <a:r>
              <a:rPr lang="en-US" sz="2000" dirty="0"/>
              <a:t>with distillate</a:t>
            </a: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6293" t="25115" r="37246" b="17940"/>
          <a:stretch/>
        </p:blipFill>
        <p:spPr>
          <a:xfrm>
            <a:off x="160865" y="1254123"/>
            <a:ext cx="7404448" cy="528214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153398" y="3683060"/>
            <a:ext cx="37168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Isolation of volatile </a:t>
            </a:r>
            <a:r>
              <a:rPr lang="en-US" sz="2400" b="1" dirty="0" smtClean="0"/>
              <a:t>poisons</a:t>
            </a:r>
            <a:endParaRPr lang="ru-RU" sz="2400" b="1" dirty="0" smtClean="0"/>
          </a:p>
          <a:p>
            <a:r>
              <a:rPr lang="en-US" sz="2400" dirty="0" smtClean="0"/>
              <a:t>•</a:t>
            </a:r>
            <a:r>
              <a:rPr lang="en-US" sz="2400" dirty="0"/>
              <a:t>Crushing an object</a:t>
            </a:r>
            <a:r>
              <a:rPr lang="en-US" sz="2400" dirty="0" smtClean="0"/>
              <a:t>.</a:t>
            </a:r>
            <a:endParaRPr lang="ru-RU" sz="2400" dirty="0" smtClean="0"/>
          </a:p>
          <a:p>
            <a:r>
              <a:rPr lang="en-US" sz="2400" dirty="0" smtClean="0"/>
              <a:t>•</a:t>
            </a:r>
            <a:r>
              <a:rPr lang="en-US" sz="2400" dirty="0"/>
              <a:t>Mixing with water to a thick paste</a:t>
            </a:r>
            <a:r>
              <a:rPr lang="en-US" sz="2400" dirty="0" smtClean="0"/>
              <a:t>.</a:t>
            </a:r>
            <a:endParaRPr lang="ru-RU" sz="2400" dirty="0" smtClean="0"/>
          </a:p>
          <a:p>
            <a:r>
              <a:rPr lang="en-US" sz="2400" dirty="0" smtClean="0"/>
              <a:t>•</a:t>
            </a:r>
            <a:r>
              <a:rPr lang="en-US" sz="2400" dirty="0"/>
              <a:t>Acidification to pH 2-3 with oxalic acid solution</a:t>
            </a:r>
            <a:r>
              <a:rPr lang="en-US" sz="2400" dirty="0" smtClean="0"/>
              <a:t>.</a:t>
            </a:r>
            <a:endParaRPr lang="ru-RU" sz="2400" dirty="0" smtClean="0"/>
          </a:p>
          <a:p>
            <a:r>
              <a:rPr lang="en-US" sz="2400" dirty="0" smtClean="0"/>
              <a:t>•</a:t>
            </a:r>
            <a:r>
              <a:rPr lang="en-US" sz="2400" dirty="0"/>
              <a:t>Distillation.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71251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D24D2-99C2-4971-A76F-0077CE8CF617}" type="slidenum">
              <a:rPr lang="ru-RU" smtClean="0"/>
              <a:t>6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58800" y="457200"/>
            <a:ext cx="575733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You cannot use strong mineral acids, because... this would result</a:t>
            </a:r>
            <a:r>
              <a:rPr lang="en-US" sz="2400" b="1" dirty="0" smtClean="0"/>
              <a:t>:</a:t>
            </a:r>
            <a:endParaRPr lang="ru-RU" sz="2400" b="1" dirty="0" smtClean="0"/>
          </a:p>
          <a:p>
            <a:endParaRPr lang="ru-RU" sz="2400" dirty="0"/>
          </a:p>
          <a:p>
            <a:pPr marL="457200" indent="-457200">
              <a:buAutoNum type="arabicParenR"/>
            </a:pPr>
            <a:r>
              <a:rPr lang="en-US" sz="2400" dirty="0" smtClean="0"/>
              <a:t>to </a:t>
            </a:r>
            <a:r>
              <a:rPr lang="en-US" sz="2400" dirty="0"/>
              <a:t>the destruction of the HCN molecule (hydrolysis), which will lead to its loss and </a:t>
            </a:r>
            <a:r>
              <a:rPr lang="en-US" sz="2400" b="1" dirty="0"/>
              <a:t>under-discovery</a:t>
            </a:r>
            <a:r>
              <a:rPr lang="en-US" sz="2400" dirty="0" smtClean="0"/>
              <a:t>:</a:t>
            </a:r>
            <a:endParaRPr lang="ru-RU" sz="2400" dirty="0" smtClean="0"/>
          </a:p>
          <a:p>
            <a:pPr marL="457200" indent="-457200">
              <a:buAutoNum type="arabicParenR"/>
            </a:pPr>
            <a:endParaRPr lang="ru-RU" sz="2400" dirty="0"/>
          </a:p>
          <a:p>
            <a:pPr marL="457200" indent="-457200">
              <a:buAutoNum type="arabicParenR"/>
            </a:pPr>
            <a:endParaRPr lang="ru-RU" sz="2400" dirty="0"/>
          </a:p>
          <a:p>
            <a:pPr marL="457200" indent="-457200">
              <a:buAutoNum type="arabicParenR"/>
            </a:pPr>
            <a:r>
              <a:rPr lang="en-US" sz="2400" dirty="0" smtClean="0"/>
              <a:t>to </a:t>
            </a:r>
            <a:r>
              <a:rPr lang="en-US" sz="2400" dirty="0"/>
              <a:t>the </a:t>
            </a:r>
            <a:r>
              <a:rPr lang="en-US" sz="2400" b="1" dirty="0"/>
              <a:t>rediscover</a:t>
            </a:r>
            <a:r>
              <a:rPr lang="en-US" sz="2400" dirty="0"/>
              <a:t>y of phenol as a result of the hydrolysis of its sulfate esters, which </a:t>
            </a:r>
            <a:r>
              <a:rPr lang="en-US" sz="2400" dirty="0" smtClean="0"/>
              <a:t>are</a:t>
            </a:r>
            <a:r>
              <a:rPr lang="ru-RU" sz="2400" dirty="0" smtClean="0"/>
              <a:t> </a:t>
            </a:r>
            <a:r>
              <a:rPr lang="en-US" sz="2400" dirty="0" smtClean="0"/>
              <a:t>normal </a:t>
            </a:r>
            <a:r>
              <a:rPr lang="en-US" sz="2400" dirty="0"/>
              <a:t>part of biological material: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4731" t="70927" r="15772" b="6564"/>
          <a:stretch/>
        </p:blipFill>
        <p:spPr>
          <a:xfrm>
            <a:off x="1514611" y="4981513"/>
            <a:ext cx="9483590" cy="17049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30088" t="49826" r="40499" b="39389"/>
          <a:stretch/>
        </p:blipFill>
        <p:spPr>
          <a:xfrm>
            <a:off x="5994400" y="2329889"/>
            <a:ext cx="3826934" cy="778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85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D24D2-99C2-4971-A76F-0077CE8CF617}" type="slidenum">
              <a:rPr lang="ru-RU" smtClean="0"/>
              <a:t>7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24933" y="287869"/>
            <a:ext cx="110236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Distillate collection</a:t>
            </a:r>
            <a:r>
              <a:rPr lang="en-US" sz="2400" b="1" dirty="0" smtClean="0"/>
              <a:t>:</a:t>
            </a:r>
            <a:endParaRPr lang="ru-RU" sz="2400" b="1" dirty="0" smtClean="0"/>
          </a:p>
          <a:p>
            <a:endParaRPr lang="ru-RU" sz="2400" dirty="0"/>
          </a:p>
          <a:p>
            <a:r>
              <a:rPr lang="en-US" sz="2400" dirty="0" smtClean="0"/>
              <a:t>Collect </a:t>
            </a:r>
            <a:r>
              <a:rPr lang="en-US" sz="2400" dirty="0"/>
              <a:t>3 </a:t>
            </a:r>
            <a:r>
              <a:rPr lang="en-US" sz="2400" dirty="0" smtClean="0"/>
              <a:t>distillates</a:t>
            </a:r>
            <a:endParaRPr lang="ru-RU" sz="2400" dirty="0" smtClean="0"/>
          </a:p>
          <a:p>
            <a:endParaRPr lang="ru-RU" sz="2400" dirty="0"/>
          </a:p>
          <a:p>
            <a:r>
              <a:rPr lang="ru-RU" sz="2400" dirty="0" smtClean="0"/>
              <a:t>- </a:t>
            </a:r>
            <a:r>
              <a:rPr lang="en-US" sz="2400" b="1" dirty="0" smtClean="0"/>
              <a:t>The </a:t>
            </a:r>
            <a:r>
              <a:rPr lang="en-US" sz="2400" b="1" dirty="0"/>
              <a:t>first portion of the distillate </a:t>
            </a:r>
            <a:r>
              <a:rPr lang="en-US" sz="2400" dirty="0"/>
              <a:t>in the amount of 3 ml is collected in 2 ml of a 5% sodium hydroxide solution (according to I.V. </a:t>
            </a:r>
            <a:r>
              <a:rPr lang="en-US" sz="2400" dirty="0" err="1"/>
              <a:t>Gerasimova</a:t>
            </a:r>
            <a:r>
              <a:rPr lang="en-US" sz="2400" dirty="0"/>
              <a:t> in a mixture of 2% solutions of sodium carbonate and sodium bicarbonate (1:1</a:t>
            </a:r>
            <a:r>
              <a:rPr lang="en-US" sz="2400" dirty="0" smtClean="0"/>
              <a:t>)).</a:t>
            </a:r>
            <a:endParaRPr lang="ru-RU" sz="2400" dirty="0" smtClean="0"/>
          </a:p>
          <a:p>
            <a:r>
              <a:rPr lang="en-US" sz="2400" dirty="0" smtClean="0"/>
              <a:t>In </a:t>
            </a:r>
            <a:r>
              <a:rPr lang="en-US" sz="2400" dirty="0"/>
              <a:t>this case, hydrocyanic acid transforms into its salt, </a:t>
            </a:r>
            <a:r>
              <a:rPr lang="en-US" sz="2400" dirty="0" smtClean="0"/>
              <a:t>and</a:t>
            </a:r>
            <a:r>
              <a:rPr lang="ru-RU" sz="2400" dirty="0" smtClean="0"/>
              <a:t> </a:t>
            </a:r>
            <a:r>
              <a:rPr lang="en-US" sz="2400" dirty="0" smtClean="0"/>
              <a:t>its </a:t>
            </a:r>
            <a:r>
              <a:rPr lang="en-US" sz="2400" dirty="0"/>
              <a:t>loss is prevented due to high volatility</a:t>
            </a:r>
            <a:r>
              <a:rPr lang="en-US" sz="2400" dirty="0" smtClean="0"/>
              <a:t>:</a:t>
            </a:r>
            <a:endParaRPr lang="ru-RU" sz="2400" dirty="0" smtClean="0"/>
          </a:p>
          <a:p>
            <a:r>
              <a:rPr lang="en-US" sz="2400" dirty="0" smtClean="0"/>
              <a:t>The </a:t>
            </a:r>
            <a:r>
              <a:rPr lang="en-US" sz="2400" dirty="0"/>
              <a:t>entire volume of the first portion of the distillate is examined only for hydrocyanic acid</a:t>
            </a:r>
            <a:r>
              <a:rPr lang="en-US" sz="2400" dirty="0" smtClean="0"/>
              <a:t>.</a:t>
            </a:r>
            <a:endParaRPr lang="ru-RU" sz="2400" dirty="0" smtClean="0"/>
          </a:p>
          <a:p>
            <a:r>
              <a:rPr lang="en-US" sz="2400" b="1" dirty="0" smtClean="0"/>
              <a:t>The </a:t>
            </a:r>
            <a:r>
              <a:rPr lang="en-US" sz="2400" b="1" dirty="0"/>
              <a:t>2nd portion of the distillate </a:t>
            </a:r>
            <a:r>
              <a:rPr lang="en-US" sz="2400" dirty="0"/>
              <a:t>is distilled off in a volume of 25-50 ml. It </a:t>
            </a:r>
            <a:r>
              <a:rPr lang="en-US" sz="2400" dirty="0" err="1"/>
              <a:t>containssubstances</a:t>
            </a:r>
            <a:r>
              <a:rPr lang="en-US" sz="2400" dirty="0"/>
              <a:t> of medium volatility (alcohols, acetone, alkyl halides </a:t>
            </a:r>
            <a:r>
              <a:rPr lang="en-US" sz="2400" dirty="0" smtClean="0"/>
              <a:t>and</a:t>
            </a:r>
            <a:r>
              <a:rPr lang="ru-RU" sz="2400" dirty="0" smtClean="0"/>
              <a:t> </a:t>
            </a:r>
            <a:r>
              <a:rPr lang="en-US" sz="2400" dirty="0" smtClean="0"/>
              <a:t>etc.).</a:t>
            </a:r>
            <a:endParaRPr lang="ru-RU" sz="2400" dirty="0" smtClean="0"/>
          </a:p>
          <a:p>
            <a:r>
              <a:rPr lang="en-US" sz="2400" b="1" dirty="0" smtClean="0"/>
              <a:t>The </a:t>
            </a:r>
            <a:r>
              <a:rPr lang="en-US" sz="2400" b="1" dirty="0"/>
              <a:t>3rd portion of the distillate </a:t>
            </a:r>
            <a:r>
              <a:rPr lang="en-US" sz="2400" dirty="0"/>
              <a:t>is also collected in a volume of 25-50 ml. In </a:t>
            </a:r>
            <a:r>
              <a:rPr lang="en-US" sz="2400" dirty="0" smtClean="0"/>
              <a:t>it</a:t>
            </a:r>
            <a:r>
              <a:rPr lang="ru-RU" sz="2400" dirty="0" smtClean="0"/>
              <a:t> </a:t>
            </a:r>
            <a:r>
              <a:rPr lang="en-US" sz="2400" dirty="0" smtClean="0"/>
              <a:t>contains </a:t>
            </a:r>
            <a:r>
              <a:rPr lang="en-US" sz="2400" dirty="0"/>
              <a:t>highly volatile substances (formaldehyde, ethylene glycol, etc.).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33554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D24D2-99C2-4971-A76F-0077CE8CF617}" type="slidenum">
              <a:rPr lang="ru-RU" smtClean="0"/>
              <a:t>8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91068" y="1140308"/>
            <a:ext cx="577426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Sources of poisoning</a:t>
            </a:r>
            <a:r>
              <a:rPr lang="en-US" sz="2400" dirty="0" smtClean="0"/>
              <a:t>:</a:t>
            </a:r>
            <a:endParaRPr lang="ru-RU" sz="2400" dirty="0" smtClean="0"/>
          </a:p>
          <a:p>
            <a:pPr marL="457200" indent="-457200">
              <a:buAutoNum type="arabicPeriod"/>
            </a:pPr>
            <a:r>
              <a:rPr lang="en-US" sz="2400" dirty="0" smtClean="0"/>
              <a:t>kernels </a:t>
            </a:r>
            <a:r>
              <a:rPr lang="en-US" sz="2400" dirty="0"/>
              <a:t>of bitter almonds, apricots, cherries, cherry laurel and other plants of the </a:t>
            </a:r>
            <a:r>
              <a:rPr lang="en-US" sz="2400" dirty="0" smtClean="0"/>
              <a:t>family</a:t>
            </a:r>
            <a:r>
              <a:rPr lang="ru-RU" sz="2400" dirty="0" smtClean="0"/>
              <a:t> </a:t>
            </a:r>
            <a:r>
              <a:rPr lang="en-US" sz="2400" dirty="0" err="1" smtClean="0"/>
              <a:t>Rosaceae</a:t>
            </a:r>
            <a:r>
              <a:rPr lang="en-US" sz="2400" dirty="0" smtClean="0"/>
              <a:t> </a:t>
            </a:r>
            <a:r>
              <a:rPr lang="en-US" sz="2400" dirty="0"/>
              <a:t>containing the glycoside </a:t>
            </a:r>
            <a:r>
              <a:rPr lang="en-US" sz="2400" b="1" dirty="0" smtClean="0"/>
              <a:t>amygdalin</a:t>
            </a:r>
            <a:endParaRPr lang="ru-RU" sz="2400" b="1" dirty="0" smtClean="0"/>
          </a:p>
          <a:p>
            <a:pPr marL="457200" indent="-457200">
              <a:buAutoNum type="arabicPeriod"/>
            </a:pPr>
            <a:r>
              <a:rPr lang="en-US" sz="2400" b="1" dirty="0" err="1" smtClean="0"/>
              <a:t>phaseolunatin</a:t>
            </a:r>
            <a:r>
              <a:rPr lang="en-US" sz="2400" dirty="0" smtClean="0"/>
              <a:t> </a:t>
            </a:r>
            <a:r>
              <a:rPr lang="en-US" sz="2400" dirty="0"/>
              <a:t>– glycoside of Indian beans (</a:t>
            </a:r>
            <a:r>
              <a:rPr lang="en-US" sz="2400" dirty="0" err="1"/>
              <a:t>Phaseolus</a:t>
            </a:r>
            <a:r>
              <a:rPr lang="en-US" sz="2400" dirty="0"/>
              <a:t> </a:t>
            </a:r>
            <a:r>
              <a:rPr lang="en-US" sz="2400" dirty="0" err="1"/>
              <a:t>lunatus</a:t>
            </a:r>
            <a:r>
              <a:rPr lang="en-US" sz="2400" dirty="0" smtClean="0"/>
              <a:t>)</a:t>
            </a:r>
            <a:endParaRPr lang="ru-RU" sz="2400" dirty="0" smtClean="0"/>
          </a:p>
          <a:p>
            <a:pPr marL="457200" indent="-457200">
              <a:buAutoNum type="arabicPeriod"/>
            </a:pPr>
            <a:r>
              <a:rPr lang="en-US" sz="2400" b="1" dirty="0" smtClean="0"/>
              <a:t> </a:t>
            </a:r>
            <a:r>
              <a:rPr lang="en-US" sz="2400" b="1" dirty="0" err="1"/>
              <a:t>linamarin</a:t>
            </a:r>
            <a:r>
              <a:rPr lang="en-US" sz="2400" b="1" dirty="0"/>
              <a:t> </a:t>
            </a:r>
            <a:r>
              <a:rPr lang="en-US" sz="2400" dirty="0"/>
              <a:t>– flax seed </a:t>
            </a:r>
            <a:r>
              <a:rPr lang="en-US" sz="2400" dirty="0" smtClean="0"/>
              <a:t>glycoside</a:t>
            </a:r>
            <a:endParaRPr lang="ru-RU" sz="2400" dirty="0" smtClean="0"/>
          </a:p>
          <a:p>
            <a:pPr marL="457200" indent="-457200">
              <a:buAutoNum type="arabicPeriod"/>
            </a:pPr>
            <a:r>
              <a:rPr lang="en-US" sz="2400" dirty="0" smtClean="0"/>
              <a:t> </a:t>
            </a:r>
            <a:r>
              <a:rPr lang="en-US" sz="2400" dirty="0"/>
              <a:t>water manna containing a glycoside that splits off </a:t>
            </a:r>
            <a:r>
              <a:rPr lang="en-US" sz="2400" dirty="0" smtClean="0"/>
              <a:t>HCN</a:t>
            </a:r>
            <a:endParaRPr lang="ru-RU" sz="2400" dirty="0" smtClean="0"/>
          </a:p>
          <a:p>
            <a:pPr marL="457200" indent="-457200">
              <a:buAutoNum type="arabicPeriod"/>
            </a:pPr>
            <a:r>
              <a:rPr lang="en-US" sz="2400" dirty="0" smtClean="0"/>
              <a:t>cyanogen </a:t>
            </a:r>
            <a:r>
              <a:rPr lang="en-US" sz="2400" dirty="0"/>
              <a:t>[(CN)2], cyanogen chloride and bromide (</a:t>
            </a:r>
            <a:r>
              <a:rPr lang="en-US" sz="2400" dirty="0" err="1"/>
              <a:t>ClCN</a:t>
            </a:r>
            <a:r>
              <a:rPr lang="en-US" sz="2400" dirty="0"/>
              <a:t>, </a:t>
            </a:r>
            <a:r>
              <a:rPr lang="en-US" sz="2400" dirty="0" err="1"/>
              <a:t>BrCN</a:t>
            </a:r>
            <a:r>
              <a:rPr lang="en-US" sz="2400" dirty="0" smtClean="0"/>
              <a:t>)</a:t>
            </a:r>
            <a:endParaRPr lang="ru-RU" sz="2400" dirty="0" smtClean="0"/>
          </a:p>
          <a:p>
            <a:pPr marL="457200" indent="-457200">
              <a:buAutoNum type="arabicPeriod"/>
            </a:pPr>
            <a:r>
              <a:rPr lang="en-US" sz="2400" dirty="0" smtClean="0"/>
              <a:t> </a:t>
            </a:r>
            <a:r>
              <a:rPr lang="en-US" sz="2400" dirty="0"/>
              <a:t>burning of celluloid, wool and polymer </a:t>
            </a:r>
            <a:r>
              <a:rPr lang="en-US" sz="2400" dirty="0" smtClean="0"/>
              <a:t>materials</a:t>
            </a:r>
            <a:endParaRPr lang="ru-RU" sz="2400" dirty="0" smtClean="0"/>
          </a:p>
          <a:p>
            <a:pPr marL="457200" indent="-457200">
              <a:buAutoNum type="arabicPeriod"/>
            </a:pPr>
            <a:r>
              <a:rPr lang="en-US" sz="2400" dirty="0" smtClean="0"/>
              <a:t>HCN </a:t>
            </a:r>
            <a:r>
              <a:rPr lang="en-US" sz="2400" dirty="0"/>
              <a:t>are </a:t>
            </a:r>
            <a:r>
              <a:rPr lang="en-US" sz="2400" dirty="0" smtClean="0"/>
              <a:t>found </a:t>
            </a:r>
            <a:r>
              <a:rPr lang="en-US" sz="2400" dirty="0"/>
              <a:t>in tobacco smoke!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96423" y="301756"/>
            <a:ext cx="7732421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Hydrocyanic acid</a:t>
            </a:r>
            <a:r>
              <a:rPr lang="ru-RU" sz="3200" b="1" dirty="0" smtClean="0"/>
              <a:t> </a:t>
            </a:r>
            <a:r>
              <a:rPr lang="en-US" sz="3200" b="1" dirty="0" smtClean="0"/>
              <a:t> or prussic acid        </a:t>
            </a:r>
            <a:r>
              <a:rPr lang="en-US" sz="4400" b="1" dirty="0"/>
              <a:t>HCN</a:t>
            </a:r>
            <a:endParaRPr lang="ru-RU" sz="4400" b="1" dirty="0"/>
          </a:p>
          <a:p>
            <a:endParaRPr lang="ru-RU" sz="32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48569" t="37383" r="29176" b="17130"/>
          <a:stretch/>
        </p:blipFill>
        <p:spPr>
          <a:xfrm>
            <a:off x="6506632" y="1134985"/>
            <a:ext cx="2455333" cy="282147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45444" t="27199" r="27616" b="25811"/>
          <a:stretch/>
        </p:blipFill>
        <p:spPr>
          <a:xfrm>
            <a:off x="8961965" y="1096745"/>
            <a:ext cx="2942168" cy="288531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l="41801" t="40963" r="23060" b="22345"/>
          <a:stretch/>
        </p:blipFill>
        <p:spPr>
          <a:xfrm>
            <a:off x="6506632" y="3956463"/>
            <a:ext cx="4572001" cy="2836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98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D24D2-99C2-4971-A76F-0077CE8CF617}" type="slidenum">
              <a:rPr lang="ru-RU" smtClean="0"/>
              <a:t>9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43466" y="304507"/>
            <a:ext cx="10710333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Entry into the body</a:t>
            </a:r>
            <a:r>
              <a:rPr lang="en-US" sz="3200" b="1" dirty="0" smtClean="0"/>
              <a:t>:</a:t>
            </a:r>
            <a:endParaRPr lang="ru-RU" sz="3200" b="1" dirty="0" smtClean="0"/>
          </a:p>
          <a:p>
            <a:r>
              <a:rPr lang="en-US" sz="3200" dirty="0" smtClean="0"/>
              <a:t>• </a:t>
            </a:r>
            <a:r>
              <a:rPr lang="en-US" sz="3200" dirty="0"/>
              <a:t>with inhaled air</a:t>
            </a:r>
            <a:r>
              <a:rPr lang="en-US" sz="3200" dirty="0" smtClean="0"/>
              <a:t>,</a:t>
            </a:r>
            <a:endParaRPr lang="ru-RU" sz="3200" dirty="0" smtClean="0"/>
          </a:p>
          <a:p>
            <a:r>
              <a:rPr lang="en-US" sz="3200" dirty="0" smtClean="0"/>
              <a:t>• </a:t>
            </a:r>
            <a:r>
              <a:rPr lang="en-US" sz="3200" dirty="0"/>
              <a:t>absorbed through the skin</a:t>
            </a:r>
            <a:r>
              <a:rPr lang="en-US" sz="3200" dirty="0" smtClean="0"/>
              <a:t>,</a:t>
            </a:r>
            <a:endParaRPr lang="ru-RU" sz="3200" dirty="0" smtClean="0"/>
          </a:p>
          <a:p>
            <a:r>
              <a:rPr lang="en-US" sz="3200" dirty="0" smtClean="0"/>
              <a:t>• </a:t>
            </a:r>
            <a:r>
              <a:rPr lang="en-US" sz="3200" dirty="0"/>
              <a:t>through the digestive canal, through the gastrointestinal tract</a:t>
            </a:r>
            <a:r>
              <a:rPr lang="en-US" sz="3200" dirty="0" smtClean="0"/>
              <a:t>.</a:t>
            </a:r>
            <a:endParaRPr lang="ru-RU" sz="3200" dirty="0" smtClean="0"/>
          </a:p>
          <a:p>
            <a:r>
              <a:rPr lang="en-US" sz="3200" b="1" dirty="0" smtClean="0"/>
              <a:t>Mechanism </a:t>
            </a:r>
            <a:r>
              <a:rPr lang="en-US" sz="3200" b="1" dirty="0"/>
              <a:t>of action</a:t>
            </a:r>
            <a:r>
              <a:rPr lang="en-US" sz="3200" b="1" dirty="0" smtClean="0"/>
              <a:t>:</a:t>
            </a:r>
            <a:endParaRPr lang="ru-RU" sz="3200" b="1" dirty="0" smtClean="0"/>
          </a:p>
          <a:p>
            <a:r>
              <a:rPr lang="en-US" sz="3200" dirty="0" smtClean="0"/>
              <a:t>Cyanides </a:t>
            </a:r>
            <a:r>
              <a:rPr lang="en-US" sz="3200" dirty="0"/>
              <a:t>stabilize iron cytochrome oxidase </a:t>
            </a:r>
            <a:r>
              <a:rPr lang="en-US" sz="3200" dirty="0" err="1"/>
              <a:t>intrivalent</a:t>
            </a:r>
            <a:r>
              <a:rPr lang="en-US" sz="3200" dirty="0"/>
              <a:t> state, which completely disrupts </a:t>
            </a:r>
            <a:r>
              <a:rPr lang="en-US" sz="3200" dirty="0" err="1"/>
              <a:t>cellularbreath</a:t>
            </a:r>
            <a:r>
              <a:rPr lang="en-US" sz="3200" dirty="0" smtClean="0"/>
              <a:t>.</a:t>
            </a:r>
            <a:r>
              <a:rPr lang="ru-RU" sz="3200" dirty="0" smtClean="0"/>
              <a:t> </a:t>
            </a:r>
            <a:r>
              <a:rPr lang="en-US" sz="3200" dirty="0" smtClean="0"/>
              <a:t>Tissue </a:t>
            </a:r>
            <a:r>
              <a:rPr lang="en-US" sz="3200" dirty="0"/>
              <a:t>hypoxia occurs, despite the fact that the </a:t>
            </a:r>
            <a:r>
              <a:rPr lang="en-US" sz="3200" dirty="0" smtClean="0"/>
              <a:t>blood</a:t>
            </a:r>
            <a:r>
              <a:rPr lang="ru-RU" sz="3200" dirty="0" smtClean="0"/>
              <a:t> </a:t>
            </a:r>
            <a:r>
              <a:rPr lang="en-US" sz="3200" dirty="0" smtClean="0"/>
              <a:t>saturated </a:t>
            </a:r>
            <a:r>
              <a:rPr lang="en-US" sz="3200" dirty="0"/>
              <a:t>with oxygen</a:t>
            </a:r>
            <a:r>
              <a:rPr lang="en-US" sz="3200" dirty="0" smtClean="0"/>
              <a:t>.</a:t>
            </a:r>
            <a:r>
              <a:rPr lang="ru-RU" sz="3200" dirty="0" smtClean="0"/>
              <a:t> </a:t>
            </a:r>
            <a:r>
              <a:rPr lang="en-US" sz="3200" dirty="0" smtClean="0"/>
              <a:t>The </a:t>
            </a:r>
            <a:r>
              <a:rPr lang="en-US" sz="3200" dirty="0"/>
              <a:t>cells of the central nervous system are most sensitive to oxygen deficiency</a:t>
            </a:r>
            <a:r>
              <a:rPr lang="en-US" sz="3200" dirty="0" smtClean="0"/>
              <a:t>.</a:t>
            </a:r>
            <a:r>
              <a:rPr lang="ru-RU" sz="3200" dirty="0" smtClean="0"/>
              <a:t> </a:t>
            </a:r>
            <a:r>
              <a:rPr lang="en-US" sz="3200" dirty="0" smtClean="0"/>
              <a:t>In </a:t>
            </a:r>
            <a:r>
              <a:rPr lang="en-US" sz="3200" dirty="0"/>
              <a:t>addition, cyanides disrupt the activity of more than 20enzyme reactions</a:t>
            </a:r>
            <a:r>
              <a:rPr lang="en-US" sz="3200" dirty="0" smtClean="0"/>
              <a:t>.</a:t>
            </a:r>
            <a:r>
              <a:rPr lang="ru-RU" sz="3200" dirty="0" smtClean="0"/>
              <a:t> </a:t>
            </a:r>
            <a:r>
              <a:rPr lang="en-US" sz="3200" dirty="0" smtClean="0"/>
              <a:t>This </a:t>
            </a:r>
            <a:r>
              <a:rPr lang="en-US" sz="3200" dirty="0"/>
              <a:t>leads to </a:t>
            </a:r>
            <a:r>
              <a:rPr lang="en-US" sz="3200" dirty="0" smtClean="0"/>
              <a:t>rapid</a:t>
            </a:r>
            <a:r>
              <a:rPr lang="ru-RU" sz="3200" dirty="0" smtClean="0"/>
              <a:t> </a:t>
            </a:r>
            <a:r>
              <a:rPr lang="en-US" sz="3200" dirty="0" smtClean="0"/>
              <a:t>development </a:t>
            </a:r>
            <a:r>
              <a:rPr lang="en-US" sz="3200" dirty="0"/>
              <a:t>of intoxication and rapid death.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85251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9365</TotalTime>
  <Words>1117</Words>
  <Application>Microsoft Office PowerPoint</Application>
  <PresentationFormat>Широкоэкранный</PresentationFormat>
  <Paragraphs>127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 Unicode MS</vt:lpstr>
      <vt:lpstr>Arial</vt:lpstr>
      <vt:lpstr>Calibri</vt:lpstr>
      <vt:lpstr>Calibri Light</vt:lpstr>
      <vt:lpstr>Times New Roman</vt:lpstr>
      <vt:lpstr>Тема Office</vt:lpstr>
      <vt:lpstr>MINISTRY OF HEALTH OF THE RUSSIAN FEDERATION  VOLGOGRAD STATE MEDICAL UNIVERSITY  DEPARTMENT OF PHARMACEUTICAL AND TOXICOLOGICAL CHEMISTRY   LECTURE 7   TOXICOLOGIKAL CHEMISTRY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MINISTRY OF HEALTH OF THE RUSSIAN FEDERATION  VOLGOGRAD STATE MEDICAL UNIVERSITY  DEPARTMENT OF PHARMACEUTICAL AND TOXICOLOGICAL CHEMISTRY   LECTURE 1  Methods of pharmacopoeial analysis</dc:title>
  <dc:creator>mp_paramonova</dc:creator>
  <cp:lastModifiedBy>mp_paramonova</cp:lastModifiedBy>
  <cp:revision>274</cp:revision>
  <dcterms:created xsi:type="dcterms:W3CDTF">2023-03-02T19:19:06Z</dcterms:created>
  <dcterms:modified xsi:type="dcterms:W3CDTF">2023-11-30T20:59:28Z</dcterms:modified>
</cp:coreProperties>
</file>