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sldIdLst>
    <p:sldId id="278" r:id="rId2"/>
    <p:sldId id="260" r:id="rId3"/>
    <p:sldId id="285" r:id="rId4"/>
    <p:sldId id="287" r:id="rId5"/>
    <p:sldId id="288" r:id="rId6"/>
    <p:sldId id="286" r:id="rId7"/>
    <p:sldId id="289" r:id="rId8"/>
    <p:sldId id="290" r:id="rId9"/>
    <p:sldId id="291" r:id="rId10"/>
    <p:sldId id="292" r:id="rId11"/>
    <p:sldId id="293" r:id="rId12"/>
    <p:sldId id="294" r:id="rId13"/>
    <p:sldId id="302" r:id="rId14"/>
    <p:sldId id="303" r:id="rId15"/>
    <p:sldId id="304" r:id="rId16"/>
    <p:sldId id="305" r:id="rId17"/>
    <p:sldId id="306" r:id="rId18"/>
    <p:sldId id="307" r:id="rId19"/>
    <p:sldId id="295" r:id="rId20"/>
    <p:sldId id="296" r:id="rId21"/>
    <p:sldId id="297" r:id="rId22"/>
    <p:sldId id="298" r:id="rId23"/>
    <p:sldId id="299" r:id="rId24"/>
    <p:sldId id="300" r:id="rId25"/>
    <p:sldId id="308" r:id="rId26"/>
    <p:sldId id="309" r:id="rId27"/>
    <p:sldId id="310" r:id="rId28"/>
    <p:sldId id="311" r:id="rId29"/>
    <p:sldId id="312" r:id="rId30"/>
    <p:sldId id="301" r:id="rId31"/>
    <p:sldId id="313" r:id="rId32"/>
    <p:sldId id="261" r:id="rId33"/>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366"/>
    <a:srgbClr val="078877"/>
    <a:srgbClr val="E5C78C"/>
    <a:srgbClr val="947848"/>
    <a:srgbClr val="8C71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15" autoAdjust="0"/>
    <p:restoredTop sz="82072" autoAdjust="0"/>
  </p:normalViewPr>
  <p:slideViewPr>
    <p:cSldViewPr snapToGrid="0">
      <p:cViewPr varScale="1">
        <p:scale>
          <a:sx n="88" d="100"/>
          <a:sy n="88" d="100"/>
        </p:scale>
        <p:origin x="114" y="342"/>
      </p:cViewPr>
      <p:guideLst>
        <p:guide orient="horz" pos="2381"/>
        <p:guide pos="3367"/>
      </p:guideLst>
    </p:cSldViewPr>
  </p:slideViewPr>
  <p:outlineViewPr>
    <p:cViewPr>
      <p:scale>
        <a:sx n="33" d="100"/>
        <a:sy n="33" d="100"/>
      </p:scale>
      <p:origin x="0" y="998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B55B15-FFBA-4CC8-ABCE-C5C2103AEE93}" type="datetimeFigureOut">
              <a:rPr lang="ru-RU" smtClean="0"/>
              <a:t>16.06.2025</a:t>
            </a:fld>
            <a:endParaRPr lang="ru-RU"/>
          </a:p>
        </p:txBody>
      </p:sp>
      <p:sp>
        <p:nvSpPr>
          <p:cNvPr id="4" name="Образ слайда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D606E5-AFF6-4694-9544-F18D3EB850C7}" type="slidenum">
              <a:rPr lang="ru-RU" smtClean="0"/>
              <a:t>‹#›</a:t>
            </a:fld>
            <a:endParaRPr lang="ru-RU"/>
          </a:p>
        </p:txBody>
      </p:sp>
    </p:spTree>
    <p:extLst>
      <p:ext uri="{BB962C8B-B14F-4D97-AF65-F5344CB8AC3E}">
        <p14:creationId xmlns:p14="http://schemas.microsoft.com/office/powerpoint/2010/main" val="4264727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omolecula.ru/articles/gennye-i-kletochnye-lekarstva-slozhnoe-regulirovanie-dlia-slozhnykh-produktov#source-20"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biomolecula.ru/articles/gennye-i-kletochnye-lekarstva-slozhnoe-regulirovanie-dlia-slozhnykh-produktov#source-21"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iomolecula.ru/articles/gennye-i-kletochnye-lekarstva-slozhnoe-regulirovanie-dlia-slozhnykh-produktov#source-20"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biomolecula.ru/articles/gennye-i-kletochnye-lekarstva-slozhnoe-regulirovanie-dlia-slozhnykh-produktov#source-21"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iomolecula.ru/articles/gennye-i-kletochnye-lekarstva-slozhnoe-regulirovanie-dlia-slozhnykh-produktov#source-20"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biomolecula.ru/articles/gennye-i-kletochnye-lekarstva-slozhnoe-regulirovanie-dlia-slozhnykh-produktov#source-21"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iomolecula.ru/articles/gennye-i-kletochnye-lekarstva-slozhnoe-regulirovanie-dlia-slozhnykh-produktov#source-20"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biomolecula.ru/articles/gennye-i-kletochnye-lekarstva-slozhnoe-regulirovanie-dlia-slozhnykh-produktov#source-21"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iomolecula.ru/articles/gennye-i-kletochnye-lekarstva-slozhnoe-regulirovanie-dlia-slozhnykh-produktov#source-20"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biomolecula.ru/articles/gennye-i-kletochnye-lekarstva-slozhnoe-regulirovanie-dlia-slozhnykh-produktov#source-21"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iomolecula.ru/articles/gennye-i-kletochnye-lekarstva-slozhnoe-regulirovanie-dlia-slozhnykh-produktov#source-20"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biomolecula.ru/articles/gennye-i-kletochnye-lekarstva-slozhnoe-regulirovanie-dlia-slozhnykh-produktov#source-21"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biomolecula.ru/articles/gennye-i-kletochnye-lekarstva-slozhnoe-regulirovanie-dlia-slozhnykh-produktov#source-20"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biomolecula.ru/articles/gennye-i-kletochnye-lekarstva-slozhnoe-regulirovanie-dlia-slozhnykh-produktov#source-21"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iomolecula.ru/articles/gennye-i-kletochnye-lekarstva-slozhnoe-regulirovanie-dlia-slozhnykh-produktov#source-20"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biomolecula.ru/articles/gennye-i-kletochnye-lekarstva-slozhnoe-regulirovanie-dlia-slozhnykh-produktov#source-21"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Эта категория рисков значима, если донорский материал будет использоваться для получения аллогенных препаратов, то есть их реципиентами будут другие люди, а не сам донор. Из-за высокой восприимчивости клеточных препаратов к любым методам </a:t>
            </a:r>
            <a:r>
              <a:rPr lang="ru-RU" sz="1200" b="0" i="0" kern="1200" dirty="0" err="1" smtClean="0">
                <a:solidFill>
                  <a:schemeClr val="tx1"/>
                </a:solidFill>
                <a:effectLst/>
                <a:latin typeface="+mn-lt"/>
                <a:ea typeface="+mn-ea"/>
                <a:cs typeface="+mn-cs"/>
              </a:rPr>
              <a:t>деконтаминации</a:t>
            </a:r>
            <a:r>
              <a:rPr lang="ru-RU" sz="1200" b="0" i="0" kern="1200" dirty="0" smtClean="0">
                <a:solidFill>
                  <a:schemeClr val="tx1"/>
                </a:solidFill>
                <a:effectLst/>
                <a:latin typeface="+mn-lt"/>
                <a:ea typeface="+mn-ea"/>
                <a:cs typeface="+mn-cs"/>
              </a:rPr>
              <a:t> (которые по определению агрессивны) для обеспечения микробиологической безопасности невозможна ни химическая, ни термическая, ни лучевая обработка. Кроме того, крупные размеры клеток не позволяют использовать противомикробные фильтры для фильтрации бактерий, микоплазмы и вирусов. В этом ключе главное средство инфекционной безопасности на этапе производства — строжайший отбор доноров. Его критерии могут быть смягчены только в случае </a:t>
            </a:r>
            <a:r>
              <a:rPr lang="ru-RU" sz="1200" b="0" i="0" kern="1200" dirty="0" err="1" smtClean="0">
                <a:solidFill>
                  <a:schemeClr val="tx1"/>
                </a:solidFill>
                <a:effectLst/>
                <a:latin typeface="+mn-lt"/>
                <a:ea typeface="+mn-ea"/>
                <a:cs typeface="+mn-cs"/>
              </a:rPr>
              <a:t>аутологичного</a:t>
            </a:r>
            <a:r>
              <a:rPr lang="ru-RU" sz="1200" b="0" i="0" kern="1200" dirty="0" smtClean="0">
                <a:solidFill>
                  <a:schemeClr val="tx1"/>
                </a:solidFill>
                <a:effectLst/>
                <a:latin typeface="+mn-lt"/>
                <a:ea typeface="+mn-ea"/>
                <a:cs typeface="+mn-cs"/>
              </a:rPr>
              <a:t> донорства (то есть донорства для собственных нужд) </a:t>
            </a:r>
            <a:r>
              <a:rPr lang="ru-RU" sz="1200" b="0" i="0" u="none" strike="noStrike" kern="1200" dirty="0" smtClean="0">
                <a:solidFill>
                  <a:schemeClr val="tx1"/>
                </a:solidFill>
                <a:effectLst/>
                <a:latin typeface="+mn-lt"/>
                <a:ea typeface="+mn-ea"/>
                <a:cs typeface="+mn-cs"/>
                <a:hlinkClick r:id="rId3"/>
              </a:rPr>
              <a:t>[20]</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4"/>
              </a:rPr>
              <a:t>[21]</a:t>
            </a:r>
            <a:r>
              <a:rPr lang="ru-RU" sz="1200" b="0" i="0" kern="1200" dirty="0" smtClean="0">
                <a:solidFill>
                  <a:schemeClr val="tx1"/>
                </a:solidFill>
                <a:effectLst/>
                <a:latin typeface="+mn-lt"/>
                <a:ea typeface="+mn-ea"/>
                <a:cs typeface="+mn-cs"/>
              </a:rPr>
              <a:t>. Вместе с тем никакой строгий отбор не способен гарантировать полную инфекционную безопасность, поэтому остаточный риск неустраним и требует понимания со стороны лечащего врача и самого пациента и явного принятия этого риска (зачастую для снижения риска на этапе применения используют антибиотики). При несоблюдении правил надлежащей производственной практики (GMP) нередки инфекционные осложнения</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Малые количества клеток требуют особо бережного и продуманного выполнения всех производственных процессов, ведь любые серьезные проблемы могут привести к порче получаемого продукта и его отбраковке. Если у пациента-донора имеется дефицит клеточного материала (ведь нередко он решает прибегнуть к клеточной терапии именно для восполнения утраченных клеток), то утрата произведенного продукта может вообще оказаться трагичной. Дефицит донорского материала также накладывает ограничения на контроль качества, поскольку ряд испытаний требует расходования клеточного препарата. Если материала мало, контроль качества может оказаться неполным, а это, в свою очередь, влечет за собой повышенные требования к </a:t>
            </a:r>
            <a:r>
              <a:rPr lang="ru-RU" sz="1200" b="0" i="0" kern="1200" dirty="0" err="1" smtClean="0">
                <a:solidFill>
                  <a:schemeClr val="tx1"/>
                </a:solidFill>
                <a:effectLst/>
                <a:latin typeface="+mn-lt"/>
                <a:ea typeface="+mn-ea"/>
                <a:cs typeface="+mn-cs"/>
              </a:rPr>
              <a:t>валидации</a:t>
            </a:r>
            <a:r>
              <a:rPr lang="ru-RU" sz="1200" b="0" i="0" kern="1200" dirty="0" smtClean="0">
                <a:solidFill>
                  <a:schemeClr val="tx1"/>
                </a:solidFill>
                <a:effectLst/>
                <a:latin typeface="+mn-lt"/>
                <a:ea typeface="+mn-ea"/>
                <a:cs typeface="+mn-cs"/>
              </a:rPr>
              <a:t> процесса производства — нередко ключевого компонента обеспечения качества клеточного препарата</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Будучи живыми, клетки очень восприимчивы к любым неблагоприятным воздействиям в процессе производства. Производство клеточного препарата — это комплекс манипуляций с исходным донорским материалом для придания ему желаемых новых биологических свойств или для его наращивания, чтобы получить достаточную дозу. Примеры манипуляций: обработка факторами роста, факторами дифференцировки, наращивание, генетическая модификация. Все эти процессы требуют для своего проведения строго контролируемых условий, по четко составленному, выверенному и отработанному плану, чтобы минимизировать любые отклонения.</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По этой причине производство клеток должно осуществляться в соответствии с правилами надлежащей производственной практики (GMP) в асептических условиях, не допускающих внешней контаминации. Соблюдение таких условий должно быть </a:t>
            </a:r>
            <a:r>
              <a:rPr lang="ru-RU" sz="1200" b="0" i="0" kern="1200" dirty="0" err="1" smtClean="0">
                <a:solidFill>
                  <a:schemeClr val="tx1"/>
                </a:solidFill>
                <a:effectLst/>
                <a:latin typeface="+mn-lt"/>
                <a:ea typeface="+mn-ea"/>
                <a:cs typeface="+mn-cs"/>
              </a:rPr>
              <a:t>валидировано</a:t>
            </a:r>
            <a:r>
              <a:rPr lang="ru-RU" sz="1200" b="0" i="0" kern="1200" dirty="0" smtClean="0">
                <a:solidFill>
                  <a:schemeClr val="tx1"/>
                </a:solidFill>
                <a:effectLst/>
                <a:latin typeface="+mn-lt"/>
                <a:ea typeface="+mn-ea"/>
                <a:cs typeface="+mn-cs"/>
              </a:rPr>
              <a:t>. Достижение и поддержание таких условий должно четко контролироваться.</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Невозможность всесторонне охарактеризовать продукт производства означает, что он фактически определяется условиями и параметрами производства (процесс есть продукт). Следовательно, любые вариации процесса производства могут приводить к получению клеток с ранее неизвестными характеристиками, в том числе токсичными или неэффективными. Невозможность аналитически охарактеризовать клетки вынуждает сильно полагаться на результаты доклинических и клинических исследований.</a:t>
            </a:r>
          </a:p>
          <a:p>
            <a:endParaRPr lang="ru-RU"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i="1" dirty="0" smtClean="0">
                <a:solidFill>
                  <a:srgbClr val="007366"/>
                </a:solidFill>
                <a:latin typeface="Arial" panose="020B0604020202020204" pitchFamily="34" charset="0"/>
                <a:cs typeface="Arial" panose="020B0604020202020204" pitchFamily="34" charset="0"/>
              </a:rPr>
              <a:t>С учетом того, что сегодня лекарственные препараты на основе клеток используются главным образом в </a:t>
            </a:r>
            <a:r>
              <a:rPr lang="ru-RU" sz="1200" i="1" dirty="0" err="1" smtClean="0">
                <a:solidFill>
                  <a:srgbClr val="007366"/>
                </a:solidFill>
                <a:latin typeface="Arial" panose="020B0604020202020204" pitchFamily="34" charset="0"/>
                <a:cs typeface="Arial" panose="020B0604020202020204" pitchFamily="34" charset="0"/>
              </a:rPr>
              <a:t>аутологичных</a:t>
            </a:r>
            <a:r>
              <a:rPr lang="ru-RU" sz="1200" i="1" dirty="0" smtClean="0">
                <a:solidFill>
                  <a:srgbClr val="007366"/>
                </a:solidFill>
                <a:latin typeface="Arial" panose="020B0604020202020204" pitchFamily="34" charset="0"/>
                <a:cs typeface="Arial" panose="020B0604020202020204" pitchFamily="34" charset="0"/>
              </a:rPr>
              <a:t> условиях или условиях подобранного донорства (</a:t>
            </a:r>
            <a:r>
              <a:rPr lang="ru-RU" sz="1200" i="1" dirty="0" err="1" smtClean="0">
                <a:solidFill>
                  <a:srgbClr val="007366"/>
                </a:solidFill>
                <a:latin typeface="Arial" panose="020B0604020202020204" pitchFamily="34" charset="0"/>
                <a:cs typeface="Arial" panose="020B0604020202020204" pitchFamily="34" charset="0"/>
              </a:rPr>
              <a:t>matched</a:t>
            </a:r>
            <a:r>
              <a:rPr lang="ru-RU" sz="1200" i="1" dirty="0" smtClean="0">
                <a:solidFill>
                  <a:srgbClr val="007366"/>
                </a:solidFill>
                <a:latin typeface="Arial" panose="020B0604020202020204" pitchFamily="34" charset="0"/>
                <a:cs typeface="Arial" panose="020B0604020202020204" pitchFamily="34" charset="0"/>
              </a:rPr>
              <a:t> </a:t>
            </a:r>
            <a:r>
              <a:rPr lang="ru-RU" sz="1200" i="1" dirty="0" err="1" smtClean="0">
                <a:solidFill>
                  <a:srgbClr val="007366"/>
                </a:solidFill>
                <a:latin typeface="Arial" panose="020B0604020202020204" pitchFamily="34" charset="0"/>
                <a:cs typeface="Arial" panose="020B0604020202020204" pitchFamily="34" charset="0"/>
              </a:rPr>
              <a:t>donation</a:t>
            </a:r>
            <a:r>
              <a:rPr lang="ru-RU" sz="1200" i="1" dirty="0" smtClean="0">
                <a:solidFill>
                  <a:srgbClr val="007366"/>
                </a:solidFill>
                <a:latin typeface="Arial" panose="020B0604020202020204" pitchFamily="34" charset="0"/>
                <a:cs typeface="Arial" panose="020B0604020202020204" pitchFamily="34" charset="0"/>
              </a:rPr>
              <a:t>), то есть когда пациент является </a:t>
            </a:r>
            <a:r>
              <a:rPr lang="ru-RU" sz="1200" i="1" dirty="0" err="1" smtClean="0">
                <a:solidFill>
                  <a:srgbClr val="007366"/>
                </a:solidFill>
                <a:latin typeface="Arial" panose="020B0604020202020204" pitchFamily="34" charset="0"/>
                <a:cs typeface="Arial" panose="020B0604020202020204" pitchFamily="34" charset="0"/>
              </a:rPr>
              <a:t>аутодонором</a:t>
            </a:r>
            <a:r>
              <a:rPr lang="ru-RU" sz="1200" i="1" dirty="0" smtClean="0">
                <a:solidFill>
                  <a:srgbClr val="007366"/>
                </a:solidFill>
                <a:latin typeface="Arial" panose="020B0604020202020204" pitchFamily="34" charset="0"/>
                <a:cs typeface="Arial" panose="020B0604020202020204" pitchFamily="34" charset="0"/>
              </a:rPr>
              <a:t> или реципиент подбирается в индивидуальном порядке, весь процесс производства фактически работает ради получения препарата для одного пациента. </a:t>
            </a:r>
            <a:r>
              <a:rPr lang="ru-RU" sz="1200" i="1" smtClean="0">
                <a:solidFill>
                  <a:srgbClr val="007366"/>
                </a:solidFill>
                <a:latin typeface="Arial" panose="020B0604020202020204" pitchFamily="34" charset="0"/>
                <a:cs typeface="Arial" panose="020B0604020202020204" pitchFamily="34" charset="0"/>
              </a:rPr>
              <a:t>Это в свою очередь ведет к дороговизне получаемого продукта.</a:t>
            </a:r>
          </a:p>
          <a:p>
            <a:endParaRPr lang="ru-RU" dirty="0"/>
          </a:p>
        </p:txBody>
      </p:sp>
      <p:sp>
        <p:nvSpPr>
          <p:cNvPr id="4" name="Номер слайда 3"/>
          <p:cNvSpPr>
            <a:spLocks noGrp="1"/>
          </p:cNvSpPr>
          <p:nvPr>
            <p:ph type="sldNum" sz="quarter" idx="10"/>
          </p:nvPr>
        </p:nvSpPr>
        <p:spPr/>
        <p:txBody>
          <a:bodyPr/>
          <a:lstStyle/>
          <a:p>
            <a:fld id="{E0D606E5-AFF6-4694-9544-F18D3EB850C7}" type="slidenum">
              <a:rPr lang="ru-RU" smtClean="0"/>
              <a:t>24</a:t>
            </a:fld>
            <a:endParaRPr lang="ru-RU"/>
          </a:p>
        </p:txBody>
      </p:sp>
    </p:spTree>
    <p:extLst>
      <p:ext uri="{BB962C8B-B14F-4D97-AF65-F5344CB8AC3E}">
        <p14:creationId xmlns:p14="http://schemas.microsoft.com/office/powerpoint/2010/main" val="129531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Эта категория рисков значима, если донорский материал будет использоваться для получения аллогенных препаратов, то есть их реципиентами будут другие люди, а не сам донор. Из-за высокой восприимчивости клеточных препаратов к любым методам </a:t>
            </a:r>
            <a:r>
              <a:rPr lang="ru-RU" sz="1200" b="0" i="0" kern="1200" dirty="0" err="1" smtClean="0">
                <a:solidFill>
                  <a:schemeClr val="tx1"/>
                </a:solidFill>
                <a:effectLst/>
                <a:latin typeface="+mn-lt"/>
                <a:ea typeface="+mn-ea"/>
                <a:cs typeface="+mn-cs"/>
              </a:rPr>
              <a:t>деконтаминации</a:t>
            </a:r>
            <a:r>
              <a:rPr lang="ru-RU" sz="1200" b="0" i="0" kern="1200" dirty="0" smtClean="0">
                <a:solidFill>
                  <a:schemeClr val="tx1"/>
                </a:solidFill>
                <a:effectLst/>
                <a:latin typeface="+mn-lt"/>
                <a:ea typeface="+mn-ea"/>
                <a:cs typeface="+mn-cs"/>
              </a:rPr>
              <a:t> (которые по определению агрессивны) для обеспечения микробиологической безопасности невозможна ни химическая, ни термическая, ни лучевая обработка. Кроме того, крупные размеры клеток не позволяют использовать противомикробные фильтры для фильтрации бактерий, микоплазмы и вирусов. В этом ключе главное средство инфекционной безопасности на этапе производства — строжайший отбор доноров. Его критерии могут быть смягчены только в случае </a:t>
            </a:r>
            <a:r>
              <a:rPr lang="ru-RU" sz="1200" b="0" i="0" kern="1200" dirty="0" err="1" smtClean="0">
                <a:solidFill>
                  <a:schemeClr val="tx1"/>
                </a:solidFill>
                <a:effectLst/>
                <a:latin typeface="+mn-lt"/>
                <a:ea typeface="+mn-ea"/>
                <a:cs typeface="+mn-cs"/>
              </a:rPr>
              <a:t>аутологичного</a:t>
            </a:r>
            <a:r>
              <a:rPr lang="ru-RU" sz="1200" b="0" i="0" kern="1200" dirty="0" smtClean="0">
                <a:solidFill>
                  <a:schemeClr val="tx1"/>
                </a:solidFill>
                <a:effectLst/>
                <a:latin typeface="+mn-lt"/>
                <a:ea typeface="+mn-ea"/>
                <a:cs typeface="+mn-cs"/>
              </a:rPr>
              <a:t> донорства (то есть донорства для собственных нужд) </a:t>
            </a:r>
            <a:r>
              <a:rPr lang="ru-RU" sz="1200" b="0" i="0" u="none" strike="noStrike" kern="1200" dirty="0" smtClean="0">
                <a:solidFill>
                  <a:schemeClr val="tx1"/>
                </a:solidFill>
                <a:effectLst/>
                <a:latin typeface="+mn-lt"/>
                <a:ea typeface="+mn-ea"/>
                <a:cs typeface="+mn-cs"/>
                <a:hlinkClick r:id="rId3"/>
              </a:rPr>
              <a:t>[20]</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4"/>
              </a:rPr>
              <a:t>[21]</a:t>
            </a:r>
            <a:r>
              <a:rPr lang="ru-RU" sz="1200" b="0" i="0" kern="1200" dirty="0" smtClean="0">
                <a:solidFill>
                  <a:schemeClr val="tx1"/>
                </a:solidFill>
                <a:effectLst/>
                <a:latin typeface="+mn-lt"/>
                <a:ea typeface="+mn-ea"/>
                <a:cs typeface="+mn-cs"/>
              </a:rPr>
              <a:t>. Вместе с тем никакой строгий отбор не способен гарантировать полную инфекционную безопасность, поэтому остаточный риск неустраним и требует понимания со стороны лечащего врача и самого пациента и явного принятия этого риска (зачастую для снижения риска на этапе применения используют антибиотики). При несоблюдении правил надлежащей производственной практики (GMP) нередки инфекционные осложнения</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Малые количества клеток требуют особо бережного и продуманного выполнения всех производственных процессов, ведь любые серьезные проблемы могут привести к порче получаемого продукта и его отбраковке. Если у пациента-донора имеется дефицит клеточного материала (ведь нередко он решает прибегнуть к клеточной терапии именно для восполнения утраченных клеток), то утрата произведенного продукта может вообще оказаться трагичной. Дефицит донорского материала также накладывает ограничения на контроль качества, поскольку ряд испытаний требует расходования клеточного препарата. Если материала мало, контроль качества может оказаться неполным, а это, в свою очередь, влечет за собой повышенные требования к </a:t>
            </a:r>
            <a:r>
              <a:rPr lang="ru-RU" sz="1200" b="0" i="0" kern="1200" dirty="0" err="1" smtClean="0">
                <a:solidFill>
                  <a:schemeClr val="tx1"/>
                </a:solidFill>
                <a:effectLst/>
                <a:latin typeface="+mn-lt"/>
                <a:ea typeface="+mn-ea"/>
                <a:cs typeface="+mn-cs"/>
              </a:rPr>
              <a:t>валидации</a:t>
            </a:r>
            <a:r>
              <a:rPr lang="ru-RU" sz="1200" b="0" i="0" kern="1200" dirty="0" smtClean="0">
                <a:solidFill>
                  <a:schemeClr val="tx1"/>
                </a:solidFill>
                <a:effectLst/>
                <a:latin typeface="+mn-lt"/>
                <a:ea typeface="+mn-ea"/>
                <a:cs typeface="+mn-cs"/>
              </a:rPr>
              <a:t> процесса производства — нередко ключевого компонента обеспечения качества клеточного препарата</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Будучи живыми, клетки очень восприимчивы к любым неблагоприятным воздействиям в процессе производства. Производство клеточного препарата — это комплекс манипуляций с исходным донорским материалом для придания ему желаемых новых биологических свойств или для его наращивания, чтобы получить достаточную дозу. Примеры манипуляций: обработка факторами роста, факторами дифференцировки, наращивание, генетическая модификация. Все эти процессы требуют для своего проведения строго контролируемых условий, по четко составленному, выверенному и отработанному плану, чтобы минимизировать любые отклонения.</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По этой причине производство клеток должно осуществляться в соответствии с правилами надлежащей производственной практики (GMP) в асептических условиях, не допускающих внешней контаминации. Соблюдение таких условий должно быть </a:t>
            </a:r>
            <a:r>
              <a:rPr lang="ru-RU" sz="1200" b="0" i="0" kern="1200" dirty="0" err="1" smtClean="0">
                <a:solidFill>
                  <a:schemeClr val="tx1"/>
                </a:solidFill>
                <a:effectLst/>
                <a:latin typeface="+mn-lt"/>
                <a:ea typeface="+mn-ea"/>
                <a:cs typeface="+mn-cs"/>
              </a:rPr>
              <a:t>валидировано</a:t>
            </a:r>
            <a:r>
              <a:rPr lang="ru-RU" sz="1200" b="0" i="0" kern="1200" dirty="0" smtClean="0">
                <a:solidFill>
                  <a:schemeClr val="tx1"/>
                </a:solidFill>
                <a:effectLst/>
                <a:latin typeface="+mn-lt"/>
                <a:ea typeface="+mn-ea"/>
                <a:cs typeface="+mn-cs"/>
              </a:rPr>
              <a:t>. Достижение и поддержание таких условий должно четко контролироваться.</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Невозможность всесторонне охарактеризовать продукт производства означает, что он фактически определяется условиями и параметрами производства (процесс есть продукт). Следовательно, любые вариации процесса производства могут приводить к получению клеток с ранее неизвестными характеристиками, в том числе токсичными или неэффективными. Невозможность аналитически охарактеризовать клетки вынуждает сильно полагаться на результаты доклинических и клинических исследований.</a:t>
            </a:r>
          </a:p>
          <a:p>
            <a:endParaRPr lang="ru-RU"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i="1" dirty="0" smtClean="0">
                <a:solidFill>
                  <a:srgbClr val="007366"/>
                </a:solidFill>
                <a:latin typeface="Arial" panose="020B0604020202020204" pitchFamily="34" charset="0"/>
                <a:cs typeface="Arial" panose="020B0604020202020204" pitchFamily="34" charset="0"/>
              </a:rPr>
              <a:t>С учетом того, что сегодня лекарственные препараты на основе клеток используются главным образом в </a:t>
            </a:r>
            <a:r>
              <a:rPr lang="ru-RU" sz="1200" i="1" dirty="0" err="1" smtClean="0">
                <a:solidFill>
                  <a:srgbClr val="007366"/>
                </a:solidFill>
                <a:latin typeface="Arial" panose="020B0604020202020204" pitchFamily="34" charset="0"/>
                <a:cs typeface="Arial" panose="020B0604020202020204" pitchFamily="34" charset="0"/>
              </a:rPr>
              <a:t>аутологичных</a:t>
            </a:r>
            <a:r>
              <a:rPr lang="ru-RU" sz="1200" i="1" dirty="0" smtClean="0">
                <a:solidFill>
                  <a:srgbClr val="007366"/>
                </a:solidFill>
                <a:latin typeface="Arial" panose="020B0604020202020204" pitchFamily="34" charset="0"/>
                <a:cs typeface="Arial" panose="020B0604020202020204" pitchFamily="34" charset="0"/>
              </a:rPr>
              <a:t> условиях или условиях подобранного донорства (</a:t>
            </a:r>
            <a:r>
              <a:rPr lang="ru-RU" sz="1200" i="1" dirty="0" err="1" smtClean="0">
                <a:solidFill>
                  <a:srgbClr val="007366"/>
                </a:solidFill>
                <a:latin typeface="Arial" panose="020B0604020202020204" pitchFamily="34" charset="0"/>
                <a:cs typeface="Arial" panose="020B0604020202020204" pitchFamily="34" charset="0"/>
              </a:rPr>
              <a:t>matched</a:t>
            </a:r>
            <a:r>
              <a:rPr lang="ru-RU" sz="1200" i="1" dirty="0" smtClean="0">
                <a:solidFill>
                  <a:srgbClr val="007366"/>
                </a:solidFill>
                <a:latin typeface="Arial" panose="020B0604020202020204" pitchFamily="34" charset="0"/>
                <a:cs typeface="Arial" panose="020B0604020202020204" pitchFamily="34" charset="0"/>
              </a:rPr>
              <a:t> </a:t>
            </a:r>
            <a:r>
              <a:rPr lang="ru-RU" sz="1200" i="1" dirty="0" err="1" smtClean="0">
                <a:solidFill>
                  <a:srgbClr val="007366"/>
                </a:solidFill>
                <a:latin typeface="Arial" panose="020B0604020202020204" pitchFamily="34" charset="0"/>
                <a:cs typeface="Arial" panose="020B0604020202020204" pitchFamily="34" charset="0"/>
              </a:rPr>
              <a:t>donation</a:t>
            </a:r>
            <a:r>
              <a:rPr lang="ru-RU" sz="1200" i="1" dirty="0" smtClean="0">
                <a:solidFill>
                  <a:srgbClr val="007366"/>
                </a:solidFill>
                <a:latin typeface="Arial" panose="020B0604020202020204" pitchFamily="34" charset="0"/>
                <a:cs typeface="Arial" panose="020B0604020202020204" pitchFamily="34" charset="0"/>
              </a:rPr>
              <a:t>), то есть когда пациент является </a:t>
            </a:r>
            <a:r>
              <a:rPr lang="ru-RU" sz="1200" i="1" dirty="0" err="1" smtClean="0">
                <a:solidFill>
                  <a:srgbClr val="007366"/>
                </a:solidFill>
                <a:latin typeface="Arial" panose="020B0604020202020204" pitchFamily="34" charset="0"/>
                <a:cs typeface="Arial" panose="020B0604020202020204" pitchFamily="34" charset="0"/>
              </a:rPr>
              <a:t>аутодонором</a:t>
            </a:r>
            <a:r>
              <a:rPr lang="ru-RU" sz="1200" i="1" dirty="0" smtClean="0">
                <a:solidFill>
                  <a:srgbClr val="007366"/>
                </a:solidFill>
                <a:latin typeface="Arial" panose="020B0604020202020204" pitchFamily="34" charset="0"/>
                <a:cs typeface="Arial" panose="020B0604020202020204" pitchFamily="34" charset="0"/>
              </a:rPr>
              <a:t> или реципиент подбирается в индивидуальном порядке, весь процесс производства фактически работает ради получения препарата для одного пациента. </a:t>
            </a:r>
            <a:r>
              <a:rPr lang="ru-RU" sz="1200" i="1" smtClean="0">
                <a:solidFill>
                  <a:srgbClr val="007366"/>
                </a:solidFill>
                <a:latin typeface="Arial" panose="020B0604020202020204" pitchFamily="34" charset="0"/>
                <a:cs typeface="Arial" panose="020B0604020202020204" pitchFamily="34" charset="0"/>
              </a:rPr>
              <a:t>Это в свою очередь ведет к дороговизне получаемого продукта.</a:t>
            </a:r>
          </a:p>
          <a:p>
            <a:endParaRPr lang="ru-RU" dirty="0"/>
          </a:p>
        </p:txBody>
      </p:sp>
      <p:sp>
        <p:nvSpPr>
          <p:cNvPr id="4" name="Номер слайда 3"/>
          <p:cNvSpPr>
            <a:spLocks noGrp="1"/>
          </p:cNvSpPr>
          <p:nvPr>
            <p:ph type="sldNum" sz="quarter" idx="10"/>
          </p:nvPr>
        </p:nvSpPr>
        <p:spPr/>
        <p:txBody>
          <a:bodyPr/>
          <a:lstStyle/>
          <a:p>
            <a:fld id="{E0D606E5-AFF6-4694-9544-F18D3EB850C7}" type="slidenum">
              <a:rPr lang="ru-RU" smtClean="0"/>
              <a:t>25</a:t>
            </a:fld>
            <a:endParaRPr lang="ru-RU"/>
          </a:p>
        </p:txBody>
      </p:sp>
    </p:spTree>
    <p:extLst>
      <p:ext uri="{BB962C8B-B14F-4D97-AF65-F5344CB8AC3E}">
        <p14:creationId xmlns:p14="http://schemas.microsoft.com/office/powerpoint/2010/main" val="1295311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Эта категория рисков значима, если донорский материал будет использоваться для получения аллогенных препаратов, то есть их реципиентами будут другие люди, а не сам донор. Из-за высокой восприимчивости клеточных препаратов к любым методам </a:t>
            </a:r>
            <a:r>
              <a:rPr lang="ru-RU" sz="1200" b="0" i="0" kern="1200" dirty="0" err="1" smtClean="0">
                <a:solidFill>
                  <a:schemeClr val="tx1"/>
                </a:solidFill>
                <a:effectLst/>
                <a:latin typeface="+mn-lt"/>
                <a:ea typeface="+mn-ea"/>
                <a:cs typeface="+mn-cs"/>
              </a:rPr>
              <a:t>деконтаминации</a:t>
            </a:r>
            <a:r>
              <a:rPr lang="ru-RU" sz="1200" b="0" i="0" kern="1200" dirty="0" smtClean="0">
                <a:solidFill>
                  <a:schemeClr val="tx1"/>
                </a:solidFill>
                <a:effectLst/>
                <a:latin typeface="+mn-lt"/>
                <a:ea typeface="+mn-ea"/>
                <a:cs typeface="+mn-cs"/>
              </a:rPr>
              <a:t> (которые по определению агрессивны) для обеспечения микробиологической безопасности невозможна ни химическая, ни термическая, ни лучевая обработка. Кроме того, крупные размеры клеток не позволяют использовать противомикробные фильтры для фильтрации бактерий, микоплазмы и вирусов. В этом ключе главное средство инфекционной безопасности на этапе производства — строжайший отбор доноров. Его критерии могут быть смягчены только в случае </a:t>
            </a:r>
            <a:r>
              <a:rPr lang="ru-RU" sz="1200" b="0" i="0" kern="1200" dirty="0" err="1" smtClean="0">
                <a:solidFill>
                  <a:schemeClr val="tx1"/>
                </a:solidFill>
                <a:effectLst/>
                <a:latin typeface="+mn-lt"/>
                <a:ea typeface="+mn-ea"/>
                <a:cs typeface="+mn-cs"/>
              </a:rPr>
              <a:t>аутологичного</a:t>
            </a:r>
            <a:r>
              <a:rPr lang="ru-RU" sz="1200" b="0" i="0" kern="1200" dirty="0" smtClean="0">
                <a:solidFill>
                  <a:schemeClr val="tx1"/>
                </a:solidFill>
                <a:effectLst/>
                <a:latin typeface="+mn-lt"/>
                <a:ea typeface="+mn-ea"/>
                <a:cs typeface="+mn-cs"/>
              </a:rPr>
              <a:t> донорства (то есть донорства для собственных нужд) </a:t>
            </a:r>
            <a:r>
              <a:rPr lang="ru-RU" sz="1200" b="0" i="0" u="none" strike="noStrike" kern="1200" dirty="0" smtClean="0">
                <a:solidFill>
                  <a:schemeClr val="tx1"/>
                </a:solidFill>
                <a:effectLst/>
                <a:latin typeface="+mn-lt"/>
                <a:ea typeface="+mn-ea"/>
                <a:cs typeface="+mn-cs"/>
                <a:hlinkClick r:id="rId3"/>
              </a:rPr>
              <a:t>[20]</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4"/>
              </a:rPr>
              <a:t>[21]</a:t>
            </a:r>
            <a:r>
              <a:rPr lang="ru-RU" sz="1200" b="0" i="0" kern="1200" dirty="0" smtClean="0">
                <a:solidFill>
                  <a:schemeClr val="tx1"/>
                </a:solidFill>
                <a:effectLst/>
                <a:latin typeface="+mn-lt"/>
                <a:ea typeface="+mn-ea"/>
                <a:cs typeface="+mn-cs"/>
              </a:rPr>
              <a:t>. Вместе с тем никакой строгий отбор не способен гарантировать полную инфекционную безопасность, поэтому остаточный риск неустраним и требует понимания со стороны лечащего врача и самого пациента и явного принятия этого риска (зачастую для снижения риска на этапе применения используют антибиотики). При несоблюдении правил надлежащей производственной практики (GMP) нередки инфекционные осложнения</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Малые количества клеток требуют особо бережного и продуманного выполнения всех производственных процессов, ведь любые серьезные проблемы могут привести к порче получаемого продукта и его отбраковке. Если у пациента-донора имеется дефицит клеточного материала (ведь нередко он решает прибегнуть к клеточной терапии именно для восполнения утраченных клеток), то утрата произведенного продукта может вообще оказаться трагичной. Дефицит донорского материала также накладывает ограничения на контроль качества, поскольку ряд испытаний требует расходования клеточного препарата. Если материала мало, контроль качества может оказаться неполным, а это, в свою очередь, влечет за собой повышенные требования к </a:t>
            </a:r>
            <a:r>
              <a:rPr lang="ru-RU" sz="1200" b="0" i="0" kern="1200" dirty="0" err="1" smtClean="0">
                <a:solidFill>
                  <a:schemeClr val="tx1"/>
                </a:solidFill>
                <a:effectLst/>
                <a:latin typeface="+mn-lt"/>
                <a:ea typeface="+mn-ea"/>
                <a:cs typeface="+mn-cs"/>
              </a:rPr>
              <a:t>валидации</a:t>
            </a:r>
            <a:r>
              <a:rPr lang="ru-RU" sz="1200" b="0" i="0" kern="1200" dirty="0" smtClean="0">
                <a:solidFill>
                  <a:schemeClr val="tx1"/>
                </a:solidFill>
                <a:effectLst/>
                <a:latin typeface="+mn-lt"/>
                <a:ea typeface="+mn-ea"/>
                <a:cs typeface="+mn-cs"/>
              </a:rPr>
              <a:t> процесса производства — нередко ключевого компонента обеспечения качества клеточного препарата</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Будучи живыми, клетки очень восприимчивы к любым неблагоприятным воздействиям в процессе производства. Производство клеточного препарата — это комплекс манипуляций с исходным донорским материалом для придания ему желаемых новых биологических свойств или для его наращивания, чтобы получить достаточную дозу. Примеры манипуляций: обработка факторами роста, факторами дифференцировки, наращивание, генетическая модификация. Все эти процессы требуют для своего проведения строго контролируемых условий, по четко составленному, выверенному и отработанному плану, чтобы минимизировать любые отклонения.</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По этой причине производство клеток должно осуществляться в соответствии с правилами надлежащей производственной практики (GMP) в асептических условиях, не допускающих внешней контаминации. Соблюдение таких условий должно быть </a:t>
            </a:r>
            <a:r>
              <a:rPr lang="ru-RU" sz="1200" b="0" i="0" kern="1200" dirty="0" err="1" smtClean="0">
                <a:solidFill>
                  <a:schemeClr val="tx1"/>
                </a:solidFill>
                <a:effectLst/>
                <a:latin typeface="+mn-lt"/>
                <a:ea typeface="+mn-ea"/>
                <a:cs typeface="+mn-cs"/>
              </a:rPr>
              <a:t>валидировано</a:t>
            </a:r>
            <a:r>
              <a:rPr lang="ru-RU" sz="1200" b="0" i="0" kern="1200" dirty="0" smtClean="0">
                <a:solidFill>
                  <a:schemeClr val="tx1"/>
                </a:solidFill>
                <a:effectLst/>
                <a:latin typeface="+mn-lt"/>
                <a:ea typeface="+mn-ea"/>
                <a:cs typeface="+mn-cs"/>
              </a:rPr>
              <a:t>. Достижение и поддержание таких условий должно четко контролироваться.</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Невозможность всесторонне охарактеризовать продукт производства означает, что он фактически определяется условиями и параметрами производства (процесс есть продукт). Следовательно, любые вариации процесса производства могут приводить к получению клеток с ранее неизвестными характеристиками, в том числе токсичными или неэффективными. Невозможность аналитически охарактеризовать клетки вынуждает сильно полагаться на результаты доклинических и клинических исследований.</a:t>
            </a:r>
          </a:p>
          <a:p>
            <a:endParaRPr lang="ru-RU"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i="1" dirty="0" smtClean="0">
                <a:solidFill>
                  <a:srgbClr val="007366"/>
                </a:solidFill>
                <a:latin typeface="Arial" panose="020B0604020202020204" pitchFamily="34" charset="0"/>
                <a:cs typeface="Arial" panose="020B0604020202020204" pitchFamily="34" charset="0"/>
              </a:rPr>
              <a:t>С учетом того, что сегодня лекарственные препараты на основе клеток используются главным образом в </a:t>
            </a:r>
            <a:r>
              <a:rPr lang="ru-RU" sz="1200" i="1" dirty="0" err="1" smtClean="0">
                <a:solidFill>
                  <a:srgbClr val="007366"/>
                </a:solidFill>
                <a:latin typeface="Arial" panose="020B0604020202020204" pitchFamily="34" charset="0"/>
                <a:cs typeface="Arial" panose="020B0604020202020204" pitchFamily="34" charset="0"/>
              </a:rPr>
              <a:t>аутологичных</a:t>
            </a:r>
            <a:r>
              <a:rPr lang="ru-RU" sz="1200" i="1" dirty="0" smtClean="0">
                <a:solidFill>
                  <a:srgbClr val="007366"/>
                </a:solidFill>
                <a:latin typeface="Arial" panose="020B0604020202020204" pitchFamily="34" charset="0"/>
                <a:cs typeface="Arial" panose="020B0604020202020204" pitchFamily="34" charset="0"/>
              </a:rPr>
              <a:t> условиях или условиях подобранного донорства (</a:t>
            </a:r>
            <a:r>
              <a:rPr lang="ru-RU" sz="1200" i="1" dirty="0" err="1" smtClean="0">
                <a:solidFill>
                  <a:srgbClr val="007366"/>
                </a:solidFill>
                <a:latin typeface="Arial" panose="020B0604020202020204" pitchFamily="34" charset="0"/>
                <a:cs typeface="Arial" panose="020B0604020202020204" pitchFamily="34" charset="0"/>
              </a:rPr>
              <a:t>matched</a:t>
            </a:r>
            <a:r>
              <a:rPr lang="ru-RU" sz="1200" i="1" dirty="0" smtClean="0">
                <a:solidFill>
                  <a:srgbClr val="007366"/>
                </a:solidFill>
                <a:latin typeface="Arial" panose="020B0604020202020204" pitchFamily="34" charset="0"/>
                <a:cs typeface="Arial" panose="020B0604020202020204" pitchFamily="34" charset="0"/>
              </a:rPr>
              <a:t> </a:t>
            </a:r>
            <a:r>
              <a:rPr lang="ru-RU" sz="1200" i="1" dirty="0" err="1" smtClean="0">
                <a:solidFill>
                  <a:srgbClr val="007366"/>
                </a:solidFill>
                <a:latin typeface="Arial" panose="020B0604020202020204" pitchFamily="34" charset="0"/>
                <a:cs typeface="Arial" panose="020B0604020202020204" pitchFamily="34" charset="0"/>
              </a:rPr>
              <a:t>donation</a:t>
            </a:r>
            <a:r>
              <a:rPr lang="ru-RU" sz="1200" i="1" dirty="0" smtClean="0">
                <a:solidFill>
                  <a:srgbClr val="007366"/>
                </a:solidFill>
                <a:latin typeface="Arial" panose="020B0604020202020204" pitchFamily="34" charset="0"/>
                <a:cs typeface="Arial" panose="020B0604020202020204" pitchFamily="34" charset="0"/>
              </a:rPr>
              <a:t>), то есть когда пациент является </a:t>
            </a:r>
            <a:r>
              <a:rPr lang="ru-RU" sz="1200" i="1" dirty="0" err="1" smtClean="0">
                <a:solidFill>
                  <a:srgbClr val="007366"/>
                </a:solidFill>
                <a:latin typeface="Arial" panose="020B0604020202020204" pitchFamily="34" charset="0"/>
                <a:cs typeface="Arial" panose="020B0604020202020204" pitchFamily="34" charset="0"/>
              </a:rPr>
              <a:t>аутодонором</a:t>
            </a:r>
            <a:r>
              <a:rPr lang="ru-RU" sz="1200" i="1" dirty="0" smtClean="0">
                <a:solidFill>
                  <a:srgbClr val="007366"/>
                </a:solidFill>
                <a:latin typeface="Arial" panose="020B0604020202020204" pitchFamily="34" charset="0"/>
                <a:cs typeface="Arial" panose="020B0604020202020204" pitchFamily="34" charset="0"/>
              </a:rPr>
              <a:t> или реципиент подбирается в индивидуальном порядке, весь процесс производства фактически работает ради получения препарата для одного пациента. </a:t>
            </a:r>
            <a:r>
              <a:rPr lang="ru-RU" sz="1200" i="1" smtClean="0">
                <a:solidFill>
                  <a:srgbClr val="007366"/>
                </a:solidFill>
                <a:latin typeface="Arial" panose="020B0604020202020204" pitchFamily="34" charset="0"/>
                <a:cs typeface="Arial" panose="020B0604020202020204" pitchFamily="34" charset="0"/>
              </a:rPr>
              <a:t>Это в свою очередь ведет к дороговизне получаемого продукта.</a:t>
            </a:r>
          </a:p>
          <a:p>
            <a:endParaRPr lang="ru-RU" dirty="0"/>
          </a:p>
        </p:txBody>
      </p:sp>
      <p:sp>
        <p:nvSpPr>
          <p:cNvPr id="4" name="Номер слайда 3"/>
          <p:cNvSpPr>
            <a:spLocks noGrp="1"/>
          </p:cNvSpPr>
          <p:nvPr>
            <p:ph type="sldNum" sz="quarter" idx="10"/>
          </p:nvPr>
        </p:nvSpPr>
        <p:spPr/>
        <p:txBody>
          <a:bodyPr/>
          <a:lstStyle/>
          <a:p>
            <a:fld id="{E0D606E5-AFF6-4694-9544-F18D3EB850C7}" type="slidenum">
              <a:rPr lang="ru-RU" smtClean="0"/>
              <a:t>26</a:t>
            </a:fld>
            <a:endParaRPr lang="ru-RU"/>
          </a:p>
        </p:txBody>
      </p:sp>
    </p:spTree>
    <p:extLst>
      <p:ext uri="{BB962C8B-B14F-4D97-AF65-F5344CB8AC3E}">
        <p14:creationId xmlns:p14="http://schemas.microsoft.com/office/powerpoint/2010/main" val="1295311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Эта категория рисков значима, если донорский материал будет использоваться для получения аллогенных препаратов, то есть их реципиентами будут другие люди, а не сам донор. Из-за высокой восприимчивости клеточных препаратов к любым методам </a:t>
            </a:r>
            <a:r>
              <a:rPr lang="ru-RU" sz="1200" b="0" i="0" kern="1200" dirty="0" err="1" smtClean="0">
                <a:solidFill>
                  <a:schemeClr val="tx1"/>
                </a:solidFill>
                <a:effectLst/>
                <a:latin typeface="+mn-lt"/>
                <a:ea typeface="+mn-ea"/>
                <a:cs typeface="+mn-cs"/>
              </a:rPr>
              <a:t>деконтаминации</a:t>
            </a:r>
            <a:r>
              <a:rPr lang="ru-RU" sz="1200" b="0" i="0" kern="1200" dirty="0" smtClean="0">
                <a:solidFill>
                  <a:schemeClr val="tx1"/>
                </a:solidFill>
                <a:effectLst/>
                <a:latin typeface="+mn-lt"/>
                <a:ea typeface="+mn-ea"/>
                <a:cs typeface="+mn-cs"/>
              </a:rPr>
              <a:t> (которые по определению агрессивны) для обеспечения микробиологической безопасности невозможна ни химическая, ни термическая, ни лучевая обработка. Кроме того, крупные размеры клеток не позволяют использовать противомикробные фильтры для фильтрации бактерий, микоплазмы и вирусов. В этом ключе главное средство инфекционной безопасности на этапе производства — строжайший отбор доноров. Его критерии могут быть смягчены только в случае </a:t>
            </a:r>
            <a:r>
              <a:rPr lang="ru-RU" sz="1200" b="0" i="0" kern="1200" dirty="0" err="1" smtClean="0">
                <a:solidFill>
                  <a:schemeClr val="tx1"/>
                </a:solidFill>
                <a:effectLst/>
                <a:latin typeface="+mn-lt"/>
                <a:ea typeface="+mn-ea"/>
                <a:cs typeface="+mn-cs"/>
              </a:rPr>
              <a:t>аутологичного</a:t>
            </a:r>
            <a:r>
              <a:rPr lang="ru-RU" sz="1200" b="0" i="0" kern="1200" dirty="0" smtClean="0">
                <a:solidFill>
                  <a:schemeClr val="tx1"/>
                </a:solidFill>
                <a:effectLst/>
                <a:latin typeface="+mn-lt"/>
                <a:ea typeface="+mn-ea"/>
                <a:cs typeface="+mn-cs"/>
              </a:rPr>
              <a:t> донорства (то есть донорства для собственных нужд) </a:t>
            </a:r>
            <a:r>
              <a:rPr lang="ru-RU" sz="1200" b="0" i="0" u="none" strike="noStrike" kern="1200" dirty="0" smtClean="0">
                <a:solidFill>
                  <a:schemeClr val="tx1"/>
                </a:solidFill>
                <a:effectLst/>
                <a:latin typeface="+mn-lt"/>
                <a:ea typeface="+mn-ea"/>
                <a:cs typeface="+mn-cs"/>
                <a:hlinkClick r:id="rId3"/>
              </a:rPr>
              <a:t>[20]</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4"/>
              </a:rPr>
              <a:t>[21]</a:t>
            </a:r>
            <a:r>
              <a:rPr lang="ru-RU" sz="1200" b="0" i="0" kern="1200" dirty="0" smtClean="0">
                <a:solidFill>
                  <a:schemeClr val="tx1"/>
                </a:solidFill>
                <a:effectLst/>
                <a:latin typeface="+mn-lt"/>
                <a:ea typeface="+mn-ea"/>
                <a:cs typeface="+mn-cs"/>
              </a:rPr>
              <a:t>. Вместе с тем никакой строгий отбор не способен гарантировать полную инфекционную безопасность, поэтому остаточный риск неустраним и требует понимания со стороны лечащего врача и самого пациента и явного принятия этого риска (зачастую для снижения риска на этапе применения используют антибиотики). При несоблюдении правил надлежащей производственной практики (GMP) нередки инфекционные осложнения</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Малые количества клеток требуют особо бережного и продуманного выполнения всех производственных процессов, ведь любые серьезные проблемы могут привести к порче получаемого продукта и его отбраковке. Если у пациента-донора имеется дефицит клеточного материала (ведь нередко он решает прибегнуть к клеточной терапии именно для восполнения утраченных клеток), то утрата произведенного продукта может вообще оказаться трагичной. Дефицит донорского материала также накладывает ограничения на контроль качества, поскольку ряд испытаний требует расходования клеточного препарата. Если материала мало, контроль качества может оказаться неполным, а это, в свою очередь, влечет за собой повышенные требования к </a:t>
            </a:r>
            <a:r>
              <a:rPr lang="ru-RU" sz="1200" b="0" i="0" kern="1200" dirty="0" err="1" smtClean="0">
                <a:solidFill>
                  <a:schemeClr val="tx1"/>
                </a:solidFill>
                <a:effectLst/>
                <a:latin typeface="+mn-lt"/>
                <a:ea typeface="+mn-ea"/>
                <a:cs typeface="+mn-cs"/>
              </a:rPr>
              <a:t>валидации</a:t>
            </a:r>
            <a:r>
              <a:rPr lang="ru-RU" sz="1200" b="0" i="0" kern="1200" dirty="0" smtClean="0">
                <a:solidFill>
                  <a:schemeClr val="tx1"/>
                </a:solidFill>
                <a:effectLst/>
                <a:latin typeface="+mn-lt"/>
                <a:ea typeface="+mn-ea"/>
                <a:cs typeface="+mn-cs"/>
              </a:rPr>
              <a:t> процесса производства — нередко ключевого компонента обеспечения качества клеточного препарата</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Будучи живыми, клетки очень восприимчивы к любым неблагоприятным воздействиям в процессе производства. Производство клеточного препарата — это комплекс манипуляций с исходным донорским материалом для придания ему желаемых новых биологических свойств или для его наращивания, чтобы получить достаточную дозу. Примеры манипуляций: обработка факторами роста, факторами дифференцировки, наращивание, генетическая модификация. Все эти процессы требуют для своего проведения строго контролируемых условий, по четко составленному, выверенному и отработанному плану, чтобы минимизировать любые отклонения.</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По этой причине производство клеток должно осуществляться в соответствии с правилами надлежащей производственной практики (GMP) в асептических условиях, не допускающих внешней контаминации. Соблюдение таких условий должно быть </a:t>
            </a:r>
            <a:r>
              <a:rPr lang="ru-RU" sz="1200" b="0" i="0" kern="1200" dirty="0" err="1" smtClean="0">
                <a:solidFill>
                  <a:schemeClr val="tx1"/>
                </a:solidFill>
                <a:effectLst/>
                <a:latin typeface="+mn-lt"/>
                <a:ea typeface="+mn-ea"/>
                <a:cs typeface="+mn-cs"/>
              </a:rPr>
              <a:t>валидировано</a:t>
            </a:r>
            <a:r>
              <a:rPr lang="ru-RU" sz="1200" b="0" i="0" kern="1200" dirty="0" smtClean="0">
                <a:solidFill>
                  <a:schemeClr val="tx1"/>
                </a:solidFill>
                <a:effectLst/>
                <a:latin typeface="+mn-lt"/>
                <a:ea typeface="+mn-ea"/>
                <a:cs typeface="+mn-cs"/>
              </a:rPr>
              <a:t>. Достижение и поддержание таких условий должно четко контролироваться.</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Невозможность всесторонне охарактеризовать продукт производства означает, что он фактически определяется условиями и параметрами производства (процесс есть продукт). Следовательно, любые вариации процесса производства могут приводить к получению клеток с ранее неизвестными характеристиками, в том числе токсичными или неэффективными. Невозможность аналитически охарактеризовать клетки вынуждает сильно полагаться на результаты доклинических и клинических исследований.</a:t>
            </a:r>
          </a:p>
          <a:p>
            <a:endParaRPr lang="ru-RU"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i="1" dirty="0" smtClean="0">
                <a:solidFill>
                  <a:srgbClr val="007366"/>
                </a:solidFill>
                <a:latin typeface="Arial" panose="020B0604020202020204" pitchFamily="34" charset="0"/>
                <a:cs typeface="Arial" panose="020B0604020202020204" pitchFamily="34" charset="0"/>
              </a:rPr>
              <a:t>С учетом того, что сегодня лекарственные препараты на основе клеток используются главным образом в </a:t>
            </a:r>
            <a:r>
              <a:rPr lang="ru-RU" sz="1200" i="1" dirty="0" err="1" smtClean="0">
                <a:solidFill>
                  <a:srgbClr val="007366"/>
                </a:solidFill>
                <a:latin typeface="Arial" panose="020B0604020202020204" pitchFamily="34" charset="0"/>
                <a:cs typeface="Arial" panose="020B0604020202020204" pitchFamily="34" charset="0"/>
              </a:rPr>
              <a:t>аутологичных</a:t>
            </a:r>
            <a:r>
              <a:rPr lang="ru-RU" sz="1200" i="1" dirty="0" smtClean="0">
                <a:solidFill>
                  <a:srgbClr val="007366"/>
                </a:solidFill>
                <a:latin typeface="Arial" panose="020B0604020202020204" pitchFamily="34" charset="0"/>
                <a:cs typeface="Arial" panose="020B0604020202020204" pitchFamily="34" charset="0"/>
              </a:rPr>
              <a:t> условиях или условиях подобранного донорства (</a:t>
            </a:r>
            <a:r>
              <a:rPr lang="ru-RU" sz="1200" i="1" dirty="0" err="1" smtClean="0">
                <a:solidFill>
                  <a:srgbClr val="007366"/>
                </a:solidFill>
                <a:latin typeface="Arial" panose="020B0604020202020204" pitchFamily="34" charset="0"/>
                <a:cs typeface="Arial" panose="020B0604020202020204" pitchFamily="34" charset="0"/>
              </a:rPr>
              <a:t>matched</a:t>
            </a:r>
            <a:r>
              <a:rPr lang="ru-RU" sz="1200" i="1" dirty="0" smtClean="0">
                <a:solidFill>
                  <a:srgbClr val="007366"/>
                </a:solidFill>
                <a:latin typeface="Arial" panose="020B0604020202020204" pitchFamily="34" charset="0"/>
                <a:cs typeface="Arial" panose="020B0604020202020204" pitchFamily="34" charset="0"/>
              </a:rPr>
              <a:t> </a:t>
            </a:r>
            <a:r>
              <a:rPr lang="ru-RU" sz="1200" i="1" dirty="0" err="1" smtClean="0">
                <a:solidFill>
                  <a:srgbClr val="007366"/>
                </a:solidFill>
                <a:latin typeface="Arial" panose="020B0604020202020204" pitchFamily="34" charset="0"/>
                <a:cs typeface="Arial" panose="020B0604020202020204" pitchFamily="34" charset="0"/>
              </a:rPr>
              <a:t>donation</a:t>
            </a:r>
            <a:r>
              <a:rPr lang="ru-RU" sz="1200" i="1" dirty="0" smtClean="0">
                <a:solidFill>
                  <a:srgbClr val="007366"/>
                </a:solidFill>
                <a:latin typeface="Arial" panose="020B0604020202020204" pitchFamily="34" charset="0"/>
                <a:cs typeface="Arial" panose="020B0604020202020204" pitchFamily="34" charset="0"/>
              </a:rPr>
              <a:t>), то есть когда пациент является </a:t>
            </a:r>
            <a:r>
              <a:rPr lang="ru-RU" sz="1200" i="1" dirty="0" err="1" smtClean="0">
                <a:solidFill>
                  <a:srgbClr val="007366"/>
                </a:solidFill>
                <a:latin typeface="Arial" panose="020B0604020202020204" pitchFamily="34" charset="0"/>
                <a:cs typeface="Arial" panose="020B0604020202020204" pitchFamily="34" charset="0"/>
              </a:rPr>
              <a:t>аутодонором</a:t>
            </a:r>
            <a:r>
              <a:rPr lang="ru-RU" sz="1200" i="1" dirty="0" smtClean="0">
                <a:solidFill>
                  <a:srgbClr val="007366"/>
                </a:solidFill>
                <a:latin typeface="Arial" panose="020B0604020202020204" pitchFamily="34" charset="0"/>
                <a:cs typeface="Arial" panose="020B0604020202020204" pitchFamily="34" charset="0"/>
              </a:rPr>
              <a:t> или реципиент подбирается в индивидуальном порядке, весь процесс производства фактически работает ради получения препарата для одного пациента. </a:t>
            </a:r>
            <a:r>
              <a:rPr lang="ru-RU" sz="1200" i="1" smtClean="0">
                <a:solidFill>
                  <a:srgbClr val="007366"/>
                </a:solidFill>
                <a:latin typeface="Arial" panose="020B0604020202020204" pitchFamily="34" charset="0"/>
                <a:cs typeface="Arial" panose="020B0604020202020204" pitchFamily="34" charset="0"/>
              </a:rPr>
              <a:t>Это в свою очередь ведет к дороговизне получаемого продукта.</a:t>
            </a:r>
          </a:p>
          <a:p>
            <a:endParaRPr lang="ru-RU" dirty="0"/>
          </a:p>
        </p:txBody>
      </p:sp>
      <p:sp>
        <p:nvSpPr>
          <p:cNvPr id="4" name="Номер слайда 3"/>
          <p:cNvSpPr>
            <a:spLocks noGrp="1"/>
          </p:cNvSpPr>
          <p:nvPr>
            <p:ph type="sldNum" sz="quarter" idx="10"/>
          </p:nvPr>
        </p:nvSpPr>
        <p:spPr/>
        <p:txBody>
          <a:bodyPr/>
          <a:lstStyle/>
          <a:p>
            <a:fld id="{E0D606E5-AFF6-4694-9544-F18D3EB850C7}" type="slidenum">
              <a:rPr lang="ru-RU" smtClean="0"/>
              <a:t>27</a:t>
            </a:fld>
            <a:endParaRPr lang="ru-RU"/>
          </a:p>
        </p:txBody>
      </p:sp>
    </p:spTree>
    <p:extLst>
      <p:ext uri="{BB962C8B-B14F-4D97-AF65-F5344CB8AC3E}">
        <p14:creationId xmlns:p14="http://schemas.microsoft.com/office/powerpoint/2010/main" val="1295311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Эта категория рисков значима, если донорский материал будет использоваться для получения аллогенных препаратов, то есть их реципиентами будут другие люди, а не сам донор. Из-за высокой восприимчивости клеточных препаратов к любым методам </a:t>
            </a:r>
            <a:r>
              <a:rPr lang="ru-RU" sz="1200" b="0" i="0" kern="1200" dirty="0" err="1" smtClean="0">
                <a:solidFill>
                  <a:schemeClr val="tx1"/>
                </a:solidFill>
                <a:effectLst/>
                <a:latin typeface="+mn-lt"/>
                <a:ea typeface="+mn-ea"/>
                <a:cs typeface="+mn-cs"/>
              </a:rPr>
              <a:t>деконтаминации</a:t>
            </a:r>
            <a:r>
              <a:rPr lang="ru-RU" sz="1200" b="0" i="0" kern="1200" dirty="0" smtClean="0">
                <a:solidFill>
                  <a:schemeClr val="tx1"/>
                </a:solidFill>
                <a:effectLst/>
                <a:latin typeface="+mn-lt"/>
                <a:ea typeface="+mn-ea"/>
                <a:cs typeface="+mn-cs"/>
              </a:rPr>
              <a:t> (которые по определению агрессивны) для обеспечения микробиологической безопасности невозможна ни химическая, ни термическая, ни лучевая обработка. Кроме того, крупные размеры клеток не позволяют использовать противомикробные фильтры для фильтрации бактерий, микоплазмы и вирусов. В этом ключе главное средство инфекционной безопасности на этапе производства — строжайший отбор доноров. Его критерии могут быть смягчены только в случае </a:t>
            </a:r>
            <a:r>
              <a:rPr lang="ru-RU" sz="1200" b="0" i="0" kern="1200" dirty="0" err="1" smtClean="0">
                <a:solidFill>
                  <a:schemeClr val="tx1"/>
                </a:solidFill>
                <a:effectLst/>
                <a:latin typeface="+mn-lt"/>
                <a:ea typeface="+mn-ea"/>
                <a:cs typeface="+mn-cs"/>
              </a:rPr>
              <a:t>аутологичного</a:t>
            </a:r>
            <a:r>
              <a:rPr lang="ru-RU" sz="1200" b="0" i="0" kern="1200" dirty="0" smtClean="0">
                <a:solidFill>
                  <a:schemeClr val="tx1"/>
                </a:solidFill>
                <a:effectLst/>
                <a:latin typeface="+mn-lt"/>
                <a:ea typeface="+mn-ea"/>
                <a:cs typeface="+mn-cs"/>
              </a:rPr>
              <a:t> донорства (то есть донорства для собственных нужд) </a:t>
            </a:r>
            <a:r>
              <a:rPr lang="ru-RU" sz="1200" b="0" i="0" u="none" strike="noStrike" kern="1200" dirty="0" smtClean="0">
                <a:solidFill>
                  <a:schemeClr val="tx1"/>
                </a:solidFill>
                <a:effectLst/>
                <a:latin typeface="+mn-lt"/>
                <a:ea typeface="+mn-ea"/>
                <a:cs typeface="+mn-cs"/>
                <a:hlinkClick r:id="rId3"/>
              </a:rPr>
              <a:t>[20]</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4"/>
              </a:rPr>
              <a:t>[21]</a:t>
            </a:r>
            <a:r>
              <a:rPr lang="ru-RU" sz="1200" b="0" i="0" kern="1200" dirty="0" smtClean="0">
                <a:solidFill>
                  <a:schemeClr val="tx1"/>
                </a:solidFill>
                <a:effectLst/>
                <a:latin typeface="+mn-lt"/>
                <a:ea typeface="+mn-ea"/>
                <a:cs typeface="+mn-cs"/>
              </a:rPr>
              <a:t>. Вместе с тем никакой строгий отбор не способен гарантировать полную инфекционную безопасность, поэтому остаточный риск неустраним и требует понимания со стороны лечащего врача и самого пациента и явного принятия этого риска (зачастую для снижения риска на этапе применения используют антибиотики). При несоблюдении правил надлежащей производственной практики (GMP) нередки инфекционные осложнения</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Малые количества клеток требуют особо бережного и продуманного выполнения всех производственных процессов, ведь любые серьезные проблемы могут привести к порче получаемого продукта и его отбраковке. Если у пациента-донора имеется дефицит клеточного материала (ведь нередко он решает прибегнуть к клеточной терапии именно для восполнения утраченных клеток), то утрата произведенного продукта может вообще оказаться трагичной. Дефицит донорского материала также накладывает ограничения на контроль качества, поскольку ряд испытаний требует расходования клеточного препарата. Если материала мало, контроль качества может оказаться неполным, а это, в свою очередь, влечет за собой повышенные требования к </a:t>
            </a:r>
            <a:r>
              <a:rPr lang="ru-RU" sz="1200" b="0" i="0" kern="1200" dirty="0" err="1" smtClean="0">
                <a:solidFill>
                  <a:schemeClr val="tx1"/>
                </a:solidFill>
                <a:effectLst/>
                <a:latin typeface="+mn-lt"/>
                <a:ea typeface="+mn-ea"/>
                <a:cs typeface="+mn-cs"/>
              </a:rPr>
              <a:t>валидации</a:t>
            </a:r>
            <a:r>
              <a:rPr lang="ru-RU" sz="1200" b="0" i="0" kern="1200" dirty="0" smtClean="0">
                <a:solidFill>
                  <a:schemeClr val="tx1"/>
                </a:solidFill>
                <a:effectLst/>
                <a:latin typeface="+mn-lt"/>
                <a:ea typeface="+mn-ea"/>
                <a:cs typeface="+mn-cs"/>
              </a:rPr>
              <a:t> процесса производства — нередко ключевого компонента обеспечения качества клеточного препарата</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Будучи живыми, клетки очень восприимчивы к любым неблагоприятным воздействиям в процессе производства. Производство клеточного препарата — это комплекс манипуляций с исходным донорским материалом для придания ему желаемых новых биологических свойств или для его наращивания, чтобы получить достаточную дозу. Примеры манипуляций: обработка факторами роста, факторами дифференцировки, наращивание, генетическая модификация. Все эти процессы требуют для своего проведения строго контролируемых условий, по четко составленному, выверенному и отработанному плану, чтобы минимизировать любые отклонения.</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По этой причине производство клеток должно осуществляться в соответствии с правилами надлежащей производственной практики (GMP) в асептических условиях, не допускающих внешней контаминации. Соблюдение таких условий должно быть </a:t>
            </a:r>
            <a:r>
              <a:rPr lang="ru-RU" sz="1200" b="0" i="0" kern="1200" dirty="0" err="1" smtClean="0">
                <a:solidFill>
                  <a:schemeClr val="tx1"/>
                </a:solidFill>
                <a:effectLst/>
                <a:latin typeface="+mn-lt"/>
                <a:ea typeface="+mn-ea"/>
                <a:cs typeface="+mn-cs"/>
              </a:rPr>
              <a:t>валидировано</a:t>
            </a:r>
            <a:r>
              <a:rPr lang="ru-RU" sz="1200" b="0" i="0" kern="1200" dirty="0" smtClean="0">
                <a:solidFill>
                  <a:schemeClr val="tx1"/>
                </a:solidFill>
                <a:effectLst/>
                <a:latin typeface="+mn-lt"/>
                <a:ea typeface="+mn-ea"/>
                <a:cs typeface="+mn-cs"/>
              </a:rPr>
              <a:t>. Достижение и поддержание таких условий должно четко контролироваться.</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Невозможность всесторонне охарактеризовать продукт производства означает, что он фактически определяется условиями и параметрами производства (процесс есть продукт). Следовательно, любые вариации процесса производства могут приводить к получению клеток с ранее неизвестными характеристиками, в том числе токсичными или неэффективными. Невозможность аналитически охарактеризовать клетки вынуждает сильно полагаться на результаты доклинических и клинических исследований.</a:t>
            </a:r>
          </a:p>
          <a:p>
            <a:endParaRPr lang="ru-RU"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i="1" dirty="0" smtClean="0">
                <a:solidFill>
                  <a:srgbClr val="007366"/>
                </a:solidFill>
                <a:latin typeface="Arial" panose="020B0604020202020204" pitchFamily="34" charset="0"/>
                <a:cs typeface="Arial" panose="020B0604020202020204" pitchFamily="34" charset="0"/>
              </a:rPr>
              <a:t>С учетом того, что сегодня лекарственные препараты на основе клеток используются главным образом в </a:t>
            </a:r>
            <a:r>
              <a:rPr lang="ru-RU" sz="1200" i="1" dirty="0" err="1" smtClean="0">
                <a:solidFill>
                  <a:srgbClr val="007366"/>
                </a:solidFill>
                <a:latin typeface="Arial" panose="020B0604020202020204" pitchFamily="34" charset="0"/>
                <a:cs typeface="Arial" panose="020B0604020202020204" pitchFamily="34" charset="0"/>
              </a:rPr>
              <a:t>аутологичных</a:t>
            </a:r>
            <a:r>
              <a:rPr lang="ru-RU" sz="1200" i="1" dirty="0" smtClean="0">
                <a:solidFill>
                  <a:srgbClr val="007366"/>
                </a:solidFill>
                <a:latin typeface="Arial" panose="020B0604020202020204" pitchFamily="34" charset="0"/>
                <a:cs typeface="Arial" panose="020B0604020202020204" pitchFamily="34" charset="0"/>
              </a:rPr>
              <a:t> условиях или условиях подобранного донорства (</a:t>
            </a:r>
            <a:r>
              <a:rPr lang="ru-RU" sz="1200" i="1" dirty="0" err="1" smtClean="0">
                <a:solidFill>
                  <a:srgbClr val="007366"/>
                </a:solidFill>
                <a:latin typeface="Arial" panose="020B0604020202020204" pitchFamily="34" charset="0"/>
                <a:cs typeface="Arial" panose="020B0604020202020204" pitchFamily="34" charset="0"/>
              </a:rPr>
              <a:t>matched</a:t>
            </a:r>
            <a:r>
              <a:rPr lang="ru-RU" sz="1200" i="1" dirty="0" smtClean="0">
                <a:solidFill>
                  <a:srgbClr val="007366"/>
                </a:solidFill>
                <a:latin typeface="Arial" panose="020B0604020202020204" pitchFamily="34" charset="0"/>
                <a:cs typeface="Arial" panose="020B0604020202020204" pitchFamily="34" charset="0"/>
              </a:rPr>
              <a:t> </a:t>
            </a:r>
            <a:r>
              <a:rPr lang="ru-RU" sz="1200" i="1" dirty="0" err="1" smtClean="0">
                <a:solidFill>
                  <a:srgbClr val="007366"/>
                </a:solidFill>
                <a:latin typeface="Arial" panose="020B0604020202020204" pitchFamily="34" charset="0"/>
                <a:cs typeface="Arial" panose="020B0604020202020204" pitchFamily="34" charset="0"/>
              </a:rPr>
              <a:t>donation</a:t>
            </a:r>
            <a:r>
              <a:rPr lang="ru-RU" sz="1200" i="1" dirty="0" smtClean="0">
                <a:solidFill>
                  <a:srgbClr val="007366"/>
                </a:solidFill>
                <a:latin typeface="Arial" panose="020B0604020202020204" pitchFamily="34" charset="0"/>
                <a:cs typeface="Arial" panose="020B0604020202020204" pitchFamily="34" charset="0"/>
              </a:rPr>
              <a:t>), то есть когда пациент является </a:t>
            </a:r>
            <a:r>
              <a:rPr lang="ru-RU" sz="1200" i="1" dirty="0" err="1" smtClean="0">
                <a:solidFill>
                  <a:srgbClr val="007366"/>
                </a:solidFill>
                <a:latin typeface="Arial" panose="020B0604020202020204" pitchFamily="34" charset="0"/>
                <a:cs typeface="Arial" panose="020B0604020202020204" pitchFamily="34" charset="0"/>
              </a:rPr>
              <a:t>аутодонором</a:t>
            </a:r>
            <a:r>
              <a:rPr lang="ru-RU" sz="1200" i="1" dirty="0" smtClean="0">
                <a:solidFill>
                  <a:srgbClr val="007366"/>
                </a:solidFill>
                <a:latin typeface="Arial" panose="020B0604020202020204" pitchFamily="34" charset="0"/>
                <a:cs typeface="Arial" panose="020B0604020202020204" pitchFamily="34" charset="0"/>
              </a:rPr>
              <a:t> или реципиент подбирается в индивидуальном порядке, весь процесс производства фактически работает ради получения препарата для одного пациента. </a:t>
            </a:r>
            <a:r>
              <a:rPr lang="ru-RU" sz="1200" i="1" smtClean="0">
                <a:solidFill>
                  <a:srgbClr val="007366"/>
                </a:solidFill>
                <a:latin typeface="Arial" panose="020B0604020202020204" pitchFamily="34" charset="0"/>
                <a:cs typeface="Arial" panose="020B0604020202020204" pitchFamily="34" charset="0"/>
              </a:rPr>
              <a:t>Это в свою очередь ведет к дороговизне получаемого продукта.</a:t>
            </a:r>
          </a:p>
          <a:p>
            <a:endParaRPr lang="ru-RU" dirty="0"/>
          </a:p>
        </p:txBody>
      </p:sp>
      <p:sp>
        <p:nvSpPr>
          <p:cNvPr id="4" name="Номер слайда 3"/>
          <p:cNvSpPr>
            <a:spLocks noGrp="1"/>
          </p:cNvSpPr>
          <p:nvPr>
            <p:ph type="sldNum" sz="quarter" idx="10"/>
          </p:nvPr>
        </p:nvSpPr>
        <p:spPr/>
        <p:txBody>
          <a:bodyPr/>
          <a:lstStyle/>
          <a:p>
            <a:fld id="{E0D606E5-AFF6-4694-9544-F18D3EB850C7}" type="slidenum">
              <a:rPr lang="ru-RU" smtClean="0"/>
              <a:t>28</a:t>
            </a:fld>
            <a:endParaRPr lang="ru-RU"/>
          </a:p>
        </p:txBody>
      </p:sp>
    </p:spTree>
    <p:extLst>
      <p:ext uri="{BB962C8B-B14F-4D97-AF65-F5344CB8AC3E}">
        <p14:creationId xmlns:p14="http://schemas.microsoft.com/office/powerpoint/2010/main" val="1295311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Эта категория рисков значима, если донорский материал будет использоваться для получения аллогенных препаратов, то есть их реципиентами будут другие люди, а не сам донор. Из-за высокой восприимчивости клеточных препаратов к любым методам </a:t>
            </a:r>
            <a:r>
              <a:rPr lang="ru-RU" sz="1200" b="0" i="0" kern="1200" dirty="0" err="1" smtClean="0">
                <a:solidFill>
                  <a:schemeClr val="tx1"/>
                </a:solidFill>
                <a:effectLst/>
                <a:latin typeface="+mn-lt"/>
                <a:ea typeface="+mn-ea"/>
                <a:cs typeface="+mn-cs"/>
              </a:rPr>
              <a:t>деконтаминации</a:t>
            </a:r>
            <a:r>
              <a:rPr lang="ru-RU" sz="1200" b="0" i="0" kern="1200" dirty="0" smtClean="0">
                <a:solidFill>
                  <a:schemeClr val="tx1"/>
                </a:solidFill>
                <a:effectLst/>
                <a:latin typeface="+mn-lt"/>
                <a:ea typeface="+mn-ea"/>
                <a:cs typeface="+mn-cs"/>
              </a:rPr>
              <a:t> (которые по определению агрессивны) для обеспечения микробиологической безопасности невозможна ни химическая, ни термическая, ни лучевая обработка. Кроме того, крупные размеры клеток не позволяют использовать противомикробные фильтры для фильтрации бактерий, микоплазмы и вирусов. В этом ключе главное средство инфекционной безопасности на этапе производства — строжайший отбор доноров. Его критерии могут быть смягчены только в случае </a:t>
            </a:r>
            <a:r>
              <a:rPr lang="ru-RU" sz="1200" b="0" i="0" kern="1200" dirty="0" err="1" smtClean="0">
                <a:solidFill>
                  <a:schemeClr val="tx1"/>
                </a:solidFill>
                <a:effectLst/>
                <a:latin typeface="+mn-lt"/>
                <a:ea typeface="+mn-ea"/>
                <a:cs typeface="+mn-cs"/>
              </a:rPr>
              <a:t>аутологичного</a:t>
            </a:r>
            <a:r>
              <a:rPr lang="ru-RU" sz="1200" b="0" i="0" kern="1200" dirty="0" smtClean="0">
                <a:solidFill>
                  <a:schemeClr val="tx1"/>
                </a:solidFill>
                <a:effectLst/>
                <a:latin typeface="+mn-lt"/>
                <a:ea typeface="+mn-ea"/>
                <a:cs typeface="+mn-cs"/>
              </a:rPr>
              <a:t> донорства (то есть донорства для собственных нужд) </a:t>
            </a:r>
            <a:r>
              <a:rPr lang="ru-RU" sz="1200" b="0" i="0" u="none" strike="noStrike" kern="1200" dirty="0" smtClean="0">
                <a:solidFill>
                  <a:schemeClr val="tx1"/>
                </a:solidFill>
                <a:effectLst/>
                <a:latin typeface="+mn-lt"/>
                <a:ea typeface="+mn-ea"/>
                <a:cs typeface="+mn-cs"/>
                <a:hlinkClick r:id="rId3"/>
              </a:rPr>
              <a:t>[20]</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4"/>
              </a:rPr>
              <a:t>[21]</a:t>
            </a:r>
            <a:r>
              <a:rPr lang="ru-RU" sz="1200" b="0" i="0" kern="1200" dirty="0" smtClean="0">
                <a:solidFill>
                  <a:schemeClr val="tx1"/>
                </a:solidFill>
                <a:effectLst/>
                <a:latin typeface="+mn-lt"/>
                <a:ea typeface="+mn-ea"/>
                <a:cs typeface="+mn-cs"/>
              </a:rPr>
              <a:t>. Вместе с тем никакой строгий отбор не способен гарантировать полную инфекционную безопасность, поэтому остаточный риск неустраним и требует понимания со стороны лечащего врача и самого пациента и явного принятия этого риска (зачастую для снижения риска на этапе применения используют антибиотики). При несоблюдении правил надлежащей производственной практики (GMP) нередки инфекционные осложнения</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Малые количества клеток требуют особо бережного и продуманного выполнения всех производственных процессов, ведь любые серьезные проблемы могут привести к порче получаемого продукта и его отбраковке. Если у пациента-донора имеется дефицит клеточного материала (ведь нередко он решает прибегнуть к клеточной терапии именно для восполнения утраченных клеток), то утрата произведенного продукта может вообще оказаться трагичной. Дефицит донорского материала также накладывает ограничения на контроль качества, поскольку ряд испытаний требует расходования клеточного препарата. Если материала мало, контроль качества может оказаться неполным, а это, в свою очередь, влечет за собой повышенные требования к </a:t>
            </a:r>
            <a:r>
              <a:rPr lang="ru-RU" sz="1200" b="0" i="0" kern="1200" dirty="0" err="1" smtClean="0">
                <a:solidFill>
                  <a:schemeClr val="tx1"/>
                </a:solidFill>
                <a:effectLst/>
                <a:latin typeface="+mn-lt"/>
                <a:ea typeface="+mn-ea"/>
                <a:cs typeface="+mn-cs"/>
              </a:rPr>
              <a:t>валидации</a:t>
            </a:r>
            <a:r>
              <a:rPr lang="ru-RU" sz="1200" b="0" i="0" kern="1200" dirty="0" smtClean="0">
                <a:solidFill>
                  <a:schemeClr val="tx1"/>
                </a:solidFill>
                <a:effectLst/>
                <a:latin typeface="+mn-lt"/>
                <a:ea typeface="+mn-ea"/>
                <a:cs typeface="+mn-cs"/>
              </a:rPr>
              <a:t> процесса производства — нередко ключевого компонента обеспечения качества клеточного препарата</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Будучи живыми, клетки очень восприимчивы к любым неблагоприятным воздействиям в процессе производства. Производство клеточного препарата — это комплекс манипуляций с исходным донорским материалом для придания ему желаемых новых биологических свойств или для его наращивания, чтобы получить достаточную дозу. Примеры манипуляций: обработка факторами роста, факторами дифференцировки, наращивание, генетическая модификация. Все эти процессы требуют для своего проведения строго контролируемых условий, по четко составленному, выверенному и отработанному плану, чтобы минимизировать любые отклонения.</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По этой причине производство клеток должно осуществляться в соответствии с правилами надлежащей производственной практики (GMP) в асептических условиях, не допускающих внешней контаминации. Соблюдение таких условий должно быть </a:t>
            </a:r>
            <a:r>
              <a:rPr lang="ru-RU" sz="1200" b="0" i="0" kern="1200" dirty="0" err="1" smtClean="0">
                <a:solidFill>
                  <a:schemeClr val="tx1"/>
                </a:solidFill>
                <a:effectLst/>
                <a:latin typeface="+mn-lt"/>
                <a:ea typeface="+mn-ea"/>
                <a:cs typeface="+mn-cs"/>
              </a:rPr>
              <a:t>валидировано</a:t>
            </a:r>
            <a:r>
              <a:rPr lang="ru-RU" sz="1200" b="0" i="0" kern="1200" dirty="0" smtClean="0">
                <a:solidFill>
                  <a:schemeClr val="tx1"/>
                </a:solidFill>
                <a:effectLst/>
                <a:latin typeface="+mn-lt"/>
                <a:ea typeface="+mn-ea"/>
                <a:cs typeface="+mn-cs"/>
              </a:rPr>
              <a:t>. Достижение и поддержание таких условий должно четко контролироваться.</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Невозможность всесторонне охарактеризовать продукт производства означает, что он фактически определяется условиями и параметрами производства (процесс есть продукт). Следовательно, любые вариации процесса производства могут приводить к получению клеток с ранее неизвестными характеристиками, в том числе токсичными или неэффективными. Невозможность аналитически охарактеризовать клетки вынуждает сильно полагаться на результаты доклинических и клинических исследований.</a:t>
            </a:r>
          </a:p>
          <a:p>
            <a:endParaRPr lang="ru-RU"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i="1" dirty="0" smtClean="0">
                <a:solidFill>
                  <a:srgbClr val="007366"/>
                </a:solidFill>
                <a:latin typeface="Arial" panose="020B0604020202020204" pitchFamily="34" charset="0"/>
                <a:cs typeface="Arial" panose="020B0604020202020204" pitchFamily="34" charset="0"/>
              </a:rPr>
              <a:t>С учетом того, что сегодня лекарственные препараты на основе клеток используются главным образом в </a:t>
            </a:r>
            <a:r>
              <a:rPr lang="ru-RU" sz="1200" i="1" dirty="0" err="1" smtClean="0">
                <a:solidFill>
                  <a:srgbClr val="007366"/>
                </a:solidFill>
                <a:latin typeface="Arial" panose="020B0604020202020204" pitchFamily="34" charset="0"/>
                <a:cs typeface="Arial" panose="020B0604020202020204" pitchFamily="34" charset="0"/>
              </a:rPr>
              <a:t>аутологичных</a:t>
            </a:r>
            <a:r>
              <a:rPr lang="ru-RU" sz="1200" i="1" dirty="0" smtClean="0">
                <a:solidFill>
                  <a:srgbClr val="007366"/>
                </a:solidFill>
                <a:latin typeface="Arial" panose="020B0604020202020204" pitchFamily="34" charset="0"/>
                <a:cs typeface="Arial" panose="020B0604020202020204" pitchFamily="34" charset="0"/>
              </a:rPr>
              <a:t> условиях или условиях подобранного донорства (</a:t>
            </a:r>
            <a:r>
              <a:rPr lang="ru-RU" sz="1200" i="1" dirty="0" err="1" smtClean="0">
                <a:solidFill>
                  <a:srgbClr val="007366"/>
                </a:solidFill>
                <a:latin typeface="Arial" panose="020B0604020202020204" pitchFamily="34" charset="0"/>
                <a:cs typeface="Arial" panose="020B0604020202020204" pitchFamily="34" charset="0"/>
              </a:rPr>
              <a:t>matched</a:t>
            </a:r>
            <a:r>
              <a:rPr lang="ru-RU" sz="1200" i="1" dirty="0" smtClean="0">
                <a:solidFill>
                  <a:srgbClr val="007366"/>
                </a:solidFill>
                <a:latin typeface="Arial" panose="020B0604020202020204" pitchFamily="34" charset="0"/>
                <a:cs typeface="Arial" panose="020B0604020202020204" pitchFamily="34" charset="0"/>
              </a:rPr>
              <a:t> </a:t>
            </a:r>
            <a:r>
              <a:rPr lang="ru-RU" sz="1200" i="1" dirty="0" err="1" smtClean="0">
                <a:solidFill>
                  <a:srgbClr val="007366"/>
                </a:solidFill>
                <a:latin typeface="Arial" panose="020B0604020202020204" pitchFamily="34" charset="0"/>
                <a:cs typeface="Arial" panose="020B0604020202020204" pitchFamily="34" charset="0"/>
              </a:rPr>
              <a:t>donation</a:t>
            </a:r>
            <a:r>
              <a:rPr lang="ru-RU" sz="1200" i="1" dirty="0" smtClean="0">
                <a:solidFill>
                  <a:srgbClr val="007366"/>
                </a:solidFill>
                <a:latin typeface="Arial" panose="020B0604020202020204" pitchFamily="34" charset="0"/>
                <a:cs typeface="Arial" panose="020B0604020202020204" pitchFamily="34" charset="0"/>
              </a:rPr>
              <a:t>), то есть когда пациент является </a:t>
            </a:r>
            <a:r>
              <a:rPr lang="ru-RU" sz="1200" i="1" dirty="0" err="1" smtClean="0">
                <a:solidFill>
                  <a:srgbClr val="007366"/>
                </a:solidFill>
                <a:latin typeface="Arial" panose="020B0604020202020204" pitchFamily="34" charset="0"/>
                <a:cs typeface="Arial" panose="020B0604020202020204" pitchFamily="34" charset="0"/>
              </a:rPr>
              <a:t>аутодонором</a:t>
            </a:r>
            <a:r>
              <a:rPr lang="ru-RU" sz="1200" i="1" dirty="0" smtClean="0">
                <a:solidFill>
                  <a:srgbClr val="007366"/>
                </a:solidFill>
                <a:latin typeface="Arial" panose="020B0604020202020204" pitchFamily="34" charset="0"/>
                <a:cs typeface="Arial" panose="020B0604020202020204" pitchFamily="34" charset="0"/>
              </a:rPr>
              <a:t> или реципиент подбирается в индивидуальном порядке, весь процесс производства фактически работает ради получения препарата для одного пациента. </a:t>
            </a:r>
            <a:r>
              <a:rPr lang="ru-RU" sz="1200" i="1" smtClean="0">
                <a:solidFill>
                  <a:srgbClr val="007366"/>
                </a:solidFill>
                <a:latin typeface="Arial" panose="020B0604020202020204" pitchFamily="34" charset="0"/>
                <a:cs typeface="Arial" panose="020B0604020202020204" pitchFamily="34" charset="0"/>
              </a:rPr>
              <a:t>Это в свою очередь ведет к дороговизне получаемого продукта.</a:t>
            </a:r>
          </a:p>
          <a:p>
            <a:endParaRPr lang="ru-RU" dirty="0"/>
          </a:p>
        </p:txBody>
      </p:sp>
      <p:sp>
        <p:nvSpPr>
          <p:cNvPr id="4" name="Номер слайда 3"/>
          <p:cNvSpPr>
            <a:spLocks noGrp="1"/>
          </p:cNvSpPr>
          <p:nvPr>
            <p:ph type="sldNum" sz="quarter" idx="10"/>
          </p:nvPr>
        </p:nvSpPr>
        <p:spPr/>
        <p:txBody>
          <a:bodyPr/>
          <a:lstStyle/>
          <a:p>
            <a:fld id="{E0D606E5-AFF6-4694-9544-F18D3EB850C7}" type="slidenum">
              <a:rPr lang="ru-RU" smtClean="0"/>
              <a:t>29</a:t>
            </a:fld>
            <a:endParaRPr lang="ru-RU"/>
          </a:p>
        </p:txBody>
      </p:sp>
    </p:spTree>
    <p:extLst>
      <p:ext uri="{BB962C8B-B14F-4D97-AF65-F5344CB8AC3E}">
        <p14:creationId xmlns:p14="http://schemas.microsoft.com/office/powerpoint/2010/main" val="1295311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Эта категория рисков значима, если донорский материал будет использоваться для получения аллогенных препаратов, то есть их реципиентами будут другие люди, а не сам донор. Из-за высокой восприимчивости клеточных препаратов к любым методам </a:t>
            </a:r>
            <a:r>
              <a:rPr lang="ru-RU" sz="1200" b="0" i="0" kern="1200" dirty="0" err="1" smtClean="0">
                <a:solidFill>
                  <a:schemeClr val="tx1"/>
                </a:solidFill>
                <a:effectLst/>
                <a:latin typeface="+mn-lt"/>
                <a:ea typeface="+mn-ea"/>
                <a:cs typeface="+mn-cs"/>
              </a:rPr>
              <a:t>деконтаминации</a:t>
            </a:r>
            <a:r>
              <a:rPr lang="ru-RU" sz="1200" b="0" i="0" kern="1200" dirty="0" smtClean="0">
                <a:solidFill>
                  <a:schemeClr val="tx1"/>
                </a:solidFill>
                <a:effectLst/>
                <a:latin typeface="+mn-lt"/>
                <a:ea typeface="+mn-ea"/>
                <a:cs typeface="+mn-cs"/>
              </a:rPr>
              <a:t> (которые по определению агрессивны) для обеспечения микробиологической безопасности невозможна ни химическая, ни термическая, ни лучевая обработка. Кроме того, крупные размеры клеток не позволяют использовать противомикробные фильтры для фильтрации бактерий, микоплазмы и вирусов. В этом ключе главное средство инфекционной безопасности на этапе производства — строжайший отбор доноров. Его критерии могут быть смягчены только в случае </a:t>
            </a:r>
            <a:r>
              <a:rPr lang="ru-RU" sz="1200" b="0" i="0" kern="1200" dirty="0" err="1" smtClean="0">
                <a:solidFill>
                  <a:schemeClr val="tx1"/>
                </a:solidFill>
                <a:effectLst/>
                <a:latin typeface="+mn-lt"/>
                <a:ea typeface="+mn-ea"/>
                <a:cs typeface="+mn-cs"/>
              </a:rPr>
              <a:t>аутологичного</a:t>
            </a:r>
            <a:r>
              <a:rPr lang="ru-RU" sz="1200" b="0" i="0" kern="1200" dirty="0" smtClean="0">
                <a:solidFill>
                  <a:schemeClr val="tx1"/>
                </a:solidFill>
                <a:effectLst/>
                <a:latin typeface="+mn-lt"/>
                <a:ea typeface="+mn-ea"/>
                <a:cs typeface="+mn-cs"/>
              </a:rPr>
              <a:t> донорства (то есть донорства для собственных нужд) </a:t>
            </a:r>
            <a:r>
              <a:rPr lang="ru-RU" sz="1200" b="0" i="0" u="none" strike="noStrike" kern="1200" dirty="0" smtClean="0">
                <a:solidFill>
                  <a:schemeClr val="tx1"/>
                </a:solidFill>
                <a:effectLst/>
                <a:latin typeface="+mn-lt"/>
                <a:ea typeface="+mn-ea"/>
                <a:cs typeface="+mn-cs"/>
                <a:hlinkClick r:id="rId3"/>
              </a:rPr>
              <a:t>[20]</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4"/>
              </a:rPr>
              <a:t>[21]</a:t>
            </a:r>
            <a:r>
              <a:rPr lang="ru-RU" sz="1200" b="0" i="0" kern="1200" dirty="0" smtClean="0">
                <a:solidFill>
                  <a:schemeClr val="tx1"/>
                </a:solidFill>
                <a:effectLst/>
                <a:latin typeface="+mn-lt"/>
                <a:ea typeface="+mn-ea"/>
                <a:cs typeface="+mn-cs"/>
              </a:rPr>
              <a:t>. Вместе с тем никакой строгий отбор не способен гарантировать полную инфекционную безопасность, поэтому остаточный риск неустраним и требует понимания со стороны лечащего врача и самого пациента и явного принятия этого риска (зачастую для снижения риска на этапе применения используют антибиотики). При несоблюдении правил надлежащей производственной практики (GMP) нередки инфекционные осложнения</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Малые количества клеток требуют особо бережного и продуманного выполнения всех производственных процессов, ведь любые серьезные проблемы могут привести к порче получаемого продукта и его отбраковке. Если у пациента-донора имеется дефицит клеточного материала (ведь нередко он решает прибегнуть к клеточной терапии именно для восполнения утраченных клеток), то утрата произведенного продукта может вообще оказаться трагичной. Дефицит донорского материала также накладывает ограничения на контроль качества, поскольку ряд испытаний требует расходования клеточного препарата. Если материала мало, контроль качества может оказаться неполным, а это, в свою очередь, влечет за собой повышенные требования к </a:t>
            </a:r>
            <a:r>
              <a:rPr lang="ru-RU" sz="1200" b="0" i="0" kern="1200" dirty="0" err="1" smtClean="0">
                <a:solidFill>
                  <a:schemeClr val="tx1"/>
                </a:solidFill>
                <a:effectLst/>
                <a:latin typeface="+mn-lt"/>
                <a:ea typeface="+mn-ea"/>
                <a:cs typeface="+mn-cs"/>
              </a:rPr>
              <a:t>валидации</a:t>
            </a:r>
            <a:r>
              <a:rPr lang="ru-RU" sz="1200" b="0" i="0" kern="1200" dirty="0" smtClean="0">
                <a:solidFill>
                  <a:schemeClr val="tx1"/>
                </a:solidFill>
                <a:effectLst/>
                <a:latin typeface="+mn-lt"/>
                <a:ea typeface="+mn-ea"/>
                <a:cs typeface="+mn-cs"/>
              </a:rPr>
              <a:t> процесса производства — нередко ключевого компонента обеспечения качества клеточного препарата</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Будучи живыми, клетки очень восприимчивы к любым неблагоприятным воздействиям в процессе производства. Производство клеточного препарата — это комплекс манипуляций с исходным донорским материалом для придания ему желаемых новых биологических свойств или для его наращивания, чтобы получить достаточную дозу. Примеры манипуляций: обработка факторами роста, факторами дифференцировки, наращивание, генетическая модификация. Все эти процессы требуют для своего проведения строго контролируемых условий, по четко составленному, выверенному и отработанному плану, чтобы минимизировать любые отклонения.</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По этой причине производство клеток должно осуществляться в соответствии с правилами надлежащей производственной практики (GMP) в асептических условиях, не допускающих внешней контаминации. Соблюдение таких условий должно быть </a:t>
            </a:r>
            <a:r>
              <a:rPr lang="ru-RU" sz="1200" b="0" i="0" kern="1200" dirty="0" err="1" smtClean="0">
                <a:solidFill>
                  <a:schemeClr val="tx1"/>
                </a:solidFill>
                <a:effectLst/>
                <a:latin typeface="+mn-lt"/>
                <a:ea typeface="+mn-ea"/>
                <a:cs typeface="+mn-cs"/>
              </a:rPr>
              <a:t>валидировано</a:t>
            </a:r>
            <a:r>
              <a:rPr lang="ru-RU" sz="1200" b="0" i="0" kern="1200" dirty="0" smtClean="0">
                <a:solidFill>
                  <a:schemeClr val="tx1"/>
                </a:solidFill>
                <a:effectLst/>
                <a:latin typeface="+mn-lt"/>
                <a:ea typeface="+mn-ea"/>
                <a:cs typeface="+mn-cs"/>
              </a:rPr>
              <a:t>. Достижение и поддержание таких условий должно четко контролироваться.</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Невозможность всесторонне охарактеризовать продукт производства означает, что он фактически определяется условиями и параметрами производства (процесс есть продукт). Следовательно, любые вариации процесса производства могут приводить к получению клеток с ранее неизвестными характеристиками, в том числе токсичными или неэффективными. Невозможность аналитически охарактеризовать клетки вынуждает сильно полагаться на результаты доклинических и клинических исследований.</a:t>
            </a:r>
          </a:p>
          <a:p>
            <a:endParaRPr lang="ru-RU"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i="1" dirty="0" smtClean="0">
                <a:solidFill>
                  <a:srgbClr val="007366"/>
                </a:solidFill>
                <a:latin typeface="Arial" panose="020B0604020202020204" pitchFamily="34" charset="0"/>
                <a:cs typeface="Arial" panose="020B0604020202020204" pitchFamily="34" charset="0"/>
              </a:rPr>
              <a:t>С учетом того, что сегодня лекарственные препараты на основе клеток используются главным образом в </a:t>
            </a:r>
            <a:r>
              <a:rPr lang="ru-RU" sz="1200" i="1" dirty="0" err="1" smtClean="0">
                <a:solidFill>
                  <a:srgbClr val="007366"/>
                </a:solidFill>
                <a:latin typeface="Arial" panose="020B0604020202020204" pitchFamily="34" charset="0"/>
                <a:cs typeface="Arial" panose="020B0604020202020204" pitchFamily="34" charset="0"/>
              </a:rPr>
              <a:t>аутологичных</a:t>
            </a:r>
            <a:r>
              <a:rPr lang="ru-RU" sz="1200" i="1" dirty="0" smtClean="0">
                <a:solidFill>
                  <a:srgbClr val="007366"/>
                </a:solidFill>
                <a:latin typeface="Arial" panose="020B0604020202020204" pitchFamily="34" charset="0"/>
                <a:cs typeface="Arial" panose="020B0604020202020204" pitchFamily="34" charset="0"/>
              </a:rPr>
              <a:t> условиях или условиях подобранного донорства (</a:t>
            </a:r>
            <a:r>
              <a:rPr lang="ru-RU" sz="1200" i="1" dirty="0" err="1" smtClean="0">
                <a:solidFill>
                  <a:srgbClr val="007366"/>
                </a:solidFill>
                <a:latin typeface="Arial" panose="020B0604020202020204" pitchFamily="34" charset="0"/>
                <a:cs typeface="Arial" panose="020B0604020202020204" pitchFamily="34" charset="0"/>
              </a:rPr>
              <a:t>matched</a:t>
            </a:r>
            <a:r>
              <a:rPr lang="ru-RU" sz="1200" i="1" dirty="0" smtClean="0">
                <a:solidFill>
                  <a:srgbClr val="007366"/>
                </a:solidFill>
                <a:latin typeface="Arial" panose="020B0604020202020204" pitchFamily="34" charset="0"/>
                <a:cs typeface="Arial" panose="020B0604020202020204" pitchFamily="34" charset="0"/>
              </a:rPr>
              <a:t> </a:t>
            </a:r>
            <a:r>
              <a:rPr lang="ru-RU" sz="1200" i="1" dirty="0" err="1" smtClean="0">
                <a:solidFill>
                  <a:srgbClr val="007366"/>
                </a:solidFill>
                <a:latin typeface="Arial" panose="020B0604020202020204" pitchFamily="34" charset="0"/>
                <a:cs typeface="Arial" panose="020B0604020202020204" pitchFamily="34" charset="0"/>
              </a:rPr>
              <a:t>donation</a:t>
            </a:r>
            <a:r>
              <a:rPr lang="ru-RU" sz="1200" i="1" dirty="0" smtClean="0">
                <a:solidFill>
                  <a:srgbClr val="007366"/>
                </a:solidFill>
                <a:latin typeface="Arial" panose="020B0604020202020204" pitchFamily="34" charset="0"/>
                <a:cs typeface="Arial" panose="020B0604020202020204" pitchFamily="34" charset="0"/>
              </a:rPr>
              <a:t>), то есть когда пациент является </a:t>
            </a:r>
            <a:r>
              <a:rPr lang="ru-RU" sz="1200" i="1" dirty="0" err="1" smtClean="0">
                <a:solidFill>
                  <a:srgbClr val="007366"/>
                </a:solidFill>
                <a:latin typeface="Arial" panose="020B0604020202020204" pitchFamily="34" charset="0"/>
                <a:cs typeface="Arial" panose="020B0604020202020204" pitchFamily="34" charset="0"/>
              </a:rPr>
              <a:t>аутодонором</a:t>
            </a:r>
            <a:r>
              <a:rPr lang="ru-RU" sz="1200" i="1" dirty="0" smtClean="0">
                <a:solidFill>
                  <a:srgbClr val="007366"/>
                </a:solidFill>
                <a:latin typeface="Arial" panose="020B0604020202020204" pitchFamily="34" charset="0"/>
                <a:cs typeface="Arial" panose="020B0604020202020204" pitchFamily="34" charset="0"/>
              </a:rPr>
              <a:t> или реципиент подбирается в индивидуальном порядке, весь процесс производства фактически работает ради получения препарата для одного пациента. </a:t>
            </a:r>
            <a:r>
              <a:rPr lang="ru-RU" sz="1200" i="1" smtClean="0">
                <a:solidFill>
                  <a:srgbClr val="007366"/>
                </a:solidFill>
                <a:latin typeface="Arial" panose="020B0604020202020204" pitchFamily="34" charset="0"/>
                <a:cs typeface="Arial" panose="020B0604020202020204" pitchFamily="34" charset="0"/>
              </a:rPr>
              <a:t>Это в свою очередь ведет к дороговизне получаемого продукта.</a:t>
            </a:r>
          </a:p>
          <a:p>
            <a:endParaRPr lang="ru-RU" dirty="0"/>
          </a:p>
        </p:txBody>
      </p:sp>
      <p:sp>
        <p:nvSpPr>
          <p:cNvPr id="4" name="Номер слайда 3"/>
          <p:cNvSpPr>
            <a:spLocks noGrp="1"/>
          </p:cNvSpPr>
          <p:nvPr>
            <p:ph type="sldNum" sz="quarter" idx="10"/>
          </p:nvPr>
        </p:nvSpPr>
        <p:spPr/>
        <p:txBody>
          <a:bodyPr/>
          <a:lstStyle/>
          <a:p>
            <a:fld id="{E0D606E5-AFF6-4694-9544-F18D3EB850C7}" type="slidenum">
              <a:rPr lang="ru-RU" smtClean="0"/>
              <a:t>30</a:t>
            </a:fld>
            <a:endParaRPr lang="ru-RU"/>
          </a:p>
        </p:txBody>
      </p:sp>
    </p:spTree>
    <p:extLst>
      <p:ext uri="{BB962C8B-B14F-4D97-AF65-F5344CB8AC3E}">
        <p14:creationId xmlns:p14="http://schemas.microsoft.com/office/powerpoint/2010/main" val="1295311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Эта категория рисков значима, если донорский материал будет использоваться для получения аллогенных препаратов, то есть их реципиентами будут другие люди, а не сам донор. Из-за высокой восприимчивости клеточных препаратов к любым методам </a:t>
            </a:r>
            <a:r>
              <a:rPr lang="ru-RU" sz="1200" b="0" i="0" kern="1200" dirty="0" err="1" smtClean="0">
                <a:solidFill>
                  <a:schemeClr val="tx1"/>
                </a:solidFill>
                <a:effectLst/>
                <a:latin typeface="+mn-lt"/>
                <a:ea typeface="+mn-ea"/>
                <a:cs typeface="+mn-cs"/>
              </a:rPr>
              <a:t>деконтаминации</a:t>
            </a:r>
            <a:r>
              <a:rPr lang="ru-RU" sz="1200" b="0" i="0" kern="1200" dirty="0" smtClean="0">
                <a:solidFill>
                  <a:schemeClr val="tx1"/>
                </a:solidFill>
                <a:effectLst/>
                <a:latin typeface="+mn-lt"/>
                <a:ea typeface="+mn-ea"/>
                <a:cs typeface="+mn-cs"/>
              </a:rPr>
              <a:t> (которые по определению агрессивны) для обеспечения микробиологической безопасности невозможна ни химическая, ни термическая, ни лучевая обработка. Кроме того, крупные размеры клеток не позволяют использовать противомикробные фильтры для фильтрации бактерий, микоплазмы и вирусов. В этом ключе главное средство инфекционной безопасности на этапе производства — строжайший отбор доноров. Его критерии могут быть смягчены только в случае </a:t>
            </a:r>
            <a:r>
              <a:rPr lang="ru-RU" sz="1200" b="0" i="0" kern="1200" dirty="0" err="1" smtClean="0">
                <a:solidFill>
                  <a:schemeClr val="tx1"/>
                </a:solidFill>
                <a:effectLst/>
                <a:latin typeface="+mn-lt"/>
                <a:ea typeface="+mn-ea"/>
                <a:cs typeface="+mn-cs"/>
              </a:rPr>
              <a:t>аутологичного</a:t>
            </a:r>
            <a:r>
              <a:rPr lang="ru-RU" sz="1200" b="0" i="0" kern="1200" dirty="0" smtClean="0">
                <a:solidFill>
                  <a:schemeClr val="tx1"/>
                </a:solidFill>
                <a:effectLst/>
                <a:latin typeface="+mn-lt"/>
                <a:ea typeface="+mn-ea"/>
                <a:cs typeface="+mn-cs"/>
              </a:rPr>
              <a:t> донорства (то есть донорства для собственных нужд) </a:t>
            </a:r>
            <a:r>
              <a:rPr lang="ru-RU" sz="1200" b="0" i="0" u="none" strike="noStrike" kern="1200" dirty="0" smtClean="0">
                <a:solidFill>
                  <a:schemeClr val="tx1"/>
                </a:solidFill>
                <a:effectLst/>
                <a:latin typeface="+mn-lt"/>
                <a:ea typeface="+mn-ea"/>
                <a:cs typeface="+mn-cs"/>
                <a:hlinkClick r:id="rId3"/>
              </a:rPr>
              <a:t>[20]</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4"/>
              </a:rPr>
              <a:t>[21]</a:t>
            </a:r>
            <a:r>
              <a:rPr lang="ru-RU" sz="1200" b="0" i="0" kern="1200" dirty="0" smtClean="0">
                <a:solidFill>
                  <a:schemeClr val="tx1"/>
                </a:solidFill>
                <a:effectLst/>
                <a:latin typeface="+mn-lt"/>
                <a:ea typeface="+mn-ea"/>
                <a:cs typeface="+mn-cs"/>
              </a:rPr>
              <a:t>. Вместе с тем никакой строгий отбор не способен гарантировать полную инфекционную безопасность, поэтому остаточный риск неустраним и требует понимания со стороны лечащего врача и самого пациента и явного принятия этого риска (зачастую для снижения риска на этапе применения используют антибиотики). При несоблюдении правил надлежащей производственной практики (GMP) нередки инфекционные осложнения</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Малые количества клеток требуют особо бережного и продуманного выполнения всех производственных процессов, ведь любые серьезные проблемы могут привести к порче получаемого продукта и его отбраковке. Если у пациента-донора имеется дефицит клеточного материала (ведь нередко он решает прибегнуть к клеточной терапии именно для восполнения утраченных клеток), то утрата произведенного продукта может вообще оказаться трагичной. Дефицит донорского материала также накладывает ограничения на контроль качества, поскольку ряд испытаний требует расходования клеточного препарата. Если материала мало, контроль качества может оказаться неполным, а это, в свою очередь, влечет за собой повышенные требования к </a:t>
            </a:r>
            <a:r>
              <a:rPr lang="ru-RU" sz="1200" b="0" i="0" kern="1200" dirty="0" err="1" smtClean="0">
                <a:solidFill>
                  <a:schemeClr val="tx1"/>
                </a:solidFill>
                <a:effectLst/>
                <a:latin typeface="+mn-lt"/>
                <a:ea typeface="+mn-ea"/>
                <a:cs typeface="+mn-cs"/>
              </a:rPr>
              <a:t>валидации</a:t>
            </a:r>
            <a:r>
              <a:rPr lang="ru-RU" sz="1200" b="0" i="0" kern="1200" dirty="0" smtClean="0">
                <a:solidFill>
                  <a:schemeClr val="tx1"/>
                </a:solidFill>
                <a:effectLst/>
                <a:latin typeface="+mn-lt"/>
                <a:ea typeface="+mn-ea"/>
                <a:cs typeface="+mn-cs"/>
              </a:rPr>
              <a:t> процесса производства — нередко ключевого компонента обеспечения качества клеточного препарата</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Будучи живыми, клетки очень восприимчивы к любым неблагоприятным воздействиям в процессе производства. Производство клеточного препарата — это комплекс манипуляций с исходным донорским материалом для придания ему желаемых новых биологических свойств или для его наращивания, чтобы получить достаточную дозу. Примеры манипуляций: обработка факторами роста, факторами дифференцировки, наращивание, генетическая модификация. Все эти процессы требуют для своего проведения строго контролируемых условий, по четко составленному, выверенному и отработанному плану, чтобы минимизировать любые отклонения.</a:t>
            </a:r>
            <a:r>
              <a:rPr lang="ru-RU" dirty="0" smtClean="0"/>
              <a:t/>
            </a:r>
            <a:br>
              <a:rPr lang="ru-RU" dirty="0" smtClean="0"/>
            </a:br>
            <a:r>
              <a:rPr lang="ru-RU" dirty="0" smtClean="0"/>
              <a:t/>
            </a:r>
            <a:br>
              <a:rPr lang="ru-RU" dirty="0" smtClean="0"/>
            </a:br>
            <a:r>
              <a:rPr lang="ru-RU" sz="1200" b="0" i="0" kern="1200" dirty="0" smtClean="0">
                <a:solidFill>
                  <a:schemeClr val="tx1"/>
                </a:solidFill>
                <a:effectLst/>
                <a:latin typeface="+mn-lt"/>
                <a:ea typeface="+mn-ea"/>
                <a:cs typeface="+mn-cs"/>
              </a:rPr>
              <a:t>По этой причине производство клеток должно осуществляться в соответствии с правилами надлежащей производственной практики (GMP) в асептических условиях, не допускающих внешней контаминации. Соблюдение таких условий должно быть </a:t>
            </a:r>
            <a:r>
              <a:rPr lang="ru-RU" sz="1200" b="0" i="0" kern="1200" dirty="0" err="1" smtClean="0">
                <a:solidFill>
                  <a:schemeClr val="tx1"/>
                </a:solidFill>
                <a:effectLst/>
                <a:latin typeface="+mn-lt"/>
                <a:ea typeface="+mn-ea"/>
                <a:cs typeface="+mn-cs"/>
              </a:rPr>
              <a:t>валидировано</a:t>
            </a:r>
            <a:r>
              <a:rPr lang="ru-RU" sz="1200" b="0" i="0" kern="1200" dirty="0" smtClean="0">
                <a:solidFill>
                  <a:schemeClr val="tx1"/>
                </a:solidFill>
                <a:effectLst/>
                <a:latin typeface="+mn-lt"/>
                <a:ea typeface="+mn-ea"/>
                <a:cs typeface="+mn-cs"/>
              </a:rPr>
              <a:t>. Достижение и поддержание таких условий должно четко контролироваться.</a:t>
            </a:r>
          </a:p>
          <a:p>
            <a:endParaRPr lang="ru-RU" sz="1200" b="0" i="0" kern="1200" dirty="0" smtClean="0">
              <a:solidFill>
                <a:schemeClr val="tx1"/>
              </a:solidFill>
              <a:effectLst/>
              <a:latin typeface="+mn-lt"/>
              <a:ea typeface="+mn-ea"/>
              <a:cs typeface="+mn-cs"/>
            </a:endParaRPr>
          </a:p>
          <a:p>
            <a:r>
              <a:rPr lang="ru-RU" sz="1200" b="0" i="0" kern="1200" dirty="0" smtClean="0">
                <a:solidFill>
                  <a:schemeClr val="tx1"/>
                </a:solidFill>
                <a:effectLst/>
                <a:latin typeface="+mn-lt"/>
                <a:ea typeface="+mn-ea"/>
                <a:cs typeface="+mn-cs"/>
              </a:rPr>
              <a:t>Невозможность всесторонне охарактеризовать продукт производства означает, что он фактически определяется условиями и параметрами производства (процесс есть продукт). Следовательно, любые вариации процесса производства могут приводить к получению клеток с ранее неизвестными характеристиками, в том числе токсичными или неэффективными. Невозможность аналитически охарактеризовать клетки вынуждает сильно полагаться на результаты доклинических и клинических исследований.</a:t>
            </a:r>
          </a:p>
          <a:p>
            <a:endParaRPr lang="ru-RU"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i="1" dirty="0" smtClean="0">
                <a:solidFill>
                  <a:srgbClr val="007366"/>
                </a:solidFill>
                <a:latin typeface="Arial" panose="020B0604020202020204" pitchFamily="34" charset="0"/>
                <a:cs typeface="Arial" panose="020B0604020202020204" pitchFamily="34" charset="0"/>
              </a:rPr>
              <a:t>С учетом того, что сегодня лекарственные препараты на основе клеток используются главным образом в </a:t>
            </a:r>
            <a:r>
              <a:rPr lang="ru-RU" sz="1200" i="1" dirty="0" err="1" smtClean="0">
                <a:solidFill>
                  <a:srgbClr val="007366"/>
                </a:solidFill>
                <a:latin typeface="Arial" panose="020B0604020202020204" pitchFamily="34" charset="0"/>
                <a:cs typeface="Arial" panose="020B0604020202020204" pitchFamily="34" charset="0"/>
              </a:rPr>
              <a:t>аутологичных</a:t>
            </a:r>
            <a:r>
              <a:rPr lang="ru-RU" sz="1200" i="1" dirty="0" smtClean="0">
                <a:solidFill>
                  <a:srgbClr val="007366"/>
                </a:solidFill>
                <a:latin typeface="Arial" panose="020B0604020202020204" pitchFamily="34" charset="0"/>
                <a:cs typeface="Arial" panose="020B0604020202020204" pitchFamily="34" charset="0"/>
              </a:rPr>
              <a:t> условиях или условиях подобранного донорства (</a:t>
            </a:r>
            <a:r>
              <a:rPr lang="ru-RU" sz="1200" i="1" dirty="0" err="1" smtClean="0">
                <a:solidFill>
                  <a:srgbClr val="007366"/>
                </a:solidFill>
                <a:latin typeface="Arial" panose="020B0604020202020204" pitchFamily="34" charset="0"/>
                <a:cs typeface="Arial" panose="020B0604020202020204" pitchFamily="34" charset="0"/>
              </a:rPr>
              <a:t>matched</a:t>
            </a:r>
            <a:r>
              <a:rPr lang="ru-RU" sz="1200" i="1" dirty="0" smtClean="0">
                <a:solidFill>
                  <a:srgbClr val="007366"/>
                </a:solidFill>
                <a:latin typeface="Arial" panose="020B0604020202020204" pitchFamily="34" charset="0"/>
                <a:cs typeface="Arial" panose="020B0604020202020204" pitchFamily="34" charset="0"/>
              </a:rPr>
              <a:t> </a:t>
            </a:r>
            <a:r>
              <a:rPr lang="ru-RU" sz="1200" i="1" dirty="0" err="1" smtClean="0">
                <a:solidFill>
                  <a:srgbClr val="007366"/>
                </a:solidFill>
                <a:latin typeface="Arial" panose="020B0604020202020204" pitchFamily="34" charset="0"/>
                <a:cs typeface="Arial" panose="020B0604020202020204" pitchFamily="34" charset="0"/>
              </a:rPr>
              <a:t>donation</a:t>
            </a:r>
            <a:r>
              <a:rPr lang="ru-RU" sz="1200" i="1" dirty="0" smtClean="0">
                <a:solidFill>
                  <a:srgbClr val="007366"/>
                </a:solidFill>
                <a:latin typeface="Arial" panose="020B0604020202020204" pitchFamily="34" charset="0"/>
                <a:cs typeface="Arial" panose="020B0604020202020204" pitchFamily="34" charset="0"/>
              </a:rPr>
              <a:t>), то есть когда пациент является </a:t>
            </a:r>
            <a:r>
              <a:rPr lang="ru-RU" sz="1200" i="1" dirty="0" err="1" smtClean="0">
                <a:solidFill>
                  <a:srgbClr val="007366"/>
                </a:solidFill>
                <a:latin typeface="Arial" panose="020B0604020202020204" pitchFamily="34" charset="0"/>
                <a:cs typeface="Arial" panose="020B0604020202020204" pitchFamily="34" charset="0"/>
              </a:rPr>
              <a:t>аутодонором</a:t>
            </a:r>
            <a:r>
              <a:rPr lang="ru-RU" sz="1200" i="1" dirty="0" smtClean="0">
                <a:solidFill>
                  <a:srgbClr val="007366"/>
                </a:solidFill>
                <a:latin typeface="Arial" panose="020B0604020202020204" pitchFamily="34" charset="0"/>
                <a:cs typeface="Arial" panose="020B0604020202020204" pitchFamily="34" charset="0"/>
              </a:rPr>
              <a:t> или реципиент подбирается в индивидуальном порядке, весь процесс производства фактически работает ради получения препарата для одного пациента. </a:t>
            </a:r>
            <a:r>
              <a:rPr lang="ru-RU" sz="1200" i="1" smtClean="0">
                <a:solidFill>
                  <a:srgbClr val="007366"/>
                </a:solidFill>
                <a:latin typeface="Arial" panose="020B0604020202020204" pitchFamily="34" charset="0"/>
                <a:cs typeface="Arial" panose="020B0604020202020204" pitchFamily="34" charset="0"/>
              </a:rPr>
              <a:t>Это в свою очередь ведет к дороговизне получаемого продукта.</a:t>
            </a:r>
          </a:p>
          <a:p>
            <a:endParaRPr lang="ru-RU" dirty="0"/>
          </a:p>
        </p:txBody>
      </p:sp>
      <p:sp>
        <p:nvSpPr>
          <p:cNvPr id="4" name="Номер слайда 3"/>
          <p:cNvSpPr>
            <a:spLocks noGrp="1"/>
          </p:cNvSpPr>
          <p:nvPr>
            <p:ph type="sldNum" sz="quarter" idx="10"/>
          </p:nvPr>
        </p:nvSpPr>
        <p:spPr/>
        <p:txBody>
          <a:bodyPr/>
          <a:lstStyle/>
          <a:p>
            <a:fld id="{E0D606E5-AFF6-4694-9544-F18D3EB850C7}" type="slidenum">
              <a:rPr lang="ru-RU" smtClean="0"/>
              <a:t>31</a:t>
            </a:fld>
            <a:endParaRPr lang="ru-RU"/>
          </a:p>
        </p:txBody>
      </p:sp>
    </p:spTree>
    <p:extLst>
      <p:ext uri="{BB962C8B-B14F-4D97-AF65-F5344CB8AC3E}">
        <p14:creationId xmlns:p14="http://schemas.microsoft.com/office/powerpoint/2010/main" val="1295311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ru-RU"/>
              <a:t>Образец заголовка</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0A08247-7A0E-475E-935F-F60317B016CC}" type="datetimeFigureOut">
              <a:rPr lang="ru-RU" smtClean="0"/>
              <a:t>16.06.2025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98BDAE7-0887-4F9D-B8C3-6969604FC304}" type="slidenum">
              <a:rPr lang="ru-RU" smtClean="0"/>
              <a:t>‹#›</a:t>
            </a:fld>
            <a:endParaRPr lang="ru-RU"/>
          </a:p>
        </p:txBody>
      </p:sp>
    </p:spTree>
    <p:extLst>
      <p:ext uri="{BB962C8B-B14F-4D97-AF65-F5344CB8AC3E}">
        <p14:creationId xmlns:p14="http://schemas.microsoft.com/office/powerpoint/2010/main" val="360833368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0A08247-7A0E-475E-935F-F60317B016CC}" type="datetimeFigureOut">
              <a:rPr lang="ru-RU" smtClean="0"/>
              <a:t>16.06.2025</a:t>
            </a:fld>
            <a:endParaRPr lang="ru-RU"/>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598BDAE7-0887-4F9D-B8C3-6969604FC304}" type="slidenum">
              <a:rPr lang="ru-RU" smtClean="0"/>
              <a:t>‹#›</a:t>
            </a:fld>
            <a:endParaRPr lang="ru-RU"/>
          </a:p>
        </p:txBody>
      </p:sp>
    </p:spTree>
    <p:extLst>
      <p:ext uri="{BB962C8B-B14F-4D97-AF65-F5344CB8AC3E}">
        <p14:creationId xmlns:p14="http://schemas.microsoft.com/office/powerpoint/2010/main" val="98511653"/>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5580" y="3571875"/>
            <a:ext cx="9754270" cy="2819400"/>
          </a:xfrm>
        </p:spPr>
        <p:txBody>
          <a:bodyPr vert="horz" lIns="91440" tIns="45720" rIns="91440" bIns="45720" rtlCol="0" anchor="b">
            <a:noAutofit/>
          </a:bodyPr>
          <a:lstStyle/>
          <a:p>
            <a:pPr algn="r">
              <a:lnSpc>
                <a:spcPct val="100000"/>
              </a:lnSpc>
            </a:pPr>
            <a:r>
              <a:rPr lang="ru-RU" sz="4400" dirty="0" smtClean="0">
                <a:solidFill>
                  <a:srgbClr val="007366"/>
                </a:solidFill>
                <a:latin typeface="Austin Cyr Bold" panose="02020803070702030403" pitchFamily="18" charset="-52"/>
              </a:rPr>
              <a:t>Генная и клеточная терапия –</a:t>
            </a:r>
            <a:br>
              <a:rPr lang="ru-RU" sz="4400" dirty="0" smtClean="0">
                <a:solidFill>
                  <a:srgbClr val="007366"/>
                </a:solidFill>
                <a:latin typeface="Austin Cyr Bold" panose="02020803070702030403" pitchFamily="18" charset="-52"/>
              </a:rPr>
            </a:br>
            <a:r>
              <a:rPr lang="ru-RU" sz="4400" dirty="0" smtClean="0">
                <a:solidFill>
                  <a:srgbClr val="007366"/>
                </a:solidFill>
                <a:latin typeface="Austin Cyr Bold" panose="02020803070702030403" pitchFamily="18" charset="-52"/>
              </a:rPr>
              <a:t>новое направление в медицине. </a:t>
            </a:r>
            <a:br>
              <a:rPr lang="ru-RU" sz="4400" dirty="0" smtClean="0">
                <a:solidFill>
                  <a:srgbClr val="007366"/>
                </a:solidFill>
                <a:latin typeface="Austin Cyr Bold" panose="02020803070702030403" pitchFamily="18" charset="-52"/>
              </a:rPr>
            </a:br>
            <a:r>
              <a:rPr lang="ru-RU" sz="4400" dirty="0" smtClean="0">
                <a:solidFill>
                  <a:srgbClr val="007366"/>
                </a:solidFill>
                <a:latin typeface="Austin Cyr Bold" panose="02020803070702030403" pitchFamily="18" charset="-52"/>
              </a:rPr>
              <a:t>Принцип действия.</a:t>
            </a:r>
            <a:br>
              <a:rPr lang="ru-RU" sz="4400" dirty="0" smtClean="0">
                <a:solidFill>
                  <a:srgbClr val="007366"/>
                </a:solidFill>
                <a:latin typeface="Austin Cyr Bold" panose="02020803070702030403" pitchFamily="18" charset="-52"/>
              </a:rPr>
            </a:br>
            <a:r>
              <a:rPr lang="ru-RU" sz="4400" dirty="0" smtClean="0">
                <a:solidFill>
                  <a:srgbClr val="007366"/>
                </a:solidFill>
                <a:latin typeface="Austin Cyr Bold" panose="02020803070702030403" pitchFamily="18" charset="-52"/>
              </a:rPr>
              <a:t>Перспективы в лечении врожденных и наследственных заболеваний, </a:t>
            </a:r>
            <a:r>
              <a:rPr lang="ru-RU" sz="4400" dirty="0" err="1" smtClean="0">
                <a:solidFill>
                  <a:srgbClr val="007366"/>
                </a:solidFill>
                <a:latin typeface="Austin Cyr Bold" panose="02020803070702030403" pitchFamily="18" charset="-52"/>
              </a:rPr>
              <a:t>онкопатологии</a:t>
            </a:r>
            <a:endParaRPr lang="ru-RU" sz="4400" dirty="0">
              <a:solidFill>
                <a:srgbClr val="007366"/>
              </a:solidFill>
              <a:latin typeface="Austin Cyr Bold" panose="02020803070702030403" pitchFamily="18" charset="-52"/>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580" y="523819"/>
            <a:ext cx="4553936" cy="1543106"/>
          </a:xfrm>
          <a:prstGeom prst="rect">
            <a:avLst/>
          </a:prstGeom>
        </p:spPr>
      </p:pic>
    </p:spTree>
    <p:extLst>
      <p:ext uri="{BB962C8B-B14F-4D97-AF65-F5344CB8AC3E}">
        <p14:creationId xmlns:p14="http://schemas.microsoft.com/office/powerpoint/2010/main" val="3649140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1"/>
            <a:ext cx="8376613" cy="545910"/>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Концепция генной терапии</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611437" y="1775144"/>
            <a:ext cx="9593907" cy="4901827"/>
          </a:xfrm>
        </p:spPr>
        <p:txBody>
          <a:bodyPr>
            <a:noAutofit/>
          </a:bodyPr>
          <a:lstStyle/>
          <a:p>
            <a:pPr algn="just">
              <a:lnSpc>
                <a:spcPct val="100000"/>
              </a:lnSpc>
            </a:pPr>
            <a:r>
              <a:rPr lang="ru-RU" sz="2000" i="1" dirty="0">
                <a:solidFill>
                  <a:srgbClr val="007366"/>
                </a:solidFill>
                <a:latin typeface="Arial" panose="020B0604020202020204" pitchFamily="34" charset="0"/>
                <a:cs typeface="Arial" panose="020B0604020202020204" pitchFamily="34" charset="0"/>
              </a:rPr>
              <a:t>Наиболее радикальный способ борьбы с разного рода заболеваниями, вызываемыми изменениями генетического содержания клеток исправление или уничтожение самой генетической причины заболевания, а не ее следствий </a:t>
            </a:r>
            <a:endParaRPr lang="ru-RU" sz="2000" i="1" dirty="0" smtClean="0">
              <a:solidFill>
                <a:srgbClr val="007366"/>
              </a:solidFill>
              <a:latin typeface="Arial" panose="020B0604020202020204" pitchFamily="34" charset="0"/>
              <a:cs typeface="Arial" panose="020B0604020202020204" pitchFamily="34" charset="0"/>
            </a:endParaRPr>
          </a:p>
          <a:p>
            <a:pPr algn="just">
              <a:lnSpc>
                <a:spcPct val="100000"/>
              </a:lnSpc>
            </a:pPr>
            <a:r>
              <a:rPr lang="ru-RU" sz="2000" i="1" dirty="0" smtClean="0">
                <a:solidFill>
                  <a:srgbClr val="007366"/>
                </a:solidFill>
                <a:latin typeface="Arial" panose="020B0604020202020204" pitchFamily="34" charset="0"/>
                <a:cs typeface="Arial" panose="020B0604020202020204" pitchFamily="34" charset="0"/>
              </a:rPr>
              <a:t>Причины </a:t>
            </a:r>
            <a:r>
              <a:rPr lang="ru-RU" sz="2000" i="1" dirty="0">
                <a:solidFill>
                  <a:srgbClr val="007366"/>
                </a:solidFill>
                <a:latin typeface="Arial" panose="020B0604020202020204" pitchFamily="34" charset="0"/>
                <a:cs typeface="Arial" panose="020B0604020202020204" pitchFamily="34" charset="0"/>
              </a:rPr>
              <a:t>генетических заболеваний: </a:t>
            </a:r>
            <a:endParaRPr lang="ru-RU" sz="2000" i="1" dirty="0" smtClean="0">
              <a:solidFill>
                <a:srgbClr val="007366"/>
              </a:solidFill>
              <a:latin typeface="Arial" panose="020B0604020202020204" pitchFamily="34" charset="0"/>
              <a:cs typeface="Arial" panose="020B0604020202020204" pitchFamily="34" charset="0"/>
            </a:endParaRPr>
          </a:p>
          <a:p>
            <a:pPr algn="just">
              <a:lnSpc>
                <a:spcPct val="100000"/>
              </a:lnSpc>
            </a:pPr>
            <a:r>
              <a:rPr lang="ru-RU" sz="2000" i="1" dirty="0" smtClean="0">
                <a:solidFill>
                  <a:srgbClr val="007366"/>
                </a:solidFill>
                <a:latin typeface="Arial" panose="020B0604020202020204" pitchFamily="34" charset="0"/>
                <a:cs typeface="Arial" panose="020B0604020202020204" pitchFamily="34" charset="0"/>
              </a:rPr>
              <a:t>• </a:t>
            </a:r>
            <a:r>
              <a:rPr lang="ru-RU" sz="2000" i="1" dirty="0">
                <a:solidFill>
                  <a:srgbClr val="007366"/>
                </a:solidFill>
                <a:latin typeface="Arial" panose="020B0604020202020204" pitchFamily="34" charset="0"/>
                <a:cs typeface="Arial" panose="020B0604020202020204" pitchFamily="34" charset="0"/>
              </a:rPr>
              <a:t>мутация в зародышевой линии клеток, которая передается по наследству при наследственных заболеваниях, </a:t>
            </a:r>
            <a:endParaRPr lang="ru-RU" sz="2000" i="1" dirty="0" smtClean="0">
              <a:solidFill>
                <a:srgbClr val="007366"/>
              </a:solidFill>
              <a:latin typeface="Arial" panose="020B0604020202020204" pitchFamily="34" charset="0"/>
              <a:cs typeface="Arial" panose="020B0604020202020204" pitchFamily="34" charset="0"/>
            </a:endParaRPr>
          </a:p>
          <a:p>
            <a:pPr algn="just">
              <a:lnSpc>
                <a:spcPct val="100000"/>
              </a:lnSpc>
            </a:pPr>
            <a:r>
              <a:rPr lang="ru-RU" sz="2000" i="1" dirty="0" smtClean="0">
                <a:solidFill>
                  <a:srgbClr val="007366"/>
                </a:solidFill>
                <a:latin typeface="Arial" panose="020B0604020202020204" pitchFamily="34" charset="0"/>
                <a:cs typeface="Arial" panose="020B0604020202020204" pitchFamily="34" charset="0"/>
              </a:rPr>
              <a:t>• </a:t>
            </a:r>
            <a:r>
              <a:rPr lang="ru-RU" sz="2000" i="1" dirty="0">
                <a:solidFill>
                  <a:srgbClr val="007366"/>
                </a:solidFill>
                <a:latin typeface="Arial" panose="020B0604020202020204" pitchFamily="34" charset="0"/>
                <a:cs typeface="Arial" panose="020B0604020202020204" pitchFamily="34" charset="0"/>
              </a:rPr>
              <a:t>соматическая мутация, которая вызывает, например, рак, </a:t>
            </a:r>
            <a:endParaRPr lang="ru-RU" sz="2000" i="1" dirty="0" smtClean="0">
              <a:solidFill>
                <a:srgbClr val="007366"/>
              </a:solidFill>
              <a:latin typeface="Arial" panose="020B0604020202020204" pitchFamily="34" charset="0"/>
              <a:cs typeface="Arial" panose="020B0604020202020204" pitchFamily="34" charset="0"/>
            </a:endParaRPr>
          </a:p>
          <a:p>
            <a:pPr algn="just">
              <a:lnSpc>
                <a:spcPct val="100000"/>
              </a:lnSpc>
            </a:pPr>
            <a:r>
              <a:rPr lang="ru-RU" sz="2000" i="1" dirty="0" smtClean="0">
                <a:solidFill>
                  <a:srgbClr val="007366"/>
                </a:solidFill>
                <a:latin typeface="Arial" panose="020B0604020202020204" pitchFamily="34" charset="0"/>
                <a:cs typeface="Arial" panose="020B0604020202020204" pitchFamily="34" charset="0"/>
              </a:rPr>
              <a:t>• </a:t>
            </a:r>
            <a:r>
              <a:rPr lang="ru-RU" sz="2000" i="1" dirty="0">
                <a:solidFill>
                  <a:srgbClr val="007366"/>
                </a:solidFill>
                <a:latin typeface="Arial" panose="020B0604020202020204" pitchFamily="34" charset="0"/>
                <a:cs typeface="Arial" panose="020B0604020202020204" pitchFamily="34" charset="0"/>
              </a:rPr>
              <a:t>появления в клетке чужеродного генетического материала, например, в результате вирусной инфекции. </a:t>
            </a:r>
            <a:endParaRPr lang="ru-RU" sz="2000" i="1" dirty="0" smtClean="0">
              <a:solidFill>
                <a:srgbClr val="007366"/>
              </a:solidFill>
              <a:latin typeface="Arial" panose="020B0604020202020204" pitchFamily="34" charset="0"/>
              <a:cs typeface="Arial" panose="020B0604020202020204" pitchFamily="34" charset="0"/>
            </a:endParaRPr>
          </a:p>
          <a:p>
            <a:pPr algn="just">
              <a:lnSpc>
                <a:spcPct val="100000"/>
              </a:lnSpc>
            </a:pPr>
            <a:r>
              <a:rPr lang="ru-RU" sz="2000" i="1" dirty="0" smtClean="0">
                <a:solidFill>
                  <a:srgbClr val="007366"/>
                </a:solidFill>
                <a:latin typeface="Arial" panose="020B0604020202020204" pitchFamily="34" charset="0"/>
                <a:cs typeface="Arial" panose="020B0604020202020204" pitchFamily="34" charset="0"/>
              </a:rPr>
              <a:t>Способ </a:t>
            </a:r>
            <a:r>
              <a:rPr lang="ru-RU" sz="2000" i="1" dirty="0">
                <a:solidFill>
                  <a:srgbClr val="007366"/>
                </a:solidFill>
                <a:latin typeface="Arial" panose="020B0604020202020204" pitchFamily="34" charset="0"/>
                <a:cs typeface="Arial" panose="020B0604020202020204" pitchFamily="34" charset="0"/>
              </a:rPr>
              <a:t>борьбы с генетическими изменениями: искусственное введение в пострадавшую клетку новой генетической информации, призванной поправить ту, с которой связана болезнь</a:t>
            </a:r>
            <a:endParaRPr lang="ru-RU" sz="2000" b="1" i="1" dirty="0">
              <a:solidFill>
                <a:srgbClr val="007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8860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1"/>
            <a:ext cx="8376613" cy="545910"/>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Генная терапия: подходы</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611438" y="1775144"/>
            <a:ext cx="6507820" cy="4901827"/>
          </a:xfrm>
        </p:spPr>
        <p:txBody>
          <a:bodyPr>
            <a:noAutofit/>
          </a:bodyPr>
          <a:lstStyle/>
          <a:p>
            <a:pPr algn="just">
              <a:lnSpc>
                <a:spcPct val="100000"/>
              </a:lnSpc>
            </a:pPr>
            <a:r>
              <a:rPr lang="ru-RU" sz="2000" b="1" i="1" dirty="0">
                <a:solidFill>
                  <a:srgbClr val="007366"/>
                </a:solidFill>
                <a:latin typeface="Arial" panose="020B0604020202020204" pitchFamily="34" charset="0"/>
                <a:cs typeface="Arial" panose="020B0604020202020204" pitchFamily="34" charset="0"/>
              </a:rPr>
              <a:t>фетальная </a:t>
            </a:r>
            <a:r>
              <a:rPr lang="ru-RU" sz="2000" b="1" i="1" dirty="0" err="1">
                <a:solidFill>
                  <a:srgbClr val="007366"/>
                </a:solidFill>
                <a:latin typeface="Arial" panose="020B0604020202020204" pitchFamily="34" charset="0"/>
                <a:cs typeface="Arial" panose="020B0604020202020204" pitchFamily="34" charset="0"/>
              </a:rPr>
              <a:t>генотерапия</a:t>
            </a:r>
            <a:r>
              <a:rPr lang="ru-RU" sz="2000" i="1" dirty="0">
                <a:solidFill>
                  <a:srgbClr val="007366"/>
                </a:solidFill>
                <a:latin typeface="Arial" panose="020B0604020202020204" pitchFamily="34" charset="0"/>
                <a:cs typeface="Arial" panose="020B0604020202020204" pitchFamily="34" charset="0"/>
              </a:rPr>
              <a:t>: </a:t>
            </a:r>
            <a:endParaRPr lang="ru-RU" sz="2000" i="1" dirty="0" smtClean="0">
              <a:solidFill>
                <a:srgbClr val="007366"/>
              </a:solidFill>
              <a:latin typeface="Arial" panose="020B0604020202020204" pitchFamily="34" charset="0"/>
              <a:cs typeface="Arial" panose="020B0604020202020204" pitchFamily="34" charset="0"/>
            </a:endParaRPr>
          </a:p>
          <a:p>
            <a:pPr algn="just">
              <a:lnSpc>
                <a:spcPct val="100000"/>
              </a:lnSpc>
            </a:pPr>
            <a:r>
              <a:rPr lang="ru-RU" sz="2000" i="1" dirty="0" smtClean="0">
                <a:solidFill>
                  <a:srgbClr val="007366"/>
                </a:solidFill>
                <a:latin typeface="Arial" panose="020B0604020202020204" pitchFamily="34" charset="0"/>
                <a:cs typeface="Arial" panose="020B0604020202020204" pitchFamily="34" charset="0"/>
              </a:rPr>
              <a:t>чужеродную </a:t>
            </a:r>
            <a:r>
              <a:rPr lang="ru-RU" sz="2000" i="1" dirty="0">
                <a:solidFill>
                  <a:srgbClr val="007366"/>
                </a:solidFill>
                <a:latin typeface="Arial" panose="020B0604020202020204" pitchFamily="34" charset="0"/>
                <a:cs typeface="Arial" panose="020B0604020202020204" pitchFamily="34" charset="0"/>
              </a:rPr>
              <a:t>ДНК вводят в зиготу или эмбрион на ранней стадии развития; при этом ожидается, что введенный материал попадет во все клетки реципиента (и даже в половые клетки, обеспечив тем самым передачу следующему поколению) </a:t>
            </a:r>
            <a:endParaRPr lang="ru-RU" sz="2000" i="1" dirty="0" smtClean="0">
              <a:solidFill>
                <a:srgbClr val="007366"/>
              </a:solidFill>
              <a:latin typeface="Arial" panose="020B0604020202020204" pitchFamily="34" charset="0"/>
              <a:cs typeface="Arial" panose="020B0604020202020204" pitchFamily="34" charset="0"/>
            </a:endParaRPr>
          </a:p>
          <a:p>
            <a:pPr algn="just">
              <a:lnSpc>
                <a:spcPct val="100000"/>
              </a:lnSpc>
            </a:pPr>
            <a:r>
              <a:rPr lang="ru-RU" sz="2000" b="1" i="1" dirty="0" smtClean="0">
                <a:solidFill>
                  <a:srgbClr val="007366"/>
                </a:solidFill>
                <a:latin typeface="Arial" panose="020B0604020202020204" pitchFamily="34" charset="0"/>
                <a:cs typeface="Arial" panose="020B0604020202020204" pitchFamily="34" charset="0"/>
              </a:rPr>
              <a:t>соматическая </a:t>
            </a:r>
            <a:r>
              <a:rPr lang="ru-RU" sz="2000" b="1" i="1" dirty="0" err="1">
                <a:solidFill>
                  <a:srgbClr val="007366"/>
                </a:solidFill>
                <a:latin typeface="Arial" panose="020B0604020202020204" pitchFamily="34" charset="0"/>
                <a:cs typeface="Arial" panose="020B0604020202020204" pitchFamily="34" charset="0"/>
              </a:rPr>
              <a:t>генотерапия</a:t>
            </a:r>
            <a:r>
              <a:rPr lang="ru-RU" sz="2000" i="1" dirty="0">
                <a:solidFill>
                  <a:srgbClr val="007366"/>
                </a:solidFill>
                <a:latin typeface="Arial" panose="020B0604020202020204" pitchFamily="34" charset="0"/>
                <a:cs typeface="Arial" panose="020B0604020202020204" pitchFamily="34" charset="0"/>
              </a:rPr>
              <a:t>: </a:t>
            </a:r>
            <a:endParaRPr lang="ru-RU" sz="2000" i="1" dirty="0" smtClean="0">
              <a:solidFill>
                <a:srgbClr val="007366"/>
              </a:solidFill>
              <a:latin typeface="Arial" panose="020B0604020202020204" pitchFamily="34" charset="0"/>
              <a:cs typeface="Arial" panose="020B0604020202020204" pitchFamily="34" charset="0"/>
            </a:endParaRPr>
          </a:p>
          <a:p>
            <a:pPr algn="just">
              <a:lnSpc>
                <a:spcPct val="100000"/>
              </a:lnSpc>
            </a:pPr>
            <a:r>
              <a:rPr lang="ru-RU" sz="2000" i="1" dirty="0" smtClean="0">
                <a:solidFill>
                  <a:srgbClr val="007366"/>
                </a:solidFill>
                <a:latin typeface="Arial" panose="020B0604020202020204" pitchFamily="34" charset="0"/>
                <a:cs typeface="Arial" panose="020B0604020202020204" pitchFamily="34" charset="0"/>
              </a:rPr>
              <a:t>генетический </a:t>
            </a:r>
            <a:r>
              <a:rPr lang="ru-RU" sz="2000" i="1" dirty="0">
                <a:solidFill>
                  <a:srgbClr val="007366"/>
                </a:solidFill>
                <a:latin typeface="Arial" panose="020B0604020202020204" pitchFamily="34" charset="0"/>
                <a:cs typeface="Arial" panose="020B0604020202020204" pitchFamily="34" charset="0"/>
              </a:rPr>
              <a:t>материал вводят только в соматические клетки и он не передается половым клеткам.</a:t>
            </a:r>
            <a:endParaRPr lang="ru-RU" sz="2000" b="1" i="1" dirty="0">
              <a:solidFill>
                <a:srgbClr val="007366"/>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4272" y="1775145"/>
            <a:ext cx="1861072" cy="2545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9473"/>
          <a:stretch/>
        </p:blipFill>
        <p:spPr bwMode="auto">
          <a:xfrm>
            <a:off x="7195110" y="4702628"/>
            <a:ext cx="3208317" cy="2298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8053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1"/>
            <a:ext cx="8376613" cy="564960"/>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Три стратегии генной терапии</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457200" y="1232807"/>
            <a:ext cx="9991725" cy="5653767"/>
          </a:xfrm>
        </p:spPr>
        <p:txBody>
          <a:bodyPr anchor="t">
            <a:noAutofit/>
          </a:bodyPr>
          <a:lstStyle/>
          <a:p>
            <a:pPr algn="just">
              <a:lnSpc>
                <a:spcPct val="100000"/>
              </a:lnSpc>
              <a:spcBef>
                <a:spcPts val="0"/>
              </a:spcBef>
            </a:pPr>
            <a:r>
              <a:rPr lang="ru-RU" sz="1300" i="1" dirty="0">
                <a:solidFill>
                  <a:srgbClr val="007366"/>
                </a:solidFill>
                <a:latin typeface="Arial" panose="020B0604020202020204" pitchFamily="34" charset="0"/>
                <a:cs typeface="Arial" panose="020B0604020202020204" pitchFamily="34" charset="0"/>
              </a:rPr>
              <a:t>Коррекция дефекта клетки генными модификациями этой же </a:t>
            </a:r>
            <a:r>
              <a:rPr lang="ru-RU" sz="1300" i="1" dirty="0" smtClean="0">
                <a:solidFill>
                  <a:srgbClr val="007366"/>
                </a:solidFill>
                <a:latin typeface="Arial" panose="020B0604020202020204" pitchFamily="34" charset="0"/>
                <a:cs typeface="Arial" panose="020B0604020202020204" pitchFamily="34" charset="0"/>
              </a:rPr>
              <a:t>клетки следующими путями:</a:t>
            </a:r>
          </a:p>
          <a:p>
            <a:pPr algn="just">
              <a:lnSpc>
                <a:spcPct val="100000"/>
              </a:lnSpc>
              <a:spcBef>
                <a:spcPts val="0"/>
              </a:spcBef>
            </a:pPr>
            <a:endParaRPr lang="ru-RU" sz="13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300" b="1" i="1" dirty="0" smtClean="0">
                <a:solidFill>
                  <a:srgbClr val="007366"/>
                </a:solidFill>
                <a:latin typeface="Arial" panose="020B0604020202020204" pitchFamily="34" charset="0"/>
                <a:cs typeface="Arial" panose="020B0604020202020204" pitchFamily="34" charset="0"/>
              </a:rPr>
              <a:t>1.  Восстановление </a:t>
            </a:r>
            <a:r>
              <a:rPr lang="ru-RU" sz="1300" b="1" i="1" dirty="0">
                <a:solidFill>
                  <a:srgbClr val="007366"/>
                </a:solidFill>
                <a:latin typeface="Arial" panose="020B0604020202020204" pitchFamily="34" charset="0"/>
                <a:cs typeface="Arial" panose="020B0604020202020204" pitchFamily="34" charset="0"/>
              </a:rPr>
              <a:t>функции «больного» гена </a:t>
            </a:r>
          </a:p>
          <a:p>
            <a:pPr algn="just">
              <a:lnSpc>
                <a:spcPct val="100000"/>
              </a:lnSpc>
              <a:spcBef>
                <a:spcPts val="0"/>
              </a:spcBef>
            </a:pPr>
            <a:r>
              <a:rPr lang="ru-RU" sz="1300" i="1" dirty="0" err="1" smtClean="0">
                <a:solidFill>
                  <a:srgbClr val="007366"/>
                </a:solidFill>
                <a:latin typeface="Arial" panose="020B0604020202020204" pitchFamily="34" charset="0"/>
                <a:cs typeface="Arial" panose="020B0604020202020204" pitchFamily="34" charset="0"/>
              </a:rPr>
              <a:t>Таргетинг</a:t>
            </a:r>
            <a:r>
              <a:rPr lang="ru-RU" sz="1300" i="1" dirty="0" smtClean="0">
                <a:solidFill>
                  <a:srgbClr val="007366"/>
                </a:solidFill>
                <a:latin typeface="Arial" panose="020B0604020202020204" pitchFamily="34" charset="0"/>
                <a:cs typeface="Arial" panose="020B0604020202020204" pitchFamily="34" charset="0"/>
              </a:rPr>
              <a:t> </a:t>
            </a:r>
            <a:r>
              <a:rPr lang="ru-RU" sz="1300" i="1" dirty="0">
                <a:solidFill>
                  <a:srgbClr val="007366"/>
                </a:solidFill>
                <a:latin typeface="Arial" panose="020B0604020202020204" pitchFamily="34" charset="0"/>
                <a:cs typeface="Arial" panose="020B0604020202020204" pitchFamily="34" charset="0"/>
              </a:rPr>
              <a:t>- встраивание </a:t>
            </a:r>
            <a:r>
              <a:rPr lang="ru-RU" sz="1300" i="1" dirty="0" err="1">
                <a:solidFill>
                  <a:srgbClr val="007366"/>
                </a:solidFill>
                <a:latin typeface="Arial" panose="020B0604020202020204" pitchFamily="34" charset="0"/>
                <a:cs typeface="Arial" panose="020B0604020202020204" pitchFamily="34" charset="0"/>
              </a:rPr>
              <a:t>генотерапевтической</a:t>
            </a:r>
            <a:r>
              <a:rPr lang="ru-RU" sz="1300" i="1" dirty="0">
                <a:solidFill>
                  <a:srgbClr val="007366"/>
                </a:solidFill>
                <a:latin typeface="Arial" panose="020B0604020202020204" pitchFamily="34" charset="0"/>
                <a:cs typeface="Arial" panose="020B0604020202020204" pitchFamily="34" charset="0"/>
              </a:rPr>
              <a:t> конструкции в определенное место генома </a:t>
            </a:r>
          </a:p>
          <a:p>
            <a:pPr algn="just">
              <a:lnSpc>
                <a:spcPct val="100000"/>
              </a:lnSpc>
              <a:spcBef>
                <a:spcPts val="0"/>
              </a:spcBef>
            </a:pPr>
            <a:r>
              <a:rPr lang="ru-RU" sz="1300" i="1" dirty="0" smtClean="0">
                <a:solidFill>
                  <a:srgbClr val="007366"/>
                </a:solidFill>
                <a:latin typeface="Arial" panose="020B0604020202020204" pitchFamily="34" charset="0"/>
                <a:cs typeface="Arial" panose="020B0604020202020204" pitchFamily="34" charset="0"/>
              </a:rPr>
              <a:t>Пополняющая </a:t>
            </a:r>
            <a:r>
              <a:rPr lang="ru-RU" sz="1300" i="1" dirty="0">
                <a:solidFill>
                  <a:srgbClr val="007366"/>
                </a:solidFill>
                <a:latin typeface="Arial" panose="020B0604020202020204" pitchFamily="34" charset="0"/>
                <a:cs typeface="Arial" panose="020B0604020202020204" pitchFamily="34" charset="0"/>
              </a:rPr>
              <a:t>генная терапия - введение здоровых генов при условии сохранения в клетке больного гена </a:t>
            </a:r>
          </a:p>
          <a:p>
            <a:pPr algn="just">
              <a:lnSpc>
                <a:spcPct val="100000"/>
              </a:lnSpc>
              <a:spcBef>
                <a:spcPts val="0"/>
              </a:spcBef>
            </a:pPr>
            <a:r>
              <a:rPr lang="ru-RU" sz="1300" i="1" dirty="0" smtClean="0">
                <a:solidFill>
                  <a:srgbClr val="007366"/>
                </a:solidFill>
                <a:latin typeface="Arial" panose="020B0604020202020204" pitchFamily="34" charset="0"/>
                <a:cs typeface="Arial" panose="020B0604020202020204" pitchFamily="34" charset="0"/>
              </a:rPr>
              <a:t>Использование </a:t>
            </a:r>
            <a:r>
              <a:rPr lang="ru-RU" sz="1300" i="1" dirty="0" err="1">
                <a:solidFill>
                  <a:srgbClr val="007366"/>
                </a:solidFill>
                <a:latin typeface="Arial" panose="020B0604020202020204" pitchFamily="34" charset="0"/>
                <a:cs typeface="Arial" panose="020B0604020202020204" pitchFamily="34" charset="0"/>
              </a:rPr>
              <a:t>одноцепочечных</a:t>
            </a:r>
            <a:r>
              <a:rPr lang="ru-RU" sz="1300" i="1" dirty="0">
                <a:solidFill>
                  <a:srgbClr val="007366"/>
                </a:solidFill>
                <a:latin typeface="Arial" panose="020B0604020202020204" pitchFamily="34" charset="0"/>
                <a:cs typeface="Arial" panose="020B0604020202020204" pitchFamily="34" charset="0"/>
              </a:rPr>
              <a:t> </a:t>
            </a:r>
            <a:r>
              <a:rPr lang="ru-RU" sz="1300" i="1" dirty="0" err="1">
                <a:solidFill>
                  <a:srgbClr val="007366"/>
                </a:solidFill>
                <a:latin typeface="Arial" panose="020B0604020202020204" pitchFamily="34" charset="0"/>
                <a:cs typeface="Arial" panose="020B0604020202020204" pitchFamily="34" charset="0"/>
              </a:rPr>
              <a:t>олигонуклеотидов</a:t>
            </a:r>
            <a:r>
              <a:rPr lang="ru-RU" sz="1300" i="1" dirty="0">
                <a:solidFill>
                  <a:srgbClr val="007366"/>
                </a:solidFill>
                <a:latin typeface="Arial" panose="020B0604020202020204" pitchFamily="34" charset="0"/>
                <a:cs typeface="Arial" panose="020B0604020202020204" pitchFamily="34" charset="0"/>
              </a:rPr>
              <a:t> – создание дополнительных водородных связей обуславливает способность ингибировать транскрипцию за счет перекрывания сайтов связывания транскрипционных факторов</a:t>
            </a:r>
            <a:endParaRPr lang="ru-RU" sz="13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300" b="1" i="1" dirty="0" smtClean="0">
                <a:solidFill>
                  <a:srgbClr val="007366"/>
                </a:solidFill>
                <a:latin typeface="Arial" panose="020B0604020202020204" pitchFamily="34" charset="0"/>
                <a:cs typeface="Arial" panose="020B0604020202020204" pitchFamily="34" charset="0"/>
              </a:rPr>
              <a:t>2. Подавление </a:t>
            </a:r>
            <a:r>
              <a:rPr lang="ru-RU" sz="1300" b="1" i="1" dirty="0">
                <a:solidFill>
                  <a:srgbClr val="007366"/>
                </a:solidFill>
                <a:latin typeface="Arial" panose="020B0604020202020204" pitchFamily="34" charset="0"/>
                <a:cs typeface="Arial" panose="020B0604020202020204" pitchFamily="34" charset="0"/>
              </a:rPr>
              <a:t>функции «больного» </a:t>
            </a:r>
            <a:r>
              <a:rPr lang="ru-RU" sz="1300" b="1" i="1" dirty="0" smtClean="0">
                <a:solidFill>
                  <a:srgbClr val="007366"/>
                </a:solidFill>
                <a:latin typeface="Arial" panose="020B0604020202020204" pitchFamily="34" charset="0"/>
                <a:cs typeface="Arial" panose="020B0604020202020204" pitchFamily="34" charset="0"/>
              </a:rPr>
              <a:t>гена</a:t>
            </a:r>
          </a:p>
          <a:p>
            <a:pPr algn="just">
              <a:lnSpc>
                <a:spcPct val="100000"/>
              </a:lnSpc>
              <a:spcBef>
                <a:spcPts val="0"/>
              </a:spcBef>
            </a:pPr>
            <a:r>
              <a:rPr lang="ru-RU" sz="1300" i="1" dirty="0" err="1" smtClean="0">
                <a:solidFill>
                  <a:srgbClr val="007366"/>
                </a:solidFill>
                <a:latin typeface="Arial" panose="020B0604020202020204" pitchFamily="34" charset="0"/>
                <a:cs typeface="Arial" panose="020B0604020202020204" pitchFamily="34" charset="0"/>
              </a:rPr>
              <a:t>Антисмысловая</a:t>
            </a:r>
            <a:r>
              <a:rPr lang="ru-RU" sz="1300" i="1" dirty="0" smtClean="0">
                <a:solidFill>
                  <a:srgbClr val="007366"/>
                </a:solidFill>
                <a:latin typeface="Arial" panose="020B0604020202020204" pitchFamily="34" charset="0"/>
                <a:cs typeface="Arial" panose="020B0604020202020204" pitchFamily="34" charset="0"/>
              </a:rPr>
              <a:t> РНК – получаемый искусственно или природный </a:t>
            </a:r>
            <a:r>
              <a:rPr lang="ru-RU" sz="1300" i="1" dirty="0" err="1" smtClean="0">
                <a:solidFill>
                  <a:srgbClr val="007366"/>
                </a:solidFill>
                <a:latin typeface="Arial" panose="020B0604020202020204" pitchFamily="34" charset="0"/>
                <a:cs typeface="Arial" panose="020B0604020202020204" pitchFamily="34" charset="0"/>
              </a:rPr>
              <a:t>полирибонуклеотид</a:t>
            </a:r>
            <a:r>
              <a:rPr lang="ru-RU" sz="1300" i="1" dirty="0" smtClean="0">
                <a:solidFill>
                  <a:srgbClr val="007366"/>
                </a:solidFill>
                <a:latin typeface="Arial" panose="020B0604020202020204" pitchFamily="34" charset="0"/>
                <a:cs typeface="Arial" panose="020B0604020202020204" pitchFamily="34" charset="0"/>
              </a:rPr>
              <a:t>, комплементарный определенной </a:t>
            </a:r>
            <a:r>
              <a:rPr lang="ru-RU" sz="1300" i="1" dirty="0" err="1" smtClean="0">
                <a:solidFill>
                  <a:srgbClr val="007366"/>
                </a:solidFill>
                <a:latin typeface="Arial" panose="020B0604020202020204" pitchFamily="34" charset="0"/>
                <a:cs typeface="Arial" panose="020B0604020202020204" pitchFamily="34" charset="0"/>
              </a:rPr>
              <a:t>мРНК</a:t>
            </a:r>
            <a:r>
              <a:rPr lang="ru-RU" sz="1300" i="1" dirty="0" smtClean="0">
                <a:solidFill>
                  <a:srgbClr val="007366"/>
                </a:solidFill>
                <a:latin typeface="Arial" panose="020B0604020202020204" pitchFamily="34" charset="0"/>
                <a:cs typeface="Arial" panose="020B0604020202020204" pitchFamily="34" charset="0"/>
              </a:rPr>
              <a:t> и подавляющей ее биологическую активность за счет образования с ней дуплекса, что препятствует трансляции </a:t>
            </a:r>
            <a:r>
              <a:rPr lang="ru-RU" sz="1300" i="1" dirty="0" err="1" smtClean="0">
                <a:solidFill>
                  <a:srgbClr val="007366"/>
                </a:solidFill>
                <a:latin typeface="Arial" panose="020B0604020202020204" pitchFamily="34" charset="0"/>
                <a:cs typeface="Arial" panose="020B0604020202020204" pitchFamily="34" charset="0"/>
              </a:rPr>
              <a:t>мРНК</a:t>
            </a:r>
            <a:r>
              <a:rPr lang="ru-RU" sz="1300" i="1" dirty="0" smtClean="0">
                <a:solidFill>
                  <a:srgbClr val="007366"/>
                </a:solidFill>
                <a:latin typeface="Arial" panose="020B0604020202020204" pitchFamily="34" charset="0"/>
                <a:cs typeface="Arial" panose="020B0604020202020204" pitchFamily="34" charset="0"/>
              </a:rPr>
              <a:t> на </a:t>
            </a:r>
            <a:r>
              <a:rPr lang="ru-RU" sz="1300" i="1" dirty="0" err="1" smtClean="0">
                <a:solidFill>
                  <a:srgbClr val="007366"/>
                </a:solidFill>
                <a:latin typeface="Arial" panose="020B0604020202020204" pitchFamily="34" charset="0"/>
                <a:cs typeface="Arial" panose="020B0604020202020204" pitchFamily="34" charset="0"/>
              </a:rPr>
              <a:t>рабосомах</a:t>
            </a:r>
            <a:endParaRPr lang="ru-RU" sz="13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300" b="1" i="1" dirty="0" smtClean="0">
                <a:solidFill>
                  <a:srgbClr val="007366"/>
                </a:solidFill>
                <a:latin typeface="Arial" panose="020B0604020202020204" pitchFamily="34" charset="0"/>
                <a:cs typeface="Arial" panose="020B0604020202020204" pitchFamily="34" charset="0"/>
              </a:rPr>
              <a:t>3. Модификация </a:t>
            </a:r>
            <a:r>
              <a:rPr lang="ru-RU" sz="1300" b="1" i="1" dirty="0">
                <a:solidFill>
                  <a:srgbClr val="007366"/>
                </a:solidFill>
                <a:latin typeface="Arial" panose="020B0604020202020204" pitchFamily="34" charset="0"/>
                <a:cs typeface="Arial" panose="020B0604020202020204" pitchFamily="34" charset="0"/>
              </a:rPr>
              <a:t>гена с целью усиления иммунного ответа организма путем </a:t>
            </a:r>
            <a:r>
              <a:rPr lang="ru-RU" sz="1300" b="1" i="1" dirty="0" smtClean="0">
                <a:solidFill>
                  <a:srgbClr val="007366"/>
                </a:solidFill>
                <a:latin typeface="Arial" panose="020B0604020202020204" pitchFamily="34" charset="0"/>
                <a:cs typeface="Arial" panose="020B0604020202020204" pitchFamily="34" charset="0"/>
              </a:rPr>
              <a:t>повышения </a:t>
            </a:r>
            <a:r>
              <a:rPr lang="ru-RU" sz="1300" b="1" i="1" dirty="0">
                <a:solidFill>
                  <a:srgbClr val="007366"/>
                </a:solidFill>
                <a:latin typeface="Arial" panose="020B0604020202020204" pitchFamily="34" charset="0"/>
                <a:cs typeface="Arial" panose="020B0604020202020204" pitchFamily="34" charset="0"/>
              </a:rPr>
              <a:t>иммунного </a:t>
            </a:r>
            <a:r>
              <a:rPr lang="ru-RU" sz="1300" b="1" i="1" dirty="0" smtClean="0">
                <a:solidFill>
                  <a:srgbClr val="007366"/>
                </a:solidFill>
                <a:latin typeface="Arial" panose="020B0604020202020204" pitchFamily="34" charset="0"/>
                <a:cs typeface="Arial" panose="020B0604020202020204" pitchFamily="34" charset="0"/>
              </a:rPr>
              <a:t>ответа</a:t>
            </a:r>
            <a:r>
              <a:rPr lang="ru-RU" sz="1300" i="1" dirty="0" smtClean="0">
                <a:solidFill>
                  <a:srgbClr val="007366"/>
                </a:solidFill>
                <a:latin typeface="Arial" panose="020B0604020202020204" pitchFamily="34" charset="0"/>
                <a:cs typeface="Arial" panose="020B0604020202020204" pitchFamily="34" charset="0"/>
              </a:rPr>
              <a:t> </a:t>
            </a:r>
            <a:r>
              <a:rPr lang="ru-RU" sz="1300" i="1" dirty="0">
                <a:solidFill>
                  <a:srgbClr val="007366"/>
                </a:solidFill>
                <a:latin typeface="Arial" panose="020B0604020202020204" pitchFamily="34" charset="0"/>
                <a:cs typeface="Arial" panose="020B0604020202020204" pitchFamily="34" charset="0"/>
              </a:rPr>
              <a:t>(иммунизация антигенов или </a:t>
            </a:r>
            <a:r>
              <a:rPr lang="ru-RU" sz="1300" i="1" dirty="0" err="1">
                <a:solidFill>
                  <a:srgbClr val="007366"/>
                </a:solidFill>
                <a:latin typeface="Arial" panose="020B0604020202020204" pitchFamily="34" charset="0"/>
                <a:cs typeface="Arial" panose="020B0604020202020204" pitchFamily="34" charset="0"/>
              </a:rPr>
              <a:t>аутологических</a:t>
            </a:r>
            <a:r>
              <a:rPr lang="ru-RU" sz="1300" i="1" dirty="0">
                <a:solidFill>
                  <a:srgbClr val="007366"/>
                </a:solidFill>
                <a:latin typeface="Arial" panose="020B0604020202020204" pitchFamily="34" charset="0"/>
                <a:cs typeface="Arial" panose="020B0604020202020204" pitchFamily="34" charset="0"/>
              </a:rPr>
              <a:t> клеток) - </a:t>
            </a:r>
            <a:r>
              <a:rPr lang="ru-RU" sz="1300" i="1" dirty="0" smtClean="0">
                <a:solidFill>
                  <a:srgbClr val="007366"/>
                </a:solidFill>
                <a:latin typeface="Arial" panose="020B0604020202020204" pitchFamily="34" charset="0"/>
                <a:cs typeface="Arial" panose="020B0604020202020204" pitchFamily="34" charset="0"/>
              </a:rPr>
              <a:t>Потенциальные </a:t>
            </a:r>
            <a:r>
              <a:rPr lang="ru-RU" sz="1300" i="1" dirty="0">
                <a:solidFill>
                  <a:srgbClr val="007366"/>
                </a:solidFill>
                <a:latin typeface="Arial" panose="020B0604020202020204" pitchFamily="34" charset="0"/>
                <a:cs typeface="Arial" panose="020B0604020202020204" pitchFamily="34" charset="0"/>
              </a:rPr>
              <a:t>стратегии борьбы с </a:t>
            </a:r>
            <a:r>
              <a:rPr lang="ru-RU" sz="1300" i="1" dirty="0" smtClean="0">
                <a:solidFill>
                  <a:srgbClr val="007366"/>
                </a:solidFill>
                <a:latin typeface="Arial" panose="020B0604020202020204" pitchFamily="34" charset="0"/>
                <a:cs typeface="Arial" panose="020B0604020202020204" pitchFamily="34" charset="0"/>
              </a:rPr>
              <a:t>раком</a:t>
            </a:r>
            <a:endParaRPr lang="ru-RU" sz="13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300" i="1" dirty="0" smtClean="0">
                <a:solidFill>
                  <a:srgbClr val="007366"/>
                </a:solidFill>
                <a:latin typeface="Arial" panose="020B0604020202020204" pitchFamily="34" charset="0"/>
                <a:cs typeface="Arial" panose="020B0604020202020204" pitchFamily="34" charset="0"/>
              </a:rPr>
              <a:t>Увеличение </a:t>
            </a:r>
            <a:r>
              <a:rPr lang="ru-RU" sz="1300" i="1" dirty="0">
                <a:solidFill>
                  <a:srgbClr val="007366"/>
                </a:solidFill>
                <a:latin typeface="Arial" panose="020B0604020202020204" pitchFamily="34" charset="0"/>
                <a:cs typeface="Arial" panose="020B0604020202020204" pitchFamily="34" charset="0"/>
              </a:rPr>
              <a:t>иммуногенности опухолевых клеток путем введения генов, кодирующих чужеродный для этих клеток антиген (</a:t>
            </a:r>
            <a:r>
              <a:rPr lang="ru-RU" sz="1300" i="1" dirty="0" err="1">
                <a:solidFill>
                  <a:srgbClr val="007366"/>
                </a:solidFill>
                <a:latin typeface="Arial" panose="020B0604020202020204" pitchFamily="34" charset="0"/>
                <a:cs typeface="Arial" panose="020B0604020202020204" pitchFamily="34" charset="0"/>
              </a:rPr>
              <a:t>цитокиновых</a:t>
            </a:r>
            <a:r>
              <a:rPr lang="ru-RU" sz="1300" i="1" dirty="0">
                <a:solidFill>
                  <a:srgbClr val="007366"/>
                </a:solidFill>
                <a:latin typeface="Arial" panose="020B0604020202020204" pitchFamily="34" charset="0"/>
                <a:cs typeface="Arial" panose="020B0604020202020204" pitchFamily="34" charset="0"/>
              </a:rPr>
              <a:t> генов, кодирующих главный комплекс </a:t>
            </a:r>
            <a:r>
              <a:rPr lang="ru-RU" sz="1300" i="1" dirty="0" err="1">
                <a:solidFill>
                  <a:srgbClr val="007366"/>
                </a:solidFill>
                <a:latin typeface="Arial" panose="020B0604020202020204" pitchFamily="34" charset="0"/>
                <a:cs typeface="Arial" panose="020B0604020202020204" pitchFamily="34" charset="0"/>
              </a:rPr>
              <a:t>гистосовместимости</a:t>
            </a:r>
            <a:r>
              <a:rPr lang="ru-RU" sz="1300" i="1" dirty="0">
                <a:solidFill>
                  <a:srgbClr val="007366"/>
                </a:solidFill>
                <a:latin typeface="Arial" panose="020B0604020202020204" pitchFamily="34" charset="0"/>
                <a:cs typeface="Arial" panose="020B0604020202020204" pitchFamily="34" charset="0"/>
              </a:rPr>
              <a:t>, </a:t>
            </a:r>
            <a:r>
              <a:rPr lang="ru-RU" sz="1300" i="1" dirty="0" err="1">
                <a:solidFill>
                  <a:srgbClr val="007366"/>
                </a:solidFill>
                <a:latin typeface="Arial" panose="020B0604020202020204" pitchFamily="34" charset="0"/>
                <a:cs typeface="Arial" panose="020B0604020202020204" pitchFamily="34" charset="0"/>
              </a:rPr>
              <a:t>лимфоцитарных</a:t>
            </a:r>
            <a:r>
              <a:rPr lang="ru-RU" sz="1300" i="1" dirty="0">
                <a:solidFill>
                  <a:srgbClr val="007366"/>
                </a:solidFill>
                <a:latin typeface="Arial" panose="020B0604020202020204" pitchFamily="34" charset="0"/>
                <a:cs typeface="Arial" panose="020B0604020202020204" pitchFamily="34" charset="0"/>
              </a:rPr>
              <a:t> </a:t>
            </a:r>
            <a:r>
              <a:rPr lang="ru-RU" sz="1300" i="1" dirty="0" err="1" smtClean="0">
                <a:solidFill>
                  <a:srgbClr val="007366"/>
                </a:solidFill>
                <a:latin typeface="Arial" panose="020B0604020202020204" pitchFamily="34" charset="0"/>
                <a:cs typeface="Arial" panose="020B0604020202020204" pitchFamily="34" charset="0"/>
              </a:rPr>
              <a:t>лигандов</a:t>
            </a:r>
            <a:r>
              <a:rPr lang="ru-RU" sz="1300" i="1" dirty="0" smtClean="0">
                <a:solidFill>
                  <a:srgbClr val="007366"/>
                </a:solidFill>
                <a:latin typeface="Arial" panose="020B0604020202020204" pitchFamily="34" charset="0"/>
                <a:cs typeface="Arial" panose="020B0604020202020204" pitchFamily="34" charset="0"/>
              </a:rPr>
              <a:t>)</a:t>
            </a:r>
          </a:p>
          <a:p>
            <a:pPr algn="just">
              <a:lnSpc>
                <a:spcPct val="100000"/>
              </a:lnSpc>
              <a:spcBef>
                <a:spcPts val="0"/>
              </a:spcBef>
            </a:pPr>
            <a:r>
              <a:rPr lang="ru-RU" sz="1300" i="1" dirty="0" smtClean="0">
                <a:solidFill>
                  <a:srgbClr val="007366"/>
                </a:solidFill>
                <a:latin typeface="Arial" panose="020B0604020202020204" pitchFamily="34" charset="0"/>
                <a:cs typeface="Arial" panose="020B0604020202020204" pitchFamily="34" charset="0"/>
              </a:rPr>
              <a:t>Поощрение </a:t>
            </a:r>
            <a:r>
              <a:rPr lang="ru-RU" sz="1300" i="1" dirty="0">
                <a:solidFill>
                  <a:srgbClr val="007366"/>
                </a:solidFill>
                <a:latin typeface="Arial" panose="020B0604020202020204" pitchFamily="34" charset="0"/>
                <a:cs typeface="Arial" panose="020B0604020202020204" pitchFamily="34" charset="0"/>
              </a:rPr>
              <a:t>клеток иммунной системы для увеличения их </a:t>
            </a:r>
            <a:r>
              <a:rPr lang="ru-RU" sz="1300" i="1" dirty="0" err="1">
                <a:solidFill>
                  <a:srgbClr val="007366"/>
                </a:solidFill>
                <a:latin typeface="Arial" panose="020B0604020202020204" pitchFamily="34" charset="0"/>
                <a:cs typeface="Arial" panose="020B0604020202020204" pitchFamily="34" charset="0"/>
              </a:rPr>
              <a:t>антиопухолевой</a:t>
            </a:r>
            <a:r>
              <a:rPr lang="ru-RU" sz="1300" i="1" dirty="0">
                <a:solidFill>
                  <a:srgbClr val="007366"/>
                </a:solidFill>
                <a:latin typeface="Arial" panose="020B0604020202020204" pitchFamily="34" charset="0"/>
                <a:cs typeface="Arial" panose="020B0604020202020204" pitchFamily="34" charset="0"/>
              </a:rPr>
              <a:t> активности, путем внесения в опухолевые клетки генов цитокинов. </a:t>
            </a:r>
          </a:p>
          <a:p>
            <a:pPr algn="just">
              <a:lnSpc>
                <a:spcPct val="100000"/>
              </a:lnSpc>
              <a:spcBef>
                <a:spcPts val="0"/>
              </a:spcBef>
            </a:pPr>
            <a:r>
              <a:rPr lang="ru-RU" sz="1300" i="1" dirty="0" smtClean="0">
                <a:solidFill>
                  <a:srgbClr val="007366"/>
                </a:solidFill>
                <a:latin typeface="Arial" panose="020B0604020202020204" pitchFamily="34" charset="0"/>
                <a:cs typeface="Arial" panose="020B0604020202020204" pitchFamily="34" charset="0"/>
              </a:rPr>
              <a:t>Введение </a:t>
            </a:r>
            <a:r>
              <a:rPr lang="ru-RU" sz="1300" i="1" dirty="0">
                <a:solidFill>
                  <a:srgbClr val="007366"/>
                </a:solidFill>
                <a:latin typeface="Arial" panose="020B0604020202020204" pitchFamily="34" charset="0"/>
                <a:cs typeface="Arial" panose="020B0604020202020204" pitchFamily="34" charset="0"/>
              </a:rPr>
              <a:t>в опухолевые клетки генов-убийц, которые синтезируют продукт, приводящий в определенных условиях к гибели опухолевых клеток </a:t>
            </a:r>
          </a:p>
          <a:p>
            <a:pPr algn="just">
              <a:lnSpc>
                <a:spcPct val="100000"/>
              </a:lnSpc>
              <a:spcBef>
                <a:spcPts val="0"/>
              </a:spcBef>
            </a:pPr>
            <a:r>
              <a:rPr lang="ru-RU" sz="1300" i="1" dirty="0" smtClean="0">
                <a:solidFill>
                  <a:srgbClr val="007366"/>
                </a:solidFill>
                <a:latin typeface="Arial" panose="020B0604020202020204" pitchFamily="34" charset="0"/>
                <a:cs typeface="Arial" panose="020B0604020202020204" pitchFamily="34" charset="0"/>
              </a:rPr>
              <a:t>Блокирование </a:t>
            </a:r>
            <a:r>
              <a:rPr lang="ru-RU" sz="1300" i="1" dirty="0">
                <a:solidFill>
                  <a:srgbClr val="007366"/>
                </a:solidFill>
                <a:latin typeface="Arial" panose="020B0604020202020204" pitchFamily="34" charset="0"/>
                <a:cs typeface="Arial" panose="020B0604020202020204" pitchFamily="34" charset="0"/>
              </a:rPr>
              <a:t>экспрессии онкогенов с помощью внутриклеточной иммунизации путем введения в клетки конструкций, программирующих синтез </a:t>
            </a:r>
            <a:r>
              <a:rPr lang="ru-RU" sz="1300" i="1" dirty="0" err="1">
                <a:solidFill>
                  <a:srgbClr val="007366"/>
                </a:solidFill>
                <a:latin typeface="Arial" panose="020B0604020202020204" pitchFamily="34" charset="0"/>
                <a:cs typeface="Arial" panose="020B0604020202020204" pitchFamily="34" charset="0"/>
              </a:rPr>
              <a:t>антисмысловых</a:t>
            </a:r>
            <a:r>
              <a:rPr lang="ru-RU" sz="1300" i="1" dirty="0">
                <a:solidFill>
                  <a:srgbClr val="007366"/>
                </a:solidFill>
                <a:latin typeface="Arial" panose="020B0604020202020204" pitchFamily="34" charset="0"/>
                <a:cs typeface="Arial" panose="020B0604020202020204" pitchFamily="34" charset="0"/>
              </a:rPr>
              <a:t> РНК или антител к </a:t>
            </a:r>
            <a:r>
              <a:rPr lang="ru-RU" sz="1300" i="1" dirty="0" err="1">
                <a:solidFill>
                  <a:srgbClr val="007366"/>
                </a:solidFill>
                <a:latin typeface="Arial" panose="020B0604020202020204" pitchFamily="34" charset="0"/>
                <a:cs typeface="Arial" panose="020B0604020202020204" pitchFamily="34" charset="0"/>
              </a:rPr>
              <a:t>онкобелкам</a:t>
            </a:r>
            <a:r>
              <a:rPr lang="ru-RU" sz="1300" i="1" dirty="0">
                <a:solidFill>
                  <a:srgbClr val="007366"/>
                </a:solidFill>
                <a:latin typeface="Arial" panose="020B0604020202020204" pitchFamily="34" charset="0"/>
                <a:cs typeface="Arial" panose="020B0604020202020204" pitchFamily="34" charset="0"/>
              </a:rPr>
              <a:t> </a:t>
            </a:r>
          </a:p>
          <a:p>
            <a:pPr algn="just">
              <a:lnSpc>
                <a:spcPct val="100000"/>
              </a:lnSpc>
              <a:spcBef>
                <a:spcPts val="0"/>
              </a:spcBef>
            </a:pPr>
            <a:r>
              <a:rPr lang="ru-RU" sz="1300" i="1" dirty="0" smtClean="0">
                <a:solidFill>
                  <a:srgbClr val="007366"/>
                </a:solidFill>
                <a:latin typeface="Arial" panose="020B0604020202020204" pitchFamily="34" charset="0"/>
                <a:cs typeface="Arial" panose="020B0604020202020204" pitchFamily="34" charset="0"/>
              </a:rPr>
              <a:t>Введение </a:t>
            </a:r>
            <a:r>
              <a:rPr lang="ru-RU" sz="1300" i="1" dirty="0">
                <a:solidFill>
                  <a:srgbClr val="007366"/>
                </a:solidFill>
                <a:latin typeface="Arial" panose="020B0604020202020204" pitchFamily="34" charset="0"/>
                <a:cs typeface="Arial" panose="020B0604020202020204" pitchFamily="34" charset="0"/>
              </a:rPr>
              <a:t>в опухолевые клетки генов-</a:t>
            </a:r>
            <a:r>
              <a:rPr lang="ru-RU" sz="1300" i="1" dirty="0" err="1">
                <a:solidFill>
                  <a:srgbClr val="007366"/>
                </a:solidFill>
                <a:latin typeface="Arial" panose="020B0604020202020204" pitchFamily="34" charset="0"/>
                <a:cs typeface="Arial" panose="020B0604020202020204" pitchFamily="34" charset="0"/>
              </a:rPr>
              <a:t>супрессоров</a:t>
            </a:r>
            <a:r>
              <a:rPr lang="ru-RU" sz="1300" i="1" dirty="0">
                <a:solidFill>
                  <a:srgbClr val="007366"/>
                </a:solidFill>
                <a:latin typeface="Arial" panose="020B0604020202020204" pitchFamily="34" charset="0"/>
                <a:cs typeface="Arial" panose="020B0604020202020204" pitchFamily="34" charset="0"/>
              </a:rPr>
              <a:t> (p 53) </a:t>
            </a:r>
            <a:endParaRPr lang="ru-RU" sz="1300" i="1" dirty="0" smtClean="0">
              <a:solidFill>
                <a:srgbClr val="007366"/>
              </a:solidFill>
              <a:latin typeface="Arial" panose="020B0604020202020204" pitchFamily="34" charset="0"/>
              <a:cs typeface="Arial" panose="020B0604020202020204" pitchFamily="34" charset="0"/>
            </a:endParaRPr>
          </a:p>
          <a:p>
            <a:pPr marL="0" lvl="1" algn="just">
              <a:lnSpc>
                <a:spcPct val="100000"/>
              </a:lnSpc>
              <a:spcBef>
                <a:spcPts val="0"/>
              </a:spcBef>
            </a:pPr>
            <a:r>
              <a:rPr lang="ru-RU" sz="1300" i="1" dirty="0" smtClean="0">
                <a:solidFill>
                  <a:srgbClr val="007366"/>
                </a:solidFill>
                <a:latin typeface="Arial" panose="020B0604020202020204" pitchFamily="34" charset="0"/>
                <a:cs typeface="Arial" panose="020B0604020202020204" pitchFamily="34" charset="0"/>
              </a:rPr>
              <a:t>Предохранение </a:t>
            </a:r>
            <a:r>
              <a:rPr lang="ru-RU" sz="1300" i="1" dirty="0">
                <a:solidFill>
                  <a:srgbClr val="007366"/>
                </a:solidFill>
                <a:latin typeface="Arial" panose="020B0604020202020204" pitchFamily="34" charset="0"/>
                <a:cs typeface="Arial" panose="020B0604020202020204" pitchFamily="34" charset="0"/>
              </a:rPr>
              <a:t>стволовых клеток от токсических эффектов химиотерапии путем введения в них генов устойчивости к лекарствам (MDR-1) </a:t>
            </a:r>
          </a:p>
          <a:p>
            <a:pPr marL="0" lvl="1" algn="just">
              <a:lnSpc>
                <a:spcPct val="100000"/>
              </a:lnSpc>
              <a:spcBef>
                <a:spcPts val="0"/>
              </a:spcBef>
            </a:pPr>
            <a:r>
              <a:rPr lang="ru-RU" sz="1300" i="1" dirty="0" smtClean="0">
                <a:solidFill>
                  <a:srgbClr val="007366"/>
                </a:solidFill>
                <a:latin typeface="Arial" panose="020B0604020202020204" pitchFamily="34" charset="0"/>
                <a:cs typeface="Arial" panose="020B0604020202020204" pitchFamily="34" charset="0"/>
              </a:rPr>
              <a:t>Блокирование </a:t>
            </a:r>
            <a:r>
              <a:rPr lang="ru-RU" sz="1300" i="1" dirty="0">
                <a:solidFill>
                  <a:srgbClr val="007366"/>
                </a:solidFill>
                <a:latin typeface="Arial" panose="020B0604020202020204" pitchFamily="34" charset="0"/>
                <a:cs typeface="Arial" panose="020B0604020202020204" pitchFamily="34" charset="0"/>
              </a:rPr>
              <a:t>механизмов, с помощью которых опухолевые клетки избегают уничтожения иммунной системой путем введения генов, кодирующих РНК </a:t>
            </a:r>
            <a:r>
              <a:rPr lang="ru-RU" sz="1300" i="1" dirty="0" err="1">
                <a:solidFill>
                  <a:srgbClr val="007366"/>
                </a:solidFill>
                <a:latin typeface="Arial" panose="020B0604020202020204" pitchFamily="34" charset="0"/>
                <a:cs typeface="Arial" panose="020B0604020202020204" pitchFamily="34" charset="0"/>
              </a:rPr>
              <a:t>антисмысловую</a:t>
            </a:r>
            <a:r>
              <a:rPr lang="ru-RU" sz="1300" i="1" dirty="0">
                <a:solidFill>
                  <a:srgbClr val="007366"/>
                </a:solidFill>
                <a:latin typeface="Arial" panose="020B0604020202020204" pitchFamily="34" charset="0"/>
                <a:cs typeface="Arial" panose="020B0604020202020204" pitchFamily="34" charset="0"/>
              </a:rPr>
              <a:t> по отношению к IGF-1 </a:t>
            </a:r>
          </a:p>
          <a:p>
            <a:pPr marL="0" lvl="1" algn="just">
              <a:lnSpc>
                <a:spcPct val="100000"/>
              </a:lnSpc>
              <a:spcBef>
                <a:spcPts val="0"/>
              </a:spcBef>
            </a:pPr>
            <a:r>
              <a:rPr lang="ru-RU" sz="1300" i="1" dirty="0" smtClean="0">
                <a:solidFill>
                  <a:srgbClr val="007366"/>
                </a:solidFill>
                <a:latin typeface="Arial" panose="020B0604020202020204" pitchFamily="34" charset="0"/>
                <a:cs typeface="Arial" panose="020B0604020202020204" pitchFamily="34" charset="0"/>
              </a:rPr>
              <a:t>Направленное </a:t>
            </a:r>
            <a:r>
              <a:rPr lang="ru-RU" sz="1300" i="1" dirty="0">
                <a:solidFill>
                  <a:srgbClr val="007366"/>
                </a:solidFill>
                <a:latin typeface="Arial" panose="020B0604020202020204" pitchFamily="34" charset="0"/>
                <a:cs typeface="Arial" panose="020B0604020202020204" pitchFamily="34" charset="0"/>
              </a:rPr>
              <a:t>убийство опухолевых клеток введением генов, кодирующих токсины под контролем промоторов, специфически </a:t>
            </a:r>
            <a:r>
              <a:rPr lang="ru-RU" sz="1300" i="1" dirty="0" err="1">
                <a:solidFill>
                  <a:srgbClr val="007366"/>
                </a:solidFill>
                <a:latin typeface="Arial" panose="020B0604020202020204" pitchFamily="34" charset="0"/>
                <a:cs typeface="Arial" panose="020B0604020202020204" pitchFamily="34" charset="0"/>
              </a:rPr>
              <a:t>экспрессирующихся</a:t>
            </a:r>
            <a:r>
              <a:rPr lang="ru-RU" sz="1300" i="1" dirty="0">
                <a:solidFill>
                  <a:srgbClr val="007366"/>
                </a:solidFill>
                <a:latin typeface="Arial" panose="020B0604020202020204" pitchFamily="34" charset="0"/>
                <a:cs typeface="Arial" panose="020B0604020202020204" pitchFamily="34" charset="0"/>
              </a:rPr>
              <a:t> в опухолевых клетках</a:t>
            </a:r>
          </a:p>
        </p:txBody>
      </p:sp>
    </p:spTree>
    <p:extLst>
      <p:ext uri="{BB962C8B-B14F-4D97-AF65-F5344CB8AC3E}">
        <p14:creationId xmlns:p14="http://schemas.microsoft.com/office/powerpoint/2010/main" val="1780808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1"/>
            <a:ext cx="8376613" cy="564960"/>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Примеры генных </a:t>
            </a:r>
            <a:r>
              <a:rPr lang="ru-RU" sz="4000" dirty="0" err="1" smtClean="0">
                <a:solidFill>
                  <a:srgbClr val="078877"/>
                </a:solidFill>
                <a:latin typeface="Austin Cyr Bold" panose="02020803070702030403" pitchFamily="18" charset="-52"/>
              </a:rPr>
              <a:t>перепатов</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457200" y="1092131"/>
            <a:ext cx="9991725" cy="5653767"/>
          </a:xfrm>
        </p:spPr>
        <p:txBody>
          <a:bodyPr anchor="t">
            <a:noAutofit/>
          </a:bodyPr>
          <a:lstStyle/>
          <a:p>
            <a:pPr algn="just">
              <a:lnSpc>
                <a:spcPct val="100000"/>
              </a:lnSpc>
              <a:spcBef>
                <a:spcPts val="0"/>
              </a:spcBef>
            </a:pPr>
            <a:r>
              <a:rPr lang="en-US" sz="1600" b="1" i="1" dirty="0" err="1" smtClean="0">
                <a:solidFill>
                  <a:srgbClr val="007366"/>
                </a:solidFill>
                <a:latin typeface="Arial" panose="020B0604020202020204" pitchFamily="34" charset="0"/>
                <a:cs typeface="Arial" panose="020B0604020202020204" pitchFamily="34" charset="0"/>
              </a:rPr>
              <a:t>Gendicine</a:t>
            </a:r>
            <a:r>
              <a:rPr lang="en-US" sz="1600" b="1" i="1" dirty="0" smtClean="0">
                <a:solidFill>
                  <a:srgbClr val="007366"/>
                </a:solidFill>
                <a:latin typeface="Arial" panose="020B0604020202020204" pitchFamily="34" charset="0"/>
                <a:cs typeface="Arial" panose="020B0604020202020204" pitchFamily="34" charset="0"/>
              </a:rPr>
              <a:t>, </a:t>
            </a:r>
            <a:r>
              <a:rPr lang="en-US" sz="1600" b="1" i="1" dirty="0" err="1" smtClean="0">
                <a:solidFill>
                  <a:srgbClr val="007366"/>
                </a:solidFill>
                <a:latin typeface="Arial" panose="020B0604020202020204" pitchFamily="34" charset="0"/>
                <a:cs typeface="Arial" panose="020B0604020202020204" pitchFamily="34" charset="0"/>
              </a:rPr>
              <a:t>SinBiono</a:t>
            </a:r>
            <a:r>
              <a:rPr lang="en-US" sz="1600" b="1" i="1" dirty="0" smtClean="0">
                <a:solidFill>
                  <a:srgbClr val="007366"/>
                </a:solidFill>
                <a:latin typeface="Arial" panose="020B0604020202020204" pitchFamily="34" charset="0"/>
                <a:cs typeface="Arial" panose="020B0604020202020204" pitchFamily="34" charset="0"/>
              </a:rPr>
              <a:t> </a:t>
            </a:r>
            <a:r>
              <a:rPr lang="en-US" sz="1600" b="1" i="1" dirty="0" err="1" smtClean="0">
                <a:solidFill>
                  <a:srgbClr val="007366"/>
                </a:solidFill>
                <a:latin typeface="Arial" panose="020B0604020202020204" pitchFamily="34" charset="0"/>
                <a:cs typeface="Arial" panose="020B0604020202020204" pitchFamily="34" charset="0"/>
              </a:rPr>
              <a:t>GeneTech</a:t>
            </a:r>
            <a:r>
              <a:rPr lang="en-US" sz="1600" b="1" i="1" dirty="0" smtClean="0">
                <a:solidFill>
                  <a:srgbClr val="007366"/>
                </a:solidFill>
                <a:latin typeface="Arial" panose="020B0604020202020204" pitchFamily="34" charset="0"/>
                <a:cs typeface="Arial" panose="020B0604020202020204" pitchFamily="34" charset="0"/>
              </a:rPr>
              <a:t> Co</a:t>
            </a:r>
            <a:r>
              <a:rPr lang="en-US" sz="1600" i="1" dirty="0" smtClean="0">
                <a:solidFill>
                  <a:srgbClr val="007366"/>
                </a:solidFill>
                <a:latin typeface="Arial" panose="020B0604020202020204" pitchFamily="34" charset="0"/>
                <a:cs typeface="Arial" panose="020B0604020202020204" pitchFamily="34" charset="0"/>
              </a:rPr>
              <a:t>.</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Разрешен к медицинскому применению </a:t>
            </a:r>
            <a:r>
              <a:rPr lang="en-US" sz="1600" i="1" dirty="0" smtClean="0">
                <a:solidFill>
                  <a:srgbClr val="007366"/>
                </a:solidFill>
                <a:latin typeface="Arial" panose="020B0604020202020204" pitchFamily="34" charset="0"/>
                <a:cs typeface="Arial" panose="020B0604020202020204" pitchFamily="34" charset="0"/>
              </a:rPr>
              <a:t>SFDA </a:t>
            </a:r>
            <a:r>
              <a:rPr lang="ru-RU" sz="1600" i="1" dirty="0" smtClean="0">
                <a:solidFill>
                  <a:srgbClr val="007366"/>
                </a:solidFill>
                <a:latin typeface="Arial" panose="020B0604020202020204" pitchFamily="34" charset="0"/>
                <a:cs typeface="Arial" panose="020B0604020202020204" pitchFamily="34" charset="0"/>
              </a:rPr>
              <a:t>(</a:t>
            </a:r>
            <a:r>
              <a:rPr lang="ru-RU" sz="1600" i="1" dirty="0" err="1" smtClean="0">
                <a:solidFill>
                  <a:srgbClr val="007366"/>
                </a:solidFill>
                <a:latin typeface="Arial" panose="020B0604020202020204" pitchFamily="34" charset="0"/>
                <a:cs typeface="Arial" panose="020B0604020202020204" pitchFamily="34" charset="0"/>
              </a:rPr>
              <a:t>китай</a:t>
            </a:r>
            <a:r>
              <a:rPr lang="ru-RU" sz="1600" i="1" dirty="0" smtClean="0">
                <a:solidFill>
                  <a:srgbClr val="007366"/>
                </a:solidFill>
                <a:latin typeface="Arial" panose="020B0604020202020204" pitchFamily="34" charset="0"/>
                <a:cs typeface="Arial" panose="020B0604020202020204" pitchFamily="34" charset="0"/>
              </a:rPr>
              <a:t>) в 2003г., первый коммерческий продукт для генной терапии в мире</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Для лечения злокачественных образований головы и шеи с мутациями гена </a:t>
            </a:r>
            <a:r>
              <a:rPr lang="en-US" sz="1600" i="1" dirty="0" smtClean="0">
                <a:solidFill>
                  <a:srgbClr val="007366"/>
                </a:solidFill>
                <a:latin typeface="Arial" panose="020B0604020202020204" pitchFamily="34" charset="0"/>
                <a:cs typeface="Arial" panose="020B0604020202020204" pitchFamily="34" charset="0"/>
              </a:rPr>
              <a:t>p53</a:t>
            </a:r>
            <a:r>
              <a:rPr lang="ru-RU" sz="1600" i="1" dirty="0" smtClean="0">
                <a:solidFill>
                  <a:srgbClr val="007366"/>
                </a:solidFill>
                <a:latin typeface="Arial" panose="020B0604020202020204" pitchFamily="34" charset="0"/>
                <a:cs typeface="Arial" panose="020B0604020202020204" pitchFamily="34" charset="0"/>
              </a:rPr>
              <a:t>. Также для лечения других видов рака на различных стадиях (рак печени, рак легких, рак репродуктивных органов, рак пищеварительного тракта, рак мозга и рак мягких тканей)</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Репликационно-дефектный рекомбинантный аденовирус человека 5 серотипа, в котором область Е1а заменена на </a:t>
            </a:r>
            <a:r>
              <a:rPr lang="ru-RU" sz="1600" i="1" dirty="0" err="1" smtClean="0">
                <a:solidFill>
                  <a:srgbClr val="007366"/>
                </a:solidFill>
                <a:latin typeface="Arial" panose="020B0604020202020204" pitchFamily="34" charset="0"/>
                <a:cs typeface="Arial" panose="020B0604020202020204" pitchFamily="34" charset="0"/>
              </a:rPr>
              <a:t>полседовательность</a:t>
            </a:r>
            <a:r>
              <a:rPr lang="ru-RU" sz="1600" i="1" dirty="0" smtClean="0">
                <a:solidFill>
                  <a:srgbClr val="007366"/>
                </a:solidFill>
                <a:latin typeface="Arial" panose="020B0604020202020204" pitchFamily="34" charset="0"/>
                <a:cs typeface="Arial" panose="020B0604020202020204" pitchFamily="34" charset="0"/>
              </a:rPr>
              <a:t> гена р53 человека дикого типа</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Применение: инъекции в опухоль при раке головы или шеи на фоне химиотерапии в течение от 4до 8 недель при кратности введения 1 инъекции в неделю</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За 12 лет коммерческое использование (2003-2015гг) у более чем 30000 пациентов (10% из которых проживали в 1 из 50 стран за пределами Китая)</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Безопасность и эффективность при совмещении с химиотерапией и лучевой терапией по сравнению со стандартной терапией показана в 30 опубликованных КИ</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Наиболее часто препарат был применен при носоглоточной карциноме </a:t>
            </a:r>
            <a:r>
              <a:rPr lang="en-US" sz="1600" i="1" dirty="0" smtClean="0">
                <a:solidFill>
                  <a:srgbClr val="007366"/>
                </a:solidFill>
                <a:latin typeface="Arial" panose="020B0604020202020204" pitchFamily="34" charset="0"/>
                <a:cs typeface="Arial" panose="020B0604020202020204" pitchFamily="34" charset="0"/>
              </a:rPr>
              <a:t>(NPC)</a:t>
            </a:r>
            <a:r>
              <a:rPr lang="ru-RU" sz="1600" i="1" dirty="0" smtClean="0">
                <a:solidFill>
                  <a:srgbClr val="007366"/>
                </a:solidFill>
                <a:latin typeface="Arial" panose="020B0604020202020204" pitchFamily="34" charset="0"/>
                <a:cs typeface="Arial" panose="020B0604020202020204" pitchFamily="34" charset="0"/>
              </a:rPr>
              <a:t>. Общая частота ответов, полная ремиссия </a:t>
            </a:r>
            <a:r>
              <a:rPr lang="en-US" sz="1600" i="1" dirty="0" smtClean="0">
                <a:solidFill>
                  <a:srgbClr val="007366"/>
                </a:solidFill>
                <a:latin typeface="Arial" panose="020B0604020202020204" pitchFamily="34" charset="0"/>
                <a:cs typeface="Arial" panose="020B0604020202020204" pitchFamily="34" charset="0"/>
              </a:rPr>
              <a:t>(CR) </a:t>
            </a:r>
            <a:r>
              <a:rPr lang="ru-RU" sz="1600" i="1" dirty="0" smtClean="0">
                <a:solidFill>
                  <a:srgbClr val="007366"/>
                </a:solidFill>
                <a:latin typeface="Arial" panose="020B0604020202020204" pitchFamily="34" charset="0"/>
                <a:cs typeface="Arial" panose="020B0604020202020204" pitchFamily="34" charset="0"/>
              </a:rPr>
              <a:t>+ частичная ремиссия </a:t>
            </a:r>
            <a:r>
              <a:rPr lang="en-US" sz="1600" i="1" dirty="0" smtClean="0">
                <a:solidFill>
                  <a:srgbClr val="007366"/>
                </a:solidFill>
                <a:latin typeface="Arial" panose="020B0604020202020204" pitchFamily="34" charset="0"/>
                <a:cs typeface="Arial" panose="020B0604020202020204" pitchFamily="34" charset="0"/>
              </a:rPr>
              <a:t>(PR)</a:t>
            </a:r>
            <a:r>
              <a:rPr lang="ru-RU" sz="1600" i="1" dirty="0" smtClean="0">
                <a:solidFill>
                  <a:srgbClr val="007366"/>
                </a:solidFill>
                <a:latin typeface="Arial" panose="020B0604020202020204" pitchFamily="34" charset="0"/>
                <a:cs typeface="Arial" panose="020B0604020202020204" pitchFamily="34" charset="0"/>
              </a:rPr>
              <a:t> при лечении &gt;90%, что значительно выше, чем для стандартного лечения</a:t>
            </a:r>
            <a:endParaRPr lang="ru-RU" sz="1600" i="1" dirty="0">
              <a:solidFill>
                <a:srgbClr val="007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5994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1"/>
            <a:ext cx="8376613" cy="564960"/>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Примеры генных </a:t>
            </a:r>
            <a:r>
              <a:rPr lang="ru-RU" sz="4000" dirty="0" err="1" smtClean="0">
                <a:solidFill>
                  <a:srgbClr val="078877"/>
                </a:solidFill>
                <a:latin typeface="Austin Cyr Bold" panose="02020803070702030403" pitchFamily="18" charset="-52"/>
              </a:rPr>
              <a:t>перепатов</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457200" y="1092131"/>
            <a:ext cx="9991725" cy="5653767"/>
          </a:xfrm>
        </p:spPr>
        <p:txBody>
          <a:bodyPr anchor="t">
            <a:noAutofit/>
          </a:bodyPr>
          <a:lstStyle/>
          <a:p>
            <a:pPr algn="just">
              <a:lnSpc>
                <a:spcPct val="100000"/>
              </a:lnSpc>
              <a:spcBef>
                <a:spcPts val="0"/>
              </a:spcBef>
            </a:pPr>
            <a:r>
              <a:rPr lang="en-US" sz="1600" b="1" i="1" dirty="0" err="1" smtClean="0">
                <a:solidFill>
                  <a:srgbClr val="007366"/>
                </a:solidFill>
                <a:latin typeface="Arial" panose="020B0604020202020204" pitchFamily="34" charset="0"/>
                <a:cs typeface="Arial" panose="020B0604020202020204" pitchFamily="34" charset="0"/>
              </a:rPr>
              <a:t>Oncorine</a:t>
            </a:r>
            <a:r>
              <a:rPr lang="en-US" sz="1600" b="1" i="1" dirty="0" smtClean="0">
                <a:solidFill>
                  <a:srgbClr val="007366"/>
                </a:solidFill>
                <a:latin typeface="Arial" panose="020B0604020202020204" pitchFamily="34" charset="0"/>
                <a:cs typeface="Arial" panose="020B0604020202020204" pitchFamily="34" charset="0"/>
              </a:rPr>
              <a:t>, </a:t>
            </a:r>
            <a:r>
              <a:rPr lang="en-US" sz="1600" b="1" i="1" dirty="0" err="1" smtClean="0">
                <a:solidFill>
                  <a:srgbClr val="007366"/>
                </a:solidFill>
                <a:latin typeface="Arial" panose="020B0604020202020204" pitchFamily="34" charset="0"/>
                <a:cs typeface="Arial" panose="020B0604020202020204" pitchFamily="34" charset="0"/>
              </a:rPr>
              <a:t>SinBiono</a:t>
            </a:r>
            <a:r>
              <a:rPr lang="en-US" sz="1600" b="1" i="1" dirty="0" smtClean="0">
                <a:solidFill>
                  <a:srgbClr val="007366"/>
                </a:solidFill>
                <a:latin typeface="Arial" panose="020B0604020202020204" pitchFamily="34" charset="0"/>
                <a:cs typeface="Arial" panose="020B0604020202020204" pitchFamily="34" charset="0"/>
              </a:rPr>
              <a:t> </a:t>
            </a:r>
            <a:r>
              <a:rPr lang="en-US" sz="1600" b="1" i="1" dirty="0" err="1" smtClean="0">
                <a:solidFill>
                  <a:srgbClr val="007366"/>
                </a:solidFill>
                <a:latin typeface="Arial" panose="020B0604020202020204" pitchFamily="34" charset="0"/>
                <a:cs typeface="Arial" panose="020B0604020202020204" pitchFamily="34" charset="0"/>
              </a:rPr>
              <a:t>GeneTech</a:t>
            </a:r>
            <a:r>
              <a:rPr lang="en-US" sz="1600" b="1" i="1" dirty="0" smtClean="0">
                <a:solidFill>
                  <a:srgbClr val="007366"/>
                </a:solidFill>
                <a:latin typeface="Arial" panose="020B0604020202020204" pitchFamily="34" charset="0"/>
                <a:cs typeface="Arial" panose="020B0604020202020204" pitchFamily="34" charset="0"/>
              </a:rPr>
              <a:t> Co</a:t>
            </a:r>
            <a:r>
              <a:rPr lang="en-US" sz="1600" i="1" dirty="0" smtClean="0">
                <a:solidFill>
                  <a:srgbClr val="007366"/>
                </a:solidFill>
                <a:latin typeface="Arial" panose="020B0604020202020204" pitchFamily="34" charset="0"/>
                <a:cs typeface="Arial" panose="020B0604020202020204" pitchFamily="34" charset="0"/>
              </a:rPr>
              <a:t>.</a:t>
            </a:r>
          </a:p>
          <a:p>
            <a:pPr algn="just">
              <a:lnSpc>
                <a:spcPct val="100000"/>
              </a:lnSpc>
              <a:spcBef>
                <a:spcPts val="0"/>
              </a:spcBef>
            </a:pPr>
            <a:endParaRPr lang="ru-RU" sz="16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Разрешен к медицинскому применению </a:t>
            </a:r>
            <a:r>
              <a:rPr lang="en-US" sz="1600" i="1" dirty="0" smtClean="0">
                <a:solidFill>
                  <a:srgbClr val="007366"/>
                </a:solidFill>
                <a:latin typeface="Arial" panose="020B0604020202020204" pitchFamily="34" charset="0"/>
                <a:cs typeface="Arial" panose="020B0604020202020204" pitchFamily="34" charset="0"/>
              </a:rPr>
              <a:t>SFDA</a:t>
            </a:r>
            <a:r>
              <a:rPr lang="ru-RU" sz="1600" i="1" dirty="0" smtClean="0">
                <a:solidFill>
                  <a:srgbClr val="007366"/>
                </a:solidFill>
                <a:latin typeface="Arial" panose="020B0604020202020204" pitchFamily="34" charset="0"/>
                <a:cs typeface="Arial" panose="020B0604020202020204" pitchFamily="34" charset="0"/>
              </a:rPr>
              <a:t> (Китай) в 2005 г.</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Для лечения злокачественных новообразований головы и шеи с мутациями гена р53</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Рекомбинантный </a:t>
            </a:r>
            <a:r>
              <a:rPr lang="ru-RU" sz="1600" i="1" dirty="0" err="1" smtClean="0">
                <a:solidFill>
                  <a:srgbClr val="007366"/>
                </a:solidFill>
                <a:latin typeface="Arial" panose="020B0604020202020204" pitchFamily="34" charset="0"/>
                <a:cs typeface="Arial" panose="020B0604020202020204" pitchFamily="34" charset="0"/>
              </a:rPr>
              <a:t>онколитический</a:t>
            </a:r>
            <a:r>
              <a:rPr lang="ru-RU" sz="1600" i="1" dirty="0" smtClean="0">
                <a:solidFill>
                  <a:srgbClr val="007366"/>
                </a:solidFill>
                <a:latin typeface="Arial" panose="020B0604020202020204" pitchFamily="34" charset="0"/>
                <a:cs typeface="Arial" panose="020B0604020202020204" pitchFamily="34" charset="0"/>
              </a:rPr>
              <a:t> аденовирус, селективно реплицирующийся в клетках опухоли, дефектных по гену р53, уничтожает их, не затрагивая </a:t>
            </a:r>
            <a:r>
              <a:rPr lang="ru-RU" sz="1600" i="1" dirty="0" err="1" smtClean="0">
                <a:solidFill>
                  <a:srgbClr val="007366"/>
                </a:solidFill>
                <a:latin typeface="Arial" panose="020B0604020202020204" pitchFamily="34" charset="0"/>
                <a:cs typeface="Arial" panose="020B0604020202020204" pitchFamily="34" charset="0"/>
              </a:rPr>
              <a:t>нормакльные</a:t>
            </a:r>
            <a:r>
              <a:rPr lang="ru-RU" sz="1600" i="1" dirty="0" smtClean="0">
                <a:solidFill>
                  <a:srgbClr val="007366"/>
                </a:solidFill>
                <a:latin typeface="Arial" panose="020B0604020202020204" pitchFamily="34" charset="0"/>
                <a:cs typeface="Arial" panose="020B0604020202020204" pitchFamily="34" charset="0"/>
              </a:rPr>
              <a:t> клетки. Аденовирус Н-101 имеет </a:t>
            </a:r>
            <a:r>
              <a:rPr lang="ru-RU" sz="1600" i="1" dirty="0" err="1" smtClean="0">
                <a:solidFill>
                  <a:srgbClr val="007366"/>
                </a:solidFill>
                <a:latin typeface="Arial" panose="020B0604020202020204" pitchFamily="34" charset="0"/>
                <a:cs typeface="Arial" panose="020B0604020202020204" pitchFamily="34" charset="0"/>
              </a:rPr>
              <a:t>делецию</a:t>
            </a:r>
            <a:r>
              <a:rPr lang="ru-RU" sz="1600" i="1" dirty="0" smtClean="0">
                <a:solidFill>
                  <a:srgbClr val="007366"/>
                </a:solidFill>
                <a:latin typeface="Arial" panose="020B0604020202020204" pitchFamily="34" charset="0"/>
                <a:cs typeface="Arial" panose="020B0604020202020204" pitchFamily="34" charset="0"/>
              </a:rPr>
              <a:t> в области Е1В-55К</a:t>
            </a:r>
            <a:r>
              <a:rPr lang="en-US" sz="1600" i="1" dirty="0" smtClean="0">
                <a:solidFill>
                  <a:srgbClr val="007366"/>
                </a:solidFill>
                <a:latin typeface="Arial" panose="020B0604020202020204" pitchFamily="34" charset="0"/>
                <a:cs typeface="Arial" panose="020B0604020202020204" pitchFamily="34" charset="0"/>
              </a:rPr>
              <a:t>D</a:t>
            </a:r>
            <a:r>
              <a:rPr lang="ru-RU" sz="1600" i="1" dirty="0" smtClean="0">
                <a:solidFill>
                  <a:srgbClr val="007366"/>
                </a:solidFill>
                <a:latin typeface="Arial" panose="020B0604020202020204" pitchFamily="34" charset="0"/>
                <a:cs typeface="Arial" panose="020B0604020202020204" pitchFamily="34" charset="0"/>
              </a:rPr>
              <a:t>а и частичную </a:t>
            </a:r>
            <a:r>
              <a:rPr lang="ru-RU" sz="1600" i="1" dirty="0" err="1" smtClean="0">
                <a:solidFill>
                  <a:srgbClr val="007366"/>
                </a:solidFill>
                <a:latin typeface="Arial" panose="020B0604020202020204" pitchFamily="34" charset="0"/>
                <a:cs typeface="Arial" panose="020B0604020202020204" pitchFamily="34" charset="0"/>
              </a:rPr>
              <a:t>делецию</a:t>
            </a:r>
            <a:r>
              <a:rPr lang="ru-RU" sz="1600" i="1" dirty="0" smtClean="0">
                <a:solidFill>
                  <a:srgbClr val="007366"/>
                </a:solidFill>
                <a:latin typeface="Arial" panose="020B0604020202020204" pitchFamily="34" charset="0"/>
                <a:cs typeface="Arial" panose="020B0604020202020204" pitchFamily="34" charset="0"/>
              </a:rPr>
              <a:t> области Е3</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Применение: инъекции в опухоль при раке головы или шеи на фоне химиотерапии ежедневно в течение 5 дней, цикл введения повторяли каждые 3 недели</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При сочетанном лечении объективный эффект был получен у 78% больных, а у больных контрольной группы (при одной химиотерапии) – только в 39% случаев</a:t>
            </a:r>
            <a:endParaRPr lang="ru-RU" sz="1600" i="1" dirty="0">
              <a:solidFill>
                <a:srgbClr val="007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597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1"/>
            <a:ext cx="8376613" cy="564960"/>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Примеры генных </a:t>
            </a:r>
            <a:r>
              <a:rPr lang="ru-RU" sz="4000" dirty="0" err="1" smtClean="0">
                <a:solidFill>
                  <a:srgbClr val="078877"/>
                </a:solidFill>
                <a:latin typeface="Austin Cyr Bold" panose="02020803070702030403" pitchFamily="18" charset="-52"/>
              </a:rPr>
              <a:t>перепатов</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457200" y="1092131"/>
            <a:ext cx="9991725" cy="5653767"/>
          </a:xfrm>
        </p:spPr>
        <p:txBody>
          <a:bodyPr anchor="t">
            <a:noAutofit/>
          </a:bodyPr>
          <a:lstStyle/>
          <a:p>
            <a:pPr algn="just">
              <a:lnSpc>
                <a:spcPct val="100000"/>
              </a:lnSpc>
              <a:spcBef>
                <a:spcPts val="0"/>
              </a:spcBef>
            </a:pPr>
            <a:r>
              <a:rPr lang="en-US" sz="1600" b="1" i="1" dirty="0" err="1" smtClean="0">
                <a:solidFill>
                  <a:srgbClr val="007366"/>
                </a:solidFill>
                <a:latin typeface="Arial" panose="020B0604020202020204" pitchFamily="34" charset="0"/>
                <a:cs typeface="Arial" panose="020B0604020202020204" pitchFamily="34" charset="0"/>
              </a:rPr>
              <a:t>Glybera</a:t>
            </a:r>
            <a:r>
              <a:rPr lang="en-US" sz="1600" b="1" i="1" dirty="0" smtClean="0">
                <a:solidFill>
                  <a:srgbClr val="007366"/>
                </a:solidFill>
                <a:latin typeface="Arial" panose="020B0604020202020204" pitchFamily="34" charset="0"/>
                <a:cs typeface="Arial" panose="020B0604020202020204" pitchFamily="34" charset="0"/>
              </a:rPr>
              <a:t> (</a:t>
            </a:r>
            <a:r>
              <a:rPr lang="en-US" sz="1600" b="1" i="1" dirty="0" err="1" smtClean="0">
                <a:solidFill>
                  <a:srgbClr val="007366"/>
                </a:solidFill>
                <a:latin typeface="Arial" panose="020B0604020202020204" pitchFamily="34" charset="0"/>
                <a:cs typeface="Arial" panose="020B0604020202020204" pitchFamily="34" charset="0"/>
              </a:rPr>
              <a:t>alipogene</a:t>
            </a:r>
            <a:r>
              <a:rPr lang="en-US" sz="1600" b="1" i="1" dirty="0" smtClean="0">
                <a:solidFill>
                  <a:srgbClr val="007366"/>
                </a:solidFill>
                <a:latin typeface="Arial" panose="020B0604020202020204" pitchFamily="34" charset="0"/>
                <a:cs typeface="Arial" panose="020B0604020202020204" pitchFamily="34" charset="0"/>
              </a:rPr>
              <a:t> </a:t>
            </a:r>
            <a:r>
              <a:rPr lang="en-US" sz="1600" b="1" i="1" dirty="0" err="1" smtClean="0">
                <a:solidFill>
                  <a:srgbClr val="007366"/>
                </a:solidFill>
                <a:latin typeface="Arial" panose="020B0604020202020204" pitchFamily="34" charset="0"/>
                <a:cs typeface="Arial" panose="020B0604020202020204" pitchFamily="34" charset="0"/>
              </a:rPr>
              <a:t>tiparvovec</a:t>
            </a:r>
            <a:r>
              <a:rPr lang="en-US" sz="1600" b="1" i="1" dirty="0" smtClean="0">
                <a:solidFill>
                  <a:srgbClr val="007366"/>
                </a:solidFill>
                <a:latin typeface="Arial" panose="020B0604020202020204" pitchFamily="34" charset="0"/>
                <a:cs typeface="Arial" panose="020B0604020202020204" pitchFamily="34" charset="0"/>
              </a:rPr>
              <a:t>), </a:t>
            </a:r>
            <a:r>
              <a:rPr lang="en-US" sz="1600" b="1" i="1" dirty="0" err="1" smtClean="0">
                <a:solidFill>
                  <a:srgbClr val="007366"/>
                </a:solidFill>
                <a:latin typeface="Arial" panose="020B0604020202020204" pitchFamily="34" charset="0"/>
                <a:cs typeface="Arial" panose="020B0604020202020204" pitchFamily="34" charset="0"/>
              </a:rPr>
              <a:t>uniQure</a:t>
            </a:r>
            <a:r>
              <a:rPr lang="en-US" sz="1600" i="1" dirty="0" smtClean="0">
                <a:solidFill>
                  <a:srgbClr val="007366"/>
                </a:solidFill>
                <a:latin typeface="Arial" panose="020B0604020202020204" pitchFamily="34" charset="0"/>
                <a:cs typeface="Arial" panose="020B0604020202020204" pitchFamily="34" charset="0"/>
              </a:rPr>
              <a:t>.</a:t>
            </a:r>
          </a:p>
          <a:p>
            <a:pPr algn="just">
              <a:lnSpc>
                <a:spcPct val="100000"/>
              </a:lnSpc>
              <a:spcBef>
                <a:spcPts val="0"/>
              </a:spcBef>
            </a:pPr>
            <a:endParaRPr lang="ru-RU" sz="16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Разрешен к медицинскому применению </a:t>
            </a:r>
            <a:r>
              <a:rPr lang="en-US" sz="1600" i="1" dirty="0" smtClean="0">
                <a:solidFill>
                  <a:srgbClr val="007366"/>
                </a:solidFill>
                <a:latin typeface="Arial" panose="020B0604020202020204" pitchFamily="34" charset="0"/>
                <a:cs typeface="Arial" panose="020B0604020202020204" pitchFamily="34" charset="0"/>
              </a:rPr>
              <a:t>EMA</a:t>
            </a:r>
            <a:r>
              <a:rPr lang="ru-RU" sz="1600" i="1" dirty="0" smtClean="0">
                <a:solidFill>
                  <a:srgbClr val="007366"/>
                </a:solidFill>
                <a:latin typeface="Arial" panose="020B0604020202020204" pitchFamily="34" charset="0"/>
                <a:cs typeface="Arial" panose="020B0604020202020204" pitchFamily="34" charset="0"/>
              </a:rPr>
              <a:t> (Китай) в 2012 г.</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Для </a:t>
            </a:r>
            <a:r>
              <a:rPr lang="ru-RU" sz="1600" i="1" dirty="0">
                <a:solidFill>
                  <a:srgbClr val="007366"/>
                </a:solidFill>
                <a:latin typeface="Arial" panose="020B0604020202020204" pitchFamily="34" charset="0"/>
                <a:cs typeface="Arial" panose="020B0604020202020204" pitchFamily="34" charset="0"/>
              </a:rPr>
              <a:t>лечения наследственного дефицита </a:t>
            </a:r>
            <a:r>
              <a:rPr lang="ru-RU" sz="1600" i="1" dirty="0" err="1" smtClean="0">
                <a:solidFill>
                  <a:srgbClr val="007366"/>
                </a:solidFill>
                <a:latin typeface="Arial" panose="020B0604020202020204" pitchFamily="34" charset="0"/>
                <a:cs typeface="Arial" panose="020B0604020202020204" pitchFamily="34" charset="0"/>
              </a:rPr>
              <a:t>липопротеинлипазы</a:t>
            </a:r>
            <a:r>
              <a:rPr lang="ru-RU" sz="1600" i="1" dirty="0" smtClean="0">
                <a:solidFill>
                  <a:srgbClr val="007366"/>
                </a:solidFill>
                <a:latin typeface="Arial" panose="020B0604020202020204" pitchFamily="34" charset="0"/>
                <a:cs typeface="Arial" panose="020B0604020202020204" pitchFamily="34" charset="0"/>
              </a:rPr>
              <a:t> (</a:t>
            </a:r>
            <a:r>
              <a:rPr lang="ru-RU" sz="1600" i="1" dirty="0" err="1" smtClean="0">
                <a:solidFill>
                  <a:srgbClr val="007366"/>
                </a:solidFill>
                <a:latin typeface="Arial" panose="020B0604020202020204" pitchFamily="34" charset="0"/>
                <a:cs typeface="Arial" panose="020B0604020202020204" pitchFamily="34" charset="0"/>
              </a:rPr>
              <a:t>орфанное</a:t>
            </a:r>
            <a:r>
              <a:rPr lang="ru-RU" sz="1600" i="1" dirty="0" smtClean="0">
                <a:solidFill>
                  <a:srgbClr val="007366"/>
                </a:solidFill>
                <a:latin typeface="Arial" panose="020B0604020202020204" pitchFamily="34" charset="0"/>
                <a:cs typeface="Arial" panose="020B0604020202020204" pitchFamily="34" charset="0"/>
              </a:rPr>
              <a:t> </a:t>
            </a:r>
            <a:r>
              <a:rPr lang="ru-RU" sz="1600" i="1" dirty="0">
                <a:solidFill>
                  <a:srgbClr val="007366"/>
                </a:solidFill>
                <a:latin typeface="Arial" panose="020B0604020202020204" pitchFamily="34" charset="0"/>
                <a:cs typeface="Arial" panose="020B0604020202020204" pitchFamily="34" charset="0"/>
              </a:rPr>
              <a:t>заболевание</a:t>
            </a:r>
            <a:r>
              <a:rPr lang="ru-RU" sz="1600" i="1" dirty="0" smtClean="0">
                <a:solidFill>
                  <a:srgbClr val="007366"/>
                </a:solidFill>
                <a:latin typeface="Arial" panose="020B0604020202020204" pitchFamily="34" charset="0"/>
                <a:cs typeface="Arial" panose="020B0604020202020204" pitchFamily="34" charset="0"/>
              </a:rPr>
              <a:t>)</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репликационно-дефектный </a:t>
            </a:r>
            <a:r>
              <a:rPr lang="ru-RU" sz="1600" i="1" dirty="0" err="1">
                <a:solidFill>
                  <a:srgbClr val="007366"/>
                </a:solidFill>
                <a:latin typeface="Arial" panose="020B0604020202020204" pitchFamily="34" charset="0"/>
                <a:cs typeface="Arial" panose="020B0604020202020204" pitchFamily="34" charset="0"/>
              </a:rPr>
              <a:t>адено</a:t>
            </a:r>
            <a:r>
              <a:rPr lang="ru-RU" sz="1600" i="1" dirty="0">
                <a:solidFill>
                  <a:srgbClr val="007366"/>
                </a:solidFill>
                <a:latin typeface="Arial" panose="020B0604020202020204" pitchFamily="34" charset="0"/>
                <a:cs typeface="Arial" panose="020B0604020202020204" pitchFamily="34" charset="0"/>
              </a:rPr>
              <a:t>-ассоциированный вирус (ААВ) </a:t>
            </a:r>
            <a:r>
              <a:rPr lang="ru-RU" sz="1600" i="1" dirty="0" smtClean="0">
                <a:solidFill>
                  <a:srgbClr val="007366"/>
                </a:solidFill>
                <a:latin typeface="Arial" panose="020B0604020202020204" pitchFamily="34" charset="0"/>
                <a:cs typeface="Arial" panose="020B0604020202020204" pitchFamily="34" charset="0"/>
              </a:rPr>
              <a:t>первого серотипа </a:t>
            </a:r>
            <a:r>
              <a:rPr lang="ru-RU" sz="1600" i="1" dirty="0">
                <a:solidFill>
                  <a:srgbClr val="007366"/>
                </a:solidFill>
                <a:latin typeface="Arial" panose="020B0604020202020204" pitchFamily="34" charset="0"/>
                <a:cs typeface="Arial" panose="020B0604020202020204" pitchFamily="34" charset="0"/>
              </a:rPr>
              <a:t>с геном </a:t>
            </a:r>
            <a:r>
              <a:rPr lang="ru-RU" sz="1600" i="1" dirty="0" err="1" smtClean="0">
                <a:solidFill>
                  <a:srgbClr val="007366"/>
                </a:solidFill>
                <a:latin typeface="Arial" panose="020B0604020202020204" pitchFamily="34" charset="0"/>
                <a:cs typeface="Arial" panose="020B0604020202020204" pitchFamily="34" charset="0"/>
              </a:rPr>
              <a:t>липопротеинлипазы</a:t>
            </a:r>
            <a:endParaRPr lang="ru-RU" sz="16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Применение</a:t>
            </a:r>
            <a:r>
              <a:rPr lang="ru-RU" sz="1600" i="1" dirty="0">
                <a:solidFill>
                  <a:srgbClr val="007366"/>
                </a:solidFill>
                <a:latin typeface="Arial" panose="020B0604020202020204" pitchFamily="34" charset="0"/>
                <a:cs typeface="Arial" panose="020B0604020202020204" pitchFamily="34" charset="0"/>
              </a:rPr>
              <a:t>: однократно внутримышечно в дозе 1х1012 ГК на кг массы тела </a:t>
            </a:r>
            <a:r>
              <a:rPr lang="ru-RU" sz="1600" i="1" dirty="0" smtClean="0">
                <a:solidFill>
                  <a:srgbClr val="007366"/>
                </a:solidFill>
                <a:latin typeface="Arial" panose="020B0604020202020204" pitchFamily="34" charset="0"/>
                <a:cs typeface="Arial" panose="020B0604020202020204" pitchFamily="34" charset="0"/>
              </a:rPr>
              <a:t>в несколько точек</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Количество КИ было ограниченным при регистрации: три </a:t>
            </a:r>
            <a:r>
              <a:rPr lang="ru-RU" sz="1600" i="1" dirty="0" smtClean="0">
                <a:solidFill>
                  <a:srgbClr val="007366"/>
                </a:solidFill>
                <a:latin typeface="Arial" panose="020B0604020202020204" pitchFamily="34" charset="0"/>
                <a:cs typeface="Arial" panose="020B0604020202020204" pitchFamily="34" charset="0"/>
              </a:rPr>
              <a:t>неконтролируемых открытых </a:t>
            </a:r>
            <a:r>
              <a:rPr lang="ru-RU" sz="1600" i="1" dirty="0">
                <a:solidFill>
                  <a:srgbClr val="007366"/>
                </a:solidFill>
                <a:latin typeface="Arial" panose="020B0604020202020204" pitchFamily="34" charset="0"/>
                <a:cs typeface="Arial" panose="020B0604020202020204" pitchFamily="34" charset="0"/>
              </a:rPr>
              <a:t>КИ на 27 пациентах. Первоначально эффективность оценивалась </a:t>
            </a:r>
            <a:r>
              <a:rPr lang="ru-RU" sz="1600" i="1" dirty="0" smtClean="0">
                <a:solidFill>
                  <a:srgbClr val="007366"/>
                </a:solidFill>
                <a:latin typeface="Arial" panose="020B0604020202020204" pitchFamily="34" charset="0"/>
                <a:cs typeface="Arial" panose="020B0604020202020204" pitchFamily="34" charset="0"/>
              </a:rPr>
              <a:t>по снижению </a:t>
            </a:r>
            <a:r>
              <a:rPr lang="ru-RU" sz="1600" i="1" dirty="0">
                <a:solidFill>
                  <a:srgbClr val="007366"/>
                </a:solidFill>
                <a:latin typeface="Arial" panose="020B0604020202020204" pitchFamily="34" charset="0"/>
                <a:cs typeface="Arial" panose="020B0604020202020204" pitchFamily="34" charset="0"/>
              </a:rPr>
              <a:t>сывороточных триглицеридов, однако затем - по </a:t>
            </a:r>
            <a:r>
              <a:rPr lang="ru-RU" sz="1600" i="1" dirty="0" smtClean="0">
                <a:solidFill>
                  <a:srgbClr val="007366"/>
                </a:solidFill>
                <a:latin typeface="Arial" panose="020B0604020202020204" pitchFamily="34" charset="0"/>
                <a:cs typeface="Arial" panose="020B0604020202020204" pitchFamily="34" charset="0"/>
              </a:rPr>
              <a:t>измерению </a:t>
            </a:r>
            <a:r>
              <a:rPr lang="ru-RU" sz="1600" i="1" dirty="0" err="1" smtClean="0">
                <a:solidFill>
                  <a:srgbClr val="007366"/>
                </a:solidFill>
                <a:latin typeface="Arial" panose="020B0604020202020204" pitchFamily="34" charset="0"/>
                <a:cs typeface="Arial" panose="020B0604020202020204" pitchFamily="34" charset="0"/>
              </a:rPr>
              <a:t>постпрандиальных</a:t>
            </a:r>
            <a:r>
              <a:rPr lang="ru-RU" sz="1600" i="1" dirty="0" smtClean="0">
                <a:solidFill>
                  <a:srgbClr val="007366"/>
                </a:solidFill>
                <a:latin typeface="Arial" panose="020B0604020202020204" pitchFamily="34" charset="0"/>
                <a:cs typeface="Arial" panose="020B0604020202020204" pitchFamily="34" charset="0"/>
              </a:rPr>
              <a:t> </a:t>
            </a:r>
            <a:r>
              <a:rPr lang="ru-RU" sz="1600" i="1" dirty="0">
                <a:solidFill>
                  <a:srgbClr val="007366"/>
                </a:solidFill>
                <a:latin typeface="Arial" panose="020B0604020202020204" pitchFamily="34" charset="0"/>
                <a:cs typeface="Arial" panose="020B0604020202020204" pitchFamily="34" charset="0"/>
              </a:rPr>
              <a:t>сывороточных </a:t>
            </a:r>
            <a:r>
              <a:rPr lang="ru-RU" sz="1600" i="1" dirty="0" err="1">
                <a:solidFill>
                  <a:srgbClr val="007366"/>
                </a:solidFill>
                <a:latin typeface="Arial" panose="020B0604020202020204" pitchFamily="34" charset="0"/>
                <a:cs typeface="Arial" panose="020B0604020202020204" pitchFamily="34" charset="0"/>
              </a:rPr>
              <a:t>хиломикронов</a:t>
            </a:r>
            <a:r>
              <a:rPr lang="ru-RU" sz="1600" i="1" dirty="0">
                <a:solidFill>
                  <a:srgbClr val="007366"/>
                </a:solidFill>
                <a:latin typeface="Arial" panose="020B0604020202020204" pitchFamily="34" charset="0"/>
                <a:cs typeface="Arial" panose="020B0604020202020204" pitchFamily="34" charset="0"/>
              </a:rPr>
              <a:t> до и после генной </a:t>
            </a:r>
            <a:r>
              <a:rPr lang="ru-RU" sz="1600" i="1" dirty="0" smtClean="0">
                <a:solidFill>
                  <a:srgbClr val="007366"/>
                </a:solidFill>
                <a:latin typeface="Arial" panose="020B0604020202020204" pitchFamily="34" charset="0"/>
                <a:cs typeface="Arial" panose="020B0604020202020204" pitchFamily="34" charset="0"/>
              </a:rPr>
              <a:t>терапии </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В конце 2017 г. разработчики </a:t>
            </a:r>
            <a:r>
              <a:rPr lang="ru-RU" sz="1600" i="1" dirty="0" err="1">
                <a:solidFill>
                  <a:srgbClr val="007366"/>
                </a:solidFill>
                <a:latin typeface="Arial" panose="020B0604020202020204" pitchFamily="34" charset="0"/>
                <a:cs typeface="Arial" panose="020B0604020202020204" pitchFamily="34" charset="0"/>
              </a:rPr>
              <a:t>Glybera</a:t>
            </a:r>
            <a:r>
              <a:rPr lang="ru-RU" sz="1600" i="1" dirty="0">
                <a:solidFill>
                  <a:srgbClr val="007366"/>
                </a:solidFill>
                <a:latin typeface="Arial" panose="020B0604020202020204" pitchFamily="34" charset="0"/>
                <a:cs typeface="Arial" panose="020B0604020202020204" pitchFamily="34" charset="0"/>
              </a:rPr>
              <a:t> приняли решение не продлевать </a:t>
            </a:r>
            <a:r>
              <a:rPr lang="ru-RU" sz="1600" i="1" dirty="0" smtClean="0">
                <a:solidFill>
                  <a:srgbClr val="007366"/>
                </a:solidFill>
                <a:latin typeface="Arial" panose="020B0604020202020204" pitchFamily="34" charset="0"/>
                <a:cs typeface="Arial" panose="020B0604020202020204" pitchFamily="34" charset="0"/>
              </a:rPr>
              <a:t>маркетинговую авторизацию </a:t>
            </a:r>
            <a:r>
              <a:rPr lang="ru-RU" sz="1600" i="1" dirty="0">
                <a:solidFill>
                  <a:srgbClr val="007366"/>
                </a:solidFill>
                <a:latin typeface="Arial" panose="020B0604020202020204" pitchFamily="34" charset="0"/>
                <a:cs typeface="Arial" panose="020B0604020202020204" pitchFamily="34" charset="0"/>
              </a:rPr>
              <a:t>в ЕС из-за отсутствия спроса на лечение данным препаратом, </a:t>
            </a:r>
            <a:r>
              <a:rPr lang="ru-RU" sz="1600" i="1" dirty="0" smtClean="0">
                <a:solidFill>
                  <a:srgbClr val="007366"/>
                </a:solidFill>
                <a:latin typeface="Arial" panose="020B0604020202020204" pitchFamily="34" charset="0"/>
                <a:cs typeface="Arial" panose="020B0604020202020204" pitchFamily="34" charset="0"/>
              </a:rPr>
              <a:t>высокой стоимости </a:t>
            </a:r>
            <a:r>
              <a:rPr lang="ru-RU" sz="1600" i="1" dirty="0">
                <a:solidFill>
                  <a:srgbClr val="007366"/>
                </a:solidFill>
                <a:latin typeface="Arial" panose="020B0604020202020204" pitchFamily="34" charset="0"/>
                <a:cs typeface="Arial" panose="020B0604020202020204" pitchFamily="34" charset="0"/>
              </a:rPr>
              <a:t>как самого препарата, так и производственной инфраструктуры. </a:t>
            </a:r>
            <a:r>
              <a:rPr lang="ru-RU" sz="1600" i="1" dirty="0" smtClean="0">
                <a:solidFill>
                  <a:srgbClr val="007366"/>
                </a:solidFill>
                <a:latin typeface="Arial" panose="020B0604020202020204" pitchFamily="34" charset="0"/>
                <a:cs typeface="Arial" panose="020B0604020202020204" pitchFamily="34" charset="0"/>
              </a:rPr>
              <a:t>Однако компания </a:t>
            </a:r>
            <a:r>
              <a:rPr lang="ru-RU" sz="1600" i="1" dirty="0">
                <a:solidFill>
                  <a:srgbClr val="007366"/>
                </a:solidFill>
                <a:latin typeface="Arial" panose="020B0604020202020204" pitchFamily="34" charset="0"/>
                <a:cs typeface="Arial" panose="020B0604020202020204" pitchFamily="34" charset="0"/>
              </a:rPr>
              <a:t>продолжала обеспечивать пациентов препаратом до 25 октября 2017 г</a:t>
            </a:r>
            <a:r>
              <a:rPr lang="ru-RU" sz="1600" i="1" dirty="0" smtClean="0">
                <a:solidFill>
                  <a:srgbClr val="007366"/>
                </a:solidFill>
                <a:latin typeface="Arial" panose="020B0604020202020204" pitchFamily="34" charset="0"/>
                <a:cs typeface="Arial" panose="020B0604020202020204" pitchFamily="34" charset="0"/>
              </a:rPr>
              <a:t>. </a:t>
            </a:r>
            <a:endParaRPr lang="ru-RU" sz="1600" i="1" dirty="0">
              <a:solidFill>
                <a:srgbClr val="007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564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1"/>
            <a:ext cx="8376613" cy="564960"/>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Примеры генных </a:t>
            </a:r>
            <a:r>
              <a:rPr lang="ru-RU" sz="4000" dirty="0" err="1" smtClean="0">
                <a:solidFill>
                  <a:srgbClr val="078877"/>
                </a:solidFill>
                <a:latin typeface="Austin Cyr Bold" panose="02020803070702030403" pitchFamily="18" charset="-52"/>
              </a:rPr>
              <a:t>перепатов</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457200" y="1092131"/>
            <a:ext cx="9991725" cy="5653767"/>
          </a:xfrm>
        </p:spPr>
        <p:txBody>
          <a:bodyPr anchor="t">
            <a:noAutofit/>
          </a:bodyPr>
          <a:lstStyle/>
          <a:p>
            <a:pPr algn="just">
              <a:lnSpc>
                <a:spcPct val="100000"/>
              </a:lnSpc>
              <a:spcBef>
                <a:spcPts val="0"/>
              </a:spcBef>
            </a:pPr>
            <a:r>
              <a:rPr lang="en-US" sz="1600" b="1" i="1" dirty="0">
                <a:solidFill>
                  <a:srgbClr val="007366"/>
                </a:solidFill>
                <a:latin typeface="Arial" panose="020B0604020202020204" pitchFamily="34" charset="0"/>
                <a:cs typeface="Arial" panose="020B0604020202020204" pitchFamily="34" charset="0"/>
              </a:rPr>
              <a:t>IMLYGIC (</a:t>
            </a:r>
            <a:r>
              <a:rPr lang="en-US" sz="1600" b="1" i="1" dirty="0" err="1">
                <a:solidFill>
                  <a:srgbClr val="007366"/>
                </a:solidFill>
                <a:latin typeface="Arial" panose="020B0604020202020204" pitchFamily="34" charset="0"/>
                <a:cs typeface="Arial" panose="020B0604020202020204" pitchFamily="34" charset="0"/>
              </a:rPr>
              <a:t>talimogene</a:t>
            </a:r>
            <a:r>
              <a:rPr lang="en-US" sz="1600" b="1" i="1" dirty="0">
                <a:solidFill>
                  <a:srgbClr val="007366"/>
                </a:solidFill>
                <a:latin typeface="Arial" panose="020B0604020202020204" pitchFamily="34" charset="0"/>
                <a:cs typeface="Arial" panose="020B0604020202020204" pitchFamily="34" charset="0"/>
              </a:rPr>
              <a:t> </a:t>
            </a:r>
            <a:r>
              <a:rPr lang="en-US" sz="1600" b="1" i="1" dirty="0" err="1">
                <a:solidFill>
                  <a:srgbClr val="007366"/>
                </a:solidFill>
                <a:latin typeface="Arial" panose="020B0604020202020204" pitchFamily="34" charset="0"/>
                <a:cs typeface="Arial" panose="020B0604020202020204" pitchFamily="34" charset="0"/>
              </a:rPr>
              <a:t>laherparepvec</a:t>
            </a:r>
            <a:r>
              <a:rPr lang="en-US" sz="1600" b="1" i="1" dirty="0" smtClean="0">
                <a:solidFill>
                  <a:srgbClr val="007366"/>
                </a:solidFill>
                <a:latin typeface="Arial" panose="020B0604020202020204" pitchFamily="34" charset="0"/>
                <a:cs typeface="Arial" panose="020B0604020202020204" pitchFamily="34" charset="0"/>
              </a:rPr>
              <a:t>),</a:t>
            </a:r>
            <a:r>
              <a:rPr lang="ru-RU" sz="1600" b="1" i="1" dirty="0" smtClean="0">
                <a:solidFill>
                  <a:srgbClr val="007366"/>
                </a:solidFill>
                <a:latin typeface="Arial" panose="020B0604020202020204" pitchFamily="34" charset="0"/>
                <a:cs typeface="Arial" panose="020B0604020202020204" pitchFamily="34" charset="0"/>
              </a:rPr>
              <a:t> </a:t>
            </a:r>
            <a:r>
              <a:rPr lang="en-US" sz="1600" b="1" i="1" dirty="0" err="1" smtClean="0">
                <a:solidFill>
                  <a:srgbClr val="007366"/>
                </a:solidFill>
                <a:latin typeface="Arial" panose="020B0604020202020204" pitchFamily="34" charset="0"/>
                <a:cs typeface="Arial" panose="020B0604020202020204" pitchFamily="34" charset="0"/>
              </a:rPr>
              <a:t>BioVex</a:t>
            </a:r>
            <a:r>
              <a:rPr lang="en-US" sz="1600" b="1" i="1" dirty="0">
                <a:solidFill>
                  <a:srgbClr val="007366"/>
                </a:solidFill>
                <a:latin typeface="Arial" panose="020B0604020202020204" pitchFamily="34" charset="0"/>
                <a:cs typeface="Arial" panose="020B0604020202020204" pitchFamily="34" charset="0"/>
              </a:rPr>
              <a:t>, Inc., </a:t>
            </a:r>
            <a:r>
              <a:rPr lang="ru-RU" sz="1600" b="1" i="1" dirty="0">
                <a:solidFill>
                  <a:srgbClr val="007366"/>
                </a:solidFill>
                <a:latin typeface="Arial" panose="020B0604020202020204" pitchFamily="34" charset="0"/>
                <a:cs typeface="Arial" panose="020B0604020202020204" pitchFamily="34" charset="0"/>
              </a:rPr>
              <a:t>филиал </a:t>
            </a:r>
            <a:r>
              <a:rPr lang="en-US" sz="1600" b="1" i="1" dirty="0">
                <a:solidFill>
                  <a:srgbClr val="007366"/>
                </a:solidFill>
                <a:latin typeface="Arial" panose="020B0604020202020204" pitchFamily="34" charset="0"/>
                <a:cs typeface="Arial" panose="020B0604020202020204" pitchFamily="34" charset="0"/>
              </a:rPr>
              <a:t>Amgen Inc.</a:t>
            </a:r>
            <a:r>
              <a:rPr lang="en-US" sz="1600" i="1" dirty="0" smtClean="0">
                <a:solidFill>
                  <a:srgbClr val="007366"/>
                </a:solidFill>
                <a:latin typeface="Arial" panose="020B0604020202020204" pitchFamily="34" charset="0"/>
                <a:cs typeface="Arial" panose="020B0604020202020204" pitchFamily="34" charset="0"/>
              </a:rPr>
              <a:t>.</a:t>
            </a:r>
          </a:p>
          <a:p>
            <a:pPr algn="just">
              <a:lnSpc>
                <a:spcPct val="100000"/>
              </a:lnSpc>
              <a:spcBef>
                <a:spcPts val="0"/>
              </a:spcBef>
            </a:pPr>
            <a:endParaRPr lang="ru-RU" sz="16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Разрешен к медицинскому </a:t>
            </a:r>
            <a:r>
              <a:rPr lang="ru-RU" sz="1600" i="1" dirty="0">
                <a:solidFill>
                  <a:srgbClr val="007366"/>
                </a:solidFill>
                <a:latin typeface="Arial" panose="020B0604020202020204" pitchFamily="34" charset="0"/>
                <a:cs typeface="Arial" panose="020B0604020202020204" pitchFamily="34" charset="0"/>
              </a:rPr>
              <a:t>применению FDA (США) и ЕМА (ЕС) в 2015 г</a:t>
            </a:r>
            <a:r>
              <a:rPr lang="ru-RU" sz="1600" i="1" dirty="0" smtClean="0">
                <a:solidFill>
                  <a:srgbClr val="007366"/>
                </a:solidFill>
                <a:latin typeface="Arial" panose="020B0604020202020204" pitchFamily="34" charset="0"/>
                <a:cs typeface="Arial" panose="020B0604020202020204" pitchFamily="34" charset="0"/>
              </a:rPr>
              <a:t>.,</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для лечения больных с </a:t>
            </a:r>
            <a:r>
              <a:rPr lang="ru-RU" sz="1600" i="1" dirty="0" err="1">
                <a:solidFill>
                  <a:srgbClr val="007366"/>
                </a:solidFill>
                <a:latin typeface="Arial" panose="020B0604020202020204" pitchFamily="34" charset="0"/>
                <a:cs typeface="Arial" panose="020B0604020202020204" pitchFamily="34" charset="0"/>
              </a:rPr>
              <a:t>нерезектабельными</a:t>
            </a:r>
            <a:r>
              <a:rPr lang="ru-RU" sz="1600" i="1" dirty="0">
                <a:solidFill>
                  <a:srgbClr val="007366"/>
                </a:solidFill>
                <a:latin typeface="Arial" panose="020B0604020202020204" pitchFamily="34" charset="0"/>
                <a:cs typeface="Arial" panose="020B0604020202020204" pitchFamily="34" charset="0"/>
              </a:rPr>
              <a:t>, но доступными для </a:t>
            </a:r>
            <a:r>
              <a:rPr lang="ru-RU" sz="1600" i="1" dirty="0" err="1">
                <a:solidFill>
                  <a:srgbClr val="007366"/>
                </a:solidFill>
                <a:latin typeface="Arial" panose="020B0604020202020204" pitchFamily="34" charset="0"/>
                <a:cs typeface="Arial" panose="020B0604020202020204" pitchFamily="34" charset="0"/>
              </a:rPr>
              <a:t>внутриопухолевого</a:t>
            </a:r>
            <a:r>
              <a:rPr lang="ru-RU" sz="1600" i="1" dirty="0">
                <a:solidFill>
                  <a:srgbClr val="007366"/>
                </a:solidFill>
                <a:latin typeface="Arial" panose="020B0604020202020204" pitchFamily="34" charset="0"/>
                <a:cs typeface="Arial" panose="020B0604020202020204" pitchFamily="34" charset="0"/>
              </a:rPr>
              <a:t> </a:t>
            </a:r>
            <a:r>
              <a:rPr lang="ru-RU" sz="1600" i="1" dirty="0" smtClean="0">
                <a:solidFill>
                  <a:srgbClr val="007366"/>
                </a:solidFill>
                <a:latin typeface="Arial" panose="020B0604020202020204" pitchFamily="34" charset="0"/>
                <a:cs typeface="Arial" panose="020B0604020202020204" pitchFamily="34" charset="0"/>
              </a:rPr>
              <a:t>введения </a:t>
            </a:r>
            <a:r>
              <a:rPr lang="ru-RU" sz="1600" i="1" dirty="0">
                <a:solidFill>
                  <a:srgbClr val="007366"/>
                </a:solidFill>
                <a:latin typeface="Arial" panose="020B0604020202020204" pitchFamily="34" charset="0"/>
                <a:cs typeface="Arial" panose="020B0604020202020204" pitchFamily="34" charset="0"/>
              </a:rPr>
              <a:t>очагами меланомы кожи и </a:t>
            </a:r>
            <a:r>
              <a:rPr lang="ru-RU" sz="1600" i="1" dirty="0" err="1">
                <a:solidFill>
                  <a:srgbClr val="007366"/>
                </a:solidFill>
                <a:latin typeface="Arial" panose="020B0604020202020204" pitchFamily="34" charset="0"/>
                <a:cs typeface="Arial" panose="020B0604020202020204" pitchFamily="34" charset="0"/>
              </a:rPr>
              <a:t>метастатически</a:t>
            </a:r>
            <a:r>
              <a:rPr lang="ru-RU" sz="1600" i="1" dirty="0">
                <a:solidFill>
                  <a:srgbClr val="007366"/>
                </a:solidFill>
                <a:latin typeface="Arial" panose="020B0604020202020204" pitchFamily="34" charset="0"/>
                <a:cs typeface="Arial" panose="020B0604020202020204" pitchFamily="34" charset="0"/>
              </a:rPr>
              <a:t> пораженными лимфатическими </a:t>
            </a:r>
            <a:r>
              <a:rPr lang="ru-RU" sz="1600" i="1" dirty="0" smtClean="0">
                <a:solidFill>
                  <a:srgbClr val="007366"/>
                </a:solidFill>
                <a:latin typeface="Arial" panose="020B0604020202020204" pitchFamily="34" charset="0"/>
                <a:cs typeface="Arial" panose="020B0604020202020204" pitchFamily="34" charset="0"/>
              </a:rPr>
              <a:t>узлами</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Живой </a:t>
            </a:r>
            <a:r>
              <a:rPr lang="ru-RU" sz="1600" i="1" dirty="0" err="1">
                <a:solidFill>
                  <a:srgbClr val="007366"/>
                </a:solidFill>
                <a:latin typeface="Arial" panose="020B0604020202020204" pitchFamily="34" charset="0"/>
                <a:cs typeface="Arial" panose="020B0604020202020204" pitchFamily="34" charset="0"/>
              </a:rPr>
              <a:t>аттенуированный</a:t>
            </a:r>
            <a:r>
              <a:rPr lang="ru-RU" sz="1600" i="1" dirty="0">
                <a:solidFill>
                  <a:srgbClr val="007366"/>
                </a:solidFill>
                <a:latin typeface="Arial" panose="020B0604020202020204" pitchFamily="34" charset="0"/>
                <a:cs typeface="Arial" panose="020B0604020202020204" pitchFamily="34" charset="0"/>
              </a:rPr>
              <a:t> генетически модифицированный </a:t>
            </a:r>
            <a:r>
              <a:rPr lang="ru-RU" sz="1600" i="1" dirty="0" smtClean="0">
                <a:solidFill>
                  <a:srgbClr val="007366"/>
                </a:solidFill>
                <a:latin typeface="Arial" panose="020B0604020202020204" pitchFamily="34" charset="0"/>
                <a:cs typeface="Arial" panose="020B0604020202020204" pitchFamily="34" charset="0"/>
              </a:rPr>
              <a:t>репликационно-компетентный </a:t>
            </a:r>
            <a:r>
              <a:rPr lang="ru-RU" sz="1600" i="1" dirty="0">
                <a:solidFill>
                  <a:srgbClr val="007366"/>
                </a:solidFill>
                <a:latin typeface="Arial" panose="020B0604020202020204" pitchFamily="34" charset="0"/>
                <a:cs typeface="Arial" panose="020B0604020202020204" pitchFamily="34" charset="0"/>
              </a:rPr>
              <a:t>ВПГ-1, </a:t>
            </a:r>
            <a:r>
              <a:rPr lang="ru-RU" sz="1600" i="1" dirty="0" err="1">
                <a:solidFill>
                  <a:srgbClr val="007366"/>
                </a:solidFill>
                <a:latin typeface="Arial" panose="020B0604020202020204" pitchFamily="34" charset="0"/>
                <a:cs typeface="Arial" panose="020B0604020202020204" pitchFamily="34" charset="0"/>
              </a:rPr>
              <a:t>экспрессирующий</a:t>
            </a:r>
            <a:r>
              <a:rPr lang="ru-RU" sz="1600" i="1" dirty="0">
                <a:solidFill>
                  <a:srgbClr val="007366"/>
                </a:solidFill>
                <a:latin typeface="Arial" panose="020B0604020202020204" pitchFamily="34" charset="0"/>
                <a:cs typeface="Arial" panose="020B0604020202020204" pitchFamily="34" charset="0"/>
              </a:rPr>
              <a:t> ГМ-КСФ </a:t>
            </a:r>
            <a:r>
              <a:rPr lang="ru-RU" sz="1600" i="1" dirty="0" smtClean="0">
                <a:solidFill>
                  <a:srgbClr val="007366"/>
                </a:solidFill>
                <a:latin typeface="Arial" panose="020B0604020202020204" pitchFamily="34" charset="0"/>
                <a:cs typeface="Arial" panose="020B0604020202020204" pitchFamily="34" charset="0"/>
              </a:rPr>
              <a:t>человека Применение</a:t>
            </a:r>
            <a:r>
              <a:rPr lang="ru-RU" sz="1600" i="1" dirty="0">
                <a:solidFill>
                  <a:srgbClr val="007366"/>
                </a:solidFill>
                <a:latin typeface="Arial" panose="020B0604020202020204" pitchFamily="34" charset="0"/>
                <a:cs typeface="Arial" panose="020B0604020202020204" pitchFamily="34" charset="0"/>
              </a:rPr>
              <a:t>: однократно внутримышечно в дозе 1х1012 ГК на кг массы тела </a:t>
            </a:r>
            <a:r>
              <a:rPr lang="ru-RU" sz="1600" i="1" dirty="0" smtClean="0">
                <a:solidFill>
                  <a:srgbClr val="007366"/>
                </a:solidFill>
                <a:latin typeface="Arial" panose="020B0604020202020204" pitchFamily="34" charset="0"/>
                <a:cs typeface="Arial" panose="020B0604020202020204" pitchFamily="34" charset="0"/>
              </a:rPr>
              <a:t>в несколько точек</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Применение: инъекции в очаг </a:t>
            </a:r>
            <a:r>
              <a:rPr lang="ru-RU" sz="1600" i="1" dirty="0" smtClean="0">
                <a:solidFill>
                  <a:srgbClr val="007366"/>
                </a:solidFill>
                <a:latin typeface="Arial" panose="020B0604020202020204" pitchFamily="34" charset="0"/>
                <a:cs typeface="Arial" panose="020B0604020202020204" pitchFamily="34" charset="0"/>
              </a:rPr>
              <a:t>поражения</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Безопасность и эффективность введения препарата в очаг поражения </a:t>
            </a:r>
            <a:r>
              <a:rPr lang="ru-RU" sz="1600" i="1" dirty="0" smtClean="0">
                <a:solidFill>
                  <a:srgbClr val="007366"/>
                </a:solidFill>
                <a:latin typeface="Arial" panose="020B0604020202020204" pitchFamily="34" charset="0"/>
                <a:cs typeface="Arial" panose="020B0604020202020204" pitchFamily="34" charset="0"/>
              </a:rPr>
              <a:t>по сравнению </a:t>
            </a:r>
            <a:r>
              <a:rPr lang="ru-RU" sz="1600" i="1" dirty="0">
                <a:solidFill>
                  <a:srgbClr val="007366"/>
                </a:solidFill>
                <a:latin typeface="Arial" panose="020B0604020202020204" pitchFamily="34" charset="0"/>
                <a:cs typeface="Arial" panose="020B0604020202020204" pitchFamily="34" charset="0"/>
              </a:rPr>
              <a:t>с подкожным введением оценивали в многоцентровом, </a:t>
            </a:r>
            <a:r>
              <a:rPr lang="ru-RU" sz="1600" i="1" dirty="0" smtClean="0">
                <a:solidFill>
                  <a:srgbClr val="007366"/>
                </a:solidFill>
                <a:latin typeface="Arial" panose="020B0604020202020204" pitchFamily="34" charset="0"/>
                <a:cs typeface="Arial" panose="020B0604020202020204" pitchFamily="34" charset="0"/>
              </a:rPr>
              <a:t>открытом, </a:t>
            </a:r>
            <a:r>
              <a:rPr lang="ru-RU" sz="1600" i="1" dirty="0" err="1" smtClean="0">
                <a:solidFill>
                  <a:srgbClr val="007366"/>
                </a:solidFill>
                <a:latin typeface="Arial" panose="020B0604020202020204" pitchFamily="34" charset="0"/>
                <a:cs typeface="Arial" panose="020B0604020202020204" pitchFamily="34" charset="0"/>
              </a:rPr>
              <a:t>рандомизированном</a:t>
            </a:r>
            <a:r>
              <a:rPr lang="ru-RU" sz="1600" i="1" dirty="0" smtClean="0">
                <a:solidFill>
                  <a:srgbClr val="007366"/>
                </a:solidFill>
                <a:latin typeface="Arial" panose="020B0604020202020204" pitchFamily="34" charset="0"/>
                <a:cs typeface="Arial" panose="020B0604020202020204" pitchFamily="34" charset="0"/>
              </a:rPr>
              <a:t> </a:t>
            </a:r>
            <a:r>
              <a:rPr lang="ru-RU" sz="1600" i="1" dirty="0">
                <a:solidFill>
                  <a:srgbClr val="007366"/>
                </a:solidFill>
                <a:latin typeface="Arial" panose="020B0604020202020204" pitchFamily="34" charset="0"/>
                <a:cs typeface="Arial" panose="020B0604020202020204" pitchFamily="34" charset="0"/>
              </a:rPr>
              <a:t>КИ у пациентов с III и IV стадиями </a:t>
            </a:r>
            <a:r>
              <a:rPr lang="ru-RU" sz="1600" i="1" dirty="0" smtClean="0">
                <a:solidFill>
                  <a:srgbClr val="007366"/>
                </a:solidFill>
                <a:latin typeface="Arial" panose="020B0604020202020204" pitchFamily="34" charset="0"/>
                <a:cs typeface="Arial" panose="020B0604020202020204" pitchFamily="34" charset="0"/>
              </a:rPr>
              <a:t>меланомы (</a:t>
            </a:r>
            <a:r>
              <a:rPr lang="ru-RU" sz="1600" i="1" dirty="0" err="1" smtClean="0">
                <a:solidFill>
                  <a:srgbClr val="007366"/>
                </a:solidFill>
                <a:latin typeface="Arial" panose="020B0604020202020204" pitchFamily="34" charset="0"/>
                <a:cs typeface="Arial" panose="020B0604020202020204" pitchFamily="34" charset="0"/>
              </a:rPr>
              <a:t>неоперабельна</a:t>
            </a:r>
            <a:r>
              <a:rPr lang="ru-RU" sz="1600" i="1" dirty="0" smtClean="0">
                <a:solidFill>
                  <a:srgbClr val="007366"/>
                </a:solidFill>
                <a:latin typeface="Arial" panose="020B0604020202020204" pitchFamily="34" charset="0"/>
                <a:cs typeface="Arial" panose="020B0604020202020204" pitchFamily="34" charset="0"/>
              </a:rPr>
              <a:t>).</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436 пациентов были разделены на 2 группы с лечением: IMLYGIC (n = 295) и ГМ-КСФ (</a:t>
            </a:r>
            <a:r>
              <a:rPr lang="ru-RU" sz="1600" i="1" dirty="0" smtClean="0">
                <a:solidFill>
                  <a:srgbClr val="007366"/>
                </a:solidFill>
                <a:latin typeface="Arial" panose="020B0604020202020204" pitchFamily="34" charset="0"/>
                <a:cs typeface="Arial" panose="020B0604020202020204" pitchFamily="34" charset="0"/>
              </a:rPr>
              <a:t>n = </a:t>
            </a:r>
            <a:r>
              <a:rPr lang="ru-RU" sz="1600" i="1" dirty="0">
                <a:solidFill>
                  <a:srgbClr val="007366"/>
                </a:solidFill>
                <a:latin typeface="Arial" panose="020B0604020202020204" pitchFamily="34" charset="0"/>
                <a:cs typeface="Arial" panose="020B0604020202020204" pitchFamily="34" charset="0"/>
              </a:rPr>
              <a:t>141). Эффективность - показатель долговременного ответа (процент пациентов с </a:t>
            </a:r>
            <a:r>
              <a:rPr lang="ru-RU" sz="1600" i="1" dirty="0" smtClean="0">
                <a:solidFill>
                  <a:srgbClr val="007366"/>
                </a:solidFill>
                <a:latin typeface="Arial" panose="020B0604020202020204" pitchFamily="34" charset="0"/>
                <a:cs typeface="Arial" panose="020B0604020202020204" pitchFamily="34" charset="0"/>
              </a:rPr>
              <a:t>полным или </a:t>
            </a:r>
            <a:r>
              <a:rPr lang="ru-RU" sz="1600" i="1" dirty="0">
                <a:solidFill>
                  <a:srgbClr val="007366"/>
                </a:solidFill>
                <a:latin typeface="Arial" panose="020B0604020202020204" pitchFamily="34" charset="0"/>
                <a:cs typeface="Arial" panose="020B0604020202020204" pitchFamily="34" charset="0"/>
              </a:rPr>
              <a:t>частичным ответом, определяемый как, поддерживаемый непрерывно в течение </a:t>
            </a:r>
            <a:r>
              <a:rPr lang="ru-RU" sz="1600" i="1" dirty="0" smtClean="0">
                <a:solidFill>
                  <a:srgbClr val="007366"/>
                </a:solidFill>
                <a:latin typeface="Arial" panose="020B0604020202020204" pitchFamily="34" charset="0"/>
                <a:cs typeface="Arial" panose="020B0604020202020204" pitchFamily="34" charset="0"/>
              </a:rPr>
              <a:t>не менее </a:t>
            </a:r>
            <a:r>
              <a:rPr lang="ru-RU" sz="1600" i="1" dirty="0">
                <a:solidFill>
                  <a:srgbClr val="007366"/>
                </a:solidFill>
                <a:latin typeface="Arial" panose="020B0604020202020204" pitchFamily="34" charset="0"/>
                <a:cs typeface="Arial" panose="020B0604020202020204" pitchFamily="34" charset="0"/>
              </a:rPr>
              <a:t>6 месяцев) - 16,3% в группе IMLYGIC и 2,1% в группе ГМ-КСФ. </a:t>
            </a:r>
            <a:r>
              <a:rPr lang="ru-RU" sz="1600" i="1" dirty="0" smtClean="0">
                <a:solidFill>
                  <a:srgbClr val="007366"/>
                </a:solidFill>
                <a:latin typeface="Arial" panose="020B0604020202020204" pitchFamily="34" charset="0"/>
                <a:cs typeface="Arial" panose="020B0604020202020204" pitchFamily="34" charset="0"/>
              </a:rPr>
              <a:t>Статистически значимых </a:t>
            </a:r>
            <a:r>
              <a:rPr lang="ru-RU" sz="1600" i="1" dirty="0">
                <a:solidFill>
                  <a:srgbClr val="007366"/>
                </a:solidFill>
                <a:latin typeface="Arial" panose="020B0604020202020204" pitchFamily="34" charset="0"/>
                <a:cs typeface="Arial" panose="020B0604020202020204" pitchFamily="34" charset="0"/>
              </a:rPr>
              <a:t>различий в общей выживаемости между IMLYGIC и ГМ-КСФ не </a:t>
            </a:r>
            <a:r>
              <a:rPr lang="ru-RU" sz="1600" i="1" dirty="0" smtClean="0">
                <a:solidFill>
                  <a:srgbClr val="007366"/>
                </a:solidFill>
                <a:latin typeface="Arial" panose="020B0604020202020204" pitchFamily="34" charset="0"/>
                <a:cs typeface="Arial" panose="020B0604020202020204" pitchFamily="34" charset="0"/>
              </a:rPr>
              <a:t>наблюдалось </a:t>
            </a:r>
            <a:endParaRPr lang="ru-RU" sz="1600" i="1" dirty="0">
              <a:solidFill>
                <a:srgbClr val="007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5867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1"/>
            <a:ext cx="8376613" cy="564960"/>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Примеры генных </a:t>
            </a:r>
            <a:r>
              <a:rPr lang="ru-RU" sz="4000" dirty="0" err="1" smtClean="0">
                <a:solidFill>
                  <a:srgbClr val="078877"/>
                </a:solidFill>
                <a:latin typeface="Austin Cyr Bold" panose="02020803070702030403" pitchFamily="18" charset="-52"/>
              </a:rPr>
              <a:t>перепатов</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457200" y="1092131"/>
            <a:ext cx="9991725" cy="5922545"/>
          </a:xfrm>
        </p:spPr>
        <p:txBody>
          <a:bodyPr anchor="t">
            <a:noAutofit/>
          </a:bodyPr>
          <a:lstStyle/>
          <a:p>
            <a:pPr algn="just">
              <a:lnSpc>
                <a:spcPct val="100000"/>
              </a:lnSpc>
              <a:spcBef>
                <a:spcPts val="0"/>
              </a:spcBef>
            </a:pPr>
            <a:r>
              <a:rPr lang="en-US" sz="1600" b="1" i="1" dirty="0" err="1">
                <a:solidFill>
                  <a:srgbClr val="007366"/>
                </a:solidFill>
                <a:latin typeface="Arial" panose="020B0604020202020204" pitchFamily="34" charset="0"/>
                <a:cs typeface="Arial" panose="020B0604020202020204" pitchFamily="34" charset="0"/>
              </a:rPr>
              <a:t>Luxturna</a:t>
            </a:r>
            <a:r>
              <a:rPr lang="en-US" sz="1600" b="1" i="1" dirty="0">
                <a:solidFill>
                  <a:srgbClr val="007366"/>
                </a:solidFill>
                <a:latin typeface="Arial" panose="020B0604020202020204" pitchFamily="34" charset="0"/>
                <a:cs typeface="Arial" panose="020B0604020202020204" pitchFamily="34" charset="0"/>
              </a:rPr>
              <a:t>, Spark </a:t>
            </a:r>
            <a:r>
              <a:rPr lang="en-US" sz="1600" b="1" i="1" dirty="0" smtClean="0">
                <a:solidFill>
                  <a:srgbClr val="007366"/>
                </a:solidFill>
                <a:latin typeface="Arial" panose="020B0604020202020204" pitchFamily="34" charset="0"/>
                <a:cs typeface="Arial" panose="020B0604020202020204" pitchFamily="34" charset="0"/>
              </a:rPr>
              <a:t>Therapeutics</a:t>
            </a:r>
            <a:r>
              <a:rPr lang="en-US" sz="1600" i="1" dirty="0" smtClean="0">
                <a:solidFill>
                  <a:srgbClr val="007366"/>
                </a:solidFill>
                <a:latin typeface="Arial" panose="020B0604020202020204" pitchFamily="34" charset="0"/>
                <a:cs typeface="Arial" panose="020B0604020202020204" pitchFamily="34" charset="0"/>
              </a:rPr>
              <a:t>.</a:t>
            </a:r>
          </a:p>
          <a:p>
            <a:pPr algn="just">
              <a:lnSpc>
                <a:spcPct val="100000"/>
              </a:lnSpc>
              <a:spcBef>
                <a:spcPts val="0"/>
              </a:spcBef>
            </a:pPr>
            <a:endParaRPr lang="ru-RU" sz="16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Разрешен к медицинскому </a:t>
            </a:r>
            <a:r>
              <a:rPr lang="ru-RU" sz="1600" i="1" dirty="0">
                <a:solidFill>
                  <a:srgbClr val="007366"/>
                </a:solidFill>
                <a:latin typeface="Arial" panose="020B0604020202020204" pitchFamily="34" charset="0"/>
                <a:cs typeface="Arial" panose="020B0604020202020204" pitchFamily="34" charset="0"/>
              </a:rPr>
              <a:t>применению FDA (США) </a:t>
            </a:r>
            <a:r>
              <a:rPr lang="ru-RU" sz="1600" i="1" dirty="0" smtClean="0">
                <a:solidFill>
                  <a:srgbClr val="007366"/>
                </a:solidFill>
                <a:latin typeface="Arial" panose="020B0604020202020204" pitchFamily="34" charset="0"/>
                <a:cs typeface="Arial" panose="020B0604020202020204" pitchFamily="34" charset="0"/>
              </a:rPr>
              <a:t>в декабре 2017 </a:t>
            </a:r>
            <a:r>
              <a:rPr lang="ru-RU" sz="1600" i="1" dirty="0">
                <a:solidFill>
                  <a:srgbClr val="007366"/>
                </a:solidFill>
                <a:latin typeface="Arial" panose="020B0604020202020204" pitchFamily="34" charset="0"/>
                <a:cs typeface="Arial" panose="020B0604020202020204" pitchFamily="34" charset="0"/>
              </a:rPr>
              <a:t>г</a:t>
            </a:r>
            <a:r>
              <a:rPr lang="ru-RU" sz="1600" i="1" dirty="0" smtClean="0">
                <a:solidFill>
                  <a:srgbClr val="007366"/>
                </a:solidFill>
                <a:latin typeface="Arial" panose="020B0604020202020204" pitchFamily="34" charset="0"/>
                <a:cs typeface="Arial" panose="020B0604020202020204" pitchFamily="34" charset="0"/>
              </a:rPr>
              <a:t>.,</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FDA одобрено 7 медицинских организаций для применения терапии </a:t>
            </a:r>
            <a:r>
              <a:rPr lang="ru-RU" sz="1600" i="1" dirty="0" smtClean="0">
                <a:solidFill>
                  <a:srgbClr val="007366"/>
                </a:solidFill>
                <a:latin typeface="Arial" panose="020B0604020202020204" pitchFamily="34" charset="0"/>
                <a:cs typeface="Arial" panose="020B0604020202020204" pitchFamily="34" charset="0"/>
              </a:rPr>
              <a:t>препаратом</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Для терапии редкой формы дистрофии сетчатки, вызванной </a:t>
            </a:r>
            <a:r>
              <a:rPr lang="ru-RU" sz="1600" i="1" dirty="0" err="1">
                <a:solidFill>
                  <a:srgbClr val="007366"/>
                </a:solidFill>
                <a:latin typeface="Arial" panose="020B0604020202020204" pitchFamily="34" charset="0"/>
                <a:cs typeface="Arial" panose="020B0604020202020204" pitchFamily="34" charset="0"/>
              </a:rPr>
              <a:t>биаллельной</a:t>
            </a:r>
            <a:r>
              <a:rPr lang="ru-RU" sz="1600" i="1" dirty="0">
                <a:solidFill>
                  <a:srgbClr val="007366"/>
                </a:solidFill>
                <a:latin typeface="Arial" panose="020B0604020202020204" pitchFamily="34" charset="0"/>
                <a:cs typeface="Arial" panose="020B0604020202020204" pitchFamily="34" charset="0"/>
              </a:rPr>
              <a:t> мутацией в </a:t>
            </a:r>
            <a:r>
              <a:rPr lang="ru-RU" sz="1600" i="1" dirty="0" smtClean="0">
                <a:solidFill>
                  <a:srgbClr val="007366"/>
                </a:solidFill>
                <a:latin typeface="Arial" panose="020B0604020202020204" pitchFamily="34" charset="0"/>
                <a:cs typeface="Arial" panose="020B0604020202020204" pitchFamily="34" charset="0"/>
              </a:rPr>
              <a:t>гене RPE65</a:t>
            </a:r>
            <a:r>
              <a:rPr lang="ru-RU" sz="1600" i="1" dirty="0">
                <a:solidFill>
                  <a:srgbClr val="007366"/>
                </a:solidFill>
                <a:latin typeface="Arial" panose="020B0604020202020204" pitchFamily="34" charset="0"/>
                <a:cs typeface="Arial" panose="020B0604020202020204" pitchFamily="34" charset="0"/>
              </a:rPr>
              <a:t>, который кодирует белок, специфичный для пигментного эпителия сетчатки </a:t>
            </a:r>
            <a:r>
              <a:rPr lang="ru-RU" sz="1600" i="1" dirty="0" smtClean="0">
                <a:solidFill>
                  <a:srgbClr val="007366"/>
                </a:solidFill>
                <a:latin typeface="Arial" panose="020B0604020202020204" pitchFamily="34" charset="0"/>
                <a:cs typeface="Arial" panose="020B0604020202020204" pitchFamily="34" charset="0"/>
              </a:rPr>
              <a:t>глаза (</a:t>
            </a:r>
            <a:r>
              <a:rPr lang="ru-RU" sz="1600" i="1" dirty="0" err="1" smtClean="0">
                <a:solidFill>
                  <a:srgbClr val="007366"/>
                </a:solidFill>
                <a:latin typeface="Arial" panose="020B0604020202020204" pitchFamily="34" charset="0"/>
                <a:cs typeface="Arial" panose="020B0604020202020204" pitchFamily="34" charset="0"/>
              </a:rPr>
              <a:t>амавроз</a:t>
            </a:r>
            <a:r>
              <a:rPr lang="ru-RU" sz="1600" i="1" dirty="0" smtClean="0">
                <a:solidFill>
                  <a:srgbClr val="007366"/>
                </a:solidFill>
                <a:latin typeface="Arial" panose="020B0604020202020204" pitchFamily="34" charset="0"/>
                <a:cs typeface="Arial" panose="020B0604020202020204" pitchFamily="34" charset="0"/>
              </a:rPr>
              <a:t> </a:t>
            </a:r>
            <a:r>
              <a:rPr lang="ru-RU" sz="1600" i="1" dirty="0" err="1">
                <a:solidFill>
                  <a:srgbClr val="007366"/>
                </a:solidFill>
                <a:latin typeface="Arial" panose="020B0604020202020204" pitchFamily="34" charset="0"/>
                <a:cs typeface="Arial" panose="020B0604020202020204" pitchFamily="34" charset="0"/>
              </a:rPr>
              <a:t>Лебера</a:t>
            </a:r>
            <a:r>
              <a:rPr lang="ru-RU" sz="1600" i="1" dirty="0" smtClean="0">
                <a:solidFill>
                  <a:srgbClr val="007366"/>
                </a:solidFill>
                <a:latin typeface="Arial" panose="020B0604020202020204" pitchFamily="34" charset="0"/>
                <a:cs typeface="Arial" panose="020B0604020202020204" pitchFamily="34" charset="0"/>
              </a:rPr>
              <a:t>)</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Аденоассоциированный вирусный вектор, несущий нормальную копию гена </a:t>
            </a:r>
            <a:r>
              <a:rPr lang="ru-RU" sz="1600" i="1" dirty="0" smtClean="0">
                <a:solidFill>
                  <a:srgbClr val="007366"/>
                </a:solidFill>
                <a:latin typeface="Arial" panose="020B0604020202020204" pitchFamily="34" charset="0"/>
                <a:cs typeface="Arial" panose="020B0604020202020204" pitchFamily="34" charset="0"/>
              </a:rPr>
              <a:t>RPE65</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Применение: </a:t>
            </a:r>
            <a:r>
              <a:rPr lang="ru-RU" sz="1600" i="1" dirty="0" err="1">
                <a:solidFill>
                  <a:srgbClr val="007366"/>
                </a:solidFill>
                <a:latin typeface="Arial" panose="020B0604020202020204" pitchFamily="34" charset="0"/>
                <a:cs typeface="Arial" panose="020B0604020202020204" pitchFamily="34" charset="0"/>
              </a:rPr>
              <a:t>субретинально</a:t>
            </a:r>
            <a:r>
              <a:rPr lang="ru-RU" sz="1600" i="1" dirty="0">
                <a:solidFill>
                  <a:srgbClr val="007366"/>
                </a:solidFill>
                <a:latin typeface="Arial" panose="020B0604020202020204" pitchFamily="34" charset="0"/>
                <a:cs typeface="Arial" panose="020B0604020202020204" pitchFamily="34" charset="0"/>
              </a:rPr>
              <a:t> </a:t>
            </a:r>
            <a:r>
              <a:rPr lang="ru-RU" sz="1600" i="1" dirty="0" smtClean="0">
                <a:solidFill>
                  <a:srgbClr val="007366"/>
                </a:solidFill>
                <a:latin typeface="Arial" panose="020B0604020202020204" pitchFamily="34" charset="0"/>
                <a:cs typeface="Arial" panose="020B0604020202020204" pitchFamily="34" charset="0"/>
              </a:rPr>
              <a:t>однократно</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Безопасность и эффективность: у 93% участников КИ наблюдалось </a:t>
            </a:r>
            <a:r>
              <a:rPr lang="ru-RU" sz="1600" i="1" dirty="0" smtClean="0">
                <a:solidFill>
                  <a:srgbClr val="007366"/>
                </a:solidFill>
                <a:latin typeface="Arial" panose="020B0604020202020204" pitchFamily="34" charset="0"/>
                <a:cs typeface="Arial" panose="020B0604020202020204" pitchFamily="34" charset="0"/>
              </a:rPr>
              <a:t>улучшение зрения </a:t>
            </a:r>
            <a:r>
              <a:rPr lang="ru-RU" sz="1600" i="1" dirty="0">
                <a:solidFill>
                  <a:srgbClr val="007366"/>
                </a:solidFill>
                <a:latin typeface="Arial" panose="020B0604020202020204" pitchFamily="34" charset="0"/>
                <a:cs typeface="Arial" panose="020B0604020202020204" pitchFamily="34" charset="0"/>
              </a:rPr>
              <a:t>после введения препарата (41 пациент в возрасте 4-44 лет) в среднем </a:t>
            </a:r>
            <a:r>
              <a:rPr lang="ru-RU" sz="1600" i="1" dirty="0" smtClean="0">
                <a:solidFill>
                  <a:srgbClr val="007366"/>
                </a:solidFill>
                <a:latin typeface="Arial" panose="020B0604020202020204" pitchFamily="34" charset="0"/>
                <a:cs typeface="Arial" panose="020B0604020202020204" pitchFamily="34" charset="0"/>
              </a:rPr>
              <a:t>в течение </a:t>
            </a:r>
            <a:r>
              <a:rPr lang="ru-RU" sz="1600" i="1" dirty="0">
                <a:solidFill>
                  <a:srgbClr val="007366"/>
                </a:solidFill>
                <a:latin typeface="Arial" panose="020B0604020202020204" pitchFamily="34" charset="0"/>
                <a:cs typeface="Arial" panose="020B0604020202020204" pitchFamily="34" charset="0"/>
              </a:rPr>
              <a:t>месяца после применения</a:t>
            </a:r>
            <a:r>
              <a:rPr lang="ru-RU" sz="1600" i="1" dirty="0" smtClean="0">
                <a:solidFill>
                  <a:srgbClr val="007366"/>
                </a:solidFill>
                <a:latin typeface="Arial" panose="020B0604020202020204" pitchFamily="34" charset="0"/>
                <a:cs typeface="Arial" panose="020B0604020202020204" pitchFamily="34" charset="0"/>
              </a:rPr>
              <a:t>.</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20 марта 2018 г. хирурги детской больницы Лос-Анджелеса (</a:t>
            </a:r>
            <a:r>
              <a:rPr lang="ru-RU" sz="1600" i="1" dirty="0" err="1">
                <a:solidFill>
                  <a:srgbClr val="007366"/>
                </a:solidFill>
                <a:latin typeface="Arial" panose="020B0604020202020204" pitchFamily="34" charset="0"/>
                <a:cs typeface="Arial" panose="020B0604020202020204" pitchFamily="34" charset="0"/>
              </a:rPr>
              <a:t>Children’s</a:t>
            </a:r>
            <a:r>
              <a:rPr lang="ru-RU" sz="1600" i="1" dirty="0">
                <a:solidFill>
                  <a:srgbClr val="007366"/>
                </a:solidFill>
                <a:latin typeface="Arial" panose="020B0604020202020204" pitchFamily="34" charset="0"/>
                <a:cs typeface="Arial" panose="020B0604020202020204" pitchFamily="34" charset="0"/>
              </a:rPr>
              <a:t> </a:t>
            </a:r>
            <a:r>
              <a:rPr lang="ru-RU" sz="1600" i="1" dirty="0" err="1">
                <a:solidFill>
                  <a:srgbClr val="007366"/>
                </a:solidFill>
                <a:latin typeface="Arial" panose="020B0604020202020204" pitchFamily="34" charset="0"/>
                <a:cs typeface="Arial" panose="020B0604020202020204" pitchFamily="34" charset="0"/>
              </a:rPr>
              <a:t>Hospital</a:t>
            </a:r>
            <a:r>
              <a:rPr lang="ru-RU" sz="1600" i="1" dirty="0">
                <a:solidFill>
                  <a:srgbClr val="007366"/>
                </a:solidFill>
                <a:latin typeface="Arial" panose="020B0604020202020204" pitchFamily="34" charset="0"/>
                <a:cs typeface="Arial" panose="020B0604020202020204" pitchFamily="34" charset="0"/>
              </a:rPr>
              <a:t> </a:t>
            </a:r>
            <a:r>
              <a:rPr lang="ru-RU" sz="1600" i="1" dirty="0" err="1" smtClean="0">
                <a:solidFill>
                  <a:srgbClr val="007366"/>
                </a:solidFill>
                <a:latin typeface="Arial" panose="020B0604020202020204" pitchFamily="34" charset="0"/>
                <a:cs typeface="Arial" panose="020B0604020202020204" pitchFamily="34" charset="0"/>
              </a:rPr>
              <a:t>Los</a:t>
            </a:r>
            <a:r>
              <a:rPr lang="ru-RU" sz="1600" i="1" dirty="0" smtClean="0">
                <a:solidFill>
                  <a:srgbClr val="007366"/>
                </a:solidFill>
                <a:latin typeface="Arial" panose="020B0604020202020204" pitchFamily="34" charset="0"/>
                <a:cs typeface="Arial" panose="020B0604020202020204" pitchFamily="34" charset="0"/>
              </a:rPr>
              <a:t> </a:t>
            </a:r>
            <a:r>
              <a:rPr lang="ru-RU" sz="1600" i="1" dirty="0" err="1" smtClean="0">
                <a:solidFill>
                  <a:srgbClr val="007366"/>
                </a:solidFill>
                <a:latin typeface="Arial" panose="020B0604020202020204" pitchFamily="34" charset="0"/>
                <a:cs typeface="Arial" panose="020B0604020202020204" pitchFamily="34" charset="0"/>
              </a:rPr>
              <a:t>Angeles</a:t>
            </a:r>
            <a:r>
              <a:rPr lang="ru-RU" sz="1600" i="1" dirty="0">
                <a:solidFill>
                  <a:srgbClr val="007366"/>
                </a:solidFill>
                <a:latin typeface="Arial" panose="020B0604020202020204" pitchFamily="34" charset="0"/>
                <a:cs typeface="Arial" panose="020B0604020202020204" pitchFamily="34" charset="0"/>
              </a:rPr>
              <a:t>) завершили первую процедуру для восстановления зрения у пациента </a:t>
            </a:r>
            <a:r>
              <a:rPr lang="ru-RU" sz="1600" i="1" dirty="0" smtClean="0">
                <a:solidFill>
                  <a:srgbClr val="007366"/>
                </a:solidFill>
                <a:latin typeface="Arial" panose="020B0604020202020204" pitchFamily="34" charset="0"/>
                <a:cs typeface="Arial" panose="020B0604020202020204" pitchFamily="34" charset="0"/>
              </a:rPr>
              <a:t>с дегенерацией </a:t>
            </a:r>
            <a:r>
              <a:rPr lang="ru-RU" sz="1600" i="1" dirty="0">
                <a:solidFill>
                  <a:srgbClr val="007366"/>
                </a:solidFill>
                <a:latin typeface="Arial" panose="020B0604020202020204" pitchFamily="34" charset="0"/>
                <a:cs typeface="Arial" panose="020B0604020202020204" pitchFamily="34" charset="0"/>
              </a:rPr>
              <a:t>сетчатки с помощью препарата </a:t>
            </a:r>
            <a:r>
              <a:rPr lang="ru-RU" sz="1600" i="1" dirty="0" err="1">
                <a:solidFill>
                  <a:srgbClr val="007366"/>
                </a:solidFill>
                <a:latin typeface="Arial" panose="020B0604020202020204" pitchFamily="34" charset="0"/>
                <a:cs typeface="Arial" panose="020B0604020202020204" pitchFamily="34" charset="0"/>
              </a:rPr>
              <a:t>LuxturnaTM</a:t>
            </a:r>
            <a:r>
              <a:rPr lang="ru-RU" sz="1600" i="1" dirty="0" smtClean="0">
                <a:solidFill>
                  <a:srgbClr val="007366"/>
                </a:solidFill>
                <a:latin typeface="Arial" panose="020B0604020202020204" pitchFamily="34" charset="0"/>
                <a:cs typeface="Arial" panose="020B0604020202020204" pitchFamily="34" charset="0"/>
              </a:rPr>
              <a:t>.</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В год появляется примерно 20 новых пациентов, что может </a:t>
            </a:r>
            <a:r>
              <a:rPr lang="ru-RU" sz="1600" i="1" dirty="0" smtClean="0">
                <a:solidFill>
                  <a:srgbClr val="007366"/>
                </a:solidFill>
                <a:latin typeface="Arial" panose="020B0604020202020204" pitchFamily="34" charset="0"/>
                <a:cs typeface="Arial" panose="020B0604020202020204" pitchFamily="34" charset="0"/>
              </a:rPr>
              <a:t>обеспечить дополнительные </a:t>
            </a:r>
            <a:r>
              <a:rPr lang="ru-RU" sz="1600" i="1" dirty="0">
                <a:solidFill>
                  <a:srgbClr val="007366"/>
                </a:solidFill>
                <a:latin typeface="Arial" panose="020B0604020202020204" pitchFamily="34" charset="0"/>
                <a:cs typeface="Arial" panose="020B0604020202020204" pitchFamily="34" charset="0"/>
              </a:rPr>
              <a:t>ежегодные продажи на сумму около $17 млн.</a:t>
            </a:r>
          </a:p>
        </p:txBody>
      </p:sp>
    </p:spTree>
    <p:extLst>
      <p:ext uri="{BB962C8B-B14F-4D97-AF65-F5344CB8AC3E}">
        <p14:creationId xmlns:p14="http://schemas.microsoft.com/office/powerpoint/2010/main" val="1564704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1"/>
            <a:ext cx="8376613" cy="564960"/>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Примеры генных </a:t>
            </a:r>
            <a:r>
              <a:rPr lang="ru-RU" sz="4000" dirty="0" err="1" smtClean="0">
                <a:solidFill>
                  <a:srgbClr val="078877"/>
                </a:solidFill>
                <a:latin typeface="Austin Cyr Bold" panose="02020803070702030403" pitchFamily="18" charset="-52"/>
              </a:rPr>
              <a:t>перепатов</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457200" y="1092131"/>
            <a:ext cx="9991725" cy="5922545"/>
          </a:xfrm>
        </p:spPr>
        <p:txBody>
          <a:bodyPr anchor="t">
            <a:noAutofit/>
          </a:bodyPr>
          <a:lstStyle/>
          <a:p>
            <a:pPr algn="just">
              <a:lnSpc>
                <a:spcPct val="100000"/>
              </a:lnSpc>
              <a:spcBef>
                <a:spcPts val="0"/>
              </a:spcBef>
            </a:pPr>
            <a:r>
              <a:rPr lang="ru-RU" sz="1600" b="1" i="1" dirty="0" err="1">
                <a:solidFill>
                  <a:srgbClr val="007366"/>
                </a:solidFill>
                <a:latin typeface="Arial" panose="020B0604020202020204" pitchFamily="34" charset="0"/>
                <a:cs typeface="Arial" panose="020B0604020202020204" pitchFamily="34" charset="0"/>
              </a:rPr>
              <a:t>Неоваскулген</a:t>
            </a:r>
            <a:r>
              <a:rPr lang="ru-RU" sz="1600" b="1" i="1" dirty="0">
                <a:solidFill>
                  <a:srgbClr val="007366"/>
                </a:solidFill>
                <a:latin typeface="Arial" panose="020B0604020202020204" pitchFamily="34" charset="0"/>
                <a:cs typeface="Arial" panose="020B0604020202020204" pitchFamily="34" charset="0"/>
              </a:rPr>
              <a:t>, ОАО «Институт стволовых клеток человека</a:t>
            </a:r>
            <a:r>
              <a:rPr lang="ru-RU" sz="1600" b="1" i="1" dirty="0" smtClean="0">
                <a:solidFill>
                  <a:srgbClr val="007366"/>
                </a:solidFill>
                <a:latin typeface="Arial" panose="020B0604020202020204" pitchFamily="34" charset="0"/>
                <a:cs typeface="Arial" panose="020B0604020202020204" pitchFamily="34" charset="0"/>
              </a:rPr>
              <a:t>»</a:t>
            </a:r>
            <a:endParaRPr lang="en-US" sz="16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endParaRPr lang="ru-RU" sz="16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Разрешен к медицинскому применению Минздравом России в 2011 г</a:t>
            </a:r>
            <a:r>
              <a:rPr lang="ru-RU" sz="1600" i="1" dirty="0" smtClean="0">
                <a:solidFill>
                  <a:srgbClr val="007366"/>
                </a:solidFill>
                <a:latin typeface="Arial" panose="020B0604020202020204" pitchFamily="34" charset="0"/>
                <a:cs typeface="Arial" panose="020B0604020202020204" pitchFamily="34" charset="0"/>
              </a:rPr>
              <a:t>.</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Для терапии хронической ишемии нижних </a:t>
            </a:r>
            <a:r>
              <a:rPr lang="ru-RU" sz="1600" i="1" dirty="0" smtClean="0">
                <a:solidFill>
                  <a:srgbClr val="007366"/>
                </a:solidFill>
                <a:latin typeface="Arial" panose="020B0604020202020204" pitchFamily="34" charset="0"/>
                <a:cs typeface="Arial" panose="020B0604020202020204" pitchFamily="34" charset="0"/>
              </a:rPr>
              <a:t>конечностей</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Препарат не лечит от атеросклероза, но восстанавливает кровообращение и </a:t>
            </a:r>
            <a:r>
              <a:rPr lang="ru-RU" sz="1600" i="1" dirty="0" smtClean="0">
                <a:solidFill>
                  <a:srgbClr val="007366"/>
                </a:solidFill>
                <a:latin typeface="Arial" panose="020B0604020202020204" pitchFamily="34" charset="0"/>
                <a:cs typeface="Arial" panose="020B0604020202020204" pitchFamily="34" charset="0"/>
              </a:rPr>
              <a:t>позволяет крови </a:t>
            </a:r>
            <a:r>
              <a:rPr lang="ru-RU" sz="1600" i="1" dirty="0">
                <a:solidFill>
                  <a:srgbClr val="007366"/>
                </a:solidFill>
                <a:latin typeface="Arial" panose="020B0604020202020204" pitchFamily="34" charset="0"/>
                <a:cs typeface="Arial" panose="020B0604020202020204" pitchFamily="34" charset="0"/>
              </a:rPr>
              <a:t>добраться до обедненных кислородом и питательными веществами клеток и тканей</a:t>
            </a:r>
            <a:r>
              <a:rPr lang="ru-RU" sz="1600" i="1" dirty="0" smtClean="0">
                <a:solidFill>
                  <a:srgbClr val="007366"/>
                </a:solidFill>
                <a:latin typeface="Arial" panose="020B0604020202020204" pitchFamily="34" charset="0"/>
                <a:cs typeface="Arial" panose="020B0604020202020204" pitchFamily="34" charset="0"/>
              </a:rPr>
              <a:t>.</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err="1">
                <a:solidFill>
                  <a:srgbClr val="007366"/>
                </a:solidFill>
                <a:latin typeface="Arial" panose="020B0604020202020204" pitchFamily="34" charset="0"/>
                <a:cs typeface="Arial" panose="020B0604020202020204" pitchFamily="34" charset="0"/>
              </a:rPr>
              <a:t>Плазмида</a:t>
            </a:r>
            <a:r>
              <a:rPr lang="ru-RU" sz="1600" i="1" dirty="0">
                <a:solidFill>
                  <a:srgbClr val="007366"/>
                </a:solidFill>
                <a:latin typeface="Arial" panose="020B0604020202020204" pitchFamily="34" charset="0"/>
                <a:cs typeface="Arial" panose="020B0604020202020204" pitchFamily="34" charset="0"/>
              </a:rPr>
              <a:t> содержит человеческий ген </a:t>
            </a:r>
            <a:r>
              <a:rPr lang="ru-RU" sz="1600" i="1" dirty="0" err="1">
                <a:solidFill>
                  <a:srgbClr val="007366"/>
                </a:solidFill>
                <a:latin typeface="Arial" panose="020B0604020202020204" pitchFamily="34" charset="0"/>
                <a:cs typeface="Arial" panose="020B0604020202020204" pitchFamily="34" charset="0"/>
              </a:rPr>
              <a:t>vegf</a:t>
            </a:r>
            <a:r>
              <a:rPr lang="ru-RU" sz="1600" i="1" dirty="0">
                <a:solidFill>
                  <a:srgbClr val="007366"/>
                </a:solidFill>
                <a:latin typeface="Arial" panose="020B0604020202020204" pitchFamily="34" charset="0"/>
                <a:cs typeface="Arial" panose="020B0604020202020204" pitchFamily="34" charset="0"/>
              </a:rPr>
              <a:t>, который кодирует белок </a:t>
            </a:r>
            <a:r>
              <a:rPr lang="ru-RU" sz="1600" i="1" dirty="0" smtClean="0">
                <a:solidFill>
                  <a:srgbClr val="007366"/>
                </a:solidFill>
                <a:latin typeface="Arial" panose="020B0604020202020204" pitchFamily="34" charset="0"/>
                <a:cs typeface="Arial" panose="020B0604020202020204" pitchFamily="34" charset="0"/>
              </a:rPr>
              <a:t>– эндотелиальный </a:t>
            </a:r>
            <a:r>
              <a:rPr lang="ru-RU" sz="1600" i="1" dirty="0">
                <a:solidFill>
                  <a:srgbClr val="007366"/>
                </a:solidFill>
                <a:latin typeface="Arial" panose="020B0604020202020204" pitchFamily="34" charset="0"/>
                <a:cs typeface="Arial" panose="020B0604020202020204" pitchFamily="34" charset="0"/>
              </a:rPr>
              <a:t>фактор роста сосудов (VEGF165</a:t>
            </a:r>
            <a:r>
              <a:rPr lang="ru-RU" sz="1600" i="1" dirty="0" smtClean="0">
                <a:solidFill>
                  <a:srgbClr val="007366"/>
                </a:solidFill>
                <a:latin typeface="Arial" panose="020B0604020202020204" pitchFamily="34" charset="0"/>
                <a:cs typeface="Arial" panose="020B0604020202020204" pitchFamily="34" charset="0"/>
              </a:rPr>
              <a:t>)</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Применение: </a:t>
            </a:r>
            <a:r>
              <a:rPr lang="ru-RU" sz="1600" i="1" dirty="0" err="1">
                <a:solidFill>
                  <a:srgbClr val="007366"/>
                </a:solidFill>
                <a:latin typeface="Arial" panose="020B0604020202020204" pitchFamily="34" charset="0"/>
                <a:cs typeface="Arial" panose="020B0604020202020204" pitchFamily="34" charset="0"/>
              </a:rPr>
              <a:t>местно</a:t>
            </a:r>
            <a:r>
              <a:rPr lang="ru-RU" sz="1600" i="1" dirty="0">
                <a:solidFill>
                  <a:srgbClr val="007366"/>
                </a:solidFill>
                <a:latin typeface="Arial" panose="020B0604020202020204" pitchFamily="34" charset="0"/>
                <a:cs typeface="Arial" panose="020B0604020202020204" pitchFamily="34" charset="0"/>
              </a:rPr>
              <a:t>, несколько </a:t>
            </a:r>
            <a:r>
              <a:rPr lang="ru-RU" sz="1600" i="1" dirty="0" smtClean="0">
                <a:solidFill>
                  <a:srgbClr val="007366"/>
                </a:solidFill>
                <a:latin typeface="Arial" panose="020B0604020202020204" pitchFamily="34" charset="0"/>
                <a:cs typeface="Arial" panose="020B0604020202020204" pitchFamily="34" charset="0"/>
              </a:rPr>
              <a:t>уколов</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Три организации, в которых проводились клинические испытания:</a:t>
            </a: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 Российский научный центр хирургии им. </a:t>
            </a:r>
            <a:r>
              <a:rPr lang="ru-RU" sz="1600" i="1" dirty="0" err="1">
                <a:solidFill>
                  <a:srgbClr val="007366"/>
                </a:solidFill>
                <a:latin typeface="Arial" panose="020B0604020202020204" pitchFamily="34" charset="0"/>
                <a:cs typeface="Arial" panose="020B0604020202020204" pitchFamily="34" charset="0"/>
              </a:rPr>
              <a:t>Б.В.Петровского</a:t>
            </a:r>
            <a:r>
              <a:rPr lang="ru-RU" sz="1600" i="1" dirty="0">
                <a:solidFill>
                  <a:srgbClr val="007366"/>
                </a:solidFill>
                <a:latin typeface="Arial" panose="020B0604020202020204" pitchFamily="34" charset="0"/>
                <a:cs typeface="Arial" panose="020B0604020202020204" pitchFamily="34" charset="0"/>
              </a:rPr>
              <a:t>;</a:t>
            </a: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 Рязанский государственный медицинский университет;</a:t>
            </a: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-Ярославская областная клиническая больница</a:t>
            </a:r>
            <a:r>
              <a:rPr lang="ru-RU" sz="1600" i="1" dirty="0" smtClean="0">
                <a:solidFill>
                  <a:srgbClr val="007366"/>
                </a:solidFill>
                <a:latin typeface="Arial" panose="020B0604020202020204" pitchFamily="34" charset="0"/>
                <a:cs typeface="Arial" panose="020B0604020202020204" pitchFamily="34" charset="0"/>
              </a:rPr>
              <a:t>.</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Эффективность: увеличение дистанции </a:t>
            </a:r>
            <a:r>
              <a:rPr lang="ru-RU" sz="1600" i="1" dirty="0" err="1">
                <a:solidFill>
                  <a:srgbClr val="007366"/>
                </a:solidFill>
                <a:latin typeface="Arial" panose="020B0604020202020204" pitchFamily="34" charset="0"/>
                <a:cs typeface="Arial" panose="020B0604020202020204" pitchFamily="34" charset="0"/>
              </a:rPr>
              <a:t>безболевой</a:t>
            </a:r>
            <a:r>
              <a:rPr lang="ru-RU" sz="1600" i="1" dirty="0">
                <a:solidFill>
                  <a:srgbClr val="007366"/>
                </a:solidFill>
                <a:latin typeface="Arial" panose="020B0604020202020204" pitchFamily="34" charset="0"/>
                <a:cs typeface="Arial" panose="020B0604020202020204" pitchFamily="34" charset="0"/>
              </a:rPr>
              <a:t> ходьбы к трем месяцам в </a:t>
            </a:r>
            <a:r>
              <a:rPr lang="ru-RU" sz="1600" i="1" dirty="0" smtClean="0">
                <a:solidFill>
                  <a:srgbClr val="007366"/>
                </a:solidFill>
                <a:latin typeface="Arial" panose="020B0604020202020204" pitchFamily="34" charset="0"/>
                <a:cs typeface="Arial" panose="020B0604020202020204" pitchFamily="34" charset="0"/>
              </a:rPr>
              <a:t>среднем на </a:t>
            </a:r>
            <a:r>
              <a:rPr lang="ru-RU" sz="1600" i="1" dirty="0">
                <a:solidFill>
                  <a:srgbClr val="007366"/>
                </a:solidFill>
                <a:latin typeface="Arial" panose="020B0604020202020204" pitchFamily="34" charset="0"/>
                <a:cs typeface="Arial" panose="020B0604020202020204" pitchFamily="34" charset="0"/>
              </a:rPr>
              <a:t>31,74% и отсутствие ограничения ходьбы к 6 </a:t>
            </a:r>
            <a:r>
              <a:rPr lang="ru-RU" sz="1600" i="1" dirty="0" smtClean="0">
                <a:solidFill>
                  <a:srgbClr val="007366"/>
                </a:solidFill>
                <a:latin typeface="Arial" panose="020B0604020202020204" pitchFamily="34" charset="0"/>
                <a:cs typeface="Arial" panose="020B0604020202020204" pitchFamily="34" charset="0"/>
              </a:rPr>
              <a:t>месяцам</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Через 3 года после прохождения курса лечения препаратом </a:t>
            </a:r>
            <a:r>
              <a:rPr lang="ru-RU" sz="1600" i="1" dirty="0" smtClean="0">
                <a:solidFill>
                  <a:srgbClr val="007366"/>
                </a:solidFill>
                <a:latin typeface="Arial" panose="020B0604020202020204" pitchFamily="34" charset="0"/>
                <a:cs typeface="Arial" panose="020B0604020202020204" pitchFamily="34" charset="0"/>
              </a:rPr>
              <a:t>дистанция ходьбы </a:t>
            </a:r>
            <a:r>
              <a:rPr lang="ru-RU" sz="1600" i="1" dirty="0">
                <a:solidFill>
                  <a:srgbClr val="007366"/>
                </a:solidFill>
                <a:latin typeface="Arial" panose="020B0604020202020204" pitchFamily="34" charset="0"/>
                <a:cs typeface="Arial" panose="020B0604020202020204" pitchFamily="34" charset="0"/>
              </a:rPr>
              <a:t>увеличилась на 290 %, тогда как в контрольной группе </a:t>
            </a:r>
            <a:r>
              <a:rPr lang="ru-RU" sz="1600" i="1" dirty="0" smtClean="0">
                <a:solidFill>
                  <a:srgbClr val="007366"/>
                </a:solidFill>
                <a:latin typeface="Arial" panose="020B0604020202020204" pitchFamily="34" charset="0"/>
                <a:cs typeface="Arial" panose="020B0604020202020204" pitchFamily="34" charset="0"/>
              </a:rPr>
              <a:t>сократилась на </a:t>
            </a:r>
            <a:r>
              <a:rPr lang="ru-RU" sz="1600" i="1" dirty="0">
                <a:solidFill>
                  <a:srgbClr val="007366"/>
                </a:solidFill>
                <a:latin typeface="Arial" panose="020B0604020202020204" pitchFamily="34" charset="0"/>
                <a:cs typeface="Arial" panose="020B0604020202020204" pitchFamily="34" charset="0"/>
              </a:rPr>
              <a:t>27%.</a:t>
            </a:r>
          </a:p>
        </p:txBody>
      </p:sp>
    </p:spTree>
    <p:extLst>
      <p:ext uri="{BB962C8B-B14F-4D97-AF65-F5344CB8AC3E}">
        <p14:creationId xmlns:p14="http://schemas.microsoft.com/office/powerpoint/2010/main" val="813757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0"/>
            <a:ext cx="8376613" cy="536385"/>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Перспективы генной терапии</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466984" y="1090867"/>
            <a:ext cx="6009594" cy="3176333"/>
          </a:xfrm>
        </p:spPr>
        <p:txBody>
          <a:bodyPr anchor="t">
            <a:noAutofit/>
          </a:bodyPr>
          <a:lstStyle/>
          <a:p>
            <a:pPr algn="just">
              <a:lnSpc>
                <a:spcPct val="100000"/>
              </a:lnSpc>
              <a:spcBef>
                <a:spcPts val="0"/>
              </a:spcBef>
            </a:pPr>
            <a:r>
              <a:rPr lang="ru-RU" sz="1800" i="1" dirty="0" smtClean="0">
                <a:solidFill>
                  <a:srgbClr val="007366"/>
                </a:solidFill>
                <a:latin typeface="Arial" panose="020B0604020202020204" pitchFamily="34" charset="0"/>
                <a:cs typeface="Arial" panose="020B0604020202020204" pitchFamily="34" charset="0"/>
              </a:rPr>
              <a:t>С развитием генетических технологий человечество впервые в истории получает возможность с помощью медицинской генетики уменьшить груз патологической наследственности, накопленной в процессе эволюции, избавиться от многих наследственных заболеваний, в частности, путем замены патологического гена нормальным</a:t>
            </a:r>
          </a:p>
          <a:p>
            <a:pPr algn="just">
              <a:lnSpc>
                <a:spcPct val="100000"/>
              </a:lnSpc>
              <a:spcBef>
                <a:spcPts val="0"/>
              </a:spcBef>
            </a:pPr>
            <a:endParaRPr lang="ru-RU" sz="18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800" i="1" dirty="0" smtClean="0">
                <a:solidFill>
                  <a:srgbClr val="007366"/>
                </a:solidFill>
                <a:latin typeface="Arial" panose="020B0604020202020204" pitchFamily="34" charset="0"/>
                <a:cs typeface="Arial" panose="020B0604020202020204" pitchFamily="34" charset="0"/>
              </a:rPr>
              <a:t>Главные проблемы связаны с генной терапией половых клеток, так как в результате можно</a:t>
            </a:r>
            <a:endParaRPr lang="ru-RU" sz="18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endParaRPr lang="ru-RU" sz="1800" i="1" dirty="0">
              <a:solidFill>
                <a:srgbClr val="007366"/>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2218" y="1775145"/>
            <a:ext cx="3780080" cy="2126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63550" y="4094074"/>
            <a:ext cx="9746828" cy="2308324"/>
          </a:xfrm>
          <a:prstGeom prst="rect">
            <a:avLst/>
          </a:prstGeom>
        </p:spPr>
        <p:txBody>
          <a:bodyPr wrap="square">
            <a:spAutoFit/>
          </a:bodyPr>
          <a:lstStyle/>
          <a:p>
            <a:pPr algn="just">
              <a:lnSpc>
                <a:spcPct val="100000"/>
              </a:lnSpc>
              <a:spcBef>
                <a:spcPts val="0"/>
              </a:spcBef>
            </a:pPr>
            <a:r>
              <a:rPr lang="ru-RU" i="1" dirty="0">
                <a:solidFill>
                  <a:srgbClr val="007366"/>
                </a:solidFill>
                <a:latin typeface="Arial" panose="020B0604020202020204" pitchFamily="34" charset="0"/>
                <a:cs typeface="Arial" panose="020B0604020202020204" pitchFamily="34" charset="0"/>
              </a:rPr>
              <a:t>вмешаться в геном будущих поколений, изменить их наследственность, и даже, выражаясь несколько высокопарно, вмешаться в геном </a:t>
            </a:r>
            <a:r>
              <a:rPr lang="ru-RU" i="1" dirty="0" smtClean="0">
                <a:solidFill>
                  <a:srgbClr val="007366"/>
                </a:solidFill>
                <a:latin typeface="Arial" panose="020B0604020202020204" pitchFamily="34" charset="0"/>
                <a:cs typeface="Arial" panose="020B0604020202020204" pitchFamily="34" charset="0"/>
              </a:rPr>
              <a:t>человека</a:t>
            </a:r>
          </a:p>
          <a:p>
            <a:pPr algn="just">
              <a:lnSpc>
                <a:spcPct val="100000"/>
              </a:lnSpc>
              <a:spcBef>
                <a:spcPts val="0"/>
              </a:spcBef>
            </a:pPr>
            <a:endParaRPr lang="ru-RU"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i="1" dirty="0" smtClean="0">
                <a:solidFill>
                  <a:srgbClr val="007366"/>
                </a:solidFill>
                <a:latin typeface="Arial" panose="020B0604020202020204" pitchFamily="34" charset="0"/>
                <a:cs typeface="Arial" panose="020B0604020202020204" pitchFamily="34" charset="0"/>
              </a:rPr>
              <a:t>Генная инженерия в будущем обеспечит создание организмов с новыми свойствами, например, бактерий, синтезирующих человеческие гормоны, микроорганизмов, обладающих повышенной продуктивностью для получения антибиотиков, а в гораздо более отдаленном будущем, может быть, поможет человечеству избавиться от наследственных болезней</a:t>
            </a:r>
            <a:endParaRPr lang="ru-RU" i="1" dirty="0">
              <a:solidFill>
                <a:srgbClr val="007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7675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0"/>
            <a:ext cx="8376613" cy="684277"/>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Генная терапия</a:t>
            </a:r>
            <a:endParaRPr lang="ru-RU" sz="4000" dirty="0">
              <a:solidFill>
                <a:srgbClr val="078877"/>
              </a:solidFill>
              <a:latin typeface="Austin Cyr Bold" panose="02020803070702030403" pitchFamily="18" charset="-52"/>
            </a:endParaRPr>
          </a:p>
        </p:txBody>
      </p:sp>
      <p:sp>
        <p:nvSpPr>
          <p:cNvPr id="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630487" y="2213842"/>
            <a:ext cx="5017838" cy="1777134"/>
          </a:xfrm>
        </p:spPr>
        <p:txBody>
          <a:bodyPr>
            <a:noAutofit/>
          </a:bodyPr>
          <a:lstStyle/>
          <a:p>
            <a:pPr algn="just">
              <a:lnSpc>
                <a:spcPct val="150000"/>
              </a:lnSpc>
            </a:pPr>
            <a:r>
              <a:rPr lang="ru-RU" sz="1800" i="1" dirty="0" smtClean="0">
                <a:solidFill>
                  <a:srgbClr val="007366"/>
                </a:solidFill>
                <a:latin typeface="Arial" panose="020B0604020202020204" pitchFamily="34" charset="0"/>
                <a:cs typeface="Arial" panose="020B0604020202020204" pitchFamily="34" charset="0"/>
              </a:rPr>
              <a:t>Генная терапия — это лечение наследственных, </a:t>
            </a:r>
            <a:r>
              <a:rPr lang="ru-RU" sz="1800" i="1" dirty="0" err="1" smtClean="0">
                <a:solidFill>
                  <a:srgbClr val="007366"/>
                </a:solidFill>
                <a:latin typeface="Arial" panose="020B0604020202020204" pitchFamily="34" charset="0"/>
                <a:cs typeface="Arial" panose="020B0604020202020204" pitchFamily="34" charset="0"/>
              </a:rPr>
              <a:t>мультифакториальных</a:t>
            </a:r>
            <a:r>
              <a:rPr lang="ru-RU" sz="1800" i="1" dirty="0" smtClean="0">
                <a:solidFill>
                  <a:srgbClr val="007366"/>
                </a:solidFill>
                <a:latin typeface="Arial" panose="020B0604020202020204" pitchFamily="34" charset="0"/>
                <a:cs typeface="Arial" panose="020B0604020202020204" pitchFamily="34" charset="0"/>
              </a:rPr>
              <a:t> и ненаследственных (инфекционных, злокачественных и др.) заболеваний путем введения генов в соматические клетки пациентов с целью направленного изменения генных дефектов или придания клеткам новых свойств</a:t>
            </a:r>
            <a:endParaRPr lang="ru-RU" sz="1800" i="1" dirty="0">
              <a:solidFill>
                <a:srgbClr val="007366"/>
              </a:solidFill>
              <a:latin typeface="Arial" panose="020B0604020202020204" pitchFamily="34" charset="0"/>
              <a:cs typeface="Arial" panose="020B0604020202020204" pitchFamily="34" charset="0"/>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325" y="2228851"/>
            <a:ext cx="4945783" cy="3527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7525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0"/>
            <a:ext cx="8376613" cy="536385"/>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Клеточная терапия</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466984" y="1090867"/>
            <a:ext cx="6924416" cy="2658173"/>
          </a:xfrm>
        </p:spPr>
        <p:txBody>
          <a:bodyPr anchor="t">
            <a:noAutofit/>
          </a:bodyPr>
          <a:lstStyle/>
          <a:p>
            <a:pPr algn="just">
              <a:lnSpc>
                <a:spcPct val="100000"/>
              </a:lnSpc>
              <a:spcBef>
                <a:spcPts val="0"/>
              </a:spcBef>
            </a:pPr>
            <a:r>
              <a:rPr lang="ru-RU" sz="1800" i="1" dirty="0">
                <a:solidFill>
                  <a:srgbClr val="007366"/>
                </a:solidFill>
                <a:latin typeface="Arial" panose="020B0604020202020204" pitchFamily="34" charset="0"/>
                <a:cs typeface="Arial" panose="020B0604020202020204" pitchFamily="34" charset="0"/>
              </a:rPr>
              <a:t>Стратегия, направленная на замещение, восстановление или улучшение биологической функции поврежденных органов или тканей с помощью введения </a:t>
            </a:r>
            <a:r>
              <a:rPr lang="ru-RU" sz="1800" i="1" dirty="0" err="1">
                <a:solidFill>
                  <a:srgbClr val="007366"/>
                </a:solidFill>
                <a:latin typeface="Arial" panose="020B0604020202020204" pitchFamily="34" charset="0"/>
                <a:cs typeface="Arial" panose="020B0604020202020204" pitchFamily="34" charset="0"/>
              </a:rPr>
              <a:t>аутологичных</a:t>
            </a:r>
            <a:r>
              <a:rPr lang="ru-RU" sz="1800" i="1" dirty="0">
                <a:solidFill>
                  <a:srgbClr val="007366"/>
                </a:solidFill>
                <a:latin typeface="Arial" panose="020B0604020202020204" pitchFamily="34" charset="0"/>
                <a:cs typeface="Arial" panose="020B0604020202020204" pitchFamily="34" charset="0"/>
              </a:rPr>
              <a:t> или аллогенных клеток </a:t>
            </a:r>
            <a:endParaRPr lang="ru-RU" sz="18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endParaRPr lang="ru-RU" sz="18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800" i="1" dirty="0" smtClean="0">
                <a:solidFill>
                  <a:srgbClr val="007366"/>
                </a:solidFill>
                <a:latin typeface="Arial" panose="020B0604020202020204" pitchFamily="34" charset="0"/>
                <a:cs typeface="Arial" panose="020B0604020202020204" pitchFamily="34" charset="0"/>
              </a:rPr>
              <a:t>Данная </a:t>
            </a:r>
            <a:r>
              <a:rPr lang="ru-RU" sz="1800" i="1" dirty="0">
                <a:solidFill>
                  <a:srgbClr val="007366"/>
                </a:solidFill>
                <a:latin typeface="Arial" panose="020B0604020202020204" pitchFamily="34" charset="0"/>
                <a:cs typeface="Arial" panose="020B0604020202020204" pitchFamily="34" charset="0"/>
              </a:rPr>
              <a:t>стратегия может использовать как дифференцированные (специализированные) клетки, так и клетки, способные к специализации в различных направлениях (стволовые клетки) </a:t>
            </a:r>
            <a:endParaRPr lang="ru-RU" sz="18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endParaRPr lang="ru-RU" sz="1800" i="1" dirty="0" smtClean="0">
              <a:solidFill>
                <a:srgbClr val="007366"/>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850"/>
          <a:stretch/>
        </p:blipFill>
        <p:spPr bwMode="auto">
          <a:xfrm>
            <a:off x="4484886" y="3502927"/>
            <a:ext cx="5847412" cy="2873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524511" y="3779838"/>
            <a:ext cx="3803649" cy="2031325"/>
          </a:xfrm>
          <a:prstGeom prst="rect">
            <a:avLst/>
          </a:prstGeom>
        </p:spPr>
        <p:txBody>
          <a:bodyPr wrap="square">
            <a:spAutoFit/>
          </a:bodyPr>
          <a:lstStyle/>
          <a:p>
            <a:pPr algn="just">
              <a:lnSpc>
                <a:spcPct val="100000"/>
              </a:lnSpc>
              <a:spcBef>
                <a:spcPts val="0"/>
              </a:spcBef>
            </a:pPr>
            <a:r>
              <a:rPr lang="ru-RU" i="1" dirty="0">
                <a:solidFill>
                  <a:srgbClr val="007366"/>
                </a:solidFill>
                <a:latin typeface="Arial" panose="020B0604020202020204" pitchFamily="34" charset="0"/>
                <a:cs typeface="Arial" panose="020B0604020202020204" pitchFamily="34" charset="0"/>
              </a:rPr>
              <a:t>В настоящий момент разрешено для клинического применения только 2 подхода: трансплантация гемопоэтических стволовых клеток при лейкемиях, а также эквиваленты кожи и роговицы</a:t>
            </a:r>
          </a:p>
        </p:txBody>
      </p:sp>
    </p:spTree>
    <p:extLst>
      <p:ext uri="{BB962C8B-B14F-4D97-AF65-F5344CB8AC3E}">
        <p14:creationId xmlns:p14="http://schemas.microsoft.com/office/powerpoint/2010/main" val="290161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0"/>
            <a:ext cx="8376613" cy="536385"/>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Типы клеточных препаратов</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466984" y="1090867"/>
            <a:ext cx="7015856" cy="5294693"/>
          </a:xfrm>
        </p:spPr>
        <p:txBody>
          <a:bodyPr anchor="t">
            <a:noAutofit/>
          </a:bodyPr>
          <a:lstStyle/>
          <a:p>
            <a:pPr marL="285750" indent="-285750" algn="just">
              <a:lnSpc>
                <a:spcPct val="100000"/>
              </a:lnSpc>
              <a:spcBef>
                <a:spcPts val="0"/>
              </a:spcBef>
              <a:buFont typeface="Arial" panose="020B0604020202020204" pitchFamily="34" charset="0"/>
              <a:buChar char="•"/>
            </a:pPr>
            <a:r>
              <a:rPr lang="ru-RU" sz="1800" b="1" i="1" dirty="0">
                <a:solidFill>
                  <a:srgbClr val="007366"/>
                </a:solidFill>
                <a:latin typeface="Arial" panose="020B0604020202020204" pitchFamily="34" charset="0"/>
                <a:cs typeface="Arial" panose="020B0604020202020204" pitchFamily="34" charset="0"/>
              </a:rPr>
              <a:t>Дифференцированные клетки</a:t>
            </a:r>
            <a:r>
              <a:rPr lang="ru-RU" sz="1800" i="1" dirty="0">
                <a:solidFill>
                  <a:srgbClr val="007366"/>
                </a:solidFill>
                <a:latin typeface="Arial" panose="020B0604020202020204" pitchFamily="34" charset="0"/>
                <a:cs typeface="Arial" panose="020B0604020202020204" pitchFamily="34" charset="0"/>
              </a:rPr>
              <a:t> взрослых тканей (фибробласты кожи, </a:t>
            </a:r>
            <a:r>
              <a:rPr lang="ru-RU" sz="1800" i="1" dirty="0" err="1">
                <a:solidFill>
                  <a:srgbClr val="007366"/>
                </a:solidFill>
                <a:latin typeface="Arial" panose="020B0604020202020204" pitchFamily="34" charset="0"/>
                <a:cs typeface="Arial" panose="020B0604020202020204" pitchFamily="34" charset="0"/>
              </a:rPr>
              <a:t>гепатоциты</a:t>
            </a:r>
            <a:r>
              <a:rPr lang="ru-RU" sz="1800" i="1" dirty="0">
                <a:solidFill>
                  <a:srgbClr val="007366"/>
                </a:solidFill>
                <a:latin typeface="Arial" panose="020B0604020202020204" pitchFamily="34" charset="0"/>
                <a:cs typeface="Arial" panose="020B0604020202020204" pitchFamily="34" charset="0"/>
              </a:rPr>
              <a:t>, клетки </a:t>
            </a:r>
            <a:r>
              <a:rPr lang="ru-RU" sz="1800" i="1" dirty="0" err="1">
                <a:solidFill>
                  <a:srgbClr val="007366"/>
                </a:solidFill>
                <a:latin typeface="Arial" panose="020B0604020202020204" pitchFamily="34" charset="0"/>
                <a:cs typeface="Arial" panose="020B0604020202020204" pitchFamily="34" charset="0"/>
              </a:rPr>
              <a:t>мононуклеарной</a:t>
            </a:r>
            <a:r>
              <a:rPr lang="ru-RU" sz="1800" i="1" dirty="0">
                <a:solidFill>
                  <a:srgbClr val="007366"/>
                </a:solidFill>
                <a:latin typeface="Arial" panose="020B0604020202020204" pitchFamily="34" charset="0"/>
                <a:cs typeface="Arial" panose="020B0604020202020204" pitchFamily="34" charset="0"/>
              </a:rPr>
              <a:t> фракции крови) </a:t>
            </a:r>
            <a:endParaRPr lang="ru-RU" sz="18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endParaRPr lang="ru-RU" sz="1800" i="1" dirty="0" smtClean="0">
              <a:solidFill>
                <a:srgbClr val="007366"/>
              </a:solidFill>
              <a:latin typeface="Arial" panose="020B0604020202020204" pitchFamily="34" charset="0"/>
              <a:cs typeface="Arial" panose="020B0604020202020204" pitchFamily="34" charset="0"/>
            </a:endParaRPr>
          </a:p>
          <a:p>
            <a:pPr marL="285750" indent="-285750" algn="just">
              <a:lnSpc>
                <a:spcPct val="100000"/>
              </a:lnSpc>
              <a:spcBef>
                <a:spcPts val="0"/>
              </a:spcBef>
              <a:buFont typeface="Arial" panose="020B0604020202020204" pitchFamily="34" charset="0"/>
              <a:buChar char="•"/>
            </a:pPr>
            <a:r>
              <a:rPr lang="ru-RU" sz="1800" b="1" i="1" dirty="0" smtClean="0">
                <a:solidFill>
                  <a:srgbClr val="007366"/>
                </a:solidFill>
                <a:latin typeface="Arial" panose="020B0604020202020204" pitchFamily="34" charset="0"/>
                <a:cs typeface="Arial" panose="020B0604020202020204" pitchFamily="34" charset="0"/>
              </a:rPr>
              <a:t>Стволовые </a:t>
            </a:r>
            <a:r>
              <a:rPr lang="ru-RU" sz="1800" b="1" i="1" dirty="0">
                <a:solidFill>
                  <a:srgbClr val="007366"/>
                </a:solidFill>
                <a:latin typeface="Arial" panose="020B0604020202020204" pitchFamily="34" charset="0"/>
                <a:cs typeface="Arial" panose="020B0604020202020204" pitchFamily="34" charset="0"/>
              </a:rPr>
              <a:t>клетки </a:t>
            </a:r>
            <a:endParaRPr lang="ru-RU" sz="1800" b="1"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800" i="1" dirty="0" smtClean="0">
                <a:solidFill>
                  <a:srgbClr val="007366"/>
                </a:solidFill>
                <a:latin typeface="Arial" panose="020B0604020202020204" pitchFamily="34" charset="0"/>
                <a:cs typeface="Arial" panose="020B0604020202020204" pitchFamily="34" charset="0"/>
              </a:rPr>
              <a:t>     Эмбриональные </a:t>
            </a:r>
          </a:p>
          <a:p>
            <a:pPr algn="just">
              <a:lnSpc>
                <a:spcPct val="100000"/>
              </a:lnSpc>
              <a:spcBef>
                <a:spcPts val="0"/>
              </a:spcBef>
            </a:pPr>
            <a:r>
              <a:rPr lang="ru-RU" sz="1800" i="1" dirty="0" smtClean="0">
                <a:solidFill>
                  <a:srgbClr val="007366"/>
                </a:solidFill>
                <a:latin typeface="Arial" panose="020B0604020202020204" pitchFamily="34" charset="0"/>
                <a:cs typeface="Arial" panose="020B0604020202020204" pitchFamily="34" charset="0"/>
              </a:rPr>
              <a:t>	Клетки </a:t>
            </a:r>
            <a:r>
              <a:rPr lang="ru-RU" sz="1800" i="1" dirty="0">
                <a:solidFill>
                  <a:srgbClr val="007366"/>
                </a:solidFill>
                <a:latin typeface="Arial" panose="020B0604020202020204" pitchFamily="34" charset="0"/>
                <a:cs typeface="Arial" panose="020B0604020202020204" pitchFamily="34" charset="0"/>
              </a:rPr>
              <a:t>внутренней массы </a:t>
            </a:r>
            <a:r>
              <a:rPr lang="ru-RU" sz="1800" i="1" dirty="0" err="1">
                <a:solidFill>
                  <a:srgbClr val="007366"/>
                </a:solidFill>
                <a:latin typeface="Arial" panose="020B0604020202020204" pitchFamily="34" charset="0"/>
                <a:cs typeface="Arial" panose="020B0604020202020204" pitchFamily="34" charset="0"/>
              </a:rPr>
              <a:t>бластоцисты</a:t>
            </a:r>
            <a:r>
              <a:rPr lang="ru-RU" sz="1800" i="1" dirty="0">
                <a:solidFill>
                  <a:srgbClr val="007366"/>
                </a:solidFill>
                <a:latin typeface="Arial" panose="020B0604020202020204" pitchFamily="34" charset="0"/>
                <a:cs typeface="Arial" panose="020B0604020202020204" pitchFamily="34" charset="0"/>
              </a:rPr>
              <a:t> (</a:t>
            </a:r>
            <a:r>
              <a:rPr lang="ru-RU" sz="1800" i="1" dirty="0" smtClean="0">
                <a:solidFill>
                  <a:srgbClr val="007366"/>
                </a:solidFill>
                <a:latin typeface="Arial" panose="020B0604020202020204" pitchFamily="34" charset="0"/>
                <a:cs typeface="Arial" panose="020B0604020202020204" pitchFamily="34" charset="0"/>
              </a:rPr>
              <a:t>ЭКО)</a:t>
            </a:r>
          </a:p>
          <a:p>
            <a:pPr algn="just">
              <a:lnSpc>
                <a:spcPct val="100000"/>
              </a:lnSpc>
              <a:spcBef>
                <a:spcPts val="0"/>
              </a:spcBef>
            </a:pPr>
            <a:r>
              <a:rPr lang="ru-RU" sz="1800" i="1" dirty="0" smtClean="0">
                <a:solidFill>
                  <a:srgbClr val="007366"/>
                </a:solidFill>
                <a:latin typeface="Arial" panose="020B0604020202020204" pitchFamily="34" charset="0"/>
                <a:cs typeface="Arial" panose="020B0604020202020204" pitchFamily="34" charset="0"/>
              </a:rPr>
              <a:t>	</a:t>
            </a:r>
            <a:r>
              <a:rPr lang="ru-RU" sz="1800" i="1" dirty="0" err="1" smtClean="0">
                <a:solidFill>
                  <a:srgbClr val="007366"/>
                </a:solidFill>
                <a:latin typeface="Arial" panose="020B0604020202020204" pitchFamily="34" charset="0"/>
                <a:cs typeface="Arial" panose="020B0604020202020204" pitchFamily="34" charset="0"/>
              </a:rPr>
              <a:t>Тканеспецифичные</a:t>
            </a:r>
            <a:r>
              <a:rPr lang="ru-RU" sz="1800" i="1" dirty="0" smtClean="0">
                <a:solidFill>
                  <a:srgbClr val="007366"/>
                </a:solidFill>
                <a:latin typeface="Arial" panose="020B0604020202020204" pitchFamily="34" charset="0"/>
                <a:cs typeface="Arial" panose="020B0604020202020204" pitchFamily="34" charset="0"/>
              </a:rPr>
              <a:t> </a:t>
            </a:r>
            <a:r>
              <a:rPr lang="ru-RU" sz="1800" i="1" dirty="0" err="1">
                <a:solidFill>
                  <a:srgbClr val="007366"/>
                </a:solidFill>
                <a:latin typeface="Arial" panose="020B0604020202020204" pitchFamily="34" charset="0"/>
                <a:cs typeface="Arial" panose="020B0604020202020204" pitchFamily="34" charset="0"/>
              </a:rPr>
              <a:t>прогениторные</a:t>
            </a:r>
            <a:r>
              <a:rPr lang="ru-RU" sz="1800" i="1" dirty="0">
                <a:solidFill>
                  <a:srgbClr val="007366"/>
                </a:solidFill>
                <a:latin typeface="Arial" panose="020B0604020202020204" pitchFamily="34" charset="0"/>
                <a:cs typeface="Arial" panose="020B0604020202020204" pitchFamily="34" charset="0"/>
              </a:rPr>
              <a:t> клетки плода (аборты после 20 недели) </a:t>
            </a:r>
            <a:endParaRPr lang="ru-RU" sz="18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800" i="1" dirty="0" smtClean="0">
                <a:solidFill>
                  <a:srgbClr val="007366"/>
                </a:solidFill>
                <a:latin typeface="Arial" panose="020B0604020202020204" pitchFamily="34" charset="0"/>
                <a:cs typeface="Arial" panose="020B0604020202020204" pitchFamily="34" charset="0"/>
              </a:rPr>
              <a:t>     Соматические </a:t>
            </a:r>
            <a:r>
              <a:rPr lang="ru-RU" sz="1800" i="1" dirty="0">
                <a:solidFill>
                  <a:srgbClr val="007366"/>
                </a:solidFill>
                <a:latin typeface="Arial" panose="020B0604020202020204" pitchFamily="34" charset="0"/>
                <a:cs typeface="Arial" panose="020B0604020202020204" pitchFamily="34" charset="0"/>
              </a:rPr>
              <a:t>(</a:t>
            </a:r>
            <a:r>
              <a:rPr lang="ru-RU" sz="1800" i="1" dirty="0" err="1">
                <a:solidFill>
                  <a:srgbClr val="007366"/>
                </a:solidFill>
                <a:latin typeface="Arial" panose="020B0604020202020204" pitchFamily="34" charset="0"/>
                <a:cs typeface="Arial" panose="020B0604020202020204" pitchFamily="34" charset="0"/>
              </a:rPr>
              <a:t>аутологичные</a:t>
            </a:r>
            <a:r>
              <a:rPr lang="ru-RU" sz="1800" i="1" dirty="0">
                <a:solidFill>
                  <a:srgbClr val="007366"/>
                </a:solidFill>
                <a:latin typeface="Arial" panose="020B0604020202020204" pitchFamily="34" charset="0"/>
                <a:cs typeface="Arial" panose="020B0604020202020204" pitchFamily="34" charset="0"/>
              </a:rPr>
              <a:t> и </a:t>
            </a:r>
            <a:r>
              <a:rPr lang="ru-RU" sz="1800" i="1" dirty="0" smtClean="0">
                <a:solidFill>
                  <a:srgbClr val="007366"/>
                </a:solidFill>
                <a:latin typeface="Arial" panose="020B0604020202020204" pitchFamily="34" charset="0"/>
                <a:cs typeface="Arial" panose="020B0604020202020204" pitchFamily="34" charset="0"/>
              </a:rPr>
              <a:t>аллогенные)</a:t>
            </a:r>
          </a:p>
          <a:p>
            <a:pPr algn="just">
              <a:lnSpc>
                <a:spcPct val="100000"/>
              </a:lnSpc>
              <a:spcBef>
                <a:spcPts val="0"/>
              </a:spcBef>
            </a:pPr>
            <a:r>
              <a:rPr lang="ru-RU" sz="1800" i="1" dirty="0">
                <a:solidFill>
                  <a:srgbClr val="007366"/>
                </a:solidFill>
                <a:latin typeface="Arial" panose="020B0604020202020204" pitchFamily="34" charset="0"/>
                <a:cs typeface="Arial" panose="020B0604020202020204" pitchFamily="34" charset="0"/>
              </a:rPr>
              <a:t>	</a:t>
            </a:r>
            <a:r>
              <a:rPr lang="ru-RU" sz="1800" i="1" dirty="0" smtClean="0">
                <a:solidFill>
                  <a:srgbClr val="007366"/>
                </a:solidFill>
                <a:latin typeface="Arial" panose="020B0604020202020204" pitchFamily="34" charset="0"/>
                <a:cs typeface="Arial" panose="020B0604020202020204" pitchFamily="34" charset="0"/>
              </a:rPr>
              <a:t>циркулирующие </a:t>
            </a:r>
            <a:r>
              <a:rPr lang="ru-RU" sz="1800" i="1" dirty="0">
                <a:solidFill>
                  <a:srgbClr val="007366"/>
                </a:solidFill>
                <a:latin typeface="Arial" panose="020B0604020202020204" pitchFamily="34" charset="0"/>
                <a:cs typeface="Arial" panose="020B0604020202020204" pitchFamily="34" charset="0"/>
              </a:rPr>
              <a:t>в крови; из костного мозга (</a:t>
            </a:r>
            <a:r>
              <a:rPr lang="ru-RU" sz="1800" i="1" dirty="0" err="1">
                <a:solidFill>
                  <a:srgbClr val="007366"/>
                </a:solidFill>
                <a:latin typeface="Arial" panose="020B0604020202020204" pitchFamily="34" charset="0"/>
                <a:cs typeface="Arial" panose="020B0604020202020204" pitchFamily="34" charset="0"/>
              </a:rPr>
              <a:t>мезенхимальные</a:t>
            </a:r>
            <a:r>
              <a:rPr lang="ru-RU" sz="1800" i="1" dirty="0">
                <a:solidFill>
                  <a:srgbClr val="007366"/>
                </a:solidFill>
                <a:latin typeface="Arial" panose="020B0604020202020204" pitchFamily="34" charset="0"/>
                <a:cs typeface="Arial" panose="020B0604020202020204" pitchFamily="34" charset="0"/>
              </a:rPr>
              <a:t> и гемопоэтические); </a:t>
            </a:r>
            <a:endParaRPr lang="ru-RU" sz="18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800" i="1" dirty="0">
                <a:solidFill>
                  <a:srgbClr val="007366"/>
                </a:solidFill>
                <a:latin typeface="Arial" panose="020B0604020202020204" pitchFamily="34" charset="0"/>
                <a:cs typeface="Arial" panose="020B0604020202020204" pitchFamily="34" charset="0"/>
              </a:rPr>
              <a:t>	</a:t>
            </a:r>
            <a:r>
              <a:rPr lang="ru-RU" sz="1800" i="1" dirty="0" err="1" smtClean="0">
                <a:solidFill>
                  <a:srgbClr val="007366"/>
                </a:solidFill>
                <a:latin typeface="Arial" panose="020B0604020202020204" pitchFamily="34" charset="0"/>
                <a:cs typeface="Arial" panose="020B0604020202020204" pitchFamily="34" charset="0"/>
              </a:rPr>
              <a:t>стромальные</a:t>
            </a:r>
            <a:r>
              <a:rPr lang="ru-RU" sz="1800" i="1" dirty="0" smtClean="0">
                <a:solidFill>
                  <a:srgbClr val="007366"/>
                </a:solidFill>
                <a:latin typeface="Arial" panose="020B0604020202020204" pitchFamily="34" charset="0"/>
                <a:cs typeface="Arial" panose="020B0604020202020204" pitchFamily="34" charset="0"/>
              </a:rPr>
              <a:t> </a:t>
            </a:r>
            <a:r>
              <a:rPr lang="ru-RU" sz="1800" i="1" dirty="0">
                <a:solidFill>
                  <a:srgbClr val="007366"/>
                </a:solidFill>
                <a:latin typeface="Arial" panose="020B0604020202020204" pitchFamily="34" charset="0"/>
                <a:cs typeface="Arial" panose="020B0604020202020204" pitchFamily="34" charset="0"/>
              </a:rPr>
              <a:t>из жировой ткани; миобласты скелетных мышц; другие региональные предшественники (</a:t>
            </a:r>
            <a:r>
              <a:rPr lang="ru-RU" sz="1800" i="1" dirty="0" err="1">
                <a:solidFill>
                  <a:srgbClr val="007366"/>
                </a:solidFill>
                <a:latin typeface="Arial" panose="020B0604020202020204" pitchFamily="34" charset="0"/>
                <a:cs typeface="Arial" panose="020B0604020202020204" pitchFamily="34" charset="0"/>
              </a:rPr>
              <a:t>ольфакторный</a:t>
            </a:r>
            <a:r>
              <a:rPr lang="ru-RU" sz="1800" i="1" dirty="0">
                <a:solidFill>
                  <a:srgbClr val="007366"/>
                </a:solidFill>
                <a:latin typeface="Arial" panose="020B0604020202020204" pitchFamily="34" charset="0"/>
                <a:cs typeface="Arial" panose="020B0604020202020204" pitchFamily="34" charset="0"/>
              </a:rPr>
              <a:t> эпителий) </a:t>
            </a:r>
            <a:endParaRPr lang="ru-RU" sz="18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endParaRPr lang="ru-RU" sz="1800" i="1" dirty="0" smtClean="0">
              <a:solidFill>
                <a:srgbClr val="007366"/>
              </a:solidFill>
              <a:latin typeface="Arial" panose="020B0604020202020204" pitchFamily="34" charset="0"/>
              <a:cs typeface="Arial" panose="020B0604020202020204" pitchFamily="34" charset="0"/>
            </a:endParaRPr>
          </a:p>
          <a:p>
            <a:pPr marL="285750" indent="-285750" algn="just">
              <a:lnSpc>
                <a:spcPct val="100000"/>
              </a:lnSpc>
              <a:spcBef>
                <a:spcPts val="0"/>
              </a:spcBef>
              <a:buFont typeface="Arial" panose="020B0604020202020204" pitchFamily="34" charset="0"/>
              <a:buChar char="•"/>
            </a:pPr>
            <a:r>
              <a:rPr lang="ru-RU" sz="1800" b="1" i="1" dirty="0" smtClean="0">
                <a:solidFill>
                  <a:srgbClr val="007366"/>
                </a:solidFill>
                <a:latin typeface="Arial" panose="020B0604020202020204" pitchFamily="34" charset="0"/>
                <a:cs typeface="Arial" panose="020B0604020202020204" pitchFamily="34" charset="0"/>
              </a:rPr>
              <a:t>Индуцированные </a:t>
            </a:r>
            <a:r>
              <a:rPr lang="ru-RU" sz="1800" b="1" i="1" dirty="0">
                <a:solidFill>
                  <a:srgbClr val="007366"/>
                </a:solidFill>
                <a:latin typeface="Arial" panose="020B0604020202020204" pitchFamily="34" charset="0"/>
                <a:cs typeface="Arial" panose="020B0604020202020204" pitchFamily="34" charset="0"/>
              </a:rPr>
              <a:t>плюрипотентные </a:t>
            </a:r>
            <a:r>
              <a:rPr lang="ru-RU" sz="1800" b="1" i="1" dirty="0" smtClean="0">
                <a:solidFill>
                  <a:srgbClr val="007366"/>
                </a:solidFill>
                <a:latin typeface="Arial" panose="020B0604020202020204" pitchFamily="34" charset="0"/>
                <a:cs typeface="Arial" panose="020B0604020202020204" pitchFamily="34" charset="0"/>
              </a:rPr>
              <a:t>клетки</a:t>
            </a:r>
          </a:p>
        </p:txBody>
      </p:sp>
    </p:spTree>
    <p:extLst>
      <p:ext uri="{BB962C8B-B14F-4D97-AF65-F5344CB8AC3E}">
        <p14:creationId xmlns:p14="http://schemas.microsoft.com/office/powerpoint/2010/main" val="3330838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3" y="269430"/>
            <a:ext cx="8376613" cy="684277"/>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Препараты на основе клеток</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509890" y="907237"/>
            <a:ext cx="8816990" cy="3085644"/>
          </a:xfrm>
        </p:spPr>
        <p:txBody>
          <a:bodyPr anchor="t">
            <a:noAutofit/>
          </a:bodyPr>
          <a:lstStyle/>
          <a:p>
            <a:pPr algn="just">
              <a:lnSpc>
                <a:spcPct val="100000"/>
              </a:lnSpc>
              <a:spcBef>
                <a:spcPts val="0"/>
              </a:spcBef>
            </a:pPr>
            <a:r>
              <a:rPr lang="ru-RU" sz="1800" i="1" dirty="0">
                <a:solidFill>
                  <a:srgbClr val="007366"/>
                </a:solidFill>
                <a:latin typeface="Arial" panose="020B0604020202020204" pitchFamily="34" charset="0"/>
                <a:cs typeface="Arial" panose="020B0604020202020204" pitchFamily="34" charset="0"/>
              </a:rPr>
              <a:t>Терапевтические продукты на основе клеток достаточно разнообразны:</a:t>
            </a:r>
          </a:p>
          <a:p>
            <a:pPr algn="just">
              <a:lnSpc>
                <a:spcPct val="100000"/>
              </a:lnSpc>
              <a:spcBef>
                <a:spcPts val="0"/>
              </a:spcBef>
            </a:pPr>
            <a:endParaRPr lang="ru-RU" sz="1800" i="1" dirty="0">
              <a:solidFill>
                <a:srgbClr val="007366"/>
              </a:solidFill>
              <a:latin typeface="Arial" panose="020B0604020202020204" pitchFamily="34" charset="0"/>
              <a:cs typeface="Arial" panose="020B0604020202020204" pitchFamily="34" charset="0"/>
            </a:endParaRPr>
          </a:p>
          <a:p>
            <a:pPr marL="285750" indent="-285750" algn="just">
              <a:lnSpc>
                <a:spcPct val="100000"/>
              </a:lnSpc>
              <a:spcBef>
                <a:spcPts val="0"/>
              </a:spcBef>
              <a:buFont typeface="Arial" panose="020B0604020202020204" pitchFamily="34" charset="0"/>
              <a:buChar char="•"/>
            </a:pPr>
            <a:r>
              <a:rPr lang="ru-RU" sz="1800" i="1" dirty="0">
                <a:solidFill>
                  <a:srgbClr val="007366"/>
                </a:solidFill>
                <a:latin typeface="Arial" panose="020B0604020202020204" pitchFamily="34" charset="0"/>
                <a:cs typeface="Arial" panose="020B0604020202020204" pitchFamily="34" charset="0"/>
              </a:rPr>
              <a:t>живые донорские органы человека, предназначенные для трансплантации;</a:t>
            </a:r>
          </a:p>
          <a:p>
            <a:pPr marL="285750" indent="-285750" algn="just">
              <a:lnSpc>
                <a:spcPct val="100000"/>
              </a:lnSpc>
              <a:spcBef>
                <a:spcPts val="0"/>
              </a:spcBef>
              <a:buFont typeface="Arial" panose="020B0604020202020204" pitchFamily="34" charset="0"/>
              <a:buChar char="•"/>
            </a:pPr>
            <a:r>
              <a:rPr lang="ru-RU" sz="1800" i="1" dirty="0">
                <a:solidFill>
                  <a:srgbClr val="007366"/>
                </a:solidFill>
                <a:latin typeface="Arial" panose="020B0604020202020204" pitchFamily="34" charset="0"/>
                <a:cs typeface="Arial" panose="020B0604020202020204" pitchFamily="34" charset="0"/>
              </a:rPr>
              <a:t>живые донорские ткани и клетки человека, предназначенные для трансплантации без какой-либо модификации;</a:t>
            </a:r>
          </a:p>
          <a:p>
            <a:pPr marL="285750" indent="-285750" algn="just">
              <a:lnSpc>
                <a:spcPct val="100000"/>
              </a:lnSpc>
              <a:spcBef>
                <a:spcPts val="0"/>
              </a:spcBef>
              <a:buFont typeface="Arial" panose="020B0604020202020204" pitchFamily="34" charset="0"/>
              <a:buChar char="•"/>
            </a:pPr>
            <a:r>
              <a:rPr lang="ru-RU" sz="1800" i="1" dirty="0">
                <a:solidFill>
                  <a:srgbClr val="007366"/>
                </a:solidFill>
                <a:latin typeface="Arial" panose="020B0604020202020204" pitchFamily="34" charset="0"/>
                <a:cs typeface="Arial" panose="020B0604020202020204" pitchFamily="34" charset="0"/>
              </a:rPr>
              <a:t>живые форменные элементы крови человека для трансфузий, не подвергающиеся какой-либо модификации;</a:t>
            </a:r>
          </a:p>
          <a:p>
            <a:pPr marL="285750" indent="-285750" algn="just">
              <a:lnSpc>
                <a:spcPct val="100000"/>
              </a:lnSpc>
              <a:spcBef>
                <a:spcPts val="0"/>
              </a:spcBef>
              <a:buFont typeface="Arial" panose="020B0604020202020204" pitchFamily="34" charset="0"/>
              <a:buChar char="•"/>
            </a:pPr>
            <a:r>
              <a:rPr lang="ru-RU" sz="1800" i="1" dirty="0">
                <a:solidFill>
                  <a:srgbClr val="007366"/>
                </a:solidFill>
                <a:latin typeface="Arial" panose="020B0604020202020204" pitchFamily="34" charset="0"/>
                <a:cs typeface="Arial" panose="020B0604020202020204" pitchFamily="34" charset="0"/>
              </a:rPr>
              <a:t>живые клетки человека, включая форменные элементы крови, подвергающиеся различным манипуляциям для придания им определенных свойств или наращивания биомассы;</a:t>
            </a:r>
          </a:p>
          <a:p>
            <a:pPr marL="285750" indent="-285750" algn="just">
              <a:lnSpc>
                <a:spcPct val="100000"/>
              </a:lnSpc>
              <a:spcBef>
                <a:spcPts val="0"/>
              </a:spcBef>
              <a:buFont typeface="Arial" panose="020B0604020202020204" pitchFamily="34" charset="0"/>
              <a:buChar char="•"/>
            </a:pPr>
            <a:r>
              <a:rPr lang="ru-RU" sz="1800" i="1" dirty="0">
                <a:solidFill>
                  <a:srgbClr val="007366"/>
                </a:solidFill>
                <a:latin typeface="Arial" panose="020B0604020202020204" pitchFamily="34" charset="0"/>
                <a:cs typeface="Arial" panose="020B0604020202020204" pitchFamily="34" charset="0"/>
              </a:rPr>
              <a:t>живые органы, ткани и клетки животных для ксенотрансплантации.</a:t>
            </a:r>
          </a:p>
        </p:txBody>
      </p:sp>
      <p:sp>
        <p:nvSpPr>
          <p:cNvPr id="7" name="Заголовок 1">
            <a:extLst>
              <a:ext uri="{FF2B5EF4-FFF2-40B4-BE49-F238E27FC236}">
                <a16:creationId xmlns:a16="http://schemas.microsoft.com/office/drawing/2014/main" id="{F5F27E39-0C9D-4D60-9656-813E85654411}"/>
              </a:ext>
            </a:extLst>
          </p:cNvPr>
          <p:cNvSpPr txBox="1">
            <a:spLocks/>
          </p:cNvSpPr>
          <p:nvPr/>
        </p:nvSpPr>
        <p:spPr>
          <a:xfrm>
            <a:off x="550554" y="4155630"/>
            <a:ext cx="9919326" cy="614490"/>
          </a:xfrm>
          <a:prstGeom prst="rect">
            <a:avLst/>
          </a:prstGeom>
        </p:spPr>
        <p:txBody>
          <a:bodyPr vert="horz" lIns="91440" tIns="45720" rIns="91440" bIns="45720" rtlCol="0" anchor="b">
            <a:noAutofit/>
          </a:bodyPr>
          <a:lstStyle>
            <a:lvl1pPr algn="ctr" defTabSz="1007943" rtl="0" eaLnBrk="1" latinLnBrk="0" hangingPunct="1">
              <a:lnSpc>
                <a:spcPct val="90000"/>
              </a:lnSpc>
              <a:spcBef>
                <a:spcPct val="0"/>
              </a:spcBef>
              <a:buNone/>
              <a:defRPr sz="6614" kern="1200">
                <a:solidFill>
                  <a:schemeClr val="tx1"/>
                </a:solidFill>
                <a:latin typeface="+mj-lt"/>
                <a:ea typeface="+mj-ea"/>
                <a:cs typeface="+mj-cs"/>
              </a:defRPr>
            </a:lvl1pPr>
          </a:lstStyle>
          <a:p>
            <a:pPr algn="l">
              <a:lnSpc>
                <a:spcPct val="100000"/>
              </a:lnSpc>
            </a:pPr>
            <a:r>
              <a:rPr lang="ru-RU" sz="4000" dirty="0" smtClean="0">
                <a:solidFill>
                  <a:srgbClr val="078877"/>
                </a:solidFill>
                <a:latin typeface="Austin Cyr Bold" panose="02020803070702030403" pitchFamily="18" charset="-52"/>
              </a:rPr>
              <a:t>Механизм действия клеточных препаратов</a:t>
            </a:r>
            <a:endParaRPr lang="ru-RU" sz="4000" dirty="0">
              <a:solidFill>
                <a:srgbClr val="078877"/>
              </a:solidFill>
              <a:latin typeface="Austin Cyr Bold" panose="02020803070702030403" pitchFamily="18" charset="-52"/>
            </a:endParaRPr>
          </a:p>
        </p:txBody>
      </p:sp>
      <p:sp>
        <p:nvSpPr>
          <p:cNvPr id="10" name="Подзаголовок 2">
            <a:extLst>
              <a:ext uri="{FF2B5EF4-FFF2-40B4-BE49-F238E27FC236}">
                <a16:creationId xmlns:a16="http://schemas.microsoft.com/office/drawing/2014/main" id="{9BD760A5-A806-481D-82EF-66138CC5EE3F}"/>
              </a:ext>
            </a:extLst>
          </p:cNvPr>
          <p:cNvSpPr txBox="1">
            <a:spLocks/>
          </p:cNvSpPr>
          <p:nvPr/>
        </p:nvSpPr>
        <p:spPr>
          <a:xfrm>
            <a:off x="550554" y="4769244"/>
            <a:ext cx="7015856" cy="5294693"/>
          </a:xfrm>
          <a:prstGeom prst="rect">
            <a:avLst/>
          </a:prstGeom>
        </p:spPr>
        <p:txBody>
          <a:bodyPr vert="horz" lIns="91440" tIns="45720" rIns="91440" bIns="45720" rtlCol="0" anchor="t">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285750" indent="-285750" algn="just">
              <a:lnSpc>
                <a:spcPct val="100000"/>
              </a:lnSpc>
              <a:spcBef>
                <a:spcPts val="0"/>
              </a:spcBef>
              <a:buFont typeface="Arial" panose="020B0604020202020204" pitchFamily="34" charset="0"/>
              <a:buChar char="•"/>
            </a:pPr>
            <a:r>
              <a:rPr lang="ru-RU" sz="1800" b="1" i="1" dirty="0" err="1" smtClean="0">
                <a:solidFill>
                  <a:srgbClr val="007366"/>
                </a:solidFill>
                <a:latin typeface="Arial" panose="020B0604020202020204" pitchFamily="34" charset="0"/>
                <a:cs typeface="Arial" panose="020B0604020202020204" pitchFamily="34" charset="0"/>
              </a:rPr>
              <a:t>Тканезамещение</a:t>
            </a:r>
            <a:r>
              <a:rPr lang="ru-RU" sz="1800" b="1" i="1" dirty="0" smtClean="0">
                <a:solidFill>
                  <a:srgbClr val="007366"/>
                </a:solidFill>
                <a:latin typeface="Arial" panose="020B0604020202020204" pitchFamily="34" charset="0"/>
                <a:cs typeface="Arial" panose="020B0604020202020204" pitchFamily="34" charset="0"/>
              </a:rPr>
              <a:t> </a:t>
            </a:r>
            <a:r>
              <a:rPr lang="ru-RU" sz="1800" i="1" dirty="0" smtClean="0">
                <a:solidFill>
                  <a:srgbClr val="007366"/>
                </a:solidFill>
                <a:latin typeface="Arial" panose="020B0604020202020204" pitchFamily="34" charset="0"/>
                <a:cs typeface="Arial" panose="020B0604020202020204" pitchFamily="34" charset="0"/>
              </a:rPr>
              <a:t>(формирование ткани </a:t>
            </a:r>
            <a:r>
              <a:rPr lang="en-US" sz="1800" i="1" dirty="0" smtClean="0">
                <a:solidFill>
                  <a:srgbClr val="007366"/>
                </a:solidFill>
                <a:latin typeface="Arial" panose="020B0604020202020204" pitchFamily="34" charset="0"/>
                <a:cs typeface="Arial" panose="020B0604020202020204" pitchFamily="34" charset="0"/>
              </a:rPr>
              <a:t>de novo </a:t>
            </a:r>
            <a:r>
              <a:rPr lang="ru-RU" sz="1800" i="1" dirty="0" smtClean="0">
                <a:solidFill>
                  <a:srgbClr val="007366"/>
                </a:solidFill>
                <a:latin typeface="Arial" panose="020B0604020202020204" pitchFamily="34" charset="0"/>
                <a:cs typeface="Arial" panose="020B0604020202020204" pitchFamily="34" charset="0"/>
              </a:rPr>
              <a:t>введенными клетками)</a:t>
            </a:r>
          </a:p>
          <a:p>
            <a:pPr marL="285750" indent="-285750" algn="just">
              <a:lnSpc>
                <a:spcPct val="100000"/>
              </a:lnSpc>
              <a:spcBef>
                <a:spcPts val="0"/>
              </a:spcBef>
              <a:buFont typeface="Arial" panose="020B0604020202020204" pitchFamily="34" charset="0"/>
              <a:buChar char="•"/>
            </a:pPr>
            <a:r>
              <a:rPr lang="ru-RU" sz="1800" b="1" i="1" dirty="0" smtClean="0">
                <a:solidFill>
                  <a:srgbClr val="007366"/>
                </a:solidFill>
                <a:latin typeface="Arial" panose="020B0604020202020204" pitchFamily="34" charset="0"/>
                <a:cs typeface="Arial" panose="020B0604020202020204" pitchFamily="34" charset="0"/>
              </a:rPr>
              <a:t>Секреция факторов роста</a:t>
            </a:r>
          </a:p>
          <a:p>
            <a:pPr algn="just">
              <a:lnSpc>
                <a:spcPct val="100000"/>
              </a:lnSpc>
              <a:spcBef>
                <a:spcPts val="0"/>
              </a:spcBef>
            </a:pPr>
            <a:r>
              <a:rPr lang="ru-RU" sz="1800" i="1" dirty="0" smtClean="0">
                <a:solidFill>
                  <a:srgbClr val="007366"/>
                </a:solidFill>
                <a:latin typeface="Arial" panose="020B0604020202020204" pitchFamily="34" charset="0"/>
                <a:cs typeface="Arial" panose="020B0604020202020204" pitchFamily="34" charset="0"/>
              </a:rPr>
              <a:t>     Стимуляция трофики </a:t>
            </a:r>
          </a:p>
          <a:p>
            <a:pPr algn="just">
              <a:lnSpc>
                <a:spcPct val="100000"/>
              </a:lnSpc>
              <a:spcBef>
                <a:spcPts val="0"/>
              </a:spcBef>
            </a:pPr>
            <a:r>
              <a:rPr lang="ru-RU" sz="1800" i="1" dirty="0" smtClean="0">
                <a:solidFill>
                  <a:srgbClr val="007366"/>
                </a:solidFill>
                <a:latin typeface="Arial" panose="020B0604020202020204" pitchFamily="34" charset="0"/>
                <a:cs typeface="Arial" panose="020B0604020202020204" pitchFamily="34" charset="0"/>
              </a:rPr>
              <a:t>     Подавление </a:t>
            </a:r>
            <a:r>
              <a:rPr lang="ru-RU" sz="1800" i="1" dirty="0" err="1" smtClean="0">
                <a:solidFill>
                  <a:srgbClr val="007366"/>
                </a:solidFill>
                <a:latin typeface="Arial" panose="020B0604020202020204" pitchFamily="34" charset="0"/>
                <a:cs typeface="Arial" panose="020B0604020202020204" pitchFamily="34" charset="0"/>
              </a:rPr>
              <a:t>апоптоза</a:t>
            </a:r>
            <a:endParaRPr lang="ru-RU" sz="18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800" i="1" dirty="0" smtClean="0">
                <a:solidFill>
                  <a:srgbClr val="007366"/>
                </a:solidFill>
                <a:latin typeface="Arial" panose="020B0604020202020204" pitchFamily="34" charset="0"/>
                <a:cs typeface="Arial" panose="020B0604020202020204" pitchFamily="34" charset="0"/>
              </a:rPr>
              <a:t>     Активация резидентных стволовых клеток; </a:t>
            </a:r>
          </a:p>
          <a:p>
            <a:pPr algn="just">
              <a:lnSpc>
                <a:spcPct val="100000"/>
              </a:lnSpc>
              <a:spcBef>
                <a:spcPts val="0"/>
              </a:spcBef>
            </a:pPr>
            <a:r>
              <a:rPr lang="ru-RU" sz="1800" i="1" dirty="0" smtClean="0">
                <a:solidFill>
                  <a:srgbClr val="007366"/>
                </a:solidFill>
                <a:latin typeface="Arial" panose="020B0604020202020204" pitchFamily="34" charset="0"/>
                <a:cs typeface="Arial" panose="020B0604020202020204" pitchFamily="34" charset="0"/>
              </a:rPr>
              <a:t>     Продукция </a:t>
            </a:r>
            <a:r>
              <a:rPr lang="ru-RU" sz="1800" i="1" dirty="0" err="1" smtClean="0">
                <a:solidFill>
                  <a:srgbClr val="007366"/>
                </a:solidFill>
                <a:latin typeface="Arial" panose="020B0604020202020204" pitchFamily="34" charset="0"/>
                <a:cs typeface="Arial" panose="020B0604020202020204" pitchFamily="34" charset="0"/>
              </a:rPr>
              <a:t>микровезикул</a:t>
            </a:r>
            <a:endParaRPr lang="ru-RU" sz="1800" i="1" dirty="0">
              <a:solidFill>
                <a:srgbClr val="007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8455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3" y="269430"/>
            <a:ext cx="8376613" cy="1117410"/>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Производство препаратов на основе клеток</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708"/>
          <a:stretch/>
        </p:blipFill>
        <p:spPr bwMode="auto">
          <a:xfrm>
            <a:off x="1765750" y="1317945"/>
            <a:ext cx="7161417" cy="466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548640" y="5999013"/>
            <a:ext cx="9921240" cy="830997"/>
          </a:xfrm>
          <a:prstGeom prst="rect">
            <a:avLst/>
          </a:prstGeom>
        </p:spPr>
        <p:txBody>
          <a:bodyPr wrap="square">
            <a:spAutoFit/>
          </a:bodyPr>
          <a:lstStyle/>
          <a:p>
            <a:pPr algn="just"/>
            <a:r>
              <a:rPr lang="ru-RU" sz="1600" dirty="0">
                <a:solidFill>
                  <a:srgbClr val="007366"/>
                </a:solidFill>
                <a:latin typeface="Arial" panose="020B0604020202020204" pitchFamily="34" charset="0"/>
                <a:cs typeface="Arial" panose="020B0604020202020204" pitchFamily="34" charset="0"/>
              </a:rPr>
              <a:t>Схематическое представление стадий получения клеточных лекарственных препаратов. Источником клеток является человек. Взятые из источника клетки оцениваются на предмет рисков, подвергаются различным модификациям, дозируются и вводятся либо донору клеток, либо другим реципиентам.</a:t>
            </a:r>
          </a:p>
        </p:txBody>
      </p:sp>
    </p:spTree>
    <p:extLst>
      <p:ext uri="{BB962C8B-B14F-4D97-AF65-F5344CB8AC3E}">
        <p14:creationId xmlns:p14="http://schemas.microsoft.com/office/powerpoint/2010/main" val="3289882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0"/>
            <a:ext cx="8376613" cy="873570"/>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Примеры клеточных препаратов</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363415" y="1406769"/>
            <a:ext cx="10058399" cy="5800850"/>
          </a:xfrm>
        </p:spPr>
        <p:txBody>
          <a:bodyPr anchor="t">
            <a:noAutofit/>
          </a:bodyPr>
          <a:lstStyle/>
          <a:p>
            <a:pPr algn="just">
              <a:lnSpc>
                <a:spcPct val="100000"/>
              </a:lnSpc>
              <a:spcBef>
                <a:spcPts val="0"/>
              </a:spcBef>
            </a:pPr>
            <a:r>
              <a:rPr lang="en-US" sz="1600" b="1" i="1" dirty="0" err="1">
                <a:solidFill>
                  <a:srgbClr val="007366"/>
                </a:solidFill>
                <a:latin typeface="Arial" panose="020B0604020202020204" pitchFamily="34" charset="0"/>
                <a:cs typeface="Arial" panose="020B0604020202020204" pitchFamily="34" charset="0"/>
              </a:rPr>
              <a:t>Neuronata</a:t>
            </a:r>
            <a:r>
              <a:rPr lang="en-US" sz="1600" b="1" i="1" dirty="0">
                <a:solidFill>
                  <a:srgbClr val="007366"/>
                </a:solidFill>
                <a:latin typeface="Arial" panose="020B0604020202020204" pitchFamily="34" charset="0"/>
                <a:cs typeface="Arial" panose="020B0604020202020204" pitchFamily="34" charset="0"/>
              </a:rPr>
              <a:t>-R (</a:t>
            </a:r>
            <a:r>
              <a:rPr lang="en-US" sz="1600" b="1" i="1" dirty="0" err="1">
                <a:solidFill>
                  <a:srgbClr val="007366"/>
                </a:solidFill>
                <a:latin typeface="Arial" panose="020B0604020202020204" pitchFamily="34" charset="0"/>
                <a:cs typeface="Arial" panose="020B0604020202020204" pitchFamily="34" charset="0"/>
              </a:rPr>
              <a:t>Corestem</a:t>
            </a:r>
            <a:r>
              <a:rPr lang="en-US" sz="1600" b="1" i="1" dirty="0" smtClean="0">
                <a:solidFill>
                  <a:srgbClr val="007366"/>
                </a:solidFill>
                <a:latin typeface="Arial" panose="020B0604020202020204" pitchFamily="34" charset="0"/>
                <a:cs typeface="Arial" panose="020B0604020202020204" pitchFamily="34" charset="0"/>
              </a:rPr>
              <a:t>)</a:t>
            </a:r>
            <a:endParaRPr lang="ru-RU" sz="1600" b="1"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В 2014 </a:t>
            </a:r>
            <a:r>
              <a:rPr lang="ru-RU" sz="1600" i="1" dirty="0" smtClean="0">
                <a:solidFill>
                  <a:srgbClr val="007366"/>
                </a:solidFill>
                <a:latin typeface="Arial" panose="020B0604020202020204" pitchFamily="34" charset="0"/>
                <a:cs typeface="Arial" panose="020B0604020202020204" pitchFamily="34" charset="0"/>
              </a:rPr>
              <a:t>г. препарат </a:t>
            </a:r>
            <a:r>
              <a:rPr lang="ru-RU" sz="1600" i="1" dirty="0">
                <a:solidFill>
                  <a:srgbClr val="007366"/>
                </a:solidFill>
                <a:latin typeface="Arial" panose="020B0604020202020204" pitchFamily="34" charset="0"/>
                <a:cs typeface="Arial" panose="020B0604020202020204" pitchFamily="34" charset="0"/>
              </a:rPr>
              <a:t>был зарегистрирован в </a:t>
            </a:r>
            <a:r>
              <a:rPr lang="ru-RU" sz="1600" i="1" dirty="0" smtClean="0">
                <a:solidFill>
                  <a:srgbClr val="007366"/>
                </a:solidFill>
                <a:latin typeface="Arial" panose="020B0604020202020204" pitchFamily="34" charset="0"/>
                <a:cs typeface="Arial" panose="020B0604020202020204" pitchFamily="34" charset="0"/>
              </a:rPr>
              <a:t>Южной Корее</a:t>
            </a:r>
            <a:r>
              <a:rPr lang="ru-RU" sz="1600" i="1" dirty="0">
                <a:solidFill>
                  <a:srgbClr val="007366"/>
                </a:solidFill>
                <a:latin typeface="Arial" panose="020B0604020202020204" pitchFamily="34" charset="0"/>
                <a:cs typeface="Arial" panose="020B0604020202020204" pitchFamily="34" charset="0"/>
              </a:rPr>
              <a:t>. Управление по контролю за </a:t>
            </a:r>
            <a:r>
              <a:rPr lang="ru-RU" sz="1600" i="1" dirty="0" smtClean="0">
                <a:solidFill>
                  <a:srgbClr val="007366"/>
                </a:solidFill>
                <a:latin typeface="Arial" panose="020B0604020202020204" pitchFamily="34" charset="0"/>
                <a:cs typeface="Arial" panose="020B0604020202020204" pitchFamily="34" charset="0"/>
              </a:rPr>
              <a:t>качеством </a:t>
            </a:r>
            <a:r>
              <a:rPr lang="ru-RU" sz="1600" i="1" dirty="0">
                <a:solidFill>
                  <a:srgbClr val="007366"/>
                </a:solidFill>
                <a:latin typeface="Arial" panose="020B0604020202020204" pitchFamily="34" charset="0"/>
                <a:cs typeface="Arial" panose="020B0604020202020204" pitchFamily="34" charset="0"/>
              </a:rPr>
              <a:t>продуктов питания и </a:t>
            </a:r>
            <a:r>
              <a:rPr lang="ru-RU" sz="1600" i="1" dirty="0" smtClean="0">
                <a:solidFill>
                  <a:srgbClr val="007366"/>
                </a:solidFill>
                <a:latin typeface="Arial" panose="020B0604020202020204" pitchFamily="34" charset="0"/>
                <a:cs typeface="Arial" panose="020B0604020202020204" pitchFamily="34" charset="0"/>
              </a:rPr>
              <a:t>лекарственных средств </a:t>
            </a:r>
            <a:r>
              <a:rPr lang="ru-RU" sz="1600" i="1" dirty="0">
                <a:solidFill>
                  <a:srgbClr val="007366"/>
                </a:solidFill>
                <a:latin typeface="Arial" panose="020B0604020202020204" pitchFamily="34" charset="0"/>
                <a:cs typeface="Arial" panose="020B0604020202020204" pitchFamily="34" charset="0"/>
              </a:rPr>
              <a:t>США (</a:t>
            </a:r>
            <a:r>
              <a:rPr lang="ru-RU" sz="1600" i="1" dirty="0" err="1">
                <a:solidFill>
                  <a:srgbClr val="007366"/>
                </a:solidFill>
                <a:latin typeface="Arial" panose="020B0604020202020204" pitchFamily="34" charset="0"/>
                <a:cs typeface="Arial" panose="020B0604020202020204" pitchFamily="34" charset="0"/>
              </a:rPr>
              <a:t>Food</a:t>
            </a:r>
            <a:r>
              <a:rPr lang="ru-RU" sz="1600" i="1" dirty="0">
                <a:solidFill>
                  <a:srgbClr val="007366"/>
                </a:solidFill>
                <a:latin typeface="Arial" panose="020B0604020202020204" pitchFamily="34" charset="0"/>
                <a:cs typeface="Arial" panose="020B0604020202020204" pitchFamily="34" charset="0"/>
              </a:rPr>
              <a:t> </a:t>
            </a:r>
            <a:r>
              <a:rPr lang="ru-RU" sz="1600" i="1" dirty="0" err="1">
                <a:solidFill>
                  <a:srgbClr val="007366"/>
                </a:solidFill>
                <a:latin typeface="Arial" panose="020B0604020202020204" pitchFamily="34" charset="0"/>
                <a:cs typeface="Arial" panose="020B0604020202020204" pitchFamily="34" charset="0"/>
              </a:rPr>
              <a:t>and</a:t>
            </a:r>
            <a:r>
              <a:rPr lang="ru-RU" sz="1600" i="1" dirty="0">
                <a:solidFill>
                  <a:srgbClr val="007366"/>
                </a:solidFill>
                <a:latin typeface="Arial" panose="020B0604020202020204" pitchFamily="34" charset="0"/>
                <a:cs typeface="Arial" panose="020B0604020202020204" pitchFamily="34" charset="0"/>
              </a:rPr>
              <a:t> </a:t>
            </a:r>
            <a:r>
              <a:rPr lang="ru-RU" sz="1600" i="1" dirty="0" err="1">
                <a:solidFill>
                  <a:srgbClr val="007366"/>
                </a:solidFill>
                <a:latin typeface="Arial" panose="020B0604020202020204" pitchFamily="34" charset="0"/>
                <a:cs typeface="Arial" panose="020B0604020202020204" pitchFamily="34" charset="0"/>
              </a:rPr>
              <a:t>Drug</a:t>
            </a:r>
            <a:r>
              <a:rPr lang="ru-RU" sz="1600" i="1" dirty="0">
                <a:solidFill>
                  <a:srgbClr val="007366"/>
                </a:solidFill>
                <a:latin typeface="Arial" panose="020B0604020202020204" pitchFamily="34" charset="0"/>
                <a:cs typeface="Arial" panose="020B0604020202020204" pitchFamily="34" charset="0"/>
              </a:rPr>
              <a:t> </a:t>
            </a:r>
            <a:r>
              <a:rPr lang="ru-RU" sz="1600" i="1" dirty="0" err="1" smtClean="0">
                <a:solidFill>
                  <a:srgbClr val="007366"/>
                </a:solidFill>
                <a:latin typeface="Arial" panose="020B0604020202020204" pitchFamily="34" charset="0"/>
                <a:cs typeface="Arial" panose="020B0604020202020204" pitchFamily="34" charset="0"/>
              </a:rPr>
              <a:t>Administration</a:t>
            </a:r>
            <a:r>
              <a:rPr lang="ru-RU" sz="1600" i="1" dirty="0" smtClean="0">
                <a:solidFill>
                  <a:srgbClr val="007366"/>
                </a:solidFill>
                <a:latin typeface="Arial" panose="020B0604020202020204" pitchFamily="34" charset="0"/>
                <a:cs typeface="Arial" panose="020B0604020202020204" pitchFamily="34" charset="0"/>
              </a:rPr>
              <a:t>, FDA</a:t>
            </a:r>
            <a:r>
              <a:rPr lang="ru-RU" sz="1600" i="1" dirty="0">
                <a:solidFill>
                  <a:srgbClr val="007366"/>
                </a:solidFill>
                <a:latin typeface="Arial" panose="020B0604020202020204" pitchFamily="34" charset="0"/>
                <a:cs typeface="Arial" panose="020B0604020202020204" pitchFamily="34" charset="0"/>
              </a:rPr>
              <a:t>) в 2021 г. одобрило проведение </a:t>
            </a:r>
            <a:r>
              <a:rPr lang="ru-RU" sz="1600" i="1" dirty="0" err="1">
                <a:solidFill>
                  <a:srgbClr val="007366"/>
                </a:solidFill>
                <a:latin typeface="Arial" panose="020B0604020202020204" pitchFamily="34" charset="0"/>
                <a:cs typeface="Arial" panose="020B0604020202020204" pitchFamily="34" charset="0"/>
              </a:rPr>
              <a:t>клини</a:t>
            </a:r>
            <a:r>
              <a:rPr lang="ru-RU" sz="1600" i="1" dirty="0">
                <a:solidFill>
                  <a:srgbClr val="007366"/>
                </a:solidFill>
                <a:latin typeface="Arial" panose="020B0604020202020204" pitchFamily="34" charset="0"/>
                <a:cs typeface="Arial" panose="020B0604020202020204" pitchFamily="34" charset="0"/>
              </a:rPr>
              <a:t> </a:t>
            </a:r>
            <a:r>
              <a:rPr lang="ru-RU" sz="1600" i="1" dirty="0" smtClean="0">
                <a:solidFill>
                  <a:srgbClr val="007366"/>
                </a:solidFill>
                <a:latin typeface="Arial" panose="020B0604020202020204" pitchFamily="34" charset="0"/>
                <a:cs typeface="Arial" panose="020B0604020202020204" pitchFamily="34" charset="0"/>
              </a:rPr>
              <a:t>- </a:t>
            </a:r>
            <a:r>
              <a:rPr lang="ru-RU" sz="1600" i="1" dirty="0" err="1" smtClean="0">
                <a:solidFill>
                  <a:srgbClr val="007366"/>
                </a:solidFill>
                <a:latin typeface="Arial" panose="020B0604020202020204" pitchFamily="34" charset="0"/>
                <a:cs typeface="Arial" panose="020B0604020202020204" pitchFamily="34" charset="0"/>
              </a:rPr>
              <a:t>ческого</a:t>
            </a:r>
            <a:r>
              <a:rPr lang="ru-RU" sz="1600" i="1" dirty="0" smtClean="0">
                <a:solidFill>
                  <a:srgbClr val="007366"/>
                </a:solidFill>
                <a:latin typeface="Arial" panose="020B0604020202020204" pitchFamily="34" charset="0"/>
                <a:cs typeface="Arial" panose="020B0604020202020204" pitchFamily="34" charset="0"/>
              </a:rPr>
              <a:t> </a:t>
            </a:r>
            <a:r>
              <a:rPr lang="ru-RU" sz="1600" i="1" dirty="0">
                <a:solidFill>
                  <a:srgbClr val="007366"/>
                </a:solidFill>
                <a:latin typeface="Arial" panose="020B0604020202020204" pitchFamily="34" charset="0"/>
                <a:cs typeface="Arial" panose="020B0604020202020204" pitchFamily="34" charset="0"/>
              </a:rPr>
              <a:t>исследования (КИ) 3 фазы для </a:t>
            </a:r>
            <a:r>
              <a:rPr lang="ru-RU" sz="1600" i="1" dirty="0" smtClean="0">
                <a:solidFill>
                  <a:srgbClr val="007366"/>
                </a:solidFill>
                <a:latin typeface="Arial" panose="020B0604020202020204" pitchFamily="34" charset="0"/>
                <a:cs typeface="Arial" panose="020B0604020202020204" pitchFamily="34" charset="0"/>
              </a:rPr>
              <a:t>регистрации </a:t>
            </a:r>
            <a:r>
              <a:rPr lang="ru-RU" sz="1600" i="1" dirty="0">
                <a:solidFill>
                  <a:srgbClr val="007366"/>
                </a:solidFill>
                <a:latin typeface="Arial" panose="020B0604020202020204" pitchFamily="34" charset="0"/>
                <a:cs typeface="Arial" panose="020B0604020202020204" pitchFamily="34" charset="0"/>
              </a:rPr>
              <a:t>препарата в США в случае </a:t>
            </a:r>
            <a:r>
              <a:rPr lang="ru-RU" sz="1600" i="1" dirty="0" smtClean="0">
                <a:solidFill>
                  <a:srgbClr val="007366"/>
                </a:solidFill>
                <a:latin typeface="Arial" panose="020B0604020202020204" pitchFamily="34" charset="0"/>
                <a:cs typeface="Arial" panose="020B0604020202020204" pitchFamily="34" charset="0"/>
              </a:rPr>
              <a:t>достижения </a:t>
            </a:r>
            <a:r>
              <a:rPr lang="ru-RU" sz="1600" i="1" dirty="0">
                <a:solidFill>
                  <a:srgbClr val="007366"/>
                </a:solidFill>
                <a:latin typeface="Arial" panose="020B0604020202020204" pitchFamily="34" charset="0"/>
                <a:cs typeface="Arial" panose="020B0604020202020204" pitchFamily="34" charset="0"/>
              </a:rPr>
              <a:t>успешных результатов</a:t>
            </a:r>
            <a:r>
              <a:rPr lang="ru-RU" sz="1600" i="1" dirty="0" smtClean="0">
                <a:solidFill>
                  <a:srgbClr val="007366"/>
                </a:solidFill>
                <a:latin typeface="Arial" panose="020B0604020202020204" pitchFamily="34" charset="0"/>
                <a:cs typeface="Arial" panose="020B0604020202020204" pitchFamily="34" charset="0"/>
              </a:rPr>
              <a:t>.</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Применяется </a:t>
            </a:r>
            <a:r>
              <a:rPr lang="ru-RU" sz="1600" i="1" dirty="0">
                <a:solidFill>
                  <a:srgbClr val="007366"/>
                </a:solidFill>
                <a:latin typeface="Arial" panose="020B0604020202020204" pitchFamily="34" charset="0"/>
                <a:cs typeface="Arial" panose="020B0604020202020204" pitchFamily="34" charset="0"/>
              </a:rPr>
              <a:t>для лечения </a:t>
            </a:r>
            <a:r>
              <a:rPr lang="ru-RU" sz="1600" i="1" dirty="0" smtClean="0">
                <a:solidFill>
                  <a:srgbClr val="007366"/>
                </a:solidFill>
                <a:latin typeface="Arial" panose="020B0604020202020204" pitchFamily="34" charset="0"/>
                <a:cs typeface="Arial" panose="020B0604020202020204" pitchFamily="34" charset="0"/>
              </a:rPr>
              <a:t>Бокового амиотрофического склероза -  </a:t>
            </a:r>
            <a:r>
              <a:rPr lang="ru-RU" sz="1600" i="1" dirty="0" err="1" smtClean="0">
                <a:solidFill>
                  <a:srgbClr val="007366"/>
                </a:solidFill>
                <a:latin typeface="Arial" panose="020B0604020202020204" pitchFamily="34" charset="0"/>
                <a:cs typeface="Arial" panose="020B0604020202020204" pitchFamily="34" charset="0"/>
              </a:rPr>
              <a:t>нейродегенеративного</a:t>
            </a:r>
            <a:r>
              <a:rPr lang="ru-RU" sz="1600" i="1" dirty="0" smtClean="0">
                <a:solidFill>
                  <a:srgbClr val="007366"/>
                </a:solidFill>
                <a:latin typeface="Arial" panose="020B0604020202020204" pitchFamily="34" charset="0"/>
                <a:cs typeface="Arial" panose="020B0604020202020204" pitchFamily="34" charset="0"/>
              </a:rPr>
              <a:t> заболевания, характеризующегося </a:t>
            </a:r>
            <a:r>
              <a:rPr lang="ru-RU" sz="1600" i="1" dirty="0">
                <a:solidFill>
                  <a:srgbClr val="007366"/>
                </a:solidFill>
                <a:latin typeface="Arial" panose="020B0604020202020204" pitchFamily="34" charset="0"/>
                <a:cs typeface="Arial" panose="020B0604020202020204" pitchFamily="34" charset="0"/>
              </a:rPr>
              <a:t>прогрессирующей гибелью </a:t>
            </a:r>
            <a:r>
              <a:rPr lang="ru-RU" sz="1600" i="1" dirty="0" smtClean="0">
                <a:solidFill>
                  <a:srgbClr val="007366"/>
                </a:solidFill>
                <a:latin typeface="Arial" panose="020B0604020202020204" pitchFamily="34" charset="0"/>
                <a:cs typeface="Arial" panose="020B0604020202020204" pitchFamily="34" charset="0"/>
              </a:rPr>
              <a:t>двигательных нейронов </a:t>
            </a:r>
            <a:r>
              <a:rPr lang="ru-RU" sz="1600" i="1" dirty="0">
                <a:solidFill>
                  <a:srgbClr val="007366"/>
                </a:solidFill>
                <a:latin typeface="Arial" panose="020B0604020202020204" pitchFamily="34" charset="0"/>
                <a:cs typeface="Arial" panose="020B0604020202020204" pitchFamily="34" charset="0"/>
              </a:rPr>
              <a:t>и </a:t>
            </a:r>
            <a:r>
              <a:rPr lang="ru-RU" sz="1600" i="1" dirty="0" smtClean="0">
                <a:solidFill>
                  <a:srgbClr val="007366"/>
                </a:solidFill>
                <a:latin typeface="Arial" panose="020B0604020202020204" pitchFamily="34" charset="0"/>
                <a:cs typeface="Arial" panose="020B0604020202020204" pitchFamily="34" charset="0"/>
              </a:rPr>
              <a:t>имеющего </a:t>
            </a:r>
            <a:r>
              <a:rPr lang="ru-RU" sz="1600" i="1" dirty="0">
                <a:solidFill>
                  <a:srgbClr val="007366"/>
                </a:solidFill>
                <a:latin typeface="Arial" panose="020B0604020202020204" pitchFamily="34" charset="0"/>
                <a:cs typeface="Arial" panose="020B0604020202020204" pitchFamily="34" charset="0"/>
              </a:rPr>
              <a:t>как аутоиммунную </a:t>
            </a:r>
            <a:r>
              <a:rPr lang="ru-RU" sz="1600" i="1" dirty="0" smtClean="0">
                <a:solidFill>
                  <a:srgbClr val="007366"/>
                </a:solidFill>
                <a:latin typeface="Arial" panose="020B0604020202020204" pitchFamily="34" charset="0"/>
                <a:cs typeface="Arial" panose="020B0604020202020204" pitchFamily="34" charset="0"/>
              </a:rPr>
              <a:t>воспалительную</a:t>
            </a:r>
            <a:r>
              <a:rPr lang="ru-RU" sz="1600" i="1" dirty="0">
                <a:solidFill>
                  <a:srgbClr val="007366"/>
                </a:solidFill>
                <a:latin typeface="Arial" panose="020B0604020202020204" pitchFamily="34" charset="0"/>
                <a:cs typeface="Arial" panose="020B0604020202020204" pitchFamily="34" charset="0"/>
              </a:rPr>
              <a:t>, так и наследственную </a:t>
            </a:r>
            <a:r>
              <a:rPr lang="ru-RU" sz="1600" i="1" dirty="0" smtClean="0">
                <a:solidFill>
                  <a:srgbClr val="007366"/>
                </a:solidFill>
                <a:latin typeface="Arial" panose="020B0604020202020204" pitchFamily="34" charset="0"/>
                <a:cs typeface="Arial" panose="020B0604020202020204" pitchFamily="34" charset="0"/>
              </a:rPr>
              <a:t>этиологию</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Согласно </a:t>
            </a:r>
            <a:r>
              <a:rPr lang="ru-RU" sz="1600" i="1" dirty="0" smtClean="0">
                <a:solidFill>
                  <a:srgbClr val="007366"/>
                </a:solidFill>
                <a:latin typeface="Arial" panose="020B0604020202020204" pitchFamily="34" charset="0"/>
                <a:cs typeface="Arial" panose="020B0604020202020204" pitchFamily="34" charset="0"/>
              </a:rPr>
              <a:t>данным разработчика </a:t>
            </a:r>
            <a:r>
              <a:rPr lang="ru-RU" sz="1600" i="1" dirty="0">
                <a:solidFill>
                  <a:srgbClr val="007366"/>
                </a:solidFill>
                <a:latin typeface="Arial" panose="020B0604020202020204" pitchFamily="34" charset="0"/>
                <a:cs typeface="Arial" panose="020B0604020202020204" pitchFamily="34" charset="0"/>
              </a:rPr>
              <a:t>через 6 мес. после </a:t>
            </a:r>
            <a:r>
              <a:rPr lang="ru-RU" sz="1600" i="1" dirty="0" smtClean="0">
                <a:solidFill>
                  <a:srgbClr val="007366"/>
                </a:solidFill>
                <a:latin typeface="Arial" panose="020B0604020202020204" pitchFamily="34" charset="0"/>
                <a:cs typeface="Arial" panose="020B0604020202020204" pitchFamily="34" charset="0"/>
              </a:rPr>
              <a:t>терапии </a:t>
            </a:r>
            <a:r>
              <a:rPr lang="ru-RU" sz="1600" i="1" dirty="0" err="1" smtClean="0">
                <a:solidFill>
                  <a:srgbClr val="007366"/>
                </a:solidFill>
                <a:latin typeface="Arial" panose="020B0604020202020204" pitchFamily="34" charset="0"/>
                <a:cs typeface="Arial" panose="020B0604020202020204" pitchFamily="34" charset="0"/>
              </a:rPr>
              <a:t>Neuronata</a:t>
            </a:r>
            <a:r>
              <a:rPr lang="ru-RU" sz="1600" i="1" dirty="0" smtClean="0">
                <a:solidFill>
                  <a:srgbClr val="007366"/>
                </a:solidFill>
                <a:latin typeface="Arial" panose="020B0604020202020204" pitchFamily="34" charset="0"/>
                <a:cs typeface="Arial" panose="020B0604020202020204" pitchFamily="34" charset="0"/>
              </a:rPr>
              <a:t>-R </a:t>
            </a:r>
            <a:r>
              <a:rPr lang="ru-RU" sz="1600" i="1" dirty="0">
                <a:solidFill>
                  <a:srgbClr val="007366"/>
                </a:solidFill>
                <a:latin typeface="Arial" panose="020B0604020202020204" pitchFamily="34" charset="0"/>
                <a:cs typeface="Arial" panose="020B0604020202020204" pitchFamily="34" charset="0"/>
              </a:rPr>
              <a:t>состояние пациентов с </a:t>
            </a:r>
            <a:r>
              <a:rPr lang="ru-RU" sz="1600" i="1" dirty="0" smtClean="0">
                <a:solidFill>
                  <a:srgbClr val="007366"/>
                </a:solidFill>
                <a:latin typeface="Arial" panose="020B0604020202020204" pitchFamily="34" charset="0"/>
                <a:cs typeface="Arial" panose="020B0604020202020204" pitchFamily="34" charset="0"/>
              </a:rPr>
              <a:t>боковым амиотрофическим </a:t>
            </a:r>
            <a:r>
              <a:rPr lang="ru-RU" sz="1600" i="1" dirty="0">
                <a:solidFill>
                  <a:srgbClr val="007366"/>
                </a:solidFill>
                <a:latin typeface="Arial" panose="020B0604020202020204" pitchFamily="34" charset="0"/>
                <a:cs typeface="Arial" panose="020B0604020202020204" pitchFamily="34" charset="0"/>
              </a:rPr>
              <a:t>склерозом </a:t>
            </a:r>
            <a:r>
              <a:rPr lang="ru-RU" sz="1600" i="1" dirty="0" smtClean="0">
                <a:solidFill>
                  <a:srgbClr val="007366"/>
                </a:solidFill>
                <a:latin typeface="Arial" panose="020B0604020202020204" pitchFamily="34" charset="0"/>
                <a:cs typeface="Arial" panose="020B0604020202020204" pitchFamily="34" charset="0"/>
              </a:rPr>
              <a:t>функционально стабилизировалось </a:t>
            </a:r>
            <a:r>
              <a:rPr lang="ru-RU" sz="1600" i="1" dirty="0">
                <a:solidFill>
                  <a:srgbClr val="007366"/>
                </a:solidFill>
                <a:latin typeface="Arial" panose="020B0604020202020204" pitchFamily="34" charset="0"/>
                <a:cs typeface="Arial" panose="020B0604020202020204" pitchFamily="34" charset="0"/>
              </a:rPr>
              <a:t>в 63% случаев против </a:t>
            </a:r>
            <a:r>
              <a:rPr lang="ru-RU" sz="1600" i="1" dirty="0" smtClean="0">
                <a:solidFill>
                  <a:srgbClr val="007366"/>
                </a:solidFill>
                <a:latin typeface="Arial" panose="020B0604020202020204" pitchFamily="34" charset="0"/>
                <a:cs typeface="Arial" panose="020B0604020202020204" pitchFamily="34" charset="0"/>
              </a:rPr>
              <a:t>22% пациентов </a:t>
            </a:r>
            <a:r>
              <a:rPr lang="ru-RU" sz="1600" i="1" dirty="0">
                <a:solidFill>
                  <a:srgbClr val="007366"/>
                </a:solidFill>
                <a:latin typeface="Arial" panose="020B0604020202020204" pitchFamily="34" charset="0"/>
                <a:cs typeface="Arial" panose="020B0604020202020204" pitchFamily="34" charset="0"/>
              </a:rPr>
              <a:t>в контрольной группе (</a:t>
            </a:r>
            <a:r>
              <a:rPr lang="ru-RU" sz="1600" i="1" dirty="0" err="1">
                <a:solidFill>
                  <a:srgbClr val="007366"/>
                </a:solidFill>
                <a:latin typeface="Arial" panose="020B0604020202020204" pitchFamily="34" charset="0"/>
                <a:cs typeface="Arial" panose="020B0604020202020204" pitchFamily="34" charset="0"/>
              </a:rPr>
              <a:t>идентифика</a:t>
            </a:r>
            <a:r>
              <a:rPr lang="ru-RU" sz="1600" i="1" dirty="0">
                <a:solidFill>
                  <a:srgbClr val="007366"/>
                </a:solidFill>
                <a:latin typeface="Arial" panose="020B0604020202020204" pitchFamily="34" charset="0"/>
                <a:cs typeface="Arial" panose="020B0604020202020204" pitchFamily="34" charset="0"/>
              </a:rPr>
              <a:t> </a:t>
            </a:r>
            <a:r>
              <a:rPr lang="ru-RU" sz="1600" i="1" dirty="0" err="1" smtClean="0">
                <a:solidFill>
                  <a:srgbClr val="007366"/>
                </a:solidFill>
                <a:latin typeface="Arial" panose="020B0604020202020204" pitchFamily="34" charset="0"/>
                <a:cs typeface="Arial" panose="020B0604020202020204" pitchFamily="34" charset="0"/>
              </a:rPr>
              <a:t>ционный</a:t>
            </a:r>
            <a:r>
              <a:rPr lang="ru-RU" sz="1600" i="1" dirty="0" smtClean="0">
                <a:solidFill>
                  <a:srgbClr val="007366"/>
                </a:solidFill>
                <a:latin typeface="Arial" panose="020B0604020202020204" pitchFamily="34" charset="0"/>
                <a:cs typeface="Arial" panose="020B0604020202020204" pitchFamily="34" charset="0"/>
              </a:rPr>
              <a:t> </a:t>
            </a:r>
            <a:r>
              <a:rPr lang="ru-RU" sz="1600" i="1" dirty="0">
                <a:solidFill>
                  <a:srgbClr val="007366"/>
                </a:solidFill>
                <a:latin typeface="Arial" panose="020B0604020202020204" pitchFamily="34" charset="0"/>
                <a:cs typeface="Arial" panose="020B0604020202020204" pitchFamily="34" charset="0"/>
              </a:rPr>
              <a:t>номер КИ в системе </a:t>
            </a:r>
            <a:r>
              <a:rPr lang="ru-RU" sz="1600" i="1" dirty="0" smtClean="0">
                <a:solidFill>
                  <a:srgbClr val="007366"/>
                </a:solidFill>
                <a:latin typeface="Arial" panose="020B0604020202020204" pitchFamily="34" charset="0"/>
                <a:cs typeface="Arial" panose="020B0604020202020204" pitchFamily="34" charset="0"/>
              </a:rPr>
              <a:t>ClinicalTrials.gov: NCT01363401</a:t>
            </a:r>
            <a:r>
              <a:rPr lang="ru-RU" sz="1600" i="1" dirty="0">
                <a:solidFill>
                  <a:srgbClr val="007366"/>
                </a:solidFill>
                <a:latin typeface="Arial" panose="020B0604020202020204" pitchFamily="34" charset="0"/>
                <a:cs typeface="Arial" panose="020B0604020202020204" pitchFamily="34" charset="0"/>
              </a:rPr>
              <a:t>)</a:t>
            </a:r>
            <a:endParaRPr lang="ru-RU" sz="1600" i="1" dirty="0" smtClean="0">
              <a:solidFill>
                <a:srgbClr val="007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59837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0"/>
            <a:ext cx="8376613" cy="873570"/>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Примеры клеточных препаратов</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363415" y="1406769"/>
            <a:ext cx="10058399" cy="5800850"/>
          </a:xfrm>
        </p:spPr>
        <p:txBody>
          <a:bodyPr anchor="t">
            <a:noAutofit/>
          </a:bodyPr>
          <a:lstStyle/>
          <a:p>
            <a:pPr algn="just">
              <a:lnSpc>
                <a:spcPct val="100000"/>
              </a:lnSpc>
              <a:spcBef>
                <a:spcPts val="0"/>
              </a:spcBef>
            </a:pPr>
            <a:r>
              <a:rPr lang="en-US" sz="1600" b="1" i="1" dirty="0" err="1" smtClean="0">
                <a:solidFill>
                  <a:srgbClr val="007366"/>
                </a:solidFill>
                <a:latin typeface="Arial" panose="020B0604020202020204" pitchFamily="34" charset="0"/>
                <a:cs typeface="Arial" panose="020B0604020202020204" pitchFamily="34" charset="0"/>
              </a:rPr>
              <a:t>Stemirac</a:t>
            </a:r>
            <a:r>
              <a:rPr lang="ru-RU" sz="1600" b="1" i="1" dirty="0" smtClean="0">
                <a:solidFill>
                  <a:srgbClr val="007366"/>
                </a:solidFill>
                <a:latin typeface="Arial" panose="020B0604020202020204" pitchFamily="34" charset="0"/>
                <a:cs typeface="Arial" panose="020B0604020202020204" pitchFamily="34" charset="0"/>
              </a:rPr>
              <a:t> </a:t>
            </a:r>
            <a:r>
              <a:rPr lang="en-US" sz="1600" b="1" i="1" dirty="0" smtClean="0">
                <a:solidFill>
                  <a:srgbClr val="007366"/>
                </a:solidFill>
                <a:latin typeface="Arial" panose="020B0604020202020204" pitchFamily="34" charset="0"/>
                <a:cs typeface="Arial" panose="020B0604020202020204" pitchFamily="34" charset="0"/>
              </a:rPr>
              <a:t>(</a:t>
            </a:r>
            <a:r>
              <a:rPr lang="en-US" sz="1600" b="1" i="1" dirty="0" err="1" smtClean="0">
                <a:solidFill>
                  <a:srgbClr val="007366"/>
                </a:solidFill>
                <a:latin typeface="Arial" panose="020B0604020202020204" pitchFamily="34" charset="0"/>
                <a:cs typeface="Arial" panose="020B0604020202020204" pitchFamily="34" charset="0"/>
              </a:rPr>
              <a:t>Nipro</a:t>
            </a:r>
            <a:r>
              <a:rPr lang="en-US" sz="1600" b="1" i="1" dirty="0" smtClean="0">
                <a:solidFill>
                  <a:srgbClr val="007366"/>
                </a:solidFill>
                <a:latin typeface="Arial" panose="020B0604020202020204" pitchFamily="34" charset="0"/>
                <a:cs typeface="Arial" panose="020B0604020202020204" pitchFamily="34" charset="0"/>
              </a:rPr>
              <a:t> </a:t>
            </a:r>
            <a:r>
              <a:rPr lang="en-US" sz="1600" b="1" i="1" dirty="0">
                <a:solidFill>
                  <a:srgbClr val="007366"/>
                </a:solidFill>
                <a:latin typeface="Arial" panose="020B0604020202020204" pitchFamily="34" charset="0"/>
                <a:cs typeface="Arial" panose="020B0604020202020204" pitchFamily="34" charset="0"/>
              </a:rPr>
              <a:t>Corporation</a:t>
            </a:r>
            <a:r>
              <a:rPr lang="en-US" sz="1600" b="1" i="1" dirty="0" smtClean="0">
                <a:solidFill>
                  <a:srgbClr val="007366"/>
                </a:solidFill>
                <a:latin typeface="Arial" panose="020B0604020202020204" pitchFamily="34" charset="0"/>
                <a:cs typeface="Arial" panose="020B0604020202020204" pitchFamily="34" charset="0"/>
              </a:rPr>
              <a:t>)</a:t>
            </a:r>
            <a:endParaRPr lang="ru-RU" sz="1600" b="1"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В 2018 г. в Японии </a:t>
            </a:r>
            <a:r>
              <a:rPr lang="ru-RU" sz="1600" i="1" dirty="0" smtClean="0">
                <a:solidFill>
                  <a:srgbClr val="007366"/>
                </a:solidFill>
                <a:latin typeface="Arial" panose="020B0604020202020204" pitchFamily="34" charset="0"/>
                <a:cs typeface="Arial" panose="020B0604020202020204" pitchFamily="34" charset="0"/>
              </a:rPr>
              <a:t>получил </a:t>
            </a:r>
            <a:r>
              <a:rPr lang="ru-RU" sz="1600" i="1" dirty="0">
                <a:solidFill>
                  <a:srgbClr val="007366"/>
                </a:solidFill>
                <a:latin typeface="Arial" panose="020B0604020202020204" pitchFamily="34" charset="0"/>
                <a:cs typeface="Arial" panose="020B0604020202020204" pitchFamily="34" charset="0"/>
              </a:rPr>
              <a:t>условное </a:t>
            </a:r>
            <a:r>
              <a:rPr lang="ru-RU" sz="1600" i="1" dirty="0" smtClean="0">
                <a:solidFill>
                  <a:srgbClr val="007366"/>
                </a:solidFill>
                <a:latin typeface="Arial" panose="020B0604020202020204" pitchFamily="34" charset="0"/>
                <a:cs typeface="Arial" panose="020B0604020202020204" pitchFamily="34" charset="0"/>
              </a:rPr>
              <a:t>одобрение</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Применяется </a:t>
            </a:r>
            <a:r>
              <a:rPr lang="ru-RU" sz="1600" i="1" dirty="0">
                <a:solidFill>
                  <a:srgbClr val="007366"/>
                </a:solidFill>
                <a:latin typeface="Arial" panose="020B0604020202020204" pitchFamily="34" charset="0"/>
                <a:cs typeface="Arial" panose="020B0604020202020204" pitchFamily="34" charset="0"/>
              </a:rPr>
              <a:t>для лечения </a:t>
            </a:r>
            <a:r>
              <a:rPr lang="ru-RU" sz="1600" i="1" dirty="0" smtClean="0">
                <a:solidFill>
                  <a:srgbClr val="007366"/>
                </a:solidFill>
                <a:latin typeface="Arial" panose="020B0604020202020204" pitchFamily="34" charset="0"/>
                <a:cs typeface="Arial" panose="020B0604020202020204" pitchFamily="34" charset="0"/>
              </a:rPr>
              <a:t>повреждений спинного </a:t>
            </a:r>
            <a:r>
              <a:rPr lang="ru-RU" sz="1600" i="1" dirty="0">
                <a:solidFill>
                  <a:srgbClr val="007366"/>
                </a:solidFill>
                <a:latin typeface="Arial" panose="020B0604020202020204" pitchFamily="34" charset="0"/>
                <a:cs typeface="Arial" panose="020B0604020202020204" pitchFamily="34" charset="0"/>
              </a:rPr>
              <a:t>мозга</a:t>
            </a:r>
            <a:endParaRPr lang="ru-RU" sz="16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Он выпускается в </a:t>
            </a:r>
            <a:r>
              <a:rPr lang="ru-RU" sz="1600" i="1" dirty="0" smtClean="0">
                <a:solidFill>
                  <a:srgbClr val="007366"/>
                </a:solidFill>
                <a:latin typeface="Arial" panose="020B0604020202020204" pitchFamily="34" charset="0"/>
                <a:cs typeface="Arial" panose="020B0604020202020204" pitchFamily="34" charset="0"/>
              </a:rPr>
              <a:t>лекарственной </a:t>
            </a:r>
            <a:r>
              <a:rPr lang="ru-RU" sz="1600" i="1" dirty="0">
                <a:solidFill>
                  <a:srgbClr val="007366"/>
                </a:solidFill>
                <a:latin typeface="Arial" panose="020B0604020202020204" pitchFamily="34" charset="0"/>
                <a:cs typeface="Arial" panose="020B0604020202020204" pitchFamily="34" charset="0"/>
              </a:rPr>
              <a:t>форме, предназначенной для </a:t>
            </a:r>
            <a:r>
              <a:rPr lang="ru-RU" sz="1600" i="1" dirty="0" smtClean="0">
                <a:solidFill>
                  <a:srgbClr val="007366"/>
                </a:solidFill>
                <a:latin typeface="Arial" panose="020B0604020202020204" pitchFamily="34" charset="0"/>
                <a:cs typeface="Arial" panose="020B0604020202020204" pitchFamily="34" charset="0"/>
              </a:rPr>
              <a:t>внутривенной </a:t>
            </a:r>
            <a:r>
              <a:rPr lang="ru-RU" sz="1600" i="1" dirty="0" err="1">
                <a:solidFill>
                  <a:srgbClr val="007366"/>
                </a:solidFill>
                <a:latin typeface="Arial" panose="020B0604020202020204" pitchFamily="34" charset="0"/>
                <a:cs typeface="Arial" panose="020B0604020202020204" pitchFamily="34" charset="0"/>
              </a:rPr>
              <a:t>инфузии</a:t>
            </a:r>
            <a:r>
              <a:rPr lang="ru-RU" sz="1600" i="1" dirty="0">
                <a:solidFill>
                  <a:srgbClr val="007366"/>
                </a:solidFill>
                <a:latin typeface="Arial" panose="020B0604020202020204" pitchFamily="34" charset="0"/>
                <a:cs typeface="Arial" panose="020B0604020202020204" pitchFamily="34" charset="0"/>
              </a:rPr>
              <a:t> </a:t>
            </a:r>
            <a:r>
              <a:rPr lang="ru-RU" sz="1600" i="1" dirty="0" err="1">
                <a:solidFill>
                  <a:srgbClr val="007366"/>
                </a:solidFill>
                <a:latin typeface="Arial" panose="020B0604020202020204" pitchFamily="34" charset="0"/>
                <a:cs typeface="Arial" panose="020B0604020202020204" pitchFamily="34" charset="0"/>
              </a:rPr>
              <a:t>аутологичных</a:t>
            </a:r>
            <a:r>
              <a:rPr lang="ru-RU" sz="1600" i="1" dirty="0">
                <a:solidFill>
                  <a:srgbClr val="007366"/>
                </a:solidFill>
                <a:latin typeface="Arial" panose="020B0604020202020204" pitchFamily="34" charset="0"/>
                <a:cs typeface="Arial" panose="020B0604020202020204" pitchFamily="34" charset="0"/>
              </a:rPr>
              <a:t> МСК, </a:t>
            </a:r>
            <a:r>
              <a:rPr lang="ru-RU" sz="1600" i="1" dirty="0" smtClean="0">
                <a:solidFill>
                  <a:srgbClr val="007366"/>
                </a:solidFill>
                <a:latin typeface="Arial" panose="020B0604020202020204" pitchFamily="34" charset="0"/>
                <a:cs typeface="Arial" panose="020B0604020202020204" pitchFamily="34" charset="0"/>
              </a:rPr>
              <a:t>выделенных из </a:t>
            </a:r>
            <a:r>
              <a:rPr lang="ru-RU" sz="1600" i="1" dirty="0">
                <a:solidFill>
                  <a:srgbClr val="007366"/>
                </a:solidFill>
                <a:latin typeface="Arial" panose="020B0604020202020204" pitchFamily="34" charset="0"/>
                <a:cs typeface="Arial" panose="020B0604020202020204" pitchFamily="34" charset="0"/>
              </a:rPr>
              <a:t>костного мозга. </a:t>
            </a:r>
            <a:endParaRPr lang="ru-RU" sz="16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Согласно </a:t>
            </a:r>
            <a:r>
              <a:rPr lang="ru-RU" sz="1600" i="1" dirty="0">
                <a:solidFill>
                  <a:srgbClr val="007366"/>
                </a:solidFill>
                <a:latin typeface="Arial" panose="020B0604020202020204" pitchFamily="34" charset="0"/>
                <a:cs typeface="Arial" panose="020B0604020202020204" pitchFamily="34" charset="0"/>
              </a:rPr>
              <a:t>данным КИ, у </a:t>
            </a:r>
            <a:r>
              <a:rPr lang="ru-RU" sz="1600" i="1" dirty="0" smtClean="0">
                <a:solidFill>
                  <a:srgbClr val="007366"/>
                </a:solidFill>
                <a:latin typeface="Arial" panose="020B0604020202020204" pitchFamily="34" charset="0"/>
                <a:cs typeface="Arial" panose="020B0604020202020204" pitchFamily="34" charset="0"/>
              </a:rPr>
              <a:t>12 из </a:t>
            </a:r>
            <a:r>
              <a:rPr lang="ru-RU" sz="1600" i="1" dirty="0">
                <a:solidFill>
                  <a:srgbClr val="007366"/>
                </a:solidFill>
                <a:latin typeface="Arial" panose="020B0604020202020204" pitchFamily="34" charset="0"/>
                <a:cs typeface="Arial" panose="020B0604020202020204" pitchFamily="34" charset="0"/>
              </a:rPr>
              <a:t>13 пациентов с травмами спинного </a:t>
            </a:r>
            <a:r>
              <a:rPr lang="ru-RU" sz="1600" i="1" dirty="0" smtClean="0">
                <a:solidFill>
                  <a:srgbClr val="007366"/>
                </a:solidFill>
                <a:latin typeface="Arial" panose="020B0604020202020204" pitchFamily="34" charset="0"/>
                <a:cs typeface="Arial" panose="020B0604020202020204" pitchFamily="34" charset="0"/>
              </a:rPr>
              <a:t>мозга через </a:t>
            </a:r>
            <a:r>
              <a:rPr lang="ru-RU" sz="1600" i="1" dirty="0">
                <a:solidFill>
                  <a:srgbClr val="007366"/>
                </a:solidFill>
                <a:latin typeface="Arial" panose="020B0604020202020204" pitchFamily="34" charset="0"/>
                <a:cs typeface="Arial" panose="020B0604020202020204" pitchFamily="34" charset="0"/>
              </a:rPr>
              <a:t>6 мес. после </a:t>
            </a:r>
            <a:r>
              <a:rPr lang="ru-RU" sz="1600" i="1" dirty="0" err="1">
                <a:solidFill>
                  <a:srgbClr val="007366"/>
                </a:solidFill>
                <a:latin typeface="Arial" panose="020B0604020202020204" pitchFamily="34" charset="0"/>
                <a:cs typeface="Arial" panose="020B0604020202020204" pitchFamily="34" charset="0"/>
              </a:rPr>
              <a:t>инфузии</a:t>
            </a:r>
            <a:r>
              <a:rPr lang="ru-RU" sz="1600" i="1" dirty="0">
                <a:solidFill>
                  <a:srgbClr val="007366"/>
                </a:solidFill>
                <a:latin typeface="Arial" panose="020B0604020202020204" pitchFamily="34" charset="0"/>
                <a:cs typeface="Arial" panose="020B0604020202020204" pitchFamily="34" charset="0"/>
              </a:rPr>
              <a:t> препарата были </a:t>
            </a:r>
            <a:r>
              <a:rPr lang="ru-RU" sz="1600" i="1" dirty="0" smtClean="0">
                <a:solidFill>
                  <a:srgbClr val="007366"/>
                </a:solidFill>
                <a:latin typeface="Arial" panose="020B0604020202020204" pitchFamily="34" charset="0"/>
                <a:cs typeface="Arial" panose="020B0604020202020204" pitchFamily="34" charset="0"/>
              </a:rPr>
              <a:t>отмечены </a:t>
            </a:r>
            <a:r>
              <a:rPr lang="ru-RU" sz="1600" i="1" dirty="0">
                <a:solidFill>
                  <a:srgbClr val="007366"/>
                </a:solidFill>
                <a:latin typeface="Arial" panose="020B0604020202020204" pitchFamily="34" charset="0"/>
                <a:cs typeface="Arial" panose="020B0604020202020204" pitchFamily="34" charset="0"/>
              </a:rPr>
              <a:t>неврологические </a:t>
            </a:r>
            <a:r>
              <a:rPr lang="ru-RU" sz="1600" i="1" dirty="0" smtClean="0">
                <a:solidFill>
                  <a:srgbClr val="007366"/>
                </a:solidFill>
                <a:latin typeface="Arial" panose="020B0604020202020204" pitchFamily="34" charset="0"/>
                <a:cs typeface="Arial" panose="020B0604020202020204" pitchFamily="34" charset="0"/>
              </a:rPr>
              <a:t>улучшения</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en-US" sz="1600" b="1" i="1" dirty="0" err="1">
                <a:solidFill>
                  <a:srgbClr val="007366"/>
                </a:solidFill>
                <a:latin typeface="Arial" panose="020B0604020202020204" pitchFamily="34" charset="0"/>
                <a:cs typeface="Arial" panose="020B0604020202020204" pitchFamily="34" charset="0"/>
              </a:rPr>
              <a:t>MesestroCell</a:t>
            </a:r>
            <a:r>
              <a:rPr lang="en-US" sz="1600" b="1" i="1" dirty="0">
                <a:solidFill>
                  <a:srgbClr val="007366"/>
                </a:solidFill>
                <a:latin typeface="Arial" panose="020B0604020202020204" pitchFamily="34" charset="0"/>
                <a:cs typeface="Arial" panose="020B0604020202020204" pitchFamily="34" charset="0"/>
              </a:rPr>
              <a:t> (Cell Tech Pharmed</a:t>
            </a:r>
            <a:r>
              <a:rPr lang="en-US" sz="1600" b="1" i="1" dirty="0" smtClean="0">
                <a:solidFill>
                  <a:srgbClr val="007366"/>
                </a:solidFill>
                <a:latin typeface="Arial" panose="020B0604020202020204" pitchFamily="34" charset="0"/>
                <a:cs typeface="Arial" panose="020B0604020202020204" pitchFamily="34" charset="0"/>
              </a:rPr>
              <a:t>)</a:t>
            </a:r>
            <a:endParaRPr lang="ru-RU" sz="1600" b="1"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Был </a:t>
            </a:r>
            <a:r>
              <a:rPr lang="ru-RU" sz="1600" i="1" dirty="0">
                <a:solidFill>
                  <a:srgbClr val="007366"/>
                </a:solidFill>
                <a:latin typeface="Arial" panose="020B0604020202020204" pitchFamily="34" charset="0"/>
                <a:cs typeface="Arial" panose="020B0604020202020204" pitchFamily="34" charset="0"/>
              </a:rPr>
              <a:t>одобрен в 2018 г. в Иране для лечения </a:t>
            </a:r>
            <a:r>
              <a:rPr lang="ru-RU" sz="1600" i="1" dirty="0" smtClean="0">
                <a:solidFill>
                  <a:srgbClr val="007366"/>
                </a:solidFill>
                <a:latin typeface="Arial" panose="020B0604020202020204" pitchFamily="34" charset="0"/>
                <a:cs typeface="Arial" panose="020B0604020202020204" pitchFamily="34" charset="0"/>
              </a:rPr>
              <a:t>остеоартрита </a:t>
            </a:r>
            <a:r>
              <a:rPr lang="ru-RU" sz="1600" i="1" dirty="0">
                <a:solidFill>
                  <a:srgbClr val="007366"/>
                </a:solidFill>
                <a:latin typeface="Arial" panose="020B0604020202020204" pitchFamily="34" charset="0"/>
                <a:cs typeface="Arial" panose="020B0604020202020204" pitchFamily="34" charset="0"/>
              </a:rPr>
              <a:t>коленного </a:t>
            </a:r>
            <a:r>
              <a:rPr lang="ru-RU" sz="1600" i="1" dirty="0" smtClean="0">
                <a:solidFill>
                  <a:srgbClr val="007366"/>
                </a:solidFill>
                <a:latin typeface="Arial" panose="020B0604020202020204" pitchFamily="34" charset="0"/>
                <a:cs typeface="Arial" panose="020B0604020202020204" pitchFamily="34" charset="0"/>
              </a:rPr>
              <a:t>сустава</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Препарат состоит  из </a:t>
            </a:r>
            <a:r>
              <a:rPr lang="ru-RU" sz="1600" i="1" dirty="0" err="1">
                <a:solidFill>
                  <a:srgbClr val="007366"/>
                </a:solidFill>
                <a:latin typeface="Arial" panose="020B0604020202020204" pitchFamily="34" charset="0"/>
                <a:cs typeface="Arial" panose="020B0604020202020204" pitchFamily="34" charset="0"/>
              </a:rPr>
              <a:t>аутологичных</a:t>
            </a:r>
            <a:r>
              <a:rPr lang="ru-RU" sz="1600" i="1" dirty="0">
                <a:solidFill>
                  <a:srgbClr val="007366"/>
                </a:solidFill>
                <a:latin typeface="Arial" panose="020B0604020202020204" pitchFamily="34" charset="0"/>
                <a:cs typeface="Arial" panose="020B0604020202020204" pitchFamily="34" charset="0"/>
              </a:rPr>
              <a:t> МСК, выделенных из </a:t>
            </a:r>
            <a:r>
              <a:rPr lang="ru-RU" sz="1600" i="1" dirty="0" smtClean="0">
                <a:solidFill>
                  <a:srgbClr val="007366"/>
                </a:solidFill>
                <a:latin typeface="Arial" panose="020B0604020202020204" pitchFamily="34" charset="0"/>
                <a:cs typeface="Arial" panose="020B0604020202020204" pitchFamily="34" charset="0"/>
              </a:rPr>
              <a:t>костного мозга</a:t>
            </a:r>
            <a:r>
              <a:rPr lang="ru-RU" sz="1600" i="1" dirty="0">
                <a:solidFill>
                  <a:srgbClr val="007366"/>
                </a:solidFill>
                <a:latin typeface="Arial" panose="020B0604020202020204" pitchFamily="34" charset="0"/>
                <a:cs typeface="Arial" panose="020B0604020202020204" pitchFamily="34" charset="0"/>
              </a:rPr>
              <a:t>, и однократно вводится в полость </a:t>
            </a:r>
            <a:r>
              <a:rPr lang="ru-RU" sz="1600" i="1" dirty="0" smtClean="0">
                <a:solidFill>
                  <a:srgbClr val="007366"/>
                </a:solidFill>
                <a:latin typeface="Arial" panose="020B0604020202020204" pitchFamily="34" charset="0"/>
                <a:cs typeface="Arial" panose="020B0604020202020204" pitchFamily="34" charset="0"/>
              </a:rPr>
              <a:t>коленного </a:t>
            </a:r>
            <a:r>
              <a:rPr lang="ru-RU" sz="1600" i="1" dirty="0">
                <a:solidFill>
                  <a:srgbClr val="007366"/>
                </a:solidFill>
                <a:latin typeface="Arial" panose="020B0604020202020204" pitchFamily="34" charset="0"/>
                <a:cs typeface="Arial" panose="020B0604020202020204" pitchFamily="34" charset="0"/>
              </a:rPr>
              <a:t>сустава пациента путем инъекции</a:t>
            </a:r>
            <a:r>
              <a:rPr lang="ru-RU" sz="1600" i="1" dirty="0" smtClean="0">
                <a:solidFill>
                  <a:srgbClr val="007366"/>
                </a:solidFill>
                <a:latin typeface="Arial" panose="020B0604020202020204" pitchFamily="34" charset="0"/>
                <a:cs typeface="Arial" panose="020B0604020202020204" pitchFamily="34" charset="0"/>
              </a:rPr>
              <a:t>.</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 При </a:t>
            </a:r>
            <a:r>
              <a:rPr lang="ru-RU" sz="1600" i="1" dirty="0" smtClean="0">
                <a:solidFill>
                  <a:srgbClr val="007366"/>
                </a:solidFill>
                <a:latin typeface="Arial" panose="020B0604020202020204" pitchFamily="34" charset="0"/>
                <a:cs typeface="Arial" panose="020B0604020202020204" pitchFamily="34" charset="0"/>
              </a:rPr>
              <a:t>проведении </a:t>
            </a:r>
            <a:r>
              <a:rPr lang="ru-RU" sz="1600" i="1" dirty="0">
                <a:solidFill>
                  <a:srgbClr val="007366"/>
                </a:solidFill>
                <a:latin typeface="Arial" panose="020B0604020202020204" pitchFamily="34" charset="0"/>
                <a:cs typeface="Arial" panose="020B0604020202020204" pitchFamily="34" charset="0"/>
              </a:rPr>
              <a:t>КИ препарата было показано, что </a:t>
            </a:r>
            <a:r>
              <a:rPr lang="ru-RU" sz="1600" i="1" dirty="0" smtClean="0">
                <a:solidFill>
                  <a:srgbClr val="007366"/>
                </a:solidFill>
                <a:latin typeface="Arial" panose="020B0604020202020204" pitchFamily="34" charset="0"/>
                <a:cs typeface="Arial" panose="020B0604020202020204" pitchFamily="34" charset="0"/>
              </a:rPr>
              <a:t>положительный </a:t>
            </a:r>
            <a:r>
              <a:rPr lang="ru-RU" sz="1600" i="1" dirty="0">
                <a:solidFill>
                  <a:srgbClr val="007366"/>
                </a:solidFill>
                <a:latin typeface="Arial" panose="020B0604020202020204" pitchFamily="34" charset="0"/>
                <a:cs typeface="Arial" panose="020B0604020202020204" pitchFamily="34" charset="0"/>
              </a:rPr>
              <a:t>эффект терапии наступает </a:t>
            </a:r>
            <a:r>
              <a:rPr lang="ru-RU" sz="1600" i="1" dirty="0" smtClean="0">
                <a:solidFill>
                  <a:srgbClr val="007366"/>
                </a:solidFill>
                <a:latin typeface="Arial" panose="020B0604020202020204" pitchFamily="34" charset="0"/>
                <a:cs typeface="Arial" panose="020B0604020202020204" pitchFamily="34" charset="0"/>
              </a:rPr>
              <a:t>примерно через </a:t>
            </a:r>
            <a:r>
              <a:rPr lang="ru-RU" sz="1600" i="1" dirty="0">
                <a:solidFill>
                  <a:srgbClr val="007366"/>
                </a:solidFill>
                <a:latin typeface="Arial" panose="020B0604020202020204" pitchFamily="34" charset="0"/>
                <a:cs typeface="Arial" panose="020B0604020202020204" pitchFamily="34" charset="0"/>
              </a:rPr>
              <a:t>6 мес. после инъекции</a:t>
            </a:r>
            <a:endParaRPr lang="ru-RU" sz="1600" i="1" dirty="0" smtClean="0">
              <a:solidFill>
                <a:srgbClr val="007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9437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0"/>
            <a:ext cx="8376613" cy="873570"/>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Примеры клеточных препаратов</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363415" y="1406769"/>
            <a:ext cx="10058399" cy="5800850"/>
          </a:xfrm>
        </p:spPr>
        <p:txBody>
          <a:bodyPr anchor="t">
            <a:noAutofit/>
          </a:bodyPr>
          <a:lstStyle/>
          <a:p>
            <a:pPr algn="just">
              <a:lnSpc>
                <a:spcPct val="100000"/>
              </a:lnSpc>
              <a:spcBef>
                <a:spcPts val="0"/>
              </a:spcBef>
            </a:pPr>
            <a:r>
              <a:rPr lang="en-US" sz="1600" b="1" i="1" dirty="0" err="1">
                <a:solidFill>
                  <a:srgbClr val="007366"/>
                </a:solidFill>
                <a:latin typeface="Arial" panose="020B0604020202020204" pitchFamily="34" charset="0"/>
                <a:cs typeface="Arial" panose="020B0604020202020204" pitchFamily="34" charset="0"/>
              </a:rPr>
              <a:t>Temcell</a:t>
            </a:r>
            <a:r>
              <a:rPr lang="en-US" sz="1600" b="1" i="1" dirty="0">
                <a:solidFill>
                  <a:srgbClr val="007366"/>
                </a:solidFill>
                <a:latin typeface="Arial" panose="020B0604020202020204" pitchFamily="34" charset="0"/>
                <a:cs typeface="Arial" panose="020B0604020202020204" pitchFamily="34" charset="0"/>
              </a:rPr>
              <a:t> HS (</a:t>
            </a:r>
            <a:r>
              <a:rPr lang="en-US" sz="1600" b="1" i="1" dirty="0" smtClean="0">
                <a:solidFill>
                  <a:srgbClr val="007366"/>
                </a:solidFill>
                <a:latin typeface="Arial" panose="020B0604020202020204" pitchFamily="34" charset="0"/>
                <a:cs typeface="Arial" panose="020B0604020202020204" pitchFamily="34" charset="0"/>
              </a:rPr>
              <a:t>JCR</a:t>
            </a:r>
            <a:r>
              <a:rPr lang="ru-RU" sz="1600" b="1" i="1" dirty="0" smtClean="0">
                <a:solidFill>
                  <a:srgbClr val="007366"/>
                </a:solidFill>
                <a:latin typeface="Arial" panose="020B0604020202020204" pitchFamily="34" charset="0"/>
                <a:cs typeface="Arial" panose="020B0604020202020204" pitchFamily="34" charset="0"/>
              </a:rPr>
              <a:t> </a:t>
            </a:r>
            <a:r>
              <a:rPr lang="en-US" sz="1600" b="1" i="1" dirty="0" smtClean="0">
                <a:solidFill>
                  <a:srgbClr val="007366"/>
                </a:solidFill>
                <a:latin typeface="Arial" panose="020B0604020202020204" pitchFamily="34" charset="0"/>
                <a:cs typeface="Arial" panose="020B0604020202020204" pitchFamily="34" charset="0"/>
              </a:rPr>
              <a:t>Pharmaceuticals</a:t>
            </a:r>
            <a:r>
              <a:rPr lang="en-US" sz="1600" b="1" i="1" dirty="0">
                <a:solidFill>
                  <a:srgbClr val="007366"/>
                </a:solidFill>
                <a:latin typeface="Arial" panose="020B0604020202020204" pitchFamily="34" charset="0"/>
                <a:cs typeface="Arial" panose="020B0604020202020204" pitchFamily="34" charset="0"/>
              </a:rPr>
              <a:t>, </a:t>
            </a:r>
            <a:r>
              <a:rPr lang="ru-RU" sz="1600" b="1" i="1" dirty="0">
                <a:solidFill>
                  <a:srgbClr val="007366"/>
                </a:solidFill>
                <a:latin typeface="Arial" panose="020B0604020202020204" pitchFamily="34" charset="0"/>
                <a:cs typeface="Arial" panose="020B0604020202020204" pitchFamily="34" charset="0"/>
              </a:rPr>
              <a:t>лицензиат </a:t>
            </a:r>
            <a:r>
              <a:rPr lang="en-US" sz="1600" b="1" i="1" dirty="0" err="1">
                <a:solidFill>
                  <a:srgbClr val="007366"/>
                </a:solidFill>
                <a:latin typeface="Arial" panose="020B0604020202020204" pitchFamily="34" charset="0"/>
                <a:cs typeface="Arial" panose="020B0604020202020204" pitchFamily="34" charset="0"/>
              </a:rPr>
              <a:t>Mesoblast</a:t>
            </a:r>
            <a:r>
              <a:rPr lang="en-US" sz="1600" b="1" i="1" dirty="0">
                <a:solidFill>
                  <a:srgbClr val="007366"/>
                </a:solidFill>
                <a:latin typeface="Arial" panose="020B0604020202020204" pitchFamily="34" charset="0"/>
                <a:cs typeface="Arial" panose="020B0604020202020204" pitchFamily="34" charset="0"/>
              </a:rPr>
              <a:t> Ltd</a:t>
            </a:r>
            <a:r>
              <a:rPr lang="en-US" sz="1600" b="1" i="1" dirty="0" smtClean="0">
                <a:solidFill>
                  <a:srgbClr val="007366"/>
                </a:solidFill>
                <a:latin typeface="Arial" panose="020B0604020202020204" pitchFamily="34" charset="0"/>
                <a:cs typeface="Arial" panose="020B0604020202020204" pitchFamily="34" charset="0"/>
              </a:rPr>
              <a:t>)</a:t>
            </a:r>
            <a:endParaRPr lang="ru-RU" sz="1600" b="1"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В 2015 г. препарат </a:t>
            </a:r>
            <a:r>
              <a:rPr lang="ru-RU" sz="1600" i="1" dirty="0" smtClean="0">
                <a:solidFill>
                  <a:srgbClr val="007366"/>
                </a:solidFill>
                <a:latin typeface="Arial" panose="020B0604020202020204" pitchFamily="34" charset="0"/>
                <a:cs typeface="Arial" panose="020B0604020202020204" pitchFamily="34" charset="0"/>
              </a:rPr>
              <a:t>был одобрен </a:t>
            </a:r>
            <a:r>
              <a:rPr lang="ru-RU" sz="1600" i="1" dirty="0">
                <a:solidFill>
                  <a:srgbClr val="007366"/>
                </a:solidFill>
                <a:latin typeface="Arial" panose="020B0604020202020204" pitchFamily="34" charset="0"/>
                <a:cs typeface="Arial" panose="020B0604020202020204" pitchFamily="34" charset="0"/>
              </a:rPr>
              <a:t>в Японии по итогам анализа </a:t>
            </a:r>
            <a:r>
              <a:rPr lang="ru-RU" sz="1600" i="1" dirty="0" smtClean="0">
                <a:solidFill>
                  <a:srgbClr val="007366"/>
                </a:solidFill>
                <a:latin typeface="Arial" panose="020B0604020202020204" pitchFamily="34" charset="0"/>
                <a:cs typeface="Arial" panose="020B0604020202020204" pitchFamily="34" charset="0"/>
              </a:rPr>
              <a:t>результатов </a:t>
            </a:r>
            <a:r>
              <a:rPr lang="ru-RU" sz="1600" i="1" dirty="0">
                <a:solidFill>
                  <a:srgbClr val="007366"/>
                </a:solidFill>
                <a:latin typeface="Arial" panose="020B0604020202020204" pitchFamily="34" charset="0"/>
                <a:cs typeface="Arial" panose="020B0604020202020204" pitchFamily="34" charset="0"/>
              </a:rPr>
              <a:t>двух КИ, проведенных на территории </a:t>
            </a:r>
            <a:r>
              <a:rPr lang="ru-RU" sz="1600" i="1" dirty="0" smtClean="0">
                <a:solidFill>
                  <a:srgbClr val="007366"/>
                </a:solidFill>
                <a:latin typeface="Arial" panose="020B0604020202020204" pitchFamily="34" charset="0"/>
                <a:cs typeface="Arial" panose="020B0604020202020204" pitchFamily="34" charset="0"/>
              </a:rPr>
              <a:t>США и </a:t>
            </a:r>
            <a:r>
              <a:rPr lang="ru-RU" sz="1600" i="1" dirty="0">
                <a:solidFill>
                  <a:srgbClr val="007366"/>
                </a:solidFill>
                <a:latin typeface="Arial" panose="020B0604020202020204" pitchFamily="34" charset="0"/>
                <a:cs typeface="Arial" panose="020B0604020202020204" pitchFamily="34" charset="0"/>
              </a:rPr>
              <a:t>Японии</a:t>
            </a:r>
            <a:endParaRPr lang="ru-RU" sz="16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Первый лекарственный препарат клеточной </a:t>
            </a:r>
            <a:r>
              <a:rPr lang="ru-RU" sz="1600" i="1" dirty="0">
                <a:solidFill>
                  <a:srgbClr val="007366"/>
                </a:solidFill>
                <a:latin typeface="Arial" panose="020B0604020202020204" pitchFamily="34" charset="0"/>
                <a:cs typeface="Arial" panose="020B0604020202020204" pitchFamily="34" charset="0"/>
              </a:rPr>
              <a:t>терапии на основе аллогенных </a:t>
            </a:r>
            <a:r>
              <a:rPr lang="ru-RU" sz="1600" i="1" dirty="0" smtClean="0">
                <a:solidFill>
                  <a:srgbClr val="007366"/>
                </a:solidFill>
                <a:latin typeface="Arial" panose="020B0604020202020204" pitchFamily="34" charset="0"/>
                <a:cs typeface="Arial" panose="020B0604020202020204" pitchFamily="34" charset="0"/>
              </a:rPr>
              <a:t>клеток. </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Препарат </a:t>
            </a:r>
            <a:r>
              <a:rPr lang="ru-RU" sz="1600" i="1" dirty="0" err="1">
                <a:solidFill>
                  <a:srgbClr val="007366"/>
                </a:solidFill>
                <a:latin typeface="Arial" panose="020B0604020202020204" pitchFamily="34" charset="0"/>
                <a:cs typeface="Arial" panose="020B0604020202020204" pitchFamily="34" charset="0"/>
              </a:rPr>
              <a:t>Temcell</a:t>
            </a:r>
            <a:r>
              <a:rPr lang="ru-RU" sz="1600" i="1" dirty="0">
                <a:solidFill>
                  <a:srgbClr val="007366"/>
                </a:solidFill>
                <a:latin typeface="Arial" panose="020B0604020202020204" pitchFamily="34" charset="0"/>
                <a:cs typeface="Arial" panose="020B0604020202020204" pitchFamily="34" charset="0"/>
              </a:rPr>
              <a:t> HS состоит из МСК, </a:t>
            </a:r>
            <a:r>
              <a:rPr lang="ru-RU" sz="1600" i="1" dirty="0" smtClean="0">
                <a:solidFill>
                  <a:srgbClr val="007366"/>
                </a:solidFill>
                <a:latin typeface="Arial" panose="020B0604020202020204" pitchFamily="34" charset="0"/>
                <a:cs typeface="Arial" panose="020B0604020202020204" pitchFamily="34" charset="0"/>
              </a:rPr>
              <a:t>полученных </a:t>
            </a:r>
            <a:r>
              <a:rPr lang="ru-RU" sz="1600" i="1" dirty="0">
                <a:solidFill>
                  <a:srgbClr val="007366"/>
                </a:solidFill>
                <a:latin typeface="Arial" panose="020B0604020202020204" pitchFamily="34" charset="0"/>
                <a:cs typeface="Arial" panose="020B0604020202020204" pitchFamily="34" charset="0"/>
              </a:rPr>
              <a:t>из клеток костного мозга, и </a:t>
            </a:r>
            <a:r>
              <a:rPr lang="ru-RU" sz="1600" i="1" dirty="0" smtClean="0">
                <a:solidFill>
                  <a:srgbClr val="007366"/>
                </a:solidFill>
                <a:latin typeface="Arial" panose="020B0604020202020204" pitchFamily="34" charset="0"/>
                <a:cs typeface="Arial" panose="020B0604020202020204" pitchFamily="34" charset="0"/>
              </a:rPr>
              <a:t>предназначен </a:t>
            </a:r>
            <a:r>
              <a:rPr lang="ru-RU" sz="1600" i="1" dirty="0">
                <a:solidFill>
                  <a:srgbClr val="007366"/>
                </a:solidFill>
                <a:latin typeface="Arial" panose="020B0604020202020204" pitchFamily="34" charset="0"/>
                <a:cs typeface="Arial" panose="020B0604020202020204" pitchFamily="34" charset="0"/>
              </a:rPr>
              <a:t>для лечения острой алло- и </a:t>
            </a:r>
            <a:r>
              <a:rPr lang="ru-RU" sz="1600" i="1" dirty="0" smtClean="0">
                <a:solidFill>
                  <a:srgbClr val="007366"/>
                </a:solidFill>
                <a:latin typeface="Arial" panose="020B0604020202020204" pitchFamily="34" charset="0"/>
                <a:cs typeface="Arial" panose="020B0604020202020204" pitchFamily="34" charset="0"/>
              </a:rPr>
              <a:t>аутоиммунной РТПХ </a:t>
            </a:r>
            <a:r>
              <a:rPr lang="ru-RU" sz="1600" i="1" dirty="0">
                <a:solidFill>
                  <a:srgbClr val="007366"/>
                </a:solidFill>
                <a:latin typeface="Arial" panose="020B0604020202020204" pitchFamily="34" charset="0"/>
                <a:cs typeface="Arial" panose="020B0604020202020204" pitchFamily="34" charset="0"/>
              </a:rPr>
              <a:t>после трансплантации </a:t>
            </a:r>
            <a:r>
              <a:rPr lang="ru-RU" sz="1600" i="1" dirty="0" smtClean="0">
                <a:solidFill>
                  <a:srgbClr val="007366"/>
                </a:solidFill>
                <a:latin typeface="Arial" panose="020B0604020202020204" pitchFamily="34" charset="0"/>
                <a:cs typeface="Arial" panose="020B0604020202020204" pitchFamily="34" charset="0"/>
              </a:rPr>
              <a:t>ГСК</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Следует отметить</a:t>
            </a:r>
            <a:r>
              <a:rPr lang="ru-RU" sz="1600" i="1" dirty="0">
                <a:solidFill>
                  <a:srgbClr val="007366"/>
                </a:solidFill>
                <a:latin typeface="Arial" panose="020B0604020202020204" pitchFamily="34" charset="0"/>
                <a:cs typeface="Arial" panose="020B0604020202020204" pitchFamily="34" charset="0"/>
              </a:rPr>
              <a:t>, что в 2023 г. FDA отказало </a:t>
            </a:r>
            <a:r>
              <a:rPr lang="ru-RU" sz="1600" i="1" dirty="0" smtClean="0">
                <a:solidFill>
                  <a:srgbClr val="007366"/>
                </a:solidFill>
                <a:latin typeface="Arial" panose="020B0604020202020204" pitchFamily="34" charset="0"/>
                <a:cs typeface="Arial" panose="020B0604020202020204" pitchFamily="34" charset="0"/>
              </a:rPr>
              <a:t>компании </a:t>
            </a:r>
            <a:r>
              <a:rPr lang="ru-RU" sz="1600" i="1" dirty="0" err="1" smtClean="0">
                <a:solidFill>
                  <a:srgbClr val="007366"/>
                </a:solidFill>
                <a:latin typeface="Arial" panose="020B0604020202020204" pitchFamily="34" charset="0"/>
                <a:cs typeface="Arial" panose="020B0604020202020204" pitchFamily="34" charset="0"/>
              </a:rPr>
              <a:t>Mesoblast</a:t>
            </a:r>
            <a:r>
              <a:rPr lang="ru-RU" sz="1600" i="1" dirty="0" smtClean="0">
                <a:solidFill>
                  <a:srgbClr val="007366"/>
                </a:solidFill>
                <a:latin typeface="Arial" panose="020B0604020202020204" pitchFamily="34" charset="0"/>
                <a:cs typeface="Arial" panose="020B0604020202020204" pitchFamily="34" charset="0"/>
              </a:rPr>
              <a:t> </a:t>
            </a:r>
            <a:r>
              <a:rPr lang="ru-RU" sz="1600" i="1" dirty="0" err="1">
                <a:solidFill>
                  <a:srgbClr val="007366"/>
                </a:solidFill>
                <a:latin typeface="Arial" panose="020B0604020202020204" pitchFamily="34" charset="0"/>
                <a:cs typeface="Arial" panose="020B0604020202020204" pitchFamily="34" charset="0"/>
              </a:rPr>
              <a:t>Ltd</a:t>
            </a:r>
            <a:r>
              <a:rPr lang="ru-RU" sz="1600" i="1" dirty="0">
                <a:solidFill>
                  <a:srgbClr val="007366"/>
                </a:solidFill>
                <a:latin typeface="Arial" panose="020B0604020202020204" pitchFamily="34" charset="0"/>
                <a:cs typeface="Arial" panose="020B0604020202020204" pitchFamily="34" charset="0"/>
              </a:rPr>
              <a:t> в регистрации данного </a:t>
            </a:r>
            <a:r>
              <a:rPr lang="ru-RU" sz="1600" i="1" dirty="0" smtClean="0">
                <a:solidFill>
                  <a:srgbClr val="007366"/>
                </a:solidFill>
                <a:latin typeface="Arial" panose="020B0604020202020204" pitchFamily="34" charset="0"/>
                <a:cs typeface="Arial" panose="020B0604020202020204" pitchFamily="34" charset="0"/>
              </a:rPr>
              <a:t>препарата под </a:t>
            </a:r>
            <a:r>
              <a:rPr lang="ru-RU" sz="1600" i="1" dirty="0">
                <a:solidFill>
                  <a:srgbClr val="007366"/>
                </a:solidFill>
                <a:latin typeface="Arial" panose="020B0604020202020204" pitchFamily="34" charset="0"/>
                <a:cs typeface="Arial" panose="020B0604020202020204" pitchFamily="34" charset="0"/>
              </a:rPr>
              <a:t>торговым названием </a:t>
            </a:r>
            <a:r>
              <a:rPr lang="ru-RU" sz="1600" i="1" dirty="0" err="1">
                <a:solidFill>
                  <a:srgbClr val="007366"/>
                </a:solidFill>
                <a:latin typeface="Arial" panose="020B0604020202020204" pitchFamily="34" charset="0"/>
                <a:cs typeface="Arial" panose="020B0604020202020204" pitchFamily="34" charset="0"/>
              </a:rPr>
              <a:t>Remestemcel</a:t>
            </a:r>
            <a:r>
              <a:rPr lang="ru-RU" sz="1600" i="1" dirty="0">
                <a:solidFill>
                  <a:srgbClr val="007366"/>
                </a:solidFill>
                <a:latin typeface="Arial" panose="020B0604020202020204" pitchFamily="34" charset="0"/>
                <a:cs typeface="Arial" panose="020B0604020202020204" pitchFamily="34" charset="0"/>
              </a:rPr>
              <a:t>-L в </a:t>
            </a:r>
            <a:r>
              <a:rPr lang="ru-RU" sz="1600" i="1" dirty="0" smtClean="0">
                <a:solidFill>
                  <a:srgbClr val="007366"/>
                </a:solidFill>
                <a:latin typeface="Arial" panose="020B0604020202020204" pitchFamily="34" charset="0"/>
                <a:cs typeface="Arial" panose="020B0604020202020204" pitchFamily="34" charset="0"/>
              </a:rPr>
              <a:t>США для </a:t>
            </a:r>
            <a:r>
              <a:rPr lang="ru-RU" sz="1600" i="1" dirty="0">
                <a:solidFill>
                  <a:srgbClr val="007366"/>
                </a:solidFill>
                <a:latin typeface="Arial" panose="020B0604020202020204" pitchFamily="34" charset="0"/>
                <a:cs typeface="Arial" panose="020B0604020202020204" pitchFamily="34" charset="0"/>
              </a:rPr>
              <a:t>применения у детей по причине </a:t>
            </a:r>
            <a:r>
              <a:rPr lang="ru-RU" sz="1600" i="1" dirty="0" err="1" smtClean="0">
                <a:solidFill>
                  <a:srgbClr val="007366"/>
                </a:solidFill>
                <a:latin typeface="Arial" panose="020B0604020202020204" pitchFamily="34" charset="0"/>
                <a:cs typeface="Arial" panose="020B0604020202020204" pitchFamily="34" charset="0"/>
              </a:rPr>
              <a:t>непредоставления</a:t>
            </a:r>
            <a:r>
              <a:rPr lang="ru-RU" sz="1600" i="1" dirty="0" smtClean="0">
                <a:solidFill>
                  <a:srgbClr val="007366"/>
                </a:solidFill>
                <a:latin typeface="Arial" panose="020B0604020202020204" pitchFamily="34" charset="0"/>
                <a:cs typeface="Arial" panose="020B0604020202020204" pitchFamily="34" charset="0"/>
              </a:rPr>
              <a:t> </a:t>
            </a:r>
            <a:r>
              <a:rPr lang="ru-RU" sz="1600" i="1" dirty="0">
                <a:solidFill>
                  <a:srgbClr val="007366"/>
                </a:solidFill>
                <a:latin typeface="Arial" panose="020B0604020202020204" pitchFamily="34" charset="0"/>
                <a:cs typeface="Arial" panose="020B0604020202020204" pitchFamily="34" charset="0"/>
              </a:rPr>
              <a:t>дополнительно запрашиваемых </a:t>
            </a:r>
            <a:r>
              <a:rPr lang="ru-RU" sz="1600" i="1" dirty="0" smtClean="0">
                <a:solidFill>
                  <a:srgbClr val="007366"/>
                </a:solidFill>
                <a:latin typeface="Arial" panose="020B0604020202020204" pitchFamily="34" charset="0"/>
                <a:cs typeface="Arial" panose="020B0604020202020204" pitchFamily="34" charset="0"/>
              </a:rPr>
              <a:t>FDA данных</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5905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0"/>
            <a:ext cx="8376613" cy="873570"/>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Примеры клеточных препаратов</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363415" y="1406769"/>
            <a:ext cx="10058399" cy="5800850"/>
          </a:xfrm>
        </p:spPr>
        <p:txBody>
          <a:bodyPr anchor="t">
            <a:noAutofit/>
          </a:bodyPr>
          <a:lstStyle/>
          <a:p>
            <a:pPr algn="just">
              <a:lnSpc>
                <a:spcPct val="100000"/>
              </a:lnSpc>
              <a:spcBef>
                <a:spcPts val="0"/>
              </a:spcBef>
            </a:pPr>
            <a:r>
              <a:rPr lang="en-US" sz="1600" b="1" i="1" dirty="0" err="1" smtClean="0">
                <a:solidFill>
                  <a:srgbClr val="007366"/>
                </a:solidFill>
                <a:latin typeface="Arial" panose="020B0604020202020204" pitchFamily="34" charset="0"/>
                <a:cs typeface="Arial" panose="020B0604020202020204" pitchFamily="34" charset="0"/>
              </a:rPr>
              <a:t>Alofisel</a:t>
            </a:r>
            <a:r>
              <a:rPr lang="en-US" sz="1600" b="1" i="1" dirty="0" smtClean="0">
                <a:solidFill>
                  <a:srgbClr val="007366"/>
                </a:solidFill>
                <a:latin typeface="Arial" panose="020B0604020202020204" pitchFamily="34" charset="0"/>
                <a:cs typeface="Arial" panose="020B0604020202020204" pitchFamily="34" charset="0"/>
              </a:rPr>
              <a:t> </a:t>
            </a:r>
            <a:r>
              <a:rPr lang="en-US" sz="1600" b="1" i="1" dirty="0">
                <a:solidFill>
                  <a:srgbClr val="007366"/>
                </a:solidFill>
                <a:latin typeface="Arial" panose="020B0604020202020204" pitchFamily="34" charset="0"/>
                <a:cs typeface="Arial" panose="020B0604020202020204" pitchFamily="34" charset="0"/>
              </a:rPr>
              <a:t>(Takeda Pharmaceutical</a:t>
            </a:r>
            <a:r>
              <a:rPr lang="en-US" sz="1600" b="1" i="1" dirty="0" smtClean="0">
                <a:solidFill>
                  <a:srgbClr val="007366"/>
                </a:solidFill>
                <a:latin typeface="Arial" panose="020B0604020202020204" pitchFamily="34" charset="0"/>
                <a:cs typeface="Arial" panose="020B0604020202020204" pitchFamily="34" charset="0"/>
              </a:rPr>
              <a:t>)</a:t>
            </a:r>
            <a:endParaRPr lang="ru-RU" sz="1600" b="1"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В 2018 г. был </a:t>
            </a:r>
            <a:r>
              <a:rPr lang="ru-RU" sz="1600" i="1" dirty="0" smtClean="0">
                <a:solidFill>
                  <a:srgbClr val="007366"/>
                </a:solidFill>
                <a:latin typeface="Arial" panose="020B0604020202020204" pitchFamily="34" charset="0"/>
                <a:cs typeface="Arial" panose="020B0604020202020204" pitchFamily="34" charset="0"/>
              </a:rPr>
              <a:t>одобрен Европейским </a:t>
            </a:r>
            <a:r>
              <a:rPr lang="ru-RU" sz="1600" i="1" dirty="0">
                <a:solidFill>
                  <a:srgbClr val="007366"/>
                </a:solidFill>
                <a:latin typeface="Arial" panose="020B0604020202020204" pitchFamily="34" charset="0"/>
                <a:cs typeface="Arial" panose="020B0604020202020204" pitchFamily="34" charset="0"/>
              </a:rPr>
              <a:t>агентством по </a:t>
            </a:r>
            <a:r>
              <a:rPr lang="ru-RU" sz="1600" i="1" dirty="0" smtClean="0">
                <a:solidFill>
                  <a:srgbClr val="007366"/>
                </a:solidFill>
                <a:latin typeface="Arial" panose="020B0604020202020204" pitchFamily="34" charset="0"/>
                <a:cs typeface="Arial" panose="020B0604020202020204" pitchFamily="34" charset="0"/>
              </a:rPr>
              <a:t>лекарственным </a:t>
            </a:r>
            <a:r>
              <a:rPr lang="ru-RU" sz="1600" i="1" dirty="0">
                <a:solidFill>
                  <a:srgbClr val="007366"/>
                </a:solidFill>
                <a:latin typeface="Arial" panose="020B0604020202020204" pitchFamily="34" charset="0"/>
                <a:cs typeface="Arial" panose="020B0604020202020204" pitchFamily="34" charset="0"/>
              </a:rPr>
              <a:t>средствам (</a:t>
            </a:r>
            <a:r>
              <a:rPr lang="ru-RU" sz="1600" i="1" dirty="0" err="1">
                <a:solidFill>
                  <a:srgbClr val="007366"/>
                </a:solidFill>
                <a:latin typeface="Arial" panose="020B0604020202020204" pitchFamily="34" charset="0"/>
                <a:cs typeface="Arial" panose="020B0604020202020204" pitchFamily="34" charset="0"/>
              </a:rPr>
              <a:t>European</a:t>
            </a:r>
            <a:r>
              <a:rPr lang="ru-RU" sz="1600" i="1" dirty="0">
                <a:solidFill>
                  <a:srgbClr val="007366"/>
                </a:solidFill>
                <a:latin typeface="Arial" panose="020B0604020202020204" pitchFamily="34" charset="0"/>
                <a:cs typeface="Arial" panose="020B0604020202020204" pitchFamily="34" charset="0"/>
              </a:rPr>
              <a:t> </a:t>
            </a:r>
            <a:r>
              <a:rPr lang="ru-RU" sz="1600" i="1" dirty="0" err="1">
                <a:solidFill>
                  <a:srgbClr val="007366"/>
                </a:solidFill>
                <a:latin typeface="Arial" panose="020B0604020202020204" pitchFamily="34" charset="0"/>
                <a:cs typeface="Arial" panose="020B0604020202020204" pitchFamily="34" charset="0"/>
              </a:rPr>
              <a:t>Medicines</a:t>
            </a:r>
            <a:r>
              <a:rPr lang="ru-RU" sz="1600" i="1" dirty="0">
                <a:solidFill>
                  <a:srgbClr val="007366"/>
                </a:solidFill>
                <a:latin typeface="Arial" panose="020B0604020202020204" pitchFamily="34" charset="0"/>
                <a:cs typeface="Arial" panose="020B0604020202020204" pitchFamily="34" charset="0"/>
              </a:rPr>
              <a:t> </a:t>
            </a:r>
            <a:r>
              <a:rPr lang="ru-RU" sz="1600" i="1" dirty="0" err="1" smtClean="0">
                <a:solidFill>
                  <a:srgbClr val="007366"/>
                </a:solidFill>
                <a:latin typeface="Arial" panose="020B0604020202020204" pitchFamily="34" charset="0"/>
                <a:cs typeface="Arial" panose="020B0604020202020204" pitchFamily="34" charset="0"/>
              </a:rPr>
              <a:t>Agency</a:t>
            </a:r>
            <a:r>
              <a:rPr lang="ru-RU" sz="1600" i="1" dirty="0" smtClean="0">
                <a:solidFill>
                  <a:srgbClr val="007366"/>
                </a:solidFill>
                <a:latin typeface="Arial" panose="020B0604020202020204" pitchFamily="34" charset="0"/>
                <a:cs typeface="Arial" panose="020B0604020202020204" pitchFamily="34" charset="0"/>
              </a:rPr>
              <a:t>, EMA)</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В 2021 г. </a:t>
            </a:r>
            <a:r>
              <a:rPr lang="ru-RU" sz="1600" i="1" dirty="0" smtClean="0">
                <a:solidFill>
                  <a:srgbClr val="007366"/>
                </a:solidFill>
                <a:latin typeface="Arial" panose="020B0604020202020204" pitchFamily="34" charset="0"/>
                <a:cs typeface="Arial" panose="020B0604020202020204" pitchFamily="34" charset="0"/>
              </a:rPr>
              <a:t>компанией-разработчиком было </a:t>
            </a:r>
            <a:r>
              <a:rPr lang="ru-RU" sz="1600" i="1" dirty="0">
                <a:solidFill>
                  <a:srgbClr val="007366"/>
                </a:solidFill>
                <a:latin typeface="Arial" panose="020B0604020202020204" pitchFamily="34" charset="0"/>
                <a:cs typeface="Arial" panose="020B0604020202020204" pitchFamily="34" charset="0"/>
              </a:rPr>
              <a:t>получено разрешение на его </a:t>
            </a:r>
            <a:r>
              <a:rPr lang="ru-RU" sz="1600" i="1" dirty="0" smtClean="0">
                <a:solidFill>
                  <a:srgbClr val="007366"/>
                </a:solidFill>
                <a:latin typeface="Arial" panose="020B0604020202020204" pitchFamily="34" charset="0"/>
                <a:cs typeface="Arial" panose="020B0604020202020204" pitchFamily="34" charset="0"/>
              </a:rPr>
              <a:t>производство и </a:t>
            </a:r>
            <a:r>
              <a:rPr lang="ru-RU" sz="1600" i="1" dirty="0">
                <a:solidFill>
                  <a:srgbClr val="007366"/>
                </a:solidFill>
                <a:latin typeface="Arial" panose="020B0604020202020204" pitchFamily="34" charset="0"/>
                <a:cs typeface="Arial" panose="020B0604020202020204" pitchFamily="34" charset="0"/>
              </a:rPr>
              <a:t>продажу в </a:t>
            </a:r>
            <a:r>
              <a:rPr lang="ru-RU" sz="1600" i="1" dirty="0" smtClean="0">
                <a:solidFill>
                  <a:srgbClr val="007366"/>
                </a:solidFill>
                <a:latin typeface="Arial" panose="020B0604020202020204" pitchFamily="34" charset="0"/>
                <a:cs typeface="Arial" panose="020B0604020202020204" pitchFamily="34" charset="0"/>
              </a:rPr>
              <a:t>Японии.</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Основу </a:t>
            </a:r>
            <a:r>
              <a:rPr lang="ru-RU" sz="1600" i="1" dirty="0">
                <a:solidFill>
                  <a:srgbClr val="007366"/>
                </a:solidFill>
                <a:latin typeface="Arial" panose="020B0604020202020204" pitchFamily="34" charset="0"/>
                <a:cs typeface="Arial" panose="020B0604020202020204" pitchFamily="34" charset="0"/>
              </a:rPr>
              <a:t>препарата </a:t>
            </a:r>
            <a:r>
              <a:rPr lang="ru-RU" sz="1600" i="1" dirty="0" smtClean="0">
                <a:solidFill>
                  <a:srgbClr val="007366"/>
                </a:solidFill>
                <a:latin typeface="Arial" panose="020B0604020202020204" pitchFamily="34" charset="0"/>
                <a:cs typeface="Arial" panose="020B0604020202020204" pitchFamily="34" charset="0"/>
              </a:rPr>
              <a:t>составляют </a:t>
            </a:r>
            <a:r>
              <a:rPr lang="ru-RU" sz="1600" i="1" dirty="0">
                <a:solidFill>
                  <a:srgbClr val="007366"/>
                </a:solidFill>
                <a:latin typeface="Arial" panose="020B0604020202020204" pitchFamily="34" charset="0"/>
                <a:cs typeface="Arial" panose="020B0604020202020204" pitchFamily="34" charset="0"/>
              </a:rPr>
              <a:t>МСК, полученные из аллогенной </a:t>
            </a:r>
            <a:r>
              <a:rPr lang="ru-RU" sz="1600" i="1" dirty="0" smtClean="0">
                <a:solidFill>
                  <a:srgbClr val="007366"/>
                </a:solidFill>
                <a:latin typeface="Arial" panose="020B0604020202020204" pitchFamily="34" charset="0"/>
                <a:cs typeface="Arial" panose="020B0604020202020204" pitchFamily="34" charset="0"/>
              </a:rPr>
              <a:t>жировой ткани</a:t>
            </a:r>
            <a:r>
              <a:rPr lang="ru-RU" sz="1600" i="1" dirty="0">
                <a:solidFill>
                  <a:srgbClr val="007366"/>
                </a:solidFill>
                <a:latin typeface="Arial" panose="020B0604020202020204" pitchFamily="34" charset="0"/>
                <a:cs typeface="Arial" panose="020B0604020202020204" pitchFamily="34" charset="0"/>
              </a:rPr>
              <a:t>. </a:t>
            </a:r>
            <a:endParaRPr lang="ru-RU" sz="16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По </a:t>
            </a:r>
            <a:r>
              <a:rPr lang="ru-RU" sz="1600" i="1" dirty="0">
                <a:solidFill>
                  <a:srgbClr val="007366"/>
                </a:solidFill>
                <a:latin typeface="Arial" panose="020B0604020202020204" pitchFamily="34" charset="0"/>
                <a:cs typeface="Arial" panose="020B0604020202020204" pitchFamily="34" charset="0"/>
              </a:rPr>
              <a:t>данным КИ число пациентов в </a:t>
            </a:r>
            <a:r>
              <a:rPr lang="ru-RU" sz="1600" i="1" dirty="0" smtClean="0">
                <a:solidFill>
                  <a:srgbClr val="007366"/>
                </a:solidFill>
                <a:latin typeface="Arial" panose="020B0604020202020204" pitchFamily="34" charset="0"/>
                <a:cs typeface="Arial" panose="020B0604020202020204" pitchFamily="34" charset="0"/>
              </a:rPr>
              <a:t>группе препарата </a:t>
            </a:r>
            <a:r>
              <a:rPr lang="ru-RU" sz="1600" i="1" dirty="0" err="1">
                <a:solidFill>
                  <a:srgbClr val="007366"/>
                </a:solidFill>
                <a:latin typeface="Arial" panose="020B0604020202020204" pitchFamily="34" charset="0"/>
                <a:cs typeface="Arial" panose="020B0604020202020204" pitchFamily="34" charset="0"/>
              </a:rPr>
              <a:t>Alofisel</a:t>
            </a:r>
            <a:r>
              <a:rPr lang="ru-RU" sz="1600" i="1" dirty="0">
                <a:solidFill>
                  <a:srgbClr val="007366"/>
                </a:solidFill>
                <a:latin typeface="Arial" panose="020B0604020202020204" pitchFamily="34" charset="0"/>
                <a:cs typeface="Arial" panose="020B0604020202020204" pitchFamily="34" charset="0"/>
              </a:rPr>
              <a:t>, достигших первичной </a:t>
            </a:r>
            <a:r>
              <a:rPr lang="ru-RU" sz="1600" i="1" dirty="0" smtClean="0">
                <a:solidFill>
                  <a:srgbClr val="007366"/>
                </a:solidFill>
                <a:latin typeface="Arial" panose="020B0604020202020204" pitchFamily="34" charset="0"/>
                <a:cs typeface="Arial" panose="020B0604020202020204" pitchFamily="34" charset="0"/>
              </a:rPr>
              <a:t>конечной </a:t>
            </a:r>
            <a:r>
              <a:rPr lang="ru-RU" sz="1600" i="1" dirty="0">
                <a:solidFill>
                  <a:srgbClr val="007366"/>
                </a:solidFill>
                <a:latin typeface="Arial" panose="020B0604020202020204" pitchFamily="34" charset="0"/>
                <a:cs typeface="Arial" panose="020B0604020202020204" pitchFamily="34" charset="0"/>
              </a:rPr>
              <a:t>точки (ремиссии) через 24 </a:t>
            </a:r>
            <a:r>
              <a:rPr lang="ru-RU" sz="1600" i="1" dirty="0" err="1">
                <a:solidFill>
                  <a:srgbClr val="007366"/>
                </a:solidFill>
                <a:latin typeface="Arial" panose="020B0604020202020204" pitchFamily="34" charset="0"/>
                <a:cs typeface="Arial" panose="020B0604020202020204" pitchFamily="34" charset="0"/>
              </a:rPr>
              <a:t>нед</a:t>
            </a:r>
            <a:r>
              <a:rPr lang="ru-RU" sz="1600" i="1" dirty="0">
                <a:solidFill>
                  <a:srgbClr val="007366"/>
                </a:solidFill>
                <a:latin typeface="Arial" panose="020B0604020202020204" pitchFamily="34" charset="0"/>
                <a:cs typeface="Arial" panose="020B0604020202020204" pitchFamily="34" charset="0"/>
              </a:rPr>
              <a:t>. </a:t>
            </a:r>
            <a:r>
              <a:rPr lang="ru-RU" sz="1600" i="1" dirty="0" smtClean="0">
                <a:solidFill>
                  <a:srgbClr val="007366"/>
                </a:solidFill>
                <a:latin typeface="Arial" panose="020B0604020202020204" pitchFamily="34" charset="0"/>
                <a:cs typeface="Arial" panose="020B0604020202020204" pitchFamily="34" charset="0"/>
              </a:rPr>
              <a:t>наблюдения, составило </a:t>
            </a:r>
            <a:r>
              <a:rPr lang="ru-RU" sz="1600" i="1" dirty="0">
                <a:solidFill>
                  <a:srgbClr val="007366"/>
                </a:solidFill>
                <a:latin typeface="Arial" panose="020B0604020202020204" pitchFamily="34" charset="0"/>
                <a:cs typeface="Arial" panose="020B0604020202020204" pitchFamily="34" charset="0"/>
              </a:rPr>
              <a:t>51,5% против 35,6% в </a:t>
            </a:r>
            <a:r>
              <a:rPr lang="ru-RU" sz="1600" i="1" dirty="0" smtClean="0">
                <a:solidFill>
                  <a:srgbClr val="007366"/>
                </a:solidFill>
                <a:latin typeface="Arial" panose="020B0604020202020204" pitchFamily="34" charset="0"/>
                <a:cs typeface="Arial" panose="020B0604020202020204" pitchFamily="34" charset="0"/>
              </a:rPr>
              <a:t>контрольной группе</a:t>
            </a:r>
            <a:r>
              <a:rPr lang="ru-RU" sz="1600" i="1" dirty="0">
                <a:solidFill>
                  <a:srgbClr val="007366"/>
                </a:solidFill>
                <a:latin typeface="Arial" panose="020B0604020202020204" pitchFamily="34" charset="0"/>
                <a:cs typeface="Arial" panose="020B0604020202020204" pitchFamily="34" charset="0"/>
              </a:rPr>
              <a:t>, после чего ремиссия сохранялась в </a:t>
            </a:r>
            <a:r>
              <a:rPr lang="ru-RU" sz="1600" i="1" dirty="0" smtClean="0">
                <a:solidFill>
                  <a:srgbClr val="007366"/>
                </a:solidFill>
                <a:latin typeface="Arial" panose="020B0604020202020204" pitchFamily="34" charset="0"/>
                <a:cs typeface="Arial" panose="020B0604020202020204" pitchFamily="34" charset="0"/>
              </a:rPr>
              <a:t>течение </a:t>
            </a:r>
            <a:r>
              <a:rPr lang="ru-RU" sz="1600" i="1" dirty="0">
                <a:solidFill>
                  <a:srgbClr val="007366"/>
                </a:solidFill>
                <a:latin typeface="Arial" panose="020B0604020202020204" pitchFamily="34" charset="0"/>
                <a:cs typeface="Arial" panose="020B0604020202020204" pitchFamily="34" charset="0"/>
              </a:rPr>
              <a:t>52 </a:t>
            </a:r>
            <a:r>
              <a:rPr lang="ru-RU" sz="1600" i="1" dirty="0" err="1">
                <a:solidFill>
                  <a:srgbClr val="007366"/>
                </a:solidFill>
                <a:latin typeface="Arial" panose="020B0604020202020204" pitchFamily="34" charset="0"/>
                <a:cs typeface="Arial" panose="020B0604020202020204" pitchFamily="34" charset="0"/>
              </a:rPr>
              <a:t>нед</a:t>
            </a:r>
            <a:r>
              <a:rPr lang="ru-RU" sz="1600" i="1" dirty="0">
                <a:solidFill>
                  <a:srgbClr val="007366"/>
                </a:solidFill>
                <a:latin typeface="Arial" panose="020B0604020202020204" pitchFamily="34" charset="0"/>
                <a:cs typeface="Arial" panose="020B0604020202020204" pitchFamily="34" charset="0"/>
              </a:rPr>
              <a:t>. — 56,3% против 38,6% в </a:t>
            </a:r>
            <a:r>
              <a:rPr lang="ru-RU" sz="1600" i="1" dirty="0" smtClean="0">
                <a:solidFill>
                  <a:srgbClr val="007366"/>
                </a:solidFill>
                <a:latin typeface="Arial" panose="020B0604020202020204" pitchFamily="34" charset="0"/>
                <a:cs typeface="Arial" panose="020B0604020202020204" pitchFamily="34" charset="0"/>
              </a:rPr>
              <a:t>контрольной группе. </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В </a:t>
            </a:r>
            <a:r>
              <a:rPr lang="ru-RU" sz="1600" i="1" dirty="0">
                <a:solidFill>
                  <a:srgbClr val="007366"/>
                </a:solidFill>
                <a:latin typeface="Arial" panose="020B0604020202020204" pitchFamily="34" charset="0"/>
                <a:cs typeface="Arial" panose="020B0604020202020204" pitchFamily="34" charset="0"/>
              </a:rPr>
              <a:t>настоящий момент помимо ЕС и </a:t>
            </a:r>
            <a:r>
              <a:rPr lang="ru-RU" sz="1600" i="1" dirty="0" smtClean="0">
                <a:solidFill>
                  <a:srgbClr val="007366"/>
                </a:solidFill>
                <a:latin typeface="Arial" panose="020B0604020202020204" pitchFamily="34" charset="0"/>
                <a:cs typeface="Arial" panose="020B0604020202020204" pitchFamily="34" charset="0"/>
              </a:rPr>
              <a:t>Японии препарат </a:t>
            </a:r>
            <a:r>
              <a:rPr lang="ru-RU" sz="1600" i="1" dirty="0" err="1">
                <a:solidFill>
                  <a:srgbClr val="007366"/>
                </a:solidFill>
                <a:latin typeface="Arial" panose="020B0604020202020204" pitchFamily="34" charset="0"/>
                <a:cs typeface="Arial" panose="020B0604020202020204" pitchFamily="34" charset="0"/>
              </a:rPr>
              <a:t>Alofisel</a:t>
            </a:r>
            <a:r>
              <a:rPr lang="ru-RU" sz="1600" i="1" dirty="0">
                <a:solidFill>
                  <a:srgbClr val="007366"/>
                </a:solidFill>
                <a:latin typeface="Arial" panose="020B0604020202020204" pitchFamily="34" charset="0"/>
                <a:cs typeface="Arial" panose="020B0604020202020204" pitchFamily="34" charset="0"/>
              </a:rPr>
              <a:t> одобрен в </a:t>
            </a:r>
            <a:r>
              <a:rPr lang="ru-RU" sz="1600" i="1" dirty="0" smtClean="0">
                <a:solidFill>
                  <a:srgbClr val="007366"/>
                </a:solidFill>
                <a:latin typeface="Arial" panose="020B0604020202020204" pitchFamily="34" charset="0"/>
                <a:cs typeface="Arial" panose="020B0604020202020204" pitchFamily="34" charset="0"/>
              </a:rPr>
              <a:t>Великобритании, Израиле </a:t>
            </a:r>
            <a:r>
              <a:rPr lang="ru-RU" sz="1600" i="1" dirty="0">
                <a:solidFill>
                  <a:srgbClr val="007366"/>
                </a:solidFill>
                <a:latin typeface="Arial" panose="020B0604020202020204" pitchFamily="34" charset="0"/>
                <a:cs typeface="Arial" panose="020B0604020202020204" pitchFamily="34" charset="0"/>
              </a:rPr>
              <a:t>и Швейцарии</a:t>
            </a:r>
            <a:endParaRPr lang="ru-RU" sz="1600" i="1" dirty="0" smtClean="0">
              <a:solidFill>
                <a:srgbClr val="007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901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0"/>
            <a:ext cx="8376613" cy="873570"/>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Примеры клеточных препаратов</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363415" y="1406769"/>
            <a:ext cx="10058399" cy="5800850"/>
          </a:xfrm>
        </p:spPr>
        <p:txBody>
          <a:bodyPr anchor="t">
            <a:noAutofit/>
          </a:bodyPr>
          <a:lstStyle/>
          <a:p>
            <a:pPr algn="just">
              <a:lnSpc>
                <a:spcPct val="100000"/>
              </a:lnSpc>
              <a:spcBef>
                <a:spcPts val="0"/>
              </a:spcBef>
            </a:pPr>
            <a:r>
              <a:rPr lang="en-US" sz="1600" b="1" i="1" dirty="0" err="1">
                <a:solidFill>
                  <a:srgbClr val="007366"/>
                </a:solidFill>
                <a:latin typeface="Arial" panose="020B0604020202020204" pitchFamily="34" charset="0"/>
                <a:cs typeface="Arial" panose="020B0604020202020204" pitchFamily="34" charset="0"/>
              </a:rPr>
              <a:t>Holoderm</a:t>
            </a:r>
            <a:r>
              <a:rPr lang="en-US" sz="1600" b="1" i="1" dirty="0">
                <a:solidFill>
                  <a:srgbClr val="007366"/>
                </a:solidFill>
                <a:latin typeface="Arial" panose="020B0604020202020204" pitchFamily="34" charset="0"/>
                <a:cs typeface="Arial" panose="020B0604020202020204" pitchFamily="34" charset="0"/>
              </a:rPr>
              <a:t> (</a:t>
            </a:r>
            <a:r>
              <a:rPr lang="en-US" sz="1600" b="1" i="1" dirty="0" err="1">
                <a:solidFill>
                  <a:srgbClr val="007366"/>
                </a:solidFill>
                <a:latin typeface="Arial" panose="020B0604020202020204" pitchFamily="34" charset="0"/>
                <a:cs typeface="Arial" panose="020B0604020202020204" pitchFamily="34" charset="0"/>
              </a:rPr>
              <a:t>Tego</a:t>
            </a:r>
            <a:r>
              <a:rPr lang="en-US" sz="1600" b="1" i="1" dirty="0">
                <a:solidFill>
                  <a:srgbClr val="007366"/>
                </a:solidFill>
                <a:latin typeface="Arial" panose="020B0604020202020204" pitchFamily="34" charset="0"/>
                <a:cs typeface="Arial" panose="020B0604020202020204" pitchFamily="34" charset="0"/>
              </a:rPr>
              <a:t> Science Inc</a:t>
            </a:r>
            <a:r>
              <a:rPr lang="en-US" sz="1600" b="1" i="1" dirty="0" smtClean="0">
                <a:solidFill>
                  <a:srgbClr val="007366"/>
                </a:solidFill>
                <a:latin typeface="Arial" panose="020B0604020202020204" pitchFamily="34" charset="0"/>
                <a:cs typeface="Arial" panose="020B0604020202020204" pitchFamily="34" charset="0"/>
              </a:rPr>
              <a:t>.)</a:t>
            </a:r>
            <a:endParaRPr lang="ru-RU" sz="1600" b="1"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Одобрен в </a:t>
            </a:r>
            <a:r>
              <a:rPr lang="ru-RU" sz="1600" i="1" dirty="0">
                <a:solidFill>
                  <a:srgbClr val="007366"/>
                </a:solidFill>
                <a:latin typeface="Arial" panose="020B0604020202020204" pitchFamily="34" charset="0"/>
                <a:cs typeface="Arial" panose="020B0604020202020204" pitchFamily="34" charset="0"/>
              </a:rPr>
              <a:t>Южной Корее в 2002 г</a:t>
            </a:r>
            <a:r>
              <a:rPr lang="ru-RU" sz="1600" i="1" dirty="0" smtClean="0">
                <a:solidFill>
                  <a:srgbClr val="007366"/>
                </a:solidFill>
                <a:latin typeface="Arial" panose="020B0604020202020204" pitchFamily="34" charset="0"/>
                <a:cs typeface="Arial" panose="020B0604020202020204" pitchFamily="34" charset="0"/>
              </a:rPr>
              <a:t>.</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Продукт показан для </a:t>
            </a:r>
            <a:r>
              <a:rPr lang="ru-RU" sz="1600" i="1" dirty="0" smtClean="0">
                <a:solidFill>
                  <a:srgbClr val="007366"/>
                </a:solidFill>
                <a:latin typeface="Arial" panose="020B0604020202020204" pitchFamily="34" charset="0"/>
                <a:cs typeface="Arial" panose="020B0604020202020204" pitchFamily="34" charset="0"/>
              </a:rPr>
              <a:t>лечения </a:t>
            </a:r>
            <a:r>
              <a:rPr lang="ru-RU" sz="1600" i="1" dirty="0">
                <a:solidFill>
                  <a:srgbClr val="007366"/>
                </a:solidFill>
                <a:latin typeface="Arial" panose="020B0604020202020204" pitchFamily="34" charset="0"/>
                <a:cs typeface="Arial" panose="020B0604020202020204" pitchFamily="34" charset="0"/>
              </a:rPr>
              <a:t>глубоких и обширных ожогов 2 и 3 </a:t>
            </a:r>
            <a:r>
              <a:rPr lang="ru-RU" sz="1600" i="1" dirty="0" smtClean="0">
                <a:solidFill>
                  <a:srgbClr val="007366"/>
                </a:solidFill>
                <a:latin typeface="Arial" panose="020B0604020202020204" pitchFamily="34" charset="0"/>
                <a:cs typeface="Arial" panose="020B0604020202020204" pitchFamily="34" charset="0"/>
              </a:rPr>
              <a:t>степени </a:t>
            </a:r>
            <a:r>
              <a:rPr lang="ru-RU" sz="1600" i="1" dirty="0">
                <a:solidFill>
                  <a:srgbClr val="007366"/>
                </a:solidFill>
                <a:latin typeface="Arial" panose="020B0604020202020204" pitchFamily="34" charset="0"/>
                <a:cs typeface="Arial" panose="020B0604020202020204" pitchFamily="34" charset="0"/>
              </a:rPr>
              <a:t>и представляет собой «клеточный лист</a:t>
            </a:r>
            <a:r>
              <a:rPr lang="ru-RU" sz="1600" i="1" dirty="0" smtClean="0">
                <a:solidFill>
                  <a:srgbClr val="007366"/>
                </a:solidFill>
                <a:latin typeface="Arial" panose="020B0604020202020204" pitchFamily="34" charset="0"/>
                <a:cs typeface="Arial" panose="020B0604020202020204" pitchFamily="34" charset="0"/>
              </a:rPr>
              <a:t>», полученный </a:t>
            </a:r>
            <a:r>
              <a:rPr lang="ru-RU" sz="1600" i="1" dirty="0">
                <a:solidFill>
                  <a:srgbClr val="007366"/>
                </a:solidFill>
                <a:latin typeface="Arial" panose="020B0604020202020204" pitchFamily="34" charset="0"/>
                <a:cs typeface="Arial" panose="020B0604020202020204" pitchFamily="34" charset="0"/>
              </a:rPr>
              <a:t>из </a:t>
            </a:r>
            <a:r>
              <a:rPr lang="ru-RU" sz="1600" i="1" dirty="0" err="1">
                <a:solidFill>
                  <a:srgbClr val="007366"/>
                </a:solidFill>
                <a:latin typeface="Arial" panose="020B0604020202020204" pitchFamily="34" charset="0"/>
                <a:cs typeface="Arial" panose="020B0604020202020204" pitchFamily="34" charset="0"/>
              </a:rPr>
              <a:t>кератиноцитов</a:t>
            </a:r>
            <a:r>
              <a:rPr lang="ru-RU" sz="1600" i="1" dirty="0">
                <a:solidFill>
                  <a:srgbClr val="007366"/>
                </a:solidFill>
                <a:latin typeface="Arial" panose="020B0604020202020204" pitchFamily="34" charset="0"/>
                <a:cs typeface="Arial" panose="020B0604020202020204" pitchFamily="34" charset="0"/>
              </a:rPr>
              <a:t> </a:t>
            </a:r>
            <a:r>
              <a:rPr lang="ru-RU" sz="1600" i="1" dirty="0" smtClean="0">
                <a:solidFill>
                  <a:srgbClr val="007366"/>
                </a:solidFill>
                <a:latin typeface="Arial" panose="020B0604020202020204" pitchFamily="34" charset="0"/>
                <a:cs typeface="Arial" panose="020B0604020202020204" pitchFamily="34" charset="0"/>
              </a:rPr>
              <a:t>пациента</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Представляет </a:t>
            </a:r>
            <a:r>
              <a:rPr lang="ru-RU" sz="1600" i="1" dirty="0">
                <a:solidFill>
                  <a:srgbClr val="007366"/>
                </a:solidFill>
                <a:latin typeface="Arial" panose="020B0604020202020204" pitchFamily="34" charset="0"/>
                <a:cs typeface="Arial" panose="020B0604020202020204" pitchFamily="34" charset="0"/>
              </a:rPr>
              <a:t>собой «клеточный лист</a:t>
            </a:r>
            <a:r>
              <a:rPr lang="ru-RU" sz="1600" i="1" dirty="0" smtClean="0">
                <a:solidFill>
                  <a:srgbClr val="007366"/>
                </a:solidFill>
                <a:latin typeface="Arial" panose="020B0604020202020204" pitchFamily="34" charset="0"/>
                <a:cs typeface="Arial" panose="020B0604020202020204" pitchFamily="34" charset="0"/>
              </a:rPr>
              <a:t>», полученный </a:t>
            </a:r>
            <a:r>
              <a:rPr lang="ru-RU" sz="1600" i="1" dirty="0">
                <a:solidFill>
                  <a:srgbClr val="007366"/>
                </a:solidFill>
                <a:latin typeface="Arial" panose="020B0604020202020204" pitchFamily="34" charset="0"/>
                <a:cs typeface="Arial" panose="020B0604020202020204" pitchFamily="34" charset="0"/>
              </a:rPr>
              <a:t>из </a:t>
            </a:r>
            <a:r>
              <a:rPr lang="ru-RU" sz="1600" i="1" dirty="0" err="1">
                <a:solidFill>
                  <a:srgbClr val="007366"/>
                </a:solidFill>
                <a:latin typeface="Arial" panose="020B0604020202020204" pitchFamily="34" charset="0"/>
                <a:cs typeface="Arial" panose="020B0604020202020204" pitchFamily="34" charset="0"/>
              </a:rPr>
              <a:t>кератиноцитов</a:t>
            </a:r>
            <a:r>
              <a:rPr lang="ru-RU" sz="1600" i="1" dirty="0">
                <a:solidFill>
                  <a:srgbClr val="007366"/>
                </a:solidFill>
                <a:latin typeface="Arial" panose="020B0604020202020204" pitchFamily="34" charset="0"/>
                <a:cs typeface="Arial" panose="020B0604020202020204" pitchFamily="34" charset="0"/>
              </a:rPr>
              <a:t> пациента.</a:t>
            </a: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Культивирование клеток из небольшого </a:t>
            </a:r>
            <a:r>
              <a:rPr lang="ru-RU" sz="1600" i="1" dirty="0" smtClean="0">
                <a:solidFill>
                  <a:srgbClr val="007366"/>
                </a:solidFill>
                <a:latin typeface="Arial" panose="020B0604020202020204" pitchFamily="34" charset="0"/>
                <a:cs typeface="Arial" panose="020B0604020202020204" pitchFamily="34" charset="0"/>
              </a:rPr>
              <a:t>биоптата </a:t>
            </a:r>
            <a:r>
              <a:rPr lang="ru-RU" sz="1600" i="1" dirty="0">
                <a:solidFill>
                  <a:srgbClr val="007366"/>
                </a:solidFill>
                <a:latin typeface="Arial" panose="020B0604020202020204" pitchFamily="34" charset="0"/>
                <a:cs typeface="Arial" panose="020B0604020202020204" pitchFamily="34" charset="0"/>
              </a:rPr>
              <a:t>(1–3 см2) занимает 2–3 </a:t>
            </a:r>
            <a:r>
              <a:rPr lang="ru-RU" sz="1600" i="1" dirty="0" err="1">
                <a:solidFill>
                  <a:srgbClr val="007366"/>
                </a:solidFill>
                <a:latin typeface="Arial" panose="020B0604020202020204" pitchFamily="34" charset="0"/>
                <a:cs typeface="Arial" panose="020B0604020202020204" pitchFamily="34" charset="0"/>
              </a:rPr>
              <a:t>нед</a:t>
            </a:r>
            <a:r>
              <a:rPr lang="ru-RU" sz="1600" i="1" dirty="0">
                <a:solidFill>
                  <a:srgbClr val="007366"/>
                </a:solidFill>
                <a:latin typeface="Arial" panose="020B0604020202020204" pitchFamily="34" charset="0"/>
                <a:cs typeface="Arial" panose="020B0604020202020204" pitchFamily="34" charset="0"/>
              </a:rPr>
              <a:t>., в течение </a:t>
            </a:r>
            <a:r>
              <a:rPr lang="ru-RU" sz="1600" i="1" dirty="0" smtClean="0">
                <a:solidFill>
                  <a:srgbClr val="007366"/>
                </a:solidFill>
                <a:latin typeface="Arial" panose="020B0604020202020204" pitchFamily="34" charset="0"/>
                <a:cs typeface="Arial" panose="020B0604020202020204" pitchFamily="34" charset="0"/>
              </a:rPr>
              <a:t>которых </a:t>
            </a:r>
            <a:r>
              <a:rPr lang="ru-RU" sz="1600" i="1" dirty="0">
                <a:solidFill>
                  <a:srgbClr val="007366"/>
                </a:solidFill>
                <a:latin typeface="Arial" panose="020B0604020202020204" pitchFamily="34" charset="0"/>
                <a:cs typeface="Arial" panose="020B0604020202020204" pitchFamily="34" charset="0"/>
              </a:rPr>
              <a:t>можно получить достаточное </a:t>
            </a:r>
            <a:r>
              <a:rPr lang="ru-RU" sz="1600" i="1" dirty="0" smtClean="0">
                <a:solidFill>
                  <a:srgbClr val="007366"/>
                </a:solidFill>
                <a:latin typeface="Arial" panose="020B0604020202020204" pitchFamily="34" charset="0"/>
                <a:cs typeface="Arial" panose="020B0604020202020204" pitchFamily="34" charset="0"/>
              </a:rPr>
              <a:t>количество «клеточных </a:t>
            </a:r>
            <a:r>
              <a:rPr lang="ru-RU" sz="1600" i="1" dirty="0">
                <a:solidFill>
                  <a:srgbClr val="007366"/>
                </a:solidFill>
                <a:latin typeface="Arial" panose="020B0604020202020204" pitchFamily="34" charset="0"/>
                <a:cs typeface="Arial" panose="020B0604020202020204" pitchFamily="34" charset="0"/>
              </a:rPr>
              <a:t>листов» для проведения </a:t>
            </a:r>
            <a:r>
              <a:rPr lang="ru-RU" sz="1600" i="1" dirty="0" smtClean="0">
                <a:solidFill>
                  <a:srgbClr val="007366"/>
                </a:solidFill>
                <a:latin typeface="Arial" panose="020B0604020202020204" pitchFamily="34" charset="0"/>
                <a:cs typeface="Arial" panose="020B0604020202020204" pitchFamily="34" charset="0"/>
              </a:rPr>
              <a:t>лечения даже </a:t>
            </a:r>
            <a:r>
              <a:rPr lang="ru-RU" sz="1600" i="1" dirty="0">
                <a:solidFill>
                  <a:srgbClr val="007366"/>
                </a:solidFill>
                <a:latin typeface="Arial" panose="020B0604020202020204" pitchFamily="34" charset="0"/>
                <a:cs typeface="Arial" panose="020B0604020202020204" pitchFamily="34" charset="0"/>
              </a:rPr>
              <a:t>в случае обширных ожогов (около </a:t>
            </a:r>
            <a:r>
              <a:rPr lang="ru-RU" sz="1600" i="1" dirty="0" smtClean="0">
                <a:solidFill>
                  <a:srgbClr val="007366"/>
                </a:solidFill>
                <a:latin typeface="Arial" panose="020B0604020202020204" pitchFamily="34" charset="0"/>
                <a:cs typeface="Arial" panose="020B0604020202020204" pitchFamily="34" charset="0"/>
              </a:rPr>
              <a:t>50% поверхности тела)</a:t>
            </a: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a:solidFill>
                  <a:srgbClr val="007366"/>
                </a:solidFill>
                <a:latin typeface="Arial" panose="020B0604020202020204" pitchFamily="34" charset="0"/>
                <a:cs typeface="Arial" panose="020B0604020202020204" pitchFamily="34" charset="0"/>
              </a:rPr>
              <a:t> В период КИ было </a:t>
            </a:r>
            <a:r>
              <a:rPr lang="ru-RU" sz="1600" i="1" dirty="0" smtClean="0">
                <a:solidFill>
                  <a:srgbClr val="007366"/>
                </a:solidFill>
                <a:latin typeface="Arial" panose="020B0604020202020204" pitchFamily="34" charset="0"/>
                <a:cs typeface="Arial" panose="020B0604020202020204" pitchFamily="34" charset="0"/>
              </a:rPr>
              <a:t>продемонстрировано </a:t>
            </a:r>
            <a:r>
              <a:rPr lang="ru-RU" sz="1600" i="1" dirty="0">
                <a:solidFill>
                  <a:srgbClr val="007366"/>
                </a:solidFill>
                <a:latin typeface="Arial" panose="020B0604020202020204" pitchFamily="34" charset="0"/>
                <a:cs typeface="Arial" panose="020B0604020202020204" pitchFamily="34" charset="0"/>
              </a:rPr>
              <a:t>отсутствие </a:t>
            </a:r>
            <a:r>
              <a:rPr lang="ru-RU" sz="1600" i="1" dirty="0" smtClean="0">
                <a:solidFill>
                  <a:srgbClr val="007366"/>
                </a:solidFill>
                <a:latin typeface="Arial" panose="020B0604020202020204" pitchFamily="34" charset="0"/>
                <a:cs typeface="Arial" panose="020B0604020202020204" pitchFamily="34" charset="0"/>
              </a:rPr>
              <a:t>иммунологического отторжения </a:t>
            </a:r>
            <a:r>
              <a:rPr lang="ru-RU" sz="1600" i="1" dirty="0">
                <a:solidFill>
                  <a:srgbClr val="007366"/>
                </a:solidFill>
                <a:latin typeface="Arial" panose="020B0604020202020204" pitchFamily="34" charset="0"/>
                <a:cs typeface="Arial" panose="020B0604020202020204" pitchFamily="34" charset="0"/>
              </a:rPr>
              <a:t>препарата в более чем 90% </a:t>
            </a:r>
            <a:r>
              <a:rPr lang="ru-RU" sz="1600" i="1" dirty="0" smtClean="0">
                <a:solidFill>
                  <a:srgbClr val="007366"/>
                </a:solidFill>
                <a:latin typeface="Arial" panose="020B0604020202020204" pitchFamily="34" charset="0"/>
                <a:cs typeface="Arial" panose="020B0604020202020204" pitchFamily="34" charset="0"/>
              </a:rPr>
              <a:t>случаев. По </a:t>
            </a:r>
            <a:r>
              <a:rPr lang="ru-RU" sz="1600" i="1" dirty="0">
                <a:solidFill>
                  <a:srgbClr val="007366"/>
                </a:solidFill>
                <a:latin typeface="Arial" panose="020B0604020202020204" pitchFamily="34" charset="0"/>
                <a:cs typeface="Arial" panose="020B0604020202020204" pitchFamily="34" charset="0"/>
              </a:rPr>
              <a:t>данным компании-разработчика </a:t>
            </a:r>
            <a:r>
              <a:rPr lang="ru-RU" sz="1600" i="1" dirty="0" smtClean="0">
                <a:solidFill>
                  <a:srgbClr val="007366"/>
                </a:solidFill>
                <a:latin typeface="Arial" panose="020B0604020202020204" pitchFamily="34" charset="0"/>
                <a:cs typeface="Arial" panose="020B0604020202020204" pitchFamily="34" charset="0"/>
              </a:rPr>
              <a:t>препарата положительный </a:t>
            </a:r>
            <a:r>
              <a:rPr lang="ru-RU" sz="1600" i="1" dirty="0">
                <a:solidFill>
                  <a:srgbClr val="007366"/>
                </a:solidFill>
                <a:latin typeface="Arial" panose="020B0604020202020204" pitchFamily="34" charset="0"/>
                <a:cs typeface="Arial" panose="020B0604020202020204" pitchFamily="34" charset="0"/>
              </a:rPr>
              <a:t>эффект терапии выявлен </a:t>
            </a:r>
            <a:r>
              <a:rPr lang="ru-RU" sz="1600" i="1" dirty="0" smtClean="0">
                <a:solidFill>
                  <a:srgbClr val="007366"/>
                </a:solidFill>
                <a:latin typeface="Arial" panose="020B0604020202020204" pitchFamily="34" charset="0"/>
                <a:cs typeface="Arial" panose="020B0604020202020204" pitchFamily="34" charset="0"/>
              </a:rPr>
              <a:t>более чем </a:t>
            </a:r>
            <a:r>
              <a:rPr lang="ru-RU" sz="1600" i="1" dirty="0">
                <a:solidFill>
                  <a:srgbClr val="007366"/>
                </a:solidFill>
                <a:latin typeface="Arial" panose="020B0604020202020204" pitchFamily="34" charset="0"/>
                <a:cs typeface="Arial" panose="020B0604020202020204" pitchFamily="34" charset="0"/>
              </a:rPr>
              <a:t>в 700 случаях его применения с 2002 г.</a:t>
            </a:r>
            <a:endParaRPr lang="ru-RU" sz="1600" i="1" dirty="0" smtClean="0">
              <a:solidFill>
                <a:srgbClr val="007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3876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0"/>
            <a:ext cx="8376613" cy="873570"/>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Примеры клеточных препаратов</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363415" y="1406769"/>
            <a:ext cx="10058399" cy="5800850"/>
          </a:xfrm>
        </p:spPr>
        <p:txBody>
          <a:bodyPr anchor="t">
            <a:noAutofit/>
          </a:bodyPr>
          <a:lstStyle/>
          <a:p>
            <a:pPr algn="just">
              <a:lnSpc>
                <a:spcPct val="100000"/>
              </a:lnSpc>
              <a:spcBef>
                <a:spcPts val="0"/>
              </a:spcBef>
            </a:pPr>
            <a:r>
              <a:rPr lang="en-US" sz="1600" b="1" i="1" dirty="0" err="1" smtClean="0">
                <a:solidFill>
                  <a:srgbClr val="007366"/>
                </a:solidFill>
                <a:latin typeface="Arial" panose="020B0604020202020204" pitchFamily="34" charset="0"/>
                <a:cs typeface="Arial" panose="020B0604020202020204" pitchFamily="34" charset="0"/>
              </a:rPr>
              <a:t>HeartSheet</a:t>
            </a:r>
            <a:r>
              <a:rPr lang="ru-RU" sz="1600" b="1" i="1" dirty="0" smtClean="0">
                <a:solidFill>
                  <a:srgbClr val="007366"/>
                </a:solidFill>
                <a:latin typeface="Arial" panose="020B0604020202020204" pitchFamily="34" charset="0"/>
                <a:cs typeface="Arial" panose="020B0604020202020204" pitchFamily="34" charset="0"/>
              </a:rPr>
              <a:t> </a:t>
            </a:r>
            <a:r>
              <a:rPr lang="en-US" sz="1600" b="1" i="1" dirty="0" smtClean="0">
                <a:solidFill>
                  <a:srgbClr val="007366"/>
                </a:solidFill>
                <a:latin typeface="Arial" panose="020B0604020202020204" pitchFamily="34" charset="0"/>
                <a:cs typeface="Arial" panose="020B0604020202020204" pitchFamily="34" charset="0"/>
              </a:rPr>
              <a:t>(Terumo </a:t>
            </a:r>
            <a:r>
              <a:rPr lang="en-US" sz="1600" b="1" i="1" dirty="0">
                <a:solidFill>
                  <a:srgbClr val="007366"/>
                </a:solidFill>
                <a:latin typeface="Arial" panose="020B0604020202020204" pitchFamily="34" charset="0"/>
                <a:cs typeface="Arial" panose="020B0604020202020204" pitchFamily="34" charset="0"/>
              </a:rPr>
              <a:t>Corporation</a:t>
            </a:r>
            <a:r>
              <a:rPr lang="en-US" sz="1600" b="1" i="1" dirty="0" smtClean="0">
                <a:solidFill>
                  <a:srgbClr val="007366"/>
                </a:solidFill>
                <a:latin typeface="Arial" panose="020B0604020202020204" pitchFamily="34" charset="0"/>
                <a:cs typeface="Arial" panose="020B0604020202020204" pitchFamily="34" charset="0"/>
              </a:rPr>
              <a:t>)</a:t>
            </a:r>
            <a:endParaRPr lang="ru-RU" sz="1600" b="1"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Одобрен в Японии в </a:t>
            </a:r>
            <a:r>
              <a:rPr lang="ru-RU" sz="1600" i="1" dirty="0">
                <a:solidFill>
                  <a:srgbClr val="007366"/>
                </a:solidFill>
                <a:latin typeface="Arial" panose="020B0604020202020204" pitchFamily="34" charset="0"/>
                <a:cs typeface="Arial" panose="020B0604020202020204" pitchFamily="34" charset="0"/>
              </a:rPr>
              <a:t>2015 г. </a:t>
            </a:r>
            <a:endParaRPr lang="ru-RU" sz="16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endParaRPr lang="ru-RU" sz="16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Первый </a:t>
            </a:r>
            <a:r>
              <a:rPr lang="ru-RU" sz="1600" i="1" dirty="0">
                <a:solidFill>
                  <a:srgbClr val="007366"/>
                </a:solidFill>
                <a:latin typeface="Arial" panose="020B0604020202020204" pitchFamily="34" charset="0"/>
                <a:cs typeface="Arial" panose="020B0604020202020204" pitchFamily="34" charset="0"/>
              </a:rPr>
              <a:t>препарат на основе </a:t>
            </a:r>
            <a:r>
              <a:rPr lang="ru-RU" sz="1600" i="1" dirty="0" smtClean="0">
                <a:solidFill>
                  <a:srgbClr val="007366"/>
                </a:solidFill>
                <a:latin typeface="Arial" panose="020B0604020202020204" pitchFamily="34" charset="0"/>
                <a:cs typeface="Arial" panose="020B0604020202020204" pitchFamily="34" charset="0"/>
              </a:rPr>
              <a:t>клеток</a:t>
            </a:r>
            <a:r>
              <a:rPr lang="ru-RU" sz="1600" i="1" dirty="0">
                <a:solidFill>
                  <a:srgbClr val="007366"/>
                </a:solidFill>
                <a:latin typeface="Arial" panose="020B0604020202020204" pitchFamily="34" charset="0"/>
                <a:cs typeface="Arial" panose="020B0604020202020204" pitchFamily="34" charset="0"/>
              </a:rPr>
              <a:t>, предназначенный для лечения </a:t>
            </a:r>
            <a:r>
              <a:rPr lang="ru-RU" sz="1600" i="1" dirty="0" smtClean="0">
                <a:solidFill>
                  <a:srgbClr val="007366"/>
                </a:solidFill>
                <a:latin typeface="Arial" panose="020B0604020202020204" pitchFamily="34" charset="0"/>
                <a:cs typeface="Arial" panose="020B0604020202020204" pitchFamily="34" charset="0"/>
              </a:rPr>
              <a:t>сердечно-сосудистого </a:t>
            </a:r>
            <a:r>
              <a:rPr lang="ru-RU" sz="1600" i="1" dirty="0">
                <a:solidFill>
                  <a:srgbClr val="007366"/>
                </a:solidFill>
                <a:latin typeface="Arial" panose="020B0604020202020204" pitchFamily="34" charset="0"/>
                <a:cs typeface="Arial" panose="020B0604020202020204" pitchFamily="34" charset="0"/>
              </a:rPr>
              <a:t>заболевания. </a:t>
            </a:r>
            <a:endParaRPr lang="ru-RU" sz="16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Препарат </a:t>
            </a:r>
            <a:r>
              <a:rPr lang="ru-RU" sz="1600" i="1" dirty="0">
                <a:solidFill>
                  <a:srgbClr val="007366"/>
                </a:solidFill>
                <a:latin typeface="Arial" panose="020B0604020202020204" pitchFamily="34" charset="0"/>
                <a:cs typeface="Arial" panose="020B0604020202020204" pitchFamily="34" charset="0"/>
              </a:rPr>
              <a:t>в </a:t>
            </a:r>
            <a:r>
              <a:rPr lang="ru-RU" sz="1600" i="1" dirty="0" smtClean="0">
                <a:solidFill>
                  <a:srgbClr val="007366"/>
                </a:solidFill>
                <a:latin typeface="Arial" panose="020B0604020202020204" pitchFamily="34" charset="0"/>
                <a:cs typeface="Arial" panose="020B0604020202020204" pitchFamily="34" charset="0"/>
              </a:rPr>
              <a:t>виде «клеточного </a:t>
            </a:r>
            <a:r>
              <a:rPr lang="ru-RU" sz="1600" i="1" dirty="0">
                <a:solidFill>
                  <a:srgbClr val="007366"/>
                </a:solidFill>
                <a:latin typeface="Arial" panose="020B0604020202020204" pitchFamily="34" charset="0"/>
                <a:cs typeface="Arial" panose="020B0604020202020204" pitchFamily="34" charset="0"/>
              </a:rPr>
              <a:t>листа» на основе </a:t>
            </a:r>
            <a:r>
              <a:rPr lang="ru-RU" sz="1600" i="1" dirty="0" err="1" smtClean="0">
                <a:solidFill>
                  <a:srgbClr val="007366"/>
                </a:solidFill>
                <a:latin typeface="Arial" panose="020B0604020202020204" pitchFamily="34" charset="0"/>
                <a:cs typeface="Arial" panose="020B0604020202020204" pitchFamily="34" charset="0"/>
              </a:rPr>
              <a:t>аутологичных</a:t>
            </a:r>
            <a:r>
              <a:rPr lang="ru-RU" sz="1600" i="1" dirty="0" smtClean="0">
                <a:solidFill>
                  <a:srgbClr val="007366"/>
                </a:solidFill>
                <a:latin typeface="Arial" panose="020B0604020202020204" pitchFamily="34" charset="0"/>
                <a:cs typeface="Arial" panose="020B0604020202020204" pitchFamily="34" charset="0"/>
              </a:rPr>
              <a:t> миобластов</a:t>
            </a:r>
            <a:r>
              <a:rPr lang="ru-RU" sz="1600" i="1" dirty="0">
                <a:solidFill>
                  <a:srgbClr val="007366"/>
                </a:solidFill>
                <a:latin typeface="Arial" panose="020B0604020202020204" pitchFamily="34" charset="0"/>
                <a:cs typeface="Arial" panose="020B0604020202020204" pitchFamily="34" charset="0"/>
              </a:rPr>
              <a:t>, полученных из скелетных </a:t>
            </a:r>
            <a:r>
              <a:rPr lang="ru-RU" sz="1600" i="1" dirty="0" smtClean="0">
                <a:solidFill>
                  <a:srgbClr val="007366"/>
                </a:solidFill>
                <a:latin typeface="Arial" panose="020B0604020202020204" pitchFamily="34" charset="0"/>
                <a:cs typeface="Arial" panose="020B0604020202020204" pitchFamily="34" charset="0"/>
              </a:rPr>
              <a:t>мышц, показан </a:t>
            </a:r>
            <a:r>
              <a:rPr lang="ru-RU" sz="1600" i="1" dirty="0">
                <a:solidFill>
                  <a:srgbClr val="007366"/>
                </a:solidFill>
                <a:latin typeface="Arial" panose="020B0604020202020204" pitchFamily="34" charset="0"/>
                <a:cs typeface="Arial" panose="020B0604020202020204" pitchFamily="34" charset="0"/>
              </a:rPr>
              <a:t>для лечения тяжелой сердечной </a:t>
            </a:r>
            <a:r>
              <a:rPr lang="ru-RU" sz="1600" i="1" dirty="0" smtClean="0">
                <a:solidFill>
                  <a:srgbClr val="007366"/>
                </a:solidFill>
                <a:latin typeface="Arial" panose="020B0604020202020204" pitchFamily="34" charset="0"/>
                <a:cs typeface="Arial" panose="020B0604020202020204" pitchFamily="34" charset="0"/>
              </a:rPr>
              <a:t>недостаточности</a:t>
            </a:r>
            <a:r>
              <a:rPr lang="ru-RU" sz="1600" i="1" dirty="0">
                <a:solidFill>
                  <a:srgbClr val="007366"/>
                </a:solidFill>
                <a:latin typeface="Arial" panose="020B0604020202020204" pitchFamily="34" charset="0"/>
                <a:cs typeface="Arial" panose="020B0604020202020204" pitchFamily="34" charset="0"/>
              </a:rPr>
              <a:t>, вызванной хронической </a:t>
            </a:r>
            <a:r>
              <a:rPr lang="ru-RU" sz="1600" i="1" dirty="0" smtClean="0">
                <a:solidFill>
                  <a:srgbClr val="007366"/>
                </a:solidFill>
                <a:latin typeface="Arial" panose="020B0604020202020204" pitchFamily="34" charset="0"/>
                <a:cs typeface="Arial" panose="020B0604020202020204" pitchFamily="34" charset="0"/>
              </a:rPr>
              <a:t>ишемической </a:t>
            </a:r>
            <a:r>
              <a:rPr lang="ru-RU" sz="1600" i="1" dirty="0">
                <a:solidFill>
                  <a:srgbClr val="007366"/>
                </a:solidFill>
                <a:latin typeface="Arial" panose="020B0604020202020204" pitchFamily="34" charset="0"/>
                <a:cs typeface="Arial" panose="020B0604020202020204" pitchFamily="34" charset="0"/>
              </a:rPr>
              <a:t>болезнью сердца, не </a:t>
            </a:r>
            <a:r>
              <a:rPr lang="ru-RU" sz="1600" i="1" dirty="0" smtClean="0">
                <a:solidFill>
                  <a:srgbClr val="007366"/>
                </a:solidFill>
                <a:latin typeface="Arial" panose="020B0604020202020204" pitchFamily="34" charset="0"/>
                <a:cs typeface="Arial" panose="020B0604020202020204" pitchFamily="34" charset="0"/>
              </a:rPr>
              <a:t>поддающейся стандартной </a:t>
            </a:r>
            <a:r>
              <a:rPr lang="ru-RU" sz="1600" i="1" dirty="0">
                <a:solidFill>
                  <a:srgbClr val="007366"/>
                </a:solidFill>
                <a:latin typeface="Arial" panose="020B0604020202020204" pitchFamily="34" charset="0"/>
                <a:cs typeface="Arial" panose="020B0604020202020204" pitchFamily="34" charset="0"/>
              </a:rPr>
              <a:t>терапии. </a:t>
            </a:r>
            <a:endParaRPr lang="ru-RU" sz="1600" i="1" dirty="0" smtClean="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endParaRPr lang="ru-RU" sz="16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600" i="1" dirty="0" smtClean="0">
                <a:solidFill>
                  <a:srgbClr val="007366"/>
                </a:solidFill>
                <a:latin typeface="Arial" panose="020B0604020202020204" pitchFamily="34" charset="0"/>
                <a:cs typeface="Arial" panose="020B0604020202020204" pitchFamily="34" charset="0"/>
              </a:rPr>
              <a:t>В </a:t>
            </a:r>
            <a:r>
              <a:rPr lang="ru-RU" sz="1600" i="1" dirty="0">
                <a:solidFill>
                  <a:srgbClr val="007366"/>
                </a:solidFill>
                <a:latin typeface="Arial" panose="020B0604020202020204" pitchFamily="34" charset="0"/>
                <a:cs typeface="Arial" panose="020B0604020202020204" pitchFamily="34" charset="0"/>
              </a:rPr>
              <a:t>первом КИ </a:t>
            </a:r>
            <a:r>
              <a:rPr lang="ru-RU" sz="1600" i="1" dirty="0" smtClean="0">
                <a:solidFill>
                  <a:srgbClr val="007366"/>
                </a:solidFill>
                <a:latin typeface="Arial" panose="020B0604020202020204" pitchFamily="34" charset="0"/>
                <a:cs typeface="Arial" panose="020B0604020202020204" pitchFamily="34" charset="0"/>
              </a:rPr>
              <a:t>препарата в </a:t>
            </a:r>
            <a:r>
              <a:rPr lang="ru-RU" sz="1600" i="1" dirty="0">
                <a:solidFill>
                  <a:srgbClr val="007366"/>
                </a:solidFill>
                <a:latin typeface="Arial" panose="020B0604020202020204" pitchFamily="34" charset="0"/>
                <a:cs typeface="Arial" panose="020B0604020202020204" pitchFamily="34" charset="0"/>
              </a:rPr>
              <a:t>Японии участвовало всего семь </a:t>
            </a:r>
            <a:r>
              <a:rPr lang="ru-RU" sz="1600" i="1" dirty="0" smtClean="0">
                <a:solidFill>
                  <a:srgbClr val="007366"/>
                </a:solidFill>
                <a:latin typeface="Arial" panose="020B0604020202020204" pitchFamily="34" charset="0"/>
                <a:cs typeface="Arial" panose="020B0604020202020204" pitchFamily="34" charset="0"/>
              </a:rPr>
              <a:t>пациентов, и </a:t>
            </a:r>
            <a:r>
              <a:rPr lang="ru-RU" sz="1600" i="1" dirty="0">
                <a:solidFill>
                  <a:srgbClr val="007366"/>
                </a:solidFill>
                <a:latin typeface="Arial" panose="020B0604020202020204" pitchFamily="34" charset="0"/>
                <a:cs typeface="Arial" panose="020B0604020202020204" pitchFamily="34" charset="0"/>
              </a:rPr>
              <a:t>оценить его эффективность оказалось </a:t>
            </a:r>
            <a:r>
              <a:rPr lang="ru-RU" sz="1600" i="1" dirty="0" smtClean="0">
                <a:solidFill>
                  <a:srgbClr val="007366"/>
                </a:solidFill>
                <a:latin typeface="Arial" panose="020B0604020202020204" pitchFamily="34" charset="0"/>
                <a:cs typeface="Arial" panose="020B0604020202020204" pitchFamily="34" charset="0"/>
              </a:rPr>
              <a:t>сложно из-за </a:t>
            </a:r>
            <a:r>
              <a:rPr lang="ru-RU" sz="1600" i="1" dirty="0" err="1">
                <a:solidFill>
                  <a:srgbClr val="007366"/>
                </a:solidFill>
                <a:latin typeface="Arial" panose="020B0604020202020204" pitchFamily="34" charset="0"/>
                <a:cs typeface="Arial" panose="020B0604020202020204" pitchFamily="34" charset="0"/>
              </a:rPr>
              <a:t>нерепрезентативности</a:t>
            </a:r>
            <a:r>
              <a:rPr lang="ru-RU" sz="1600" i="1" dirty="0">
                <a:solidFill>
                  <a:srgbClr val="007366"/>
                </a:solidFill>
                <a:latin typeface="Arial" panose="020B0604020202020204" pitchFamily="34" charset="0"/>
                <a:cs typeface="Arial" panose="020B0604020202020204" pitchFamily="34" charset="0"/>
              </a:rPr>
              <a:t> выборки. </a:t>
            </a:r>
            <a:r>
              <a:rPr lang="ru-RU" sz="1600" i="1" dirty="0" smtClean="0">
                <a:solidFill>
                  <a:srgbClr val="007366"/>
                </a:solidFill>
                <a:latin typeface="Arial" panose="020B0604020202020204" pitchFamily="34" charset="0"/>
                <a:cs typeface="Arial" panose="020B0604020202020204" pitchFamily="34" charset="0"/>
              </a:rPr>
              <a:t>Однако компании-разработчику </a:t>
            </a:r>
            <a:r>
              <a:rPr lang="ru-RU" sz="1600" i="1" dirty="0">
                <a:solidFill>
                  <a:srgbClr val="007366"/>
                </a:solidFill>
                <a:latin typeface="Arial" panose="020B0604020202020204" pitchFamily="34" charset="0"/>
                <a:cs typeface="Arial" panose="020B0604020202020204" pitchFamily="34" charset="0"/>
              </a:rPr>
              <a:t>было разрешено </a:t>
            </a:r>
            <a:r>
              <a:rPr lang="ru-RU" sz="1600" i="1" dirty="0" smtClean="0">
                <a:solidFill>
                  <a:srgbClr val="007366"/>
                </a:solidFill>
                <a:latin typeface="Arial" panose="020B0604020202020204" pitchFamily="34" charset="0"/>
                <a:cs typeface="Arial" panose="020B0604020202020204" pitchFamily="34" charset="0"/>
              </a:rPr>
              <a:t>учесть данные </a:t>
            </a:r>
            <a:r>
              <a:rPr lang="ru-RU" sz="1600" i="1" dirty="0">
                <a:solidFill>
                  <a:srgbClr val="007366"/>
                </a:solidFill>
                <a:latin typeface="Arial" panose="020B0604020202020204" pitchFamily="34" charset="0"/>
                <a:cs typeface="Arial" panose="020B0604020202020204" pitchFamily="34" charset="0"/>
              </a:rPr>
              <a:t>еще одного КИ с участием 19 </a:t>
            </a:r>
            <a:r>
              <a:rPr lang="ru-RU" sz="1600" i="1" dirty="0" smtClean="0">
                <a:solidFill>
                  <a:srgbClr val="007366"/>
                </a:solidFill>
                <a:latin typeface="Arial" panose="020B0604020202020204" pitchFamily="34" charset="0"/>
                <a:cs typeface="Arial" panose="020B0604020202020204" pitchFamily="34" charset="0"/>
              </a:rPr>
              <a:t>пациентов. </a:t>
            </a:r>
            <a:r>
              <a:rPr lang="ru-RU" sz="1600" i="1" dirty="0">
                <a:solidFill>
                  <a:srgbClr val="007366"/>
                </a:solidFill>
                <a:latin typeface="Arial" panose="020B0604020202020204" pitchFamily="34" charset="0"/>
                <a:cs typeface="Arial" panose="020B0604020202020204" pitchFamily="34" charset="0"/>
              </a:rPr>
              <a:t>В итоге объединенные данные двух </a:t>
            </a:r>
            <a:r>
              <a:rPr lang="ru-RU" sz="1600" i="1" dirty="0" smtClean="0">
                <a:solidFill>
                  <a:srgbClr val="007366"/>
                </a:solidFill>
                <a:latin typeface="Arial" panose="020B0604020202020204" pitchFamily="34" charset="0"/>
                <a:cs typeface="Arial" panose="020B0604020202020204" pitchFamily="34" charset="0"/>
              </a:rPr>
              <a:t>исследований </a:t>
            </a:r>
            <a:r>
              <a:rPr lang="ru-RU" sz="1600" i="1" dirty="0">
                <a:solidFill>
                  <a:srgbClr val="007366"/>
                </a:solidFill>
                <a:latin typeface="Arial" panose="020B0604020202020204" pitchFamily="34" charset="0"/>
                <a:cs typeface="Arial" panose="020B0604020202020204" pitchFamily="34" charset="0"/>
              </a:rPr>
              <a:t>сочли достаточными для </a:t>
            </a:r>
            <a:r>
              <a:rPr lang="ru-RU" sz="1600" i="1" dirty="0" smtClean="0">
                <a:solidFill>
                  <a:srgbClr val="007366"/>
                </a:solidFill>
                <a:latin typeface="Arial" panose="020B0604020202020204" pitchFamily="34" charset="0"/>
                <a:cs typeface="Arial" panose="020B0604020202020204" pitchFamily="34" charset="0"/>
              </a:rPr>
              <a:t>решения о </a:t>
            </a:r>
            <a:r>
              <a:rPr lang="ru-RU" sz="1600" i="1" dirty="0">
                <a:solidFill>
                  <a:srgbClr val="007366"/>
                </a:solidFill>
                <a:latin typeface="Arial" panose="020B0604020202020204" pitchFamily="34" charset="0"/>
                <a:cs typeface="Arial" panose="020B0604020202020204" pitchFamily="34" charset="0"/>
              </a:rPr>
              <a:t>безопасности и эффективности, и </a:t>
            </a:r>
            <a:r>
              <a:rPr lang="ru-RU" sz="1600" i="1" dirty="0" smtClean="0">
                <a:solidFill>
                  <a:srgbClr val="007366"/>
                </a:solidFill>
                <a:latin typeface="Arial" panose="020B0604020202020204" pitchFamily="34" charset="0"/>
                <a:cs typeface="Arial" panose="020B0604020202020204" pitchFamily="34" charset="0"/>
              </a:rPr>
              <a:t>условное одобрение </a:t>
            </a:r>
            <a:r>
              <a:rPr lang="ru-RU" sz="1600" i="1" dirty="0">
                <a:solidFill>
                  <a:srgbClr val="007366"/>
                </a:solidFill>
                <a:latin typeface="Arial" panose="020B0604020202020204" pitchFamily="34" charset="0"/>
                <a:cs typeface="Arial" panose="020B0604020202020204" pitchFamily="34" charset="0"/>
              </a:rPr>
              <a:t>было получено. </a:t>
            </a:r>
            <a:endParaRPr lang="ru-RU" sz="1600" i="1" dirty="0" smtClean="0">
              <a:solidFill>
                <a:srgbClr val="007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9915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0"/>
            <a:ext cx="8376613" cy="684277"/>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История развития </a:t>
            </a:r>
            <a:r>
              <a:rPr lang="ru-RU" sz="4000" dirty="0" err="1" smtClean="0">
                <a:solidFill>
                  <a:srgbClr val="078877"/>
                </a:solidFill>
                <a:latin typeface="Austin Cyr Bold" panose="02020803070702030403" pitchFamily="18" charset="-52"/>
              </a:rPr>
              <a:t>генотерапии</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630487" y="1775145"/>
            <a:ext cx="9574857" cy="4415558"/>
          </a:xfrm>
        </p:spPr>
        <p:txBody>
          <a:bodyPr>
            <a:noAutofit/>
          </a:bodyPr>
          <a:lstStyle/>
          <a:p>
            <a:pPr marL="285750" indent="-285750" algn="just">
              <a:lnSpc>
                <a:spcPct val="100000"/>
              </a:lnSpc>
              <a:buFont typeface="Arial" panose="020B0604020202020204" pitchFamily="34" charset="0"/>
              <a:buChar char="•"/>
            </a:pPr>
            <a:r>
              <a:rPr lang="ru-RU" sz="1600" i="1" dirty="0" smtClean="0">
                <a:solidFill>
                  <a:srgbClr val="007366"/>
                </a:solidFill>
                <a:latin typeface="Arial" panose="020B0604020202020204" pitchFamily="34" charset="0"/>
                <a:cs typeface="Arial" panose="020B0604020202020204" pitchFamily="34" charset="0"/>
              </a:rPr>
              <a:t>Начало </a:t>
            </a:r>
            <a:r>
              <a:rPr lang="en-US" sz="1600" i="1" dirty="0" smtClean="0">
                <a:solidFill>
                  <a:srgbClr val="007366"/>
                </a:solidFill>
                <a:latin typeface="Arial" panose="020B0604020202020204" pitchFamily="34" charset="0"/>
                <a:cs typeface="Arial" panose="020B0604020202020204" pitchFamily="34" charset="0"/>
              </a:rPr>
              <a:t>XX</a:t>
            </a:r>
            <a:r>
              <a:rPr lang="ru-RU" sz="1600" i="1" dirty="0" smtClean="0">
                <a:solidFill>
                  <a:srgbClr val="007366"/>
                </a:solidFill>
                <a:latin typeface="Arial" panose="020B0604020202020204" pitchFamily="34" charset="0"/>
                <a:cs typeface="Arial" panose="020B0604020202020204" pitchFamily="34" charset="0"/>
              </a:rPr>
              <a:t> века – возникновение учения </a:t>
            </a:r>
            <a:r>
              <a:rPr lang="ru-RU" sz="1600" i="1" dirty="0">
                <a:solidFill>
                  <a:srgbClr val="007366"/>
                </a:solidFill>
                <a:latin typeface="Arial" panose="020B0604020202020204" pitchFamily="34" charset="0"/>
                <a:cs typeface="Arial" panose="020B0604020202020204" pitchFamily="34" charset="0"/>
              </a:rPr>
              <a:t>негативной евгеники </a:t>
            </a:r>
            <a:r>
              <a:rPr lang="ru-RU" sz="1600" i="1" dirty="0" smtClean="0">
                <a:solidFill>
                  <a:srgbClr val="007366"/>
                </a:solidFill>
                <a:latin typeface="Arial" panose="020B0604020202020204" pitchFamily="34" charset="0"/>
                <a:cs typeface="Arial" panose="020B0604020202020204" pitchFamily="34" charset="0"/>
              </a:rPr>
              <a:t> - учения </a:t>
            </a:r>
            <a:r>
              <a:rPr lang="ru-RU" sz="1600" i="1" dirty="0">
                <a:solidFill>
                  <a:srgbClr val="007366"/>
                </a:solidFill>
                <a:latin typeface="Arial" panose="020B0604020202020204" pitchFamily="34" charset="0"/>
                <a:cs typeface="Arial" panose="020B0604020202020204" pitchFamily="34" charset="0"/>
              </a:rPr>
              <a:t>об улучшении человека при помощи искусственного отбора (селекции)</a:t>
            </a:r>
            <a:endParaRPr lang="ru-RU" sz="1600" i="1" dirty="0" smtClean="0">
              <a:solidFill>
                <a:srgbClr val="007366"/>
              </a:solidFill>
              <a:latin typeface="Arial" panose="020B0604020202020204" pitchFamily="34" charset="0"/>
              <a:cs typeface="Arial" panose="020B0604020202020204" pitchFamily="34" charset="0"/>
            </a:endParaRPr>
          </a:p>
          <a:p>
            <a:pPr marL="285750" indent="-285750" algn="just">
              <a:lnSpc>
                <a:spcPct val="100000"/>
              </a:lnSpc>
              <a:buFont typeface="Arial" panose="020B0604020202020204" pitchFamily="34" charset="0"/>
              <a:buChar char="•"/>
            </a:pPr>
            <a:r>
              <a:rPr lang="ru-RU" sz="1600" i="1" dirty="0" smtClean="0">
                <a:solidFill>
                  <a:srgbClr val="007366"/>
                </a:solidFill>
                <a:latin typeface="Arial" panose="020B0604020202020204" pitchFamily="34" charset="0"/>
                <a:cs typeface="Arial" panose="020B0604020202020204" pitchFamily="34" charset="0"/>
              </a:rPr>
              <a:t>20-е годы </a:t>
            </a:r>
            <a:r>
              <a:rPr lang="en-US" sz="1600" i="1" dirty="0" smtClean="0">
                <a:solidFill>
                  <a:srgbClr val="007366"/>
                </a:solidFill>
                <a:latin typeface="Arial" panose="020B0604020202020204" pitchFamily="34" charset="0"/>
                <a:cs typeface="Arial" panose="020B0604020202020204" pitchFamily="34" charset="0"/>
              </a:rPr>
              <a:t>XX </a:t>
            </a:r>
            <a:r>
              <a:rPr lang="ru-RU" sz="1600" i="1" dirty="0" smtClean="0">
                <a:solidFill>
                  <a:srgbClr val="007366"/>
                </a:solidFill>
                <a:latin typeface="Arial" panose="020B0604020202020204" pitchFamily="34" charset="0"/>
                <a:cs typeface="Arial" panose="020B0604020202020204" pitchFamily="34" charset="0"/>
              </a:rPr>
              <a:t>века – обнаружена зависимость степени проявления действия гена от влияния внешней среды или генотипа; Н.К. Кольцов разрабатывает новое направление – </a:t>
            </a:r>
            <a:r>
              <a:rPr lang="ru-RU" sz="1600" i="1" dirty="0" err="1" smtClean="0">
                <a:solidFill>
                  <a:srgbClr val="007366"/>
                </a:solidFill>
                <a:latin typeface="Arial" panose="020B0604020202020204" pitchFamily="34" charset="0"/>
                <a:cs typeface="Arial" panose="020B0604020202020204" pitchFamily="34" charset="0"/>
              </a:rPr>
              <a:t>евфеника</a:t>
            </a:r>
            <a:r>
              <a:rPr lang="ru-RU" sz="1600" i="1" dirty="0">
                <a:solidFill>
                  <a:srgbClr val="007366"/>
                </a:solidFill>
                <a:latin typeface="Arial" panose="020B0604020202020204" pitchFamily="34" charset="0"/>
                <a:cs typeface="Arial" panose="020B0604020202020204" pitchFamily="34" charset="0"/>
              </a:rPr>
              <a:t> (учение о хорошем проявлении наследственных задатков </a:t>
            </a:r>
            <a:r>
              <a:rPr lang="ru-RU" sz="1600" i="1" dirty="0" smtClean="0">
                <a:solidFill>
                  <a:srgbClr val="007366"/>
                </a:solidFill>
                <a:latin typeface="Arial" panose="020B0604020202020204" pitchFamily="34" charset="0"/>
                <a:cs typeface="Arial" panose="020B0604020202020204" pitchFamily="34" charset="0"/>
              </a:rPr>
              <a:t>);</a:t>
            </a:r>
          </a:p>
          <a:p>
            <a:pPr marL="285750" indent="-285750" algn="just">
              <a:lnSpc>
                <a:spcPct val="100000"/>
              </a:lnSpc>
              <a:buFont typeface="Arial" panose="020B0604020202020204" pitchFamily="34" charset="0"/>
              <a:buChar char="•"/>
            </a:pPr>
            <a:r>
              <a:rPr lang="ru-RU" sz="1600" i="1" dirty="0" smtClean="0">
                <a:solidFill>
                  <a:srgbClr val="007366"/>
                </a:solidFill>
                <a:latin typeface="Arial" panose="020B0604020202020204" pitchFamily="34" charset="0"/>
                <a:cs typeface="Arial" panose="020B0604020202020204" pitchFamily="34" charset="0"/>
              </a:rPr>
              <a:t>1934г. – С.Н. </a:t>
            </a:r>
            <a:r>
              <a:rPr lang="ru-RU" sz="1600" i="1" dirty="0" err="1" smtClean="0">
                <a:solidFill>
                  <a:srgbClr val="007366"/>
                </a:solidFill>
                <a:latin typeface="Arial" panose="020B0604020202020204" pitchFamily="34" charset="0"/>
                <a:cs typeface="Arial" panose="020B0604020202020204" pitchFamily="34" charset="0"/>
              </a:rPr>
              <a:t>Давиденков</a:t>
            </a:r>
            <a:r>
              <a:rPr lang="ru-RU" sz="1600" i="1" dirty="0" smtClean="0">
                <a:solidFill>
                  <a:srgbClr val="007366"/>
                </a:solidFill>
                <a:latin typeface="Arial" panose="020B0604020202020204" pitchFamily="34" charset="0"/>
                <a:cs typeface="Arial" panose="020B0604020202020204" pitchFamily="34" charset="0"/>
              </a:rPr>
              <a:t> выявил гетерогенность наследственных заболеваний, т.е. одно и то же фенотипическое проявление болезни может быть обусловлено мутациями в разных генах или разными мутациями внутри одного гена;</a:t>
            </a:r>
          </a:p>
          <a:p>
            <a:pPr marL="285750" indent="-285750" algn="just">
              <a:lnSpc>
                <a:spcPct val="100000"/>
              </a:lnSpc>
              <a:buFont typeface="Arial" panose="020B0604020202020204" pitchFamily="34" charset="0"/>
              <a:buChar char="•"/>
            </a:pPr>
            <a:r>
              <a:rPr lang="ru-RU" sz="1600" i="1" dirty="0" smtClean="0">
                <a:solidFill>
                  <a:srgbClr val="007366"/>
                </a:solidFill>
                <a:latin typeface="Arial" panose="020B0604020202020204" pitchFamily="34" charset="0"/>
                <a:cs typeface="Arial" panose="020B0604020202020204" pitchFamily="34" charset="0"/>
              </a:rPr>
              <a:t>Годы после Второй мировой войны – дальнейшее развитие генетики, молекулярной биологии;</a:t>
            </a:r>
          </a:p>
          <a:p>
            <a:pPr marL="285750" indent="-285750" algn="just">
              <a:lnSpc>
                <a:spcPct val="100000"/>
              </a:lnSpc>
              <a:buFont typeface="Arial" panose="020B0604020202020204" pitchFamily="34" charset="0"/>
              <a:buChar char="•"/>
            </a:pPr>
            <a:r>
              <a:rPr lang="ru-RU" sz="1600" i="1" dirty="0">
                <a:solidFill>
                  <a:srgbClr val="007366"/>
                </a:solidFill>
                <a:latin typeface="Arial" panose="020B0604020202020204" pitchFamily="34" charset="0"/>
                <a:cs typeface="Arial" panose="020B0604020202020204" pitchFamily="34" charset="0"/>
              </a:rPr>
              <a:t>В 1976 г. в Университете Пенсильвания, США, Уильям Андерсон предложил использование вирусов в качестве </a:t>
            </a:r>
            <a:r>
              <a:rPr lang="ru-RU" sz="1600" i="1" dirty="0" smtClean="0">
                <a:solidFill>
                  <a:srgbClr val="007366"/>
                </a:solidFill>
                <a:latin typeface="Arial" panose="020B0604020202020204" pitchFamily="34" charset="0"/>
                <a:cs typeface="Arial" panose="020B0604020202020204" pitchFamily="34" charset="0"/>
              </a:rPr>
              <a:t>носителей ДНК;</a:t>
            </a:r>
          </a:p>
          <a:p>
            <a:pPr marL="285750" indent="-285750" algn="just">
              <a:lnSpc>
                <a:spcPct val="100000"/>
              </a:lnSpc>
              <a:buFont typeface="Arial" panose="020B0604020202020204" pitchFamily="34" charset="0"/>
              <a:buChar char="•"/>
            </a:pPr>
            <a:r>
              <a:rPr lang="ru-RU" sz="1600" i="1" dirty="0" smtClean="0">
                <a:solidFill>
                  <a:srgbClr val="007366"/>
                </a:solidFill>
                <a:latin typeface="Arial" panose="020B0604020202020204" pitchFamily="34" charset="0"/>
                <a:cs typeface="Arial" panose="020B0604020202020204" pitchFamily="34" charset="0"/>
              </a:rPr>
              <a:t>1980 г. – генетические опыты со стволовыми клетками крови на лабораторных животных;</a:t>
            </a:r>
          </a:p>
          <a:p>
            <a:pPr marL="285750" indent="-285750" algn="just">
              <a:lnSpc>
                <a:spcPct val="100000"/>
              </a:lnSpc>
              <a:buFont typeface="Arial" panose="020B0604020202020204" pitchFamily="34" charset="0"/>
              <a:buChar char="•"/>
            </a:pPr>
            <a:r>
              <a:rPr lang="ru-RU" sz="1600" i="1" dirty="0" smtClean="0">
                <a:solidFill>
                  <a:srgbClr val="007366"/>
                </a:solidFill>
                <a:latin typeface="Arial" panose="020B0604020202020204" pitchFamily="34" charset="0"/>
                <a:cs typeface="Arial" panose="020B0604020202020204" pitchFamily="34" charset="0"/>
              </a:rPr>
              <a:t>1989 г. – первые опыты по генной терапии рака;</a:t>
            </a:r>
          </a:p>
          <a:p>
            <a:pPr marL="285750" indent="-285750" algn="just">
              <a:lnSpc>
                <a:spcPct val="100000"/>
              </a:lnSpc>
              <a:buFont typeface="Arial" panose="020B0604020202020204" pitchFamily="34" charset="0"/>
              <a:buChar char="•"/>
            </a:pPr>
            <a:r>
              <a:rPr lang="ru-RU" sz="1600" i="1" dirty="0" smtClean="0">
                <a:solidFill>
                  <a:srgbClr val="007366"/>
                </a:solidFill>
                <a:latin typeface="Arial" panose="020B0604020202020204" pitchFamily="34" charset="0"/>
                <a:cs typeface="Arial" panose="020B0604020202020204" pitchFamily="34" charset="0"/>
              </a:rPr>
              <a:t>1995г г. – первый случай излечения наследственной болезни (недостаточность </a:t>
            </a:r>
            <a:r>
              <a:rPr lang="ru-RU" sz="1600" i="1" dirty="0" err="1" smtClean="0">
                <a:solidFill>
                  <a:srgbClr val="007366"/>
                </a:solidFill>
                <a:latin typeface="Arial" panose="020B0604020202020204" pitchFamily="34" charset="0"/>
                <a:cs typeface="Arial" panose="020B0604020202020204" pitchFamily="34" charset="0"/>
              </a:rPr>
              <a:t>аденозиндезаминазы</a:t>
            </a:r>
            <a:r>
              <a:rPr lang="ru-RU" sz="1600" i="1" dirty="0" smtClean="0">
                <a:solidFill>
                  <a:srgbClr val="007366"/>
                </a:solidFill>
                <a:latin typeface="Arial" panose="020B0604020202020204" pitchFamily="34" charset="0"/>
                <a:cs typeface="Arial" panose="020B0604020202020204" pitchFamily="34" charset="0"/>
              </a:rPr>
              <a:t>) методами генной терапии</a:t>
            </a:r>
            <a:endParaRPr lang="ru-RU" sz="1600" i="1" dirty="0">
              <a:solidFill>
                <a:srgbClr val="007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1637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0"/>
            <a:ext cx="8376613" cy="873570"/>
          </a:xfrm>
        </p:spPr>
        <p:txBody>
          <a:bodyPr>
            <a:noAutofit/>
          </a:bodyPr>
          <a:lstStyle/>
          <a:p>
            <a:pPr algn="l">
              <a:lnSpc>
                <a:spcPct val="100000"/>
              </a:lnSpc>
            </a:pPr>
            <a:r>
              <a:rPr lang="ru-RU" sz="4000" smtClean="0">
                <a:solidFill>
                  <a:srgbClr val="078877"/>
                </a:solidFill>
                <a:latin typeface="Austin Cyr Bold" panose="02020803070702030403" pitchFamily="18" charset="-52"/>
              </a:rPr>
              <a:t>Риски использования </a:t>
            </a:r>
            <a:r>
              <a:rPr lang="ru-RU" sz="4000" dirty="0" smtClean="0">
                <a:solidFill>
                  <a:srgbClr val="078877"/>
                </a:solidFill>
                <a:latin typeface="Austin Cyr Bold" panose="02020803070702030403" pitchFamily="18" charset="-52"/>
              </a:rPr>
              <a:t>клеточных препаратов</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363415" y="1406769"/>
            <a:ext cx="10058399" cy="5800850"/>
          </a:xfrm>
        </p:spPr>
        <p:txBody>
          <a:bodyPr anchor="t">
            <a:noAutofit/>
          </a:bodyPr>
          <a:lstStyle/>
          <a:p>
            <a:pPr marL="285750" indent="-285750" algn="just">
              <a:lnSpc>
                <a:spcPct val="100000"/>
              </a:lnSpc>
              <a:spcBef>
                <a:spcPts val="0"/>
              </a:spcBef>
              <a:buFont typeface="Arial" panose="020B0604020202020204" pitchFamily="34" charset="0"/>
              <a:buChar char="•"/>
            </a:pPr>
            <a:r>
              <a:rPr lang="ru-RU" sz="1600" b="1" i="1" dirty="0">
                <a:solidFill>
                  <a:srgbClr val="007366"/>
                </a:solidFill>
                <a:latin typeface="Arial" panose="020B0604020202020204" pitchFamily="34" charset="0"/>
                <a:cs typeface="Arial" panose="020B0604020202020204" pitchFamily="34" charset="0"/>
              </a:rPr>
              <a:t>Инфекционные и онкологические риски. </a:t>
            </a:r>
            <a:r>
              <a:rPr lang="ru-RU" sz="1600" i="1" dirty="0">
                <a:solidFill>
                  <a:srgbClr val="007366"/>
                </a:solidFill>
                <a:latin typeface="Arial" panose="020B0604020202020204" pitchFamily="34" charset="0"/>
                <a:cs typeface="Arial" panose="020B0604020202020204" pitchFamily="34" charset="0"/>
              </a:rPr>
              <a:t>Донор может быть инфицирован известными или неизвестными микроорганизмами (наибольший риск представляют вирусы и </a:t>
            </a:r>
            <a:r>
              <a:rPr lang="ru-RU" sz="1600" i="1" dirty="0" err="1">
                <a:solidFill>
                  <a:srgbClr val="007366"/>
                </a:solidFill>
                <a:latin typeface="Arial" panose="020B0604020202020204" pitchFamily="34" charset="0"/>
                <a:cs typeface="Arial" panose="020B0604020202020204" pitchFamily="34" charset="0"/>
              </a:rPr>
              <a:t>прионы</a:t>
            </a:r>
            <a:r>
              <a:rPr lang="ru-RU" sz="1600" i="1" dirty="0">
                <a:solidFill>
                  <a:srgbClr val="007366"/>
                </a:solidFill>
                <a:latin typeface="Arial" panose="020B0604020202020204" pitchFamily="34" charset="0"/>
                <a:cs typeface="Arial" panose="020B0604020202020204" pitchFamily="34" charset="0"/>
              </a:rPr>
              <a:t>), либо донорский материал может содержать клетки, подвергшиеся или стоящие на пороге опухолевой трансформации.</a:t>
            </a:r>
            <a:endParaRPr lang="ru-RU" sz="1600" i="1" dirty="0" smtClean="0">
              <a:solidFill>
                <a:srgbClr val="007366"/>
              </a:solidFill>
              <a:latin typeface="Arial" panose="020B0604020202020204" pitchFamily="34" charset="0"/>
              <a:cs typeface="Arial" panose="020B0604020202020204" pitchFamily="34" charset="0"/>
            </a:endParaRPr>
          </a:p>
          <a:p>
            <a:pPr marL="285750" indent="-285750" algn="just">
              <a:lnSpc>
                <a:spcPct val="100000"/>
              </a:lnSpc>
              <a:spcBef>
                <a:spcPts val="0"/>
              </a:spcBef>
              <a:buFont typeface="Arial" panose="020B0604020202020204" pitchFamily="34" charset="0"/>
              <a:buChar char="•"/>
            </a:pPr>
            <a:r>
              <a:rPr lang="ru-RU" sz="1600" b="1" i="1" dirty="0">
                <a:solidFill>
                  <a:srgbClr val="007366"/>
                </a:solidFill>
                <a:latin typeface="Arial" panose="020B0604020202020204" pitchFamily="34" charset="0"/>
                <a:cs typeface="Arial" panose="020B0604020202020204" pitchFamily="34" charset="0"/>
              </a:rPr>
              <a:t>Ограниченный объем донорского материала. </a:t>
            </a:r>
            <a:r>
              <a:rPr lang="ru-RU" sz="1600" i="1" dirty="0">
                <a:solidFill>
                  <a:srgbClr val="007366"/>
                </a:solidFill>
                <a:latin typeface="Arial" panose="020B0604020202020204" pitchFamily="34" charset="0"/>
                <a:cs typeface="Arial" panose="020B0604020202020204" pitchFamily="34" charset="0"/>
              </a:rPr>
              <a:t>Данный аспект особо значим в случае </a:t>
            </a:r>
            <a:r>
              <a:rPr lang="ru-RU" sz="1600" i="1" dirty="0" err="1">
                <a:solidFill>
                  <a:srgbClr val="007366"/>
                </a:solidFill>
                <a:latin typeface="Arial" panose="020B0604020202020204" pitchFamily="34" charset="0"/>
                <a:cs typeface="Arial" panose="020B0604020202020204" pitchFamily="34" charset="0"/>
              </a:rPr>
              <a:t>аутологичного</a:t>
            </a:r>
            <a:r>
              <a:rPr lang="ru-RU" sz="1600" i="1" dirty="0">
                <a:solidFill>
                  <a:srgbClr val="007366"/>
                </a:solidFill>
                <a:latin typeface="Arial" panose="020B0604020202020204" pitchFamily="34" charset="0"/>
                <a:cs typeface="Arial" panose="020B0604020202020204" pitchFamily="34" charset="0"/>
              </a:rPr>
              <a:t> донорства, когда клетки заготавливаются для собственных нужд.</a:t>
            </a:r>
            <a:endParaRPr lang="ru-RU" sz="1600" i="1" dirty="0" smtClean="0">
              <a:solidFill>
                <a:srgbClr val="007366"/>
              </a:solidFill>
              <a:latin typeface="Arial" panose="020B0604020202020204" pitchFamily="34" charset="0"/>
              <a:cs typeface="Arial" panose="020B0604020202020204" pitchFamily="34" charset="0"/>
            </a:endParaRPr>
          </a:p>
          <a:p>
            <a:pPr marL="285750" indent="-285750" algn="just">
              <a:lnSpc>
                <a:spcPct val="100000"/>
              </a:lnSpc>
              <a:spcBef>
                <a:spcPts val="0"/>
              </a:spcBef>
              <a:buFont typeface="Arial" panose="020B0604020202020204" pitchFamily="34" charset="0"/>
              <a:buChar char="•"/>
            </a:pPr>
            <a:r>
              <a:rPr lang="ru-RU" sz="1600" b="1" i="1" dirty="0" smtClean="0">
                <a:solidFill>
                  <a:srgbClr val="007366"/>
                </a:solidFill>
                <a:latin typeface="Arial" panose="020B0604020202020204" pitchFamily="34" charset="0"/>
                <a:cs typeface="Arial" panose="020B0604020202020204" pitchFamily="34" charset="0"/>
              </a:rPr>
              <a:t>Требовательность </a:t>
            </a:r>
            <a:r>
              <a:rPr lang="ru-RU" sz="1600" b="1" i="1" dirty="0">
                <a:solidFill>
                  <a:srgbClr val="007366"/>
                </a:solidFill>
                <a:latin typeface="Arial" panose="020B0604020202020204" pitchFamily="34" charset="0"/>
                <a:cs typeface="Arial" panose="020B0604020202020204" pitchFamily="34" charset="0"/>
              </a:rPr>
              <a:t>к условиям обработки. </a:t>
            </a:r>
            <a:r>
              <a:rPr lang="ru-RU" sz="1600" i="1" dirty="0">
                <a:solidFill>
                  <a:srgbClr val="007366"/>
                </a:solidFill>
                <a:latin typeface="Arial" panose="020B0604020202020204" pitchFamily="34" charset="0"/>
                <a:cs typeface="Arial" panose="020B0604020202020204" pitchFamily="34" charset="0"/>
              </a:rPr>
              <a:t>Клетки очень чувствительны как к окружающим производственным условиям, так и методам </a:t>
            </a:r>
            <a:r>
              <a:rPr lang="ru-RU" sz="1600" i="1" dirty="0" smtClean="0">
                <a:solidFill>
                  <a:srgbClr val="007366"/>
                </a:solidFill>
                <a:latin typeface="Arial" panose="020B0604020202020204" pitchFamily="34" charset="0"/>
                <a:cs typeface="Arial" panose="020B0604020202020204" pitchFamily="34" charset="0"/>
              </a:rPr>
              <a:t>обработки</a:t>
            </a:r>
          </a:p>
          <a:p>
            <a:pPr marL="285750" indent="-285750" algn="just">
              <a:lnSpc>
                <a:spcPct val="100000"/>
              </a:lnSpc>
              <a:spcBef>
                <a:spcPts val="0"/>
              </a:spcBef>
              <a:buFont typeface="Arial" panose="020B0604020202020204" pitchFamily="34" charset="0"/>
              <a:buChar char="•"/>
            </a:pPr>
            <a:r>
              <a:rPr lang="ru-RU" sz="1600" b="1" i="1" dirty="0">
                <a:solidFill>
                  <a:srgbClr val="007366"/>
                </a:solidFill>
                <a:latin typeface="Arial" panose="020B0604020202020204" pitchFamily="34" charset="0"/>
                <a:cs typeface="Arial" panose="020B0604020202020204" pitchFamily="34" charset="0"/>
              </a:rPr>
              <a:t>Невозможность исчерпывающего установления характеристик. </a:t>
            </a:r>
            <a:r>
              <a:rPr lang="ru-RU" sz="1600" i="1" dirty="0">
                <a:solidFill>
                  <a:srgbClr val="007366"/>
                </a:solidFill>
                <a:latin typeface="Arial" panose="020B0604020202020204" pitchFamily="34" charset="0"/>
                <a:cs typeface="Arial" panose="020B0604020202020204" pitchFamily="34" charset="0"/>
              </a:rPr>
              <a:t>Клетки — это сложные биологические объекты, обладающие бесчисленным множеством свойств и характеристик, некоторые из которых до сих пор не познаны</a:t>
            </a:r>
            <a:r>
              <a:rPr lang="ru-RU" sz="1600" i="1" dirty="0" smtClean="0">
                <a:solidFill>
                  <a:srgbClr val="007366"/>
                </a:solidFill>
                <a:latin typeface="Arial" panose="020B0604020202020204" pitchFamily="34" charset="0"/>
                <a:cs typeface="Arial" panose="020B0604020202020204" pitchFamily="34" charset="0"/>
              </a:rPr>
              <a:t>.</a:t>
            </a:r>
          </a:p>
          <a:p>
            <a:pPr marL="285750" indent="-285750" algn="just">
              <a:lnSpc>
                <a:spcPct val="100000"/>
              </a:lnSpc>
              <a:spcBef>
                <a:spcPts val="0"/>
              </a:spcBef>
              <a:buFont typeface="Arial" panose="020B0604020202020204" pitchFamily="34" charset="0"/>
              <a:buChar char="•"/>
            </a:pPr>
            <a:r>
              <a:rPr lang="ru-RU" sz="1600" b="1" i="1" dirty="0">
                <a:solidFill>
                  <a:srgbClr val="007366"/>
                </a:solidFill>
                <a:latin typeface="Arial" panose="020B0604020202020204" pitchFamily="34" charset="0"/>
                <a:cs typeface="Arial" panose="020B0604020202020204" pitchFamily="34" charset="0"/>
              </a:rPr>
              <a:t>Важность создания благоприятного микроокружения для клеток.</a:t>
            </a:r>
            <a:r>
              <a:rPr lang="ru-RU" sz="1600" i="1" dirty="0">
                <a:solidFill>
                  <a:srgbClr val="007366"/>
                </a:solidFill>
                <a:latin typeface="Arial" panose="020B0604020202020204" pitchFamily="34" charset="0"/>
                <a:cs typeface="Arial" panose="020B0604020202020204" pitchFamily="34" charset="0"/>
              </a:rPr>
              <a:t> В естественных условиях клетки находятся в очень специфическом окружении: они, как правило, связаны с соединительнотканными структурами, предоставляющими им опору, и получают различные химические и тактильные сигналы</a:t>
            </a:r>
            <a:r>
              <a:rPr lang="ru-RU" sz="1600" i="1" dirty="0" smtClean="0">
                <a:solidFill>
                  <a:srgbClr val="007366"/>
                </a:solidFill>
                <a:latin typeface="Arial" panose="020B0604020202020204" pitchFamily="34" charset="0"/>
                <a:cs typeface="Arial" panose="020B0604020202020204" pitchFamily="34" charset="0"/>
              </a:rPr>
              <a:t>.</a:t>
            </a:r>
          </a:p>
          <a:p>
            <a:pPr marL="285750" indent="-285750" algn="just">
              <a:lnSpc>
                <a:spcPct val="100000"/>
              </a:lnSpc>
              <a:spcBef>
                <a:spcPts val="0"/>
              </a:spcBef>
              <a:buFont typeface="Arial" panose="020B0604020202020204" pitchFamily="34" charset="0"/>
              <a:buChar char="•"/>
            </a:pPr>
            <a:r>
              <a:rPr lang="ru-RU" sz="1600" b="1" i="1" dirty="0">
                <a:solidFill>
                  <a:srgbClr val="007366"/>
                </a:solidFill>
                <a:latin typeface="Arial" panose="020B0604020202020204" pitchFamily="34" charset="0"/>
                <a:cs typeface="Arial" panose="020B0604020202020204" pitchFamily="34" charset="0"/>
              </a:rPr>
              <a:t>Трудоемкость производства в расчете на дозу. </a:t>
            </a:r>
            <a:r>
              <a:rPr lang="ru-RU" sz="1600" i="1" dirty="0">
                <a:solidFill>
                  <a:srgbClr val="007366"/>
                </a:solidFill>
                <a:latin typeface="Arial" panose="020B0604020202020204" pitchFamily="34" charset="0"/>
                <a:cs typeface="Arial" panose="020B0604020202020204" pitchFamily="34" charset="0"/>
              </a:rPr>
              <a:t>Из сказанного ясно, насколько может быть трудоемким процесс производства клеточного препарата. </a:t>
            </a:r>
            <a:endParaRPr lang="ru-RU" sz="1600" i="1" dirty="0" smtClean="0">
              <a:solidFill>
                <a:srgbClr val="007366"/>
              </a:solidFill>
              <a:latin typeface="Arial" panose="020B0604020202020204" pitchFamily="34" charset="0"/>
              <a:cs typeface="Arial" panose="020B0604020202020204" pitchFamily="34" charset="0"/>
            </a:endParaRPr>
          </a:p>
          <a:p>
            <a:pPr marL="285750" indent="-285750" algn="just">
              <a:lnSpc>
                <a:spcPct val="100000"/>
              </a:lnSpc>
              <a:spcBef>
                <a:spcPts val="0"/>
              </a:spcBef>
              <a:buFont typeface="Arial" panose="020B0604020202020204" pitchFamily="34" charset="0"/>
              <a:buChar char="•"/>
            </a:pPr>
            <a:r>
              <a:rPr lang="ru-RU" sz="1600" b="1" i="1" dirty="0">
                <a:solidFill>
                  <a:srgbClr val="007366"/>
                </a:solidFill>
                <a:latin typeface="Arial" panose="020B0604020202020204" pitchFamily="34" charset="0"/>
                <a:cs typeface="Arial" panose="020B0604020202020204" pitchFamily="34" charset="0"/>
              </a:rPr>
              <a:t>Необходимость близкого расположения к пациенту из-за короткого срока годности и чувствительности к условиям транспортировки. </a:t>
            </a:r>
            <a:r>
              <a:rPr lang="ru-RU" sz="1600" i="1" dirty="0">
                <a:solidFill>
                  <a:srgbClr val="007366"/>
                </a:solidFill>
                <a:latin typeface="Arial" panose="020B0604020202020204" pitchFamily="34" charset="0"/>
                <a:cs typeface="Arial" panose="020B0604020202020204" pitchFamily="34" charset="0"/>
              </a:rPr>
              <a:t>Очень короткий срок годности как исходного материала (клеток человека), так и получаемого клеточного лекарственного препарата, а также их очень высокая чувствительность к условиям транспортировки и хранения затрудняют создание централизованного производства и требуют максимально возможного приближения производственных мощностей к месту оказания медицинской помощи.</a:t>
            </a:r>
            <a:endParaRPr lang="ru-RU" sz="1600" i="1" dirty="0" smtClean="0">
              <a:solidFill>
                <a:srgbClr val="007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4927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0"/>
            <a:ext cx="8376613" cy="873570"/>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Перспективы клеточной терапии</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620486" y="1583871"/>
            <a:ext cx="9372600" cy="5623748"/>
          </a:xfrm>
        </p:spPr>
        <p:txBody>
          <a:bodyPr anchor="t">
            <a:noAutofit/>
          </a:bodyPr>
          <a:lstStyle/>
          <a:p>
            <a:pPr algn="just">
              <a:lnSpc>
                <a:spcPct val="100000"/>
              </a:lnSpc>
              <a:spcBef>
                <a:spcPts val="0"/>
              </a:spcBef>
            </a:pPr>
            <a:r>
              <a:rPr lang="ru-RU" sz="1800" i="1" dirty="0" smtClean="0">
                <a:solidFill>
                  <a:srgbClr val="007366"/>
                </a:solidFill>
                <a:latin typeface="Arial" panose="020B0604020202020204" pitchFamily="34" charset="0"/>
                <a:cs typeface="Arial" panose="020B0604020202020204" pitchFamily="34" charset="0"/>
              </a:rPr>
              <a:t>Применение клеток показывает хорошие результаты в случаях, когда способности органа к регенерации недостаточны. Введение клеток в миокард после инфаркта позволяет в ряде случаев значительно улучшить функцию сердца. Клеточные технологии нашли свое применение в лечении ожогов, незаживающих ран и язв. Также клетки применяются в лечении болезней суставов. </a:t>
            </a:r>
          </a:p>
          <a:p>
            <a:pPr algn="just">
              <a:lnSpc>
                <a:spcPct val="100000"/>
              </a:lnSpc>
              <a:spcBef>
                <a:spcPts val="0"/>
              </a:spcBef>
            </a:pPr>
            <a:endParaRPr lang="ru-RU" sz="18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800" i="1" dirty="0" smtClean="0">
                <a:solidFill>
                  <a:srgbClr val="007366"/>
                </a:solidFill>
                <a:latin typeface="Arial" panose="020B0604020202020204" pitchFamily="34" charset="0"/>
                <a:cs typeface="Arial" panose="020B0604020202020204" pitchFamily="34" charset="0"/>
              </a:rPr>
              <a:t>Большие перспективы возлагаются на клеточные технологии в лечении различных </a:t>
            </a:r>
            <a:r>
              <a:rPr lang="ru-RU" sz="1800" i="1" dirty="0" err="1" smtClean="0">
                <a:solidFill>
                  <a:srgbClr val="007366"/>
                </a:solidFill>
                <a:latin typeface="Arial" panose="020B0604020202020204" pitchFamily="34" charset="0"/>
                <a:cs typeface="Arial" panose="020B0604020202020204" pitchFamily="34" charset="0"/>
              </a:rPr>
              <a:t>нейродегенеративных</a:t>
            </a:r>
            <a:r>
              <a:rPr lang="ru-RU" sz="1800" i="1" dirty="0" smtClean="0">
                <a:solidFill>
                  <a:srgbClr val="007366"/>
                </a:solidFill>
                <a:latin typeface="Arial" panose="020B0604020202020204" pitchFamily="34" charset="0"/>
                <a:cs typeface="Arial" panose="020B0604020202020204" pitchFamily="34" charset="0"/>
              </a:rPr>
              <a:t> заболеваний (болезнь Паркинсона) или травматических повреждений спинного и головного мозга. Для лечения различных форм печеночной недостаточности возможно введение ГСК, которые способны оказывать различные действия: </a:t>
            </a:r>
            <a:r>
              <a:rPr lang="ru-RU" sz="1800" i="1" dirty="0" err="1" smtClean="0">
                <a:solidFill>
                  <a:srgbClr val="007366"/>
                </a:solidFill>
                <a:latin typeface="Arial" panose="020B0604020202020204" pitchFamily="34" charset="0"/>
                <a:cs typeface="Arial" panose="020B0604020202020204" pitchFamily="34" charset="0"/>
              </a:rPr>
              <a:t>трансдифференцироваться</a:t>
            </a:r>
            <a:r>
              <a:rPr lang="ru-RU" sz="1800" i="1" dirty="0">
                <a:solidFill>
                  <a:srgbClr val="007366"/>
                </a:solidFill>
                <a:latin typeface="Arial" panose="020B0604020202020204" pitchFamily="34" charset="0"/>
                <a:cs typeface="Arial" panose="020B0604020202020204" pitchFamily="34" charset="0"/>
              </a:rPr>
              <a:t> </a:t>
            </a:r>
            <a:r>
              <a:rPr lang="ru-RU" sz="1800" i="1" dirty="0" smtClean="0">
                <a:solidFill>
                  <a:srgbClr val="007366"/>
                </a:solidFill>
                <a:latin typeface="Arial" panose="020B0604020202020204" pitchFamily="34" charset="0"/>
                <a:cs typeface="Arial" panose="020B0604020202020204" pitchFamily="34" charset="0"/>
              </a:rPr>
              <a:t>в </a:t>
            </a:r>
            <a:r>
              <a:rPr lang="ru-RU" sz="1800" i="1" dirty="0" err="1" smtClean="0">
                <a:solidFill>
                  <a:srgbClr val="007366"/>
                </a:solidFill>
                <a:latin typeface="Arial" panose="020B0604020202020204" pitchFamily="34" charset="0"/>
                <a:cs typeface="Arial" panose="020B0604020202020204" pitchFamily="34" charset="0"/>
              </a:rPr>
              <a:t>гепатоциты</a:t>
            </a:r>
            <a:r>
              <a:rPr lang="ru-RU" sz="1800" i="1" dirty="0" smtClean="0">
                <a:solidFill>
                  <a:srgbClr val="007366"/>
                </a:solidFill>
                <a:latin typeface="Arial" panose="020B0604020202020204" pitchFamily="34" charset="0"/>
                <a:cs typeface="Arial" panose="020B0604020202020204" pitchFamily="34" charset="0"/>
              </a:rPr>
              <a:t>, стимулировать овальные клетки, увеличивать количество </a:t>
            </a:r>
            <a:r>
              <a:rPr lang="ru-RU" sz="1800" i="1" dirty="0" err="1" smtClean="0">
                <a:solidFill>
                  <a:srgbClr val="007366"/>
                </a:solidFill>
                <a:latin typeface="Arial" panose="020B0604020202020204" pitchFamily="34" charset="0"/>
                <a:cs typeface="Arial" panose="020B0604020202020204" pitchFamily="34" charset="0"/>
              </a:rPr>
              <a:t>непаренхиматозных</a:t>
            </a:r>
            <a:r>
              <a:rPr lang="ru-RU" sz="1800" i="1" dirty="0" smtClean="0">
                <a:solidFill>
                  <a:srgbClr val="007366"/>
                </a:solidFill>
                <a:latin typeface="Arial" panose="020B0604020202020204" pitchFamily="34" charset="0"/>
                <a:cs typeface="Arial" panose="020B0604020202020204" pitchFamily="34" charset="0"/>
              </a:rPr>
              <a:t> клеток.</a:t>
            </a:r>
          </a:p>
          <a:p>
            <a:pPr algn="just">
              <a:lnSpc>
                <a:spcPct val="100000"/>
              </a:lnSpc>
              <a:spcBef>
                <a:spcPts val="0"/>
              </a:spcBef>
            </a:pPr>
            <a:endParaRPr lang="ru-RU" sz="1800" i="1" dirty="0">
              <a:solidFill>
                <a:srgbClr val="007366"/>
              </a:solidFill>
              <a:latin typeface="Arial" panose="020B0604020202020204" pitchFamily="34" charset="0"/>
              <a:cs typeface="Arial" panose="020B0604020202020204" pitchFamily="34" charset="0"/>
            </a:endParaRPr>
          </a:p>
          <a:p>
            <a:pPr algn="just">
              <a:lnSpc>
                <a:spcPct val="100000"/>
              </a:lnSpc>
              <a:spcBef>
                <a:spcPts val="0"/>
              </a:spcBef>
            </a:pPr>
            <a:r>
              <a:rPr lang="ru-RU" sz="1800" i="1" dirty="0" smtClean="0">
                <a:solidFill>
                  <a:srgbClr val="007366"/>
                </a:solidFill>
                <a:latin typeface="Arial" panose="020B0604020202020204" pitchFamily="34" charset="0"/>
                <a:cs typeface="Arial" panose="020B0604020202020204" pitchFamily="34" charset="0"/>
              </a:rPr>
              <a:t>Созданием трехмерных органов при помощи </a:t>
            </a:r>
            <a:r>
              <a:rPr lang="ru-RU" sz="1800" i="1" dirty="0" err="1" smtClean="0">
                <a:solidFill>
                  <a:srgbClr val="007366"/>
                </a:solidFill>
                <a:latin typeface="Arial" panose="020B0604020202020204" pitchFamily="34" charset="0"/>
                <a:cs typeface="Arial" panose="020B0604020202020204" pitchFamily="34" charset="0"/>
              </a:rPr>
              <a:t>биодеградируемых</a:t>
            </a:r>
            <a:r>
              <a:rPr lang="ru-RU" sz="1800" i="1" dirty="0" smtClean="0">
                <a:solidFill>
                  <a:srgbClr val="007366"/>
                </a:solidFill>
                <a:latin typeface="Arial" panose="020B0604020202020204" pitchFamily="34" charset="0"/>
                <a:cs typeface="Arial" panose="020B0604020202020204" pitchFamily="34" charset="0"/>
              </a:rPr>
              <a:t> матриксов или органов из нескольких тканей занимается тканевая инженерия. Методами тканевой инженерии удалось вырастить полноценный зуб у крыс, участок сосуда, многослойный </a:t>
            </a:r>
            <a:r>
              <a:rPr lang="ru-RU" sz="1800" i="1" dirty="0" err="1" smtClean="0">
                <a:solidFill>
                  <a:srgbClr val="007366"/>
                </a:solidFill>
                <a:latin typeface="Arial" panose="020B0604020202020204" pitchFamily="34" charset="0"/>
                <a:cs typeface="Arial" panose="020B0604020202020204" pitchFamily="34" charset="0"/>
              </a:rPr>
              <a:t>имплант</a:t>
            </a:r>
            <a:r>
              <a:rPr lang="ru-RU" sz="1800" i="1" dirty="0" smtClean="0">
                <a:solidFill>
                  <a:srgbClr val="007366"/>
                </a:solidFill>
                <a:latin typeface="Arial" panose="020B0604020202020204" pitchFamily="34" charset="0"/>
                <a:cs typeface="Arial" panose="020B0604020202020204" pitchFamily="34" charset="0"/>
              </a:rPr>
              <a:t> кожи, фалангу пальца из кости и хряща.</a:t>
            </a:r>
          </a:p>
        </p:txBody>
      </p:sp>
    </p:spTree>
    <p:extLst>
      <p:ext uri="{BB962C8B-B14F-4D97-AF65-F5344CB8AC3E}">
        <p14:creationId xmlns:p14="http://schemas.microsoft.com/office/powerpoint/2010/main" val="2105029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D54874D-7ADF-4C50-88AE-A7580EE152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49" y="2148"/>
            <a:ext cx="10691513" cy="7555377"/>
          </a:xfrm>
          <a:prstGeom prst="rect">
            <a:avLst/>
          </a:prstGeom>
        </p:spPr>
      </p:pic>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152213" y="3107155"/>
            <a:ext cx="5441897" cy="1658811"/>
          </a:xfrm>
        </p:spPr>
        <p:txBody>
          <a:bodyPr>
            <a:noAutofit/>
          </a:bodyPr>
          <a:lstStyle/>
          <a:p>
            <a:pPr algn="l">
              <a:lnSpc>
                <a:spcPct val="100000"/>
              </a:lnSpc>
            </a:pPr>
            <a:r>
              <a:rPr lang="ru-RU" sz="5400" dirty="0">
                <a:solidFill>
                  <a:schemeClr val="bg1"/>
                </a:solidFill>
                <a:latin typeface="Austin Cyr Bold" panose="02020803070702030403" pitchFamily="18" charset="-52"/>
              </a:rPr>
              <a:t>БЛАГОДАРЮ </a:t>
            </a:r>
            <a:br>
              <a:rPr lang="ru-RU" sz="5400" dirty="0">
                <a:solidFill>
                  <a:schemeClr val="bg1"/>
                </a:solidFill>
                <a:latin typeface="Austin Cyr Bold" panose="02020803070702030403" pitchFamily="18" charset="-52"/>
              </a:rPr>
            </a:br>
            <a:r>
              <a:rPr lang="ru-RU" sz="5400" dirty="0">
                <a:solidFill>
                  <a:schemeClr val="bg1"/>
                </a:solidFill>
                <a:latin typeface="Austin Cyr Bold" panose="02020803070702030403" pitchFamily="18" charset="-52"/>
              </a:rPr>
              <a:t>ЗА ВНИМАНИЕ!</a:t>
            </a: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E5C78C"/>
                </a:solidFill>
                <a:latin typeface="Alegreya Sans" panose="00000500000000000000" pitchFamily="2" charset="0"/>
              </a:rPr>
              <a:t>volgmed.ru</a:t>
            </a:r>
            <a:r>
              <a:rPr lang="ru-RU" sz="1800" dirty="0">
                <a:solidFill>
                  <a:srgbClr val="E5C78C"/>
                </a:solidFill>
                <a:latin typeface="Alegreya Sans" panose="00000500000000000000" pitchFamily="2" charset="0"/>
              </a:rPr>
              <a:t> </a:t>
            </a:r>
          </a:p>
        </p:txBody>
      </p:sp>
      <p:pic>
        <p:nvPicPr>
          <p:cNvPr id="3" name="Рисунок 2">
            <a:extLst>
              <a:ext uri="{FF2B5EF4-FFF2-40B4-BE49-F238E27FC236}">
                <a16:creationId xmlns:a16="http://schemas.microsoft.com/office/drawing/2014/main" id="{B47B2305-E772-4399-8A78-F4F4DE6CC7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732603" y="651213"/>
            <a:ext cx="3599695" cy="1368555"/>
          </a:xfrm>
          <a:prstGeom prst="rect">
            <a:avLst/>
          </a:prstGeom>
        </p:spPr>
      </p:pic>
    </p:spTree>
    <p:extLst>
      <p:ext uri="{BB962C8B-B14F-4D97-AF65-F5344CB8AC3E}">
        <p14:creationId xmlns:p14="http://schemas.microsoft.com/office/powerpoint/2010/main" val="3096516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0"/>
            <a:ext cx="8376613" cy="684277"/>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История развития </a:t>
            </a:r>
            <a:r>
              <a:rPr lang="ru-RU" sz="4000" dirty="0" err="1" smtClean="0">
                <a:solidFill>
                  <a:srgbClr val="078877"/>
                </a:solidFill>
                <a:latin typeface="Austin Cyr Bold" panose="02020803070702030403" pitchFamily="18" charset="-52"/>
              </a:rPr>
              <a:t>генотерапии</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620962" y="1571625"/>
            <a:ext cx="6084637" cy="2886075"/>
          </a:xfrm>
        </p:spPr>
        <p:txBody>
          <a:bodyPr>
            <a:noAutofit/>
          </a:bodyPr>
          <a:lstStyle/>
          <a:p>
            <a:pPr algn="just">
              <a:lnSpc>
                <a:spcPct val="100000"/>
              </a:lnSpc>
            </a:pPr>
            <a:r>
              <a:rPr lang="ru-RU" sz="1600" i="1" dirty="0">
                <a:solidFill>
                  <a:srgbClr val="007366"/>
                </a:solidFill>
                <a:latin typeface="Arial" panose="020B0604020202020204" pitchFamily="34" charset="0"/>
                <a:cs typeface="Arial" panose="020B0604020202020204" pitchFamily="34" charset="0"/>
              </a:rPr>
              <a:t>Первый широко известный случай применения генной терапии относится к 1990-м годам, когда четырехлетней </a:t>
            </a:r>
            <a:r>
              <a:rPr lang="ru-RU" sz="1600" i="1" dirty="0" err="1">
                <a:solidFill>
                  <a:srgbClr val="007366"/>
                </a:solidFill>
                <a:latin typeface="Arial" panose="020B0604020202020204" pitchFamily="34" charset="0"/>
                <a:cs typeface="Arial" panose="020B0604020202020204" pitchFamily="34" charset="0"/>
              </a:rPr>
              <a:t>Ашанти</a:t>
            </a:r>
            <a:r>
              <a:rPr lang="ru-RU" sz="1600" i="1" dirty="0">
                <a:solidFill>
                  <a:srgbClr val="007366"/>
                </a:solidFill>
                <a:latin typeface="Arial" panose="020B0604020202020204" pitchFamily="34" charset="0"/>
                <a:cs typeface="Arial" panose="020B0604020202020204" pitchFamily="34" charset="0"/>
              </a:rPr>
              <a:t> Де Сильва, страдающей наследственным заболеванием — тяжелым комбинированным иммунодефицитом, — вводили предварительно генетически модифицированные лимфоциты, что в конечном счете помогло победить </a:t>
            </a:r>
            <a:r>
              <a:rPr lang="ru-RU" sz="1600" i="1" dirty="0" smtClean="0">
                <a:solidFill>
                  <a:srgbClr val="007366"/>
                </a:solidFill>
                <a:latin typeface="Arial" panose="020B0604020202020204" pitchFamily="34" charset="0"/>
                <a:cs typeface="Arial" panose="020B0604020202020204" pitchFamily="34" charset="0"/>
              </a:rPr>
              <a:t>болезнь.</a:t>
            </a:r>
          </a:p>
          <a:p>
            <a:pPr algn="just">
              <a:lnSpc>
                <a:spcPct val="100000"/>
              </a:lnSpc>
            </a:pPr>
            <a:r>
              <a:rPr lang="ru-RU" sz="1600" i="1" dirty="0" err="1">
                <a:solidFill>
                  <a:srgbClr val="007366"/>
                </a:solidFill>
                <a:latin typeface="Arial" panose="020B0604020202020204" pitchFamily="34" charset="0"/>
                <a:cs typeface="Arial" panose="020B0604020202020204" pitchFamily="34" charset="0"/>
              </a:rPr>
              <a:t>Ашанти</a:t>
            </a:r>
            <a:r>
              <a:rPr lang="ru-RU" sz="1600" i="1" dirty="0">
                <a:solidFill>
                  <a:srgbClr val="007366"/>
                </a:solidFill>
                <a:latin typeface="Arial" panose="020B0604020202020204" pitchFamily="34" charset="0"/>
                <a:cs typeface="Arial" panose="020B0604020202020204" pitchFamily="34" charset="0"/>
              </a:rPr>
              <a:t> унаследовала дефект в гене фермента </a:t>
            </a:r>
            <a:r>
              <a:rPr lang="ru-RU" sz="1600" i="1" dirty="0" err="1">
                <a:solidFill>
                  <a:srgbClr val="007366"/>
                </a:solidFill>
                <a:latin typeface="Arial" panose="020B0604020202020204" pitchFamily="34" charset="0"/>
                <a:cs typeface="Arial" panose="020B0604020202020204" pitchFamily="34" charset="0"/>
              </a:rPr>
              <a:t>аденозиндезаминазы</a:t>
            </a:r>
            <a:r>
              <a:rPr lang="ru-RU" sz="1600" i="1" dirty="0">
                <a:solidFill>
                  <a:srgbClr val="007366"/>
                </a:solidFill>
                <a:latin typeface="Arial" panose="020B0604020202020204" pitchFamily="34" charset="0"/>
                <a:cs typeface="Arial" panose="020B0604020202020204" pitchFamily="34" charset="0"/>
              </a:rPr>
              <a:t> (АДА) — одну из тех мутаций, которые приводят к тяжелому комбинированному иммунодефициту (</a:t>
            </a:r>
            <a:r>
              <a:rPr lang="ru-RU" sz="1600" i="1" dirty="0" err="1">
                <a:solidFill>
                  <a:srgbClr val="007366"/>
                </a:solidFill>
                <a:latin typeface="Arial" panose="020B0604020202020204" pitchFamily="34" charset="0"/>
                <a:cs typeface="Arial" panose="020B0604020202020204" pitchFamily="34" charset="0"/>
              </a:rPr>
              <a:t>severe</a:t>
            </a:r>
            <a:r>
              <a:rPr lang="ru-RU" sz="1600" i="1" dirty="0">
                <a:solidFill>
                  <a:srgbClr val="007366"/>
                </a:solidFill>
                <a:latin typeface="Arial" panose="020B0604020202020204" pitchFamily="34" charset="0"/>
                <a:cs typeface="Arial" panose="020B0604020202020204" pitchFamily="34" charset="0"/>
              </a:rPr>
              <a:t> </a:t>
            </a:r>
            <a:r>
              <a:rPr lang="ru-RU" sz="1600" i="1" dirty="0" err="1">
                <a:solidFill>
                  <a:srgbClr val="007366"/>
                </a:solidFill>
                <a:latin typeface="Arial" panose="020B0604020202020204" pitchFamily="34" charset="0"/>
                <a:cs typeface="Arial" panose="020B0604020202020204" pitchFamily="34" charset="0"/>
              </a:rPr>
              <a:t>combined</a:t>
            </a:r>
            <a:r>
              <a:rPr lang="ru-RU" sz="1600" i="1" dirty="0">
                <a:solidFill>
                  <a:srgbClr val="007366"/>
                </a:solidFill>
                <a:latin typeface="Arial" panose="020B0604020202020204" pitchFamily="34" charset="0"/>
                <a:cs typeface="Arial" panose="020B0604020202020204" pitchFamily="34" charset="0"/>
              </a:rPr>
              <a:t> </a:t>
            </a:r>
            <a:r>
              <a:rPr lang="ru-RU" sz="1600" i="1" dirty="0" err="1">
                <a:solidFill>
                  <a:srgbClr val="007366"/>
                </a:solidFill>
                <a:latin typeface="Arial" panose="020B0604020202020204" pitchFamily="34" charset="0"/>
                <a:cs typeface="Arial" panose="020B0604020202020204" pitchFamily="34" charset="0"/>
              </a:rPr>
              <a:t>immunodeficiency</a:t>
            </a:r>
            <a:r>
              <a:rPr lang="ru-RU" sz="1600" i="1" dirty="0">
                <a:solidFill>
                  <a:srgbClr val="007366"/>
                </a:solidFill>
                <a:latin typeface="Arial" panose="020B0604020202020204" pitchFamily="34" charset="0"/>
                <a:cs typeface="Arial" panose="020B0604020202020204" pitchFamily="34" charset="0"/>
              </a:rPr>
              <a:t>, SCID</a:t>
            </a:r>
            <a:r>
              <a:rPr lang="ru-RU" sz="1600" i="1" dirty="0" smtClean="0">
                <a:solidFill>
                  <a:srgbClr val="007366"/>
                </a:solidFill>
                <a:latin typeface="Arial" panose="020B0604020202020204" pitchFamily="34" charset="0"/>
                <a:cs typeface="Arial" panose="020B0604020202020204" pitchFamily="34" charset="0"/>
              </a:rPr>
              <a:t>):</a:t>
            </a:r>
            <a:endParaRPr lang="ru-RU" sz="1600" i="1" dirty="0">
              <a:solidFill>
                <a:srgbClr val="007366"/>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167" y="1571625"/>
            <a:ext cx="2025766" cy="2856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609601" y="4370805"/>
            <a:ext cx="9020132" cy="2062103"/>
          </a:xfrm>
          <a:prstGeom prst="rect">
            <a:avLst/>
          </a:prstGeom>
        </p:spPr>
        <p:txBody>
          <a:bodyPr wrap="square">
            <a:spAutoFit/>
          </a:bodyPr>
          <a:lstStyle/>
          <a:p>
            <a:pPr algn="just">
              <a:lnSpc>
                <a:spcPct val="100000"/>
              </a:lnSpc>
            </a:pPr>
            <a:r>
              <a:rPr lang="ru-RU" sz="1600" i="1" dirty="0">
                <a:solidFill>
                  <a:srgbClr val="007366"/>
                </a:solidFill>
                <a:latin typeface="Arial" panose="020B0604020202020204" pitchFamily="34" charset="0"/>
                <a:cs typeface="Arial" panose="020B0604020202020204" pitchFamily="34" charset="0"/>
              </a:rPr>
              <a:t>заболеванию, при котором иммунитет практически отсутствует. Люди, болеющие SCID, часто погибают от незначительных инфекций, к которым организм здорового человека полностью устойчив. Для лечения </a:t>
            </a:r>
            <a:r>
              <a:rPr lang="ru-RU" sz="1600" i="1" dirty="0" err="1">
                <a:solidFill>
                  <a:srgbClr val="007366"/>
                </a:solidFill>
                <a:latin typeface="Arial" panose="020B0604020202020204" pitchFamily="34" charset="0"/>
                <a:cs typeface="Arial" panose="020B0604020202020204" pitchFamily="34" charset="0"/>
              </a:rPr>
              <a:t>Ашанти</a:t>
            </a:r>
            <a:r>
              <a:rPr lang="ru-RU" sz="1600" i="1" dirty="0">
                <a:solidFill>
                  <a:srgbClr val="007366"/>
                </a:solidFill>
                <a:latin typeface="Arial" panose="020B0604020202020204" pitchFamily="34" charset="0"/>
                <a:cs typeface="Arial" panose="020B0604020202020204" pitchFamily="34" charset="0"/>
              </a:rPr>
              <a:t> ген, кодирующий полноценный АДА, внедряли с вирусом в предварительно отобранные у пациентки лимфоциты, где он мог </a:t>
            </a:r>
            <a:r>
              <a:rPr lang="ru-RU" sz="1600" i="1" dirty="0" err="1">
                <a:solidFill>
                  <a:srgbClr val="007366"/>
                </a:solidFill>
                <a:latin typeface="Arial" panose="020B0604020202020204" pitchFamily="34" charset="0"/>
                <a:cs typeface="Arial" panose="020B0604020202020204" pitchFamily="34" charset="0"/>
              </a:rPr>
              <a:t>экспрессироваться</a:t>
            </a:r>
            <a:r>
              <a:rPr lang="ru-RU" sz="1600" i="1" dirty="0">
                <a:solidFill>
                  <a:srgbClr val="007366"/>
                </a:solidFill>
                <a:latin typeface="Arial" panose="020B0604020202020204" pitchFamily="34" charset="0"/>
                <a:cs typeface="Arial" panose="020B0604020202020204" pitchFamily="34" charset="0"/>
              </a:rPr>
              <a:t>, приводя к биосинтезу нормального фермента. Затем лимфоциты культивировали и около миллиона таких генетически измененных клеток вводили в кровоток </a:t>
            </a:r>
            <a:r>
              <a:rPr lang="ru-RU" sz="1600" i="1" dirty="0" err="1">
                <a:solidFill>
                  <a:srgbClr val="007366"/>
                </a:solidFill>
                <a:latin typeface="Arial" panose="020B0604020202020204" pitchFamily="34" charset="0"/>
                <a:cs typeface="Arial" panose="020B0604020202020204" pitchFamily="34" charset="0"/>
              </a:rPr>
              <a:t>Ашанти</a:t>
            </a:r>
            <a:r>
              <a:rPr lang="ru-RU" sz="1600" i="1" dirty="0">
                <a:solidFill>
                  <a:srgbClr val="007366"/>
                </a:solidFill>
                <a:latin typeface="Arial" panose="020B0604020202020204" pitchFamily="34" charset="0"/>
                <a:cs typeface="Arial" panose="020B0604020202020204" pitchFamily="34" charset="0"/>
              </a:rPr>
              <a:t>. Это привело к победе над заболеванием, в противном случае ставшем бы для девочки смертельным</a:t>
            </a:r>
          </a:p>
        </p:txBody>
      </p:sp>
    </p:spTree>
    <p:extLst>
      <p:ext uri="{BB962C8B-B14F-4D97-AF65-F5344CB8AC3E}">
        <p14:creationId xmlns:p14="http://schemas.microsoft.com/office/powerpoint/2010/main" val="1763524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0"/>
            <a:ext cx="8376613" cy="684277"/>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История развития </a:t>
            </a:r>
            <a:r>
              <a:rPr lang="ru-RU" sz="4000" dirty="0" err="1" smtClean="0">
                <a:solidFill>
                  <a:srgbClr val="078877"/>
                </a:solidFill>
                <a:latin typeface="Austin Cyr Bold" panose="02020803070702030403" pitchFamily="18" charset="-52"/>
              </a:rPr>
              <a:t>генотерапии</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620962" y="1685925"/>
            <a:ext cx="6084637" cy="2886075"/>
          </a:xfrm>
        </p:spPr>
        <p:txBody>
          <a:bodyPr>
            <a:noAutofit/>
          </a:bodyPr>
          <a:lstStyle/>
          <a:p>
            <a:pPr algn="just">
              <a:lnSpc>
                <a:spcPct val="100000"/>
              </a:lnSpc>
            </a:pPr>
            <a:r>
              <a:rPr lang="ru-RU" sz="1600" i="1" dirty="0">
                <a:solidFill>
                  <a:srgbClr val="007366"/>
                </a:solidFill>
                <a:latin typeface="Arial" panose="020B0604020202020204" pitchFamily="34" charset="0"/>
                <a:cs typeface="Arial" panose="020B0604020202020204" pitchFamily="34" charset="0"/>
              </a:rPr>
              <a:t>13 сентября 1999 г. Джесси </a:t>
            </a:r>
            <a:r>
              <a:rPr lang="ru-RU" sz="1600" i="1" dirty="0" err="1">
                <a:solidFill>
                  <a:srgbClr val="007366"/>
                </a:solidFill>
                <a:latin typeface="Arial" panose="020B0604020202020204" pitchFamily="34" charset="0"/>
                <a:cs typeface="Arial" panose="020B0604020202020204" pitchFamily="34" charset="0"/>
              </a:rPr>
              <a:t>Гелсингеру</a:t>
            </a:r>
            <a:r>
              <a:rPr lang="ru-RU" sz="1600" i="1" dirty="0">
                <a:solidFill>
                  <a:srgbClr val="007366"/>
                </a:solidFill>
                <a:latin typeface="Arial" panose="020B0604020202020204" pitchFamily="34" charset="0"/>
                <a:cs typeface="Arial" panose="020B0604020202020204" pitchFamily="34" charset="0"/>
              </a:rPr>
              <a:t> ввели в печеночную артерию препарат, содержащий исправленный ген OTC (</a:t>
            </a:r>
            <a:r>
              <a:rPr lang="ru-RU" sz="1600" i="1" dirty="0" smtClean="0">
                <a:solidFill>
                  <a:srgbClr val="007366"/>
                </a:solidFill>
                <a:latin typeface="Arial" panose="020B0604020202020204" pitchFamily="34" charset="0"/>
                <a:cs typeface="Arial" panose="020B0604020202020204" pitchFamily="34" charset="0"/>
              </a:rPr>
              <a:t>орнитин-</a:t>
            </a:r>
            <a:r>
              <a:rPr lang="ru-RU" sz="1600" i="1" dirty="0" err="1" smtClean="0">
                <a:solidFill>
                  <a:srgbClr val="007366"/>
                </a:solidFill>
                <a:latin typeface="Arial" panose="020B0604020202020204" pitchFamily="34" charset="0"/>
                <a:cs typeface="Arial" panose="020B0604020202020204" pitchFamily="34" charset="0"/>
              </a:rPr>
              <a:t>транскарбамилазы</a:t>
            </a:r>
            <a:r>
              <a:rPr lang="ru-RU" sz="1600" i="1" dirty="0" smtClean="0">
                <a:solidFill>
                  <a:srgbClr val="007366"/>
                </a:solidFill>
                <a:latin typeface="Arial" panose="020B0604020202020204" pitchFamily="34" charset="0"/>
                <a:cs typeface="Arial" panose="020B0604020202020204" pitchFamily="34" charset="0"/>
              </a:rPr>
              <a:t>), </a:t>
            </a:r>
            <a:r>
              <a:rPr lang="ru-RU" sz="1600" i="1" dirty="0">
                <a:solidFill>
                  <a:srgbClr val="007366"/>
                </a:solidFill>
                <a:latin typeface="Arial" panose="020B0604020202020204" pitchFamily="34" charset="0"/>
                <a:cs typeface="Arial" panose="020B0604020202020204" pitchFamily="34" charset="0"/>
              </a:rPr>
              <a:t>заключенный в аденовирусный вектор. Введение вектора вызвало у Джесси сильнейшую иммунную реакцию, в результате которой развилась </a:t>
            </a:r>
            <a:r>
              <a:rPr lang="ru-RU" sz="1600" i="1" dirty="0" err="1">
                <a:solidFill>
                  <a:srgbClr val="007366"/>
                </a:solidFill>
                <a:latin typeface="Arial" panose="020B0604020202020204" pitchFamily="34" charset="0"/>
                <a:cs typeface="Arial" panose="020B0604020202020204" pitchFamily="34" charset="0"/>
              </a:rPr>
              <a:t>полиорганная</a:t>
            </a:r>
            <a:r>
              <a:rPr lang="ru-RU" sz="1600" i="1" dirty="0">
                <a:solidFill>
                  <a:srgbClr val="007366"/>
                </a:solidFill>
                <a:latin typeface="Arial" panose="020B0604020202020204" pitchFamily="34" charset="0"/>
                <a:cs typeface="Arial" panose="020B0604020202020204" pitchFamily="34" charset="0"/>
              </a:rPr>
              <a:t> недостаточность, что привело к летальному исходу через четыре дня после инъекции. Эта ужасная трагедия всколыхнула научное сообщество и привела к серии расследований, обнаруживших многочисленные нарушения в клинических испытаниях генной терапии того времени. Например, оказалось, что еще за несколько лет до </a:t>
            </a:r>
            <a:r>
              <a:rPr lang="ru-RU" sz="1600" i="1" dirty="0" smtClean="0">
                <a:solidFill>
                  <a:srgbClr val="007366"/>
                </a:solidFill>
                <a:latin typeface="Arial" panose="020B0604020202020204" pitchFamily="34" charset="0"/>
                <a:cs typeface="Arial" panose="020B0604020202020204" pitchFamily="34" charset="0"/>
              </a:rPr>
              <a:t>истории </a:t>
            </a:r>
            <a:r>
              <a:rPr lang="ru-RU" sz="1600" i="1" dirty="0" err="1" smtClean="0">
                <a:solidFill>
                  <a:srgbClr val="007366"/>
                </a:solidFill>
                <a:latin typeface="Arial" panose="020B0604020202020204" pitchFamily="34" charset="0"/>
                <a:cs typeface="Arial" panose="020B0604020202020204" pitchFamily="34" charset="0"/>
              </a:rPr>
              <a:t>Гелсингера</a:t>
            </a:r>
            <a:r>
              <a:rPr lang="ru-RU" sz="1600" i="1" dirty="0" smtClean="0">
                <a:solidFill>
                  <a:srgbClr val="007366"/>
                </a:solidFill>
                <a:latin typeface="Arial" panose="020B0604020202020204" pitchFamily="34" charset="0"/>
                <a:cs typeface="Arial" panose="020B0604020202020204" pitchFamily="34" charset="0"/>
              </a:rPr>
              <a:t> </a:t>
            </a:r>
            <a:r>
              <a:rPr lang="ru-RU" sz="1600" i="1" dirty="0">
                <a:solidFill>
                  <a:srgbClr val="007366"/>
                </a:solidFill>
                <a:latin typeface="Arial" panose="020B0604020202020204" pitchFamily="34" charset="0"/>
                <a:cs typeface="Arial" panose="020B0604020202020204" pitchFamily="34" charset="0"/>
              </a:rPr>
              <a:t>был </a:t>
            </a:r>
          </a:p>
        </p:txBody>
      </p:sp>
      <p:sp>
        <p:nvSpPr>
          <p:cNvPr id="3" name="Прямоугольник 2"/>
          <p:cNvSpPr/>
          <p:nvPr/>
        </p:nvSpPr>
        <p:spPr>
          <a:xfrm>
            <a:off x="609601" y="4580355"/>
            <a:ext cx="9020132" cy="1569660"/>
          </a:xfrm>
          <a:prstGeom prst="rect">
            <a:avLst/>
          </a:prstGeom>
        </p:spPr>
        <p:txBody>
          <a:bodyPr wrap="square">
            <a:spAutoFit/>
          </a:bodyPr>
          <a:lstStyle/>
          <a:p>
            <a:pPr algn="just">
              <a:lnSpc>
                <a:spcPct val="100000"/>
              </a:lnSpc>
            </a:pPr>
            <a:r>
              <a:rPr lang="ru-RU" sz="1600" i="1" dirty="0" smtClean="0">
                <a:solidFill>
                  <a:srgbClr val="007366"/>
                </a:solidFill>
                <a:latin typeface="Arial" panose="020B0604020202020204" pitchFamily="34" charset="0"/>
                <a:cs typeface="Arial" panose="020B0604020202020204" pitchFamily="34" charset="0"/>
              </a:rPr>
              <a:t>зафиксирован 691 </a:t>
            </a:r>
            <a:r>
              <a:rPr lang="ru-RU" sz="1600" i="1" dirty="0">
                <a:solidFill>
                  <a:srgbClr val="007366"/>
                </a:solidFill>
                <a:latin typeface="Arial" panose="020B0604020202020204" pitchFamily="34" charset="0"/>
                <a:cs typeface="Arial" panose="020B0604020202020204" pitchFamily="34" charset="0"/>
              </a:rPr>
              <a:t>случай осложнений, связанных с болезнями и даже смертельными исходами от последствий генной терапии, при этом только 39 из этих инцидентов были зарегистрированы. Огласка этих данных нанесла тяжелый удар по генной терапии, которая в глазах общественности из перспективнейшего лечения в мгновение ока превратилась во внушающую недоверие и страх непроверенную экспериментальную дисциплину.</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2884" y="1775145"/>
            <a:ext cx="2066237" cy="2701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05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0"/>
            <a:ext cx="8376613" cy="684277"/>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Принцип </a:t>
            </a:r>
            <a:r>
              <a:rPr lang="ru-RU" sz="4000" dirty="0" err="1" smtClean="0">
                <a:solidFill>
                  <a:srgbClr val="078877"/>
                </a:solidFill>
                <a:latin typeface="Austin Cyr Bold" panose="02020803070702030403" pitchFamily="18" charset="-52"/>
              </a:rPr>
              <a:t>генотерапии</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611437" y="1660844"/>
            <a:ext cx="4027238" cy="4415558"/>
          </a:xfrm>
        </p:spPr>
        <p:txBody>
          <a:bodyPr>
            <a:noAutofit/>
          </a:bodyPr>
          <a:lstStyle/>
          <a:p>
            <a:pPr algn="just">
              <a:lnSpc>
                <a:spcPct val="100000"/>
              </a:lnSpc>
            </a:pPr>
            <a:r>
              <a:rPr lang="ru-RU" sz="1600" i="1" dirty="0">
                <a:solidFill>
                  <a:srgbClr val="007366"/>
                </a:solidFill>
                <a:latin typeface="Arial" panose="020B0604020202020204" pitchFamily="34" charset="0"/>
                <a:cs typeface="Arial" panose="020B0604020202020204" pitchFamily="34" charset="0"/>
              </a:rPr>
              <a:t>В генной терапии такая инвазия используется для исправления дефектов в генах, которые могут быть врожденными (генеративные мутации при наследственных заболеваниях) или приобретенными (соматические мутации в опухолевых клетках). Специально модифицированный вирус (называемый вектором) вводится в организм больного человека, где он, проникая в клетки, внедряет «здоровый» генетический материал, приводя к экспрессии нормальных белков, тем самым уменьшая или сводя на нет последствия болезни</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329" y="1775144"/>
            <a:ext cx="5449015" cy="3368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4756329" y="5143499"/>
            <a:ext cx="5449015" cy="1569660"/>
          </a:xfrm>
          <a:prstGeom prst="rect">
            <a:avLst/>
          </a:prstGeom>
        </p:spPr>
        <p:txBody>
          <a:bodyPr wrap="square">
            <a:spAutoFit/>
          </a:bodyPr>
          <a:lstStyle/>
          <a:p>
            <a:pPr algn="just"/>
            <a:r>
              <a:rPr lang="ru-RU" sz="1200" b="1" dirty="0">
                <a:solidFill>
                  <a:schemeClr val="accent1">
                    <a:lumMod val="75000"/>
                  </a:schemeClr>
                </a:solidFill>
              </a:rPr>
              <a:t>Схема действия </a:t>
            </a:r>
            <a:r>
              <a:rPr lang="ru-RU" sz="1200" b="1" dirty="0" err="1">
                <a:solidFill>
                  <a:schemeClr val="accent1">
                    <a:lumMod val="75000"/>
                  </a:schemeClr>
                </a:solidFill>
              </a:rPr>
              <a:t>геннотерапевтических</a:t>
            </a:r>
            <a:r>
              <a:rPr lang="ru-RU" sz="1200" b="1" dirty="0">
                <a:solidFill>
                  <a:schemeClr val="accent1">
                    <a:lumMod val="75000"/>
                  </a:schemeClr>
                </a:solidFill>
              </a:rPr>
              <a:t> препаратов.</a:t>
            </a:r>
            <a:r>
              <a:rPr lang="ru-RU" sz="1200" dirty="0">
                <a:solidFill>
                  <a:schemeClr val="accent1">
                    <a:lumMod val="75000"/>
                  </a:schemeClr>
                </a:solidFill>
              </a:rPr>
              <a:t> Вектор на основе аденоассоциированных вирусов (AAV) используется тогда, когда нужно ввести копию гена прямо в организм человека (стратегия </a:t>
            </a:r>
            <a:r>
              <a:rPr lang="ru-RU" sz="1200" i="1" dirty="0" err="1">
                <a:solidFill>
                  <a:schemeClr val="accent1">
                    <a:lumMod val="75000"/>
                  </a:schemeClr>
                </a:solidFill>
              </a:rPr>
              <a:t>in</a:t>
            </a:r>
            <a:r>
              <a:rPr lang="ru-RU" sz="1200" i="1" dirty="0">
                <a:solidFill>
                  <a:schemeClr val="accent1">
                    <a:lumMod val="75000"/>
                  </a:schemeClr>
                </a:solidFill>
              </a:rPr>
              <a:t> </a:t>
            </a:r>
            <a:r>
              <a:rPr lang="ru-RU" sz="1200" i="1" dirty="0" err="1">
                <a:solidFill>
                  <a:schemeClr val="accent1">
                    <a:lumMod val="75000"/>
                  </a:schemeClr>
                </a:solidFill>
              </a:rPr>
              <a:t>vivo</a:t>
            </a:r>
            <a:r>
              <a:rPr lang="ru-RU" sz="1200" dirty="0">
                <a:solidFill>
                  <a:schemeClr val="accent1">
                    <a:lumMod val="75000"/>
                  </a:schemeClr>
                </a:solidFill>
              </a:rPr>
              <a:t>). AAV практически не встраивается в геном, что снижает риск </a:t>
            </a:r>
            <a:r>
              <a:rPr lang="ru-RU" sz="1200" dirty="0" err="1">
                <a:solidFill>
                  <a:schemeClr val="accent1">
                    <a:lumMod val="75000"/>
                  </a:schemeClr>
                </a:solidFill>
              </a:rPr>
              <a:t>генотоксичности</a:t>
            </a:r>
            <a:r>
              <a:rPr lang="ru-RU" sz="1200" dirty="0">
                <a:solidFill>
                  <a:schemeClr val="accent1">
                    <a:lumMod val="75000"/>
                  </a:schemeClr>
                </a:solidFill>
              </a:rPr>
              <a:t>, но при делении клеток его уровень постепенно снижается. Векторы на основе </a:t>
            </a:r>
            <a:r>
              <a:rPr lang="ru-RU" sz="1200" dirty="0" err="1">
                <a:solidFill>
                  <a:schemeClr val="accent1">
                    <a:lumMod val="75000"/>
                  </a:schemeClr>
                </a:solidFill>
              </a:rPr>
              <a:t>лентивирусов</a:t>
            </a:r>
            <a:r>
              <a:rPr lang="ru-RU" sz="1200" dirty="0">
                <a:solidFill>
                  <a:schemeClr val="accent1">
                    <a:lumMod val="75000"/>
                  </a:schemeClr>
                </a:solidFill>
              </a:rPr>
              <a:t> встраиваются в геном, поэтому их используют для </a:t>
            </a:r>
            <a:r>
              <a:rPr lang="ru-RU" sz="1200" i="1" dirty="0" err="1">
                <a:solidFill>
                  <a:schemeClr val="accent1">
                    <a:lumMod val="75000"/>
                  </a:schemeClr>
                </a:solidFill>
              </a:rPr>
              <a:t>ex</a:t>
            </a:r>
            <a:r>
              <a:rPr lang="ru-RU" sz="1200" i="1" dirty="0">
                <a:solidFill>
                  <a:schemeClr val="accent1">
                    <a:lumMod val="75000"/>
                  </a:schemeClr>
                </a:solidFill>
              </a:rPr>
              <a:t> </a:t>
            </a:r>
            <a:r>
              <a:rPr lang="ru-RU" sz="1200" i="1" dirty="0" err="1">
                <a:solidFill>
                  <a:schemeClr val="accent1">
                    <a:lumMod val="75000"/>
                  </a:schemeClr>
                </a:solidFill>
              </a:rPr>
              <a:t>vivo</a:t>
            </a:r>
            <a:r>
              <a:rPr lang="ru-RU" sz="1200" dirty="0">
                <a:solidFill>
                  <a:schemeClr val="accent1">
                    <a:lumMod val="75000"/>
                  </a:schemeClr>
                </a:solidFill>
              </a:rPr>
              <a:t> подхода: у пациента выделяют его клетки, встраивают нужный ген и размножают модифицированные клетки, после чего вводят их обратно пациенту.</a:t>
            </a:r>
          </a:p>
        </p:txBody>
      </p:sp>
    </p:spTree>
    <p:extLst>
      <p:ext uri="{BB962C8B-B14F-4D97-AF65-F5344CB8AC3E}">
        <p14:creationId xmlns:p14="http://schemas.microsoft.com/office/powerpoint/2010/main" val="291339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0"/>
            <a:ext cx="8376613" cy="684277"/>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Наследственные заболевания</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611436" y="1660844"/>
            <a:ext cx="9593907" cy="821100"/>
          </a:xfrm>
        </p:spPr>
        <p:txBody>
          <a:bodyPr>
            <a:noAutofit/>
          </a:bodyPr>
          <a:lstStyle/>
          <a:p>
            <a:pPr algn="just">
              <a:lnSpc>
                <a:spcPct val="100000"/>
              </a:lnSpc>
            </a:pPr>
            <a:r>
              <a:rPr lang="ru-RU" sz="1600" i="1" dirty="0" smtClean="0">
                <a:solidFill>
                  <a:srgbClr val="007366"/>
                </a:solidFill>
                <a:latin typeface="Arial" panose="020B0604020202020204" pitchFamily="34" charset="0"/>
                <a:cs typeface="Arial" panose="020B0604020202020204" pitchFamily="34" charset="0"/>
              </a:rPr>
              <a:t>Обусловлены нарушениями в процессах хранения, передачи и реализации генетической информации</a:t>
            </a:r>
            <a:endParaRPr lang="ru-RU" sz="1600" i="1" dirty="0">
              <a:solidFill>
                <a:srgbClr val="007366"/>
              </a:solidFill>
              <a:latin typeface="Arial" panose="020B0604020202020204" pitchFamily="34" charset="0"/>
              <a:cs typeface="Arial" panose="020B060402020202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269223901"/>
              </p:ext>
            </p:extLst>
          </p:nvPr>
        </p:nvGraphicFramePr>
        <p:xfrm>
          <a:off x="694391" y="2390083"/>
          <a:ext cx="9637907" cy="4409301"/>
        </p:xfrm>
        <a:graphic>
          <a:graphicData uri="http://schemas.openxmlformats.org/drawingml/2006/table">
            <a:tbl>
              <a:tblPr firstRow="1" bandRow="1">
                <a:tableStyleId>{2D5ABB26-0587-4C30-8999-92F81FD0307C}</a:tableStyleId>
              </a:tblPr>
              <a:tblGrid>
                <a:gridCol w="2315510">
                  <a:extLst>
                    <a:ext uri="{9D8B030D-6E8A-4147-A177-3AD203B41FA5}">
                      <a16:colId xmlns:a16="http://schemas.microsoft.com/office/drawing/2014/main" val="20000"/>
                    </a:ext>
                  </a:extLst>
                </a:gridCol>
                <a:gridCol w="1698532">
                  <a:extLst>
                    <a:ext uri="{9D8B030D-6E8A-4147-A177-3AD203B41FA5}">
                      <a16:colId xmlns:a16="http://schemas.microsoft.com/office/drawing/2014/main" val="20001"/>
                    </a:ext>
                  </a:extLst>
                </a:gridCol>
                <a:gridCol w="2031227">
                  <a:extLst>
                    <a:ext uri="{9D8B030D-6E8A-4147-A177-3AD203B41FA5}">
                      <a16:colId xmlns:a16="http://schemas.microsoft.com/office/drawing/2014/main" val="20002"/>
                    </a:ext>
                  </a:extLst>
                </a:gridCol>
                <a:gridCol w="3592638">
                  <a:extLst>
                    <a:ext uri="{9D8B030D-6E8A-4147-A177-3AD203B41FA5}">
                      <a16:colId xmlns:a16="http://schemas.microsoft.com/office/drawing/2014/main" val="20003"/>
                    </a:ext>
                  </a:extLst>
                </a:gridCol>
              </a:tblGrid>
              <a:tr h="549090">
                <a:tc gridSpan="4">
                  <a:txBody>
                    <a:bodyPr/>
                    <a:lstStyle/>
                    <a:p>
                      <a:pPr algn="ctr"/>
                      <a:r>
                        <a:rPr lang="ru-RU" sz="1600" b="1" dirty="0" smtClean="0">
                          <a:solidFill>
                            <a:srgbClr val="007366"/>
                          </a:solidFill>
                        </a:rPr>
                        <a:t>НАСЛЕДСТВЕННЫЕ</a:t>
                      </a:r>
                      <a:r>
                        <a:rPr lang="ru-RU" sz="1600" b="1" baseline="0" dirty="0" smtClean="0">
                          <a:solidFill>
                            <a:srgbClr val="007366"/>
                          </a:solidFill>
                        </a:rPr>
                        <a:t> БОЛЕЗНИ</a:t>
                      </a:r>
                      <a:endParaRPr lang="ru-RU" sz="1600" b="1" dirty="0">
                        <a:solidFill>
                          <a:srgbClr val="007366"/>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0"/>
                  </a:ext>
                </a:extLst>
              </a:tr>
              <a:tr h="549090">
                <a:tc gridSpan="3">
                  <a:txBody>
                    <a:bodyPr/>
                    <a:lstStyle/>
                    <a:p>
                      <a:pPr algn="ctr"/>
                      <a:r>
                        <a:rPr lang="ru-RU" sz="1600" b="1" dirty="0" smtClean="0">
                          <a:solidFill>
                            <a:srgbClr val="007366"/>
                          </a:solidFill>
                        </a:rPr>
                        <a:t>Генные</a:t>
                      </a:r>
                      <a:endParaRPr lang="ru-RU" sz="1600" b="1" dirty="0">
                        <a:solidFill>
                          <a:srgbClr val="007366"/>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ru-RU" dirty="0"/>
                    </a:p>
                  </a:txBody>
                  <a:tcPr anchor="ctr"/>
                </a:tc>
                <a:tc hMerge="1">
                  <a:txBody>
                    <a:bodyPr/>
                    <a:lstStyle/>
                    <a:p>
                      <a:pPr algn="ctr"/>
                      <a:endParaRPr lang="ru-RU" dirty="0"/>
                    </a:p>
                  </a:txBody>
                  <a:tcPr anchor="ctr"/>
                </a:tc>
                <a:tc>
                  <a:txBody>
                    <a:bodyPr/>
                    <a:lstStyle/>
                    <a:p>
                      <a:pPr algn="ctr"/>
                      <a:r>
                        <a:rPr lang="ru-RU" sz="1600" b="1" dirty="0" smtClean="0">
                          <a:solidFill>
                            <a:srgbClr val="007366"/>
                          </a:solidFill>
                        </a:rPr>
                        <a:t>Хромосомные</a:t>
                      </a:r>
                      <a:endParaRPr lang="ru-RU" sz="1600" b="1" dirty="0">
                        <a:solidFill>
                          <a:srgbClr val="007366"/>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48429">
                <a:tc>
                  <a:txBody>
                    <a:bodyPr/>
                    <a:lstStyle/>
                    <a:p>
                      <a:pPr algn="ctr"/>
                      <a:r>
                        <a:rPr lang="ru-RU" sz="1600" b="1" dirty="0" smtClean="0">
                          <a:solidFill>
                            <a:srgbClr val="007366"/>
                          </a:solidFill>
                        </a:rPr>
                        <a:t>Моногенные</a:t>
                      </a:r>
                      <a:endParaRPr lang="ru-RU" sz="1600" b="1" dirty="0">
                        <a:solidFill>
                          <a:srgbClr val="007366"/>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solidFill>
                            <a:srgbClr val="007366"/>
                          </a:solidFill>
                        </a:rPr>
                        <a:t>Полигенные</a:t>
                      </a:r>
                      <a:endParaRPr lang="ru-RU" sz="1600" b="1" dirty="0">
                        <a:solidFill>
                          <a:srgbClr val="007366"/>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solidFill>
                            <a:srgbClr val="007366"/>
                          </a:solidFill>
                        </a:rPr>
                        <a:t>Мульти-факториальные</a:t>
                      </a:r>
                      <a:endParaRPr lang="ru-RU" sz="1600" b="1" dirty="0">
                        <a:solidFill>
                          <a:srgbClr val="007366"/>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600" b="1" dirty="0" smtClean="0">
                          <a:solidFill>
                            <a:srgbClr val="007366"/>
                          </a:solidFill>
                        </a:rPr>
                        <a:t>Изменение числа хромосом</a:t>
                      </a:r>
                      <a:endParaRPr lang="ru-RU" sz="1600" b="1" dirty="0">
                        <a:solidFill>
                          <a:srgbClr val="007366"/>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90673">
                <a:tc>
                  <a:txBody>
                    <a:bodyPr/>
                    <a:lstStyle/>
                    <a:p>
                      <a:pPr algn="ctr"/>
                      <a:r>
                        <a:rPr lang="ru-RU" sz="1600" b="1" dirty="0" smtClean="0">
                          <a:solidFill>
                            <a:srgbClr val="007366"/>
                          </a:solidFill>
                        </a:rPr>
                        <a:t>А-доминирующие</a:t>
                      </a:r>
                      <a:endParaRPr lang="ru-RU" sz="1600" b="1" dirty="0">
                        <a:solidFill>
                          <a:srgbClr val="007366"/>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600" b="1" dirty="0">
                        <a:solidFill>
                          <a:srgbClr val="007366"/>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600" b="1" dirty="0">
                        <a:solidFill>
                          <a:srgbClr val="007366"/>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b="1" dirty="0" err="1" smtClean="0">
                          <a:solidFill>
                            <a:srgbClr val="007366"/>
                          </a:solidFill>
                        </a:rPr>
                        <a:t>Моносомия</a:t>
                      </a:r>
                      <a:endParaRPr lang="ru-RU" sz="1600" b="1" dirty="0">
                        <a:solidFill>
                          <a:srgbClr val="007366"/>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90673">
                <a:tc>
                  <a:txBody>
                    <a:bodyPr/>
                    <a:lstStyle/>
                    <a:p>
                      <a:pPr algn="ctr"/>
                      <a:r>
                        <a:rPr lang="ru-RU" sz="1600" b="1" dirty="0" smtClean="0">
                          <a:solidFill>
                            <a:srgbClr val="007366"/>
                          </a:solidFill>
                        </a:rPr>
                        <a:t>А-рецессивные</a:t>
                      </a:r>
                      <a:endParaRPr lang="ru-RU" sz="1600" b="1" dirty="0">
                        <a:solidFill>
                          <a:srgbClr val="007366"/>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600" b="1">
                        <a:solidFill>
                          <a:srgbClr val="007366"/>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600" b="1" dirty="0">
                        <a:solidFill>
                          <a:srgbClr val="007366"/>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b="1" dirty="0" err="1" smtClean="0">
                          <a:solidFill>
                            <a:srgbClr val="007366"/>
                          </a:solidFill>
                        </a:rPr>
                        <a:t>Трисомия</a:t>
                      </a:r>
                      <a:endParaRPr lang="ru-RU" sz="1600" b="1" dirty="0">
                        <a:solidFill>
                          <a:srgbClr val="007366"/>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90673">
                <a:tc>
                  <a:txBody>
                    <a:bodyPr/>
                    <a:lstStyle/>
                    <a:p>
                      <a:pPr algn="ctr"/>
                      <a:r>
                        <a:rPr lang="ru-RU" sz="1600" b="1" dirty="0" smtClean="0">
                          <a:solidFill>
                            <a:srgbClr val="007366"/>
                          </a:solidFill>
                        </a:rPr>
                        <a:t>Х-сцепленные</a:t>
                      </a:r>
                      <a:endParaRPr lang="ru-RU" sz="1600" b="1" dirty="0">
                        <a:solidFill>
                          <a:srgbClr val="007366"/>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600" b="1">
                        <a:solidFill>
                          <a:srgbClr val="007366"/>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600" b="1" dirty="0">
                        <a:solidFill>
                          <a:srgbClr val="007366"/>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b="1" dirty="0" smtClean="0">
                          <a:solidFill>
                            <a:srgbClr val="007366"/>
                          </a:solidFill>
                        </a:rPr>
                        <a:t>Хромосомные перестройки</a:t>
                      </a:r>
                      <a:endParaRPr lang="ru-RU" sz="1600" b="1" dirty="0">
                        <a:solidFill>
                          <a:srgbClr val="007366"/>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90673">
                <a:tc>
                  <a:txBody>
                    <a:bodyPr/>
                    <a:lstStyle/>
                    <a:p>
                      <a:pPr algn="ctr"/>
                      <a:r>
                        <a:rPr lang="ru-RU" sz="1600" b="1" dirty="0" smtClean="0">
                          <a:solidFill>
                            <a:srgbClr val="007366"/>
                          </a:solidFill>
                        </a:rPr>
                        <a:t>У-сцепленные</a:t>
                      </a:r>
                      <a:endParaRPr lang="ru-RU" sz="1600" b="1" dirty="0">
                        <a:solidFill>
                          <a:srgbClr val="007366"/>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ru-RU" sz="1600" b="1" dirty="0">
                        <a:solidFill>
                          <a:srgbClr val="007366"/>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600" b="1" dirty="0">
                        <a:solidFill>
                          <a:srgbClr val="007366"/>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ru-RU" sz="1600" b="1" dirty="0">
                        <a:solidFill>
                          <a:srgbClr val="007366"/>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32181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0"/>
            <a:ext cx="8376613" cy="684277"/>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Наследственные заболевания</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611437" y="1336994"/>
            <a:ext cx="9593907" cy="5339978"/>
          </a:xfrm>
        </p:spPr>
        <p:txBody>
          <a:bodyPr>
            <a:noAutofit/>
          </a:bodyPr>
          <a:lstStyle/>
          <a:p>
            <a:pPr algn="just">
              <a:lnSpc>
                <a:spcPct val="100000"/>
              </a:lnSpc>
            </a:pPr>
            <a:r>
              <a:rPr lang="ru-RU" sz="1600" i="1" u="sng" dirty="0" smtClean="0">
                <a:solidFill>
                  <a:srgbClr val="007366"/>
                </a:solidFill>
                <a:latin typeface="Arial" panose="020B0604020202020204" pitchFamily="34" charset="0"/>
                <a:cs typeface="Arial" panose="020B0604020202020204" pitchFamily="34" charset="0"/>
              </a:rPr>
              <a:t>Аутосомно-доминантное наследование</a:t>
            </a:r>
          </a:p>
          <a:p>
            <a:pPr algn="just">
              <a:lnSpc>
                <a:spcPct val="100000"/>
              </a:lnSpc>
            </a:pPr>
            <a:r>
              <a:rPr lang="ru-RU" sz="1600" i="1" dirty="0" smtClean="0">
                <a:solidFill>
                  <a:srgbClr val="007366"/>
                </a:solidFill>
                <a:latin typeface="Arial" panose="020B0604020202020204" pitchFamily="34" charset="0"/>
                <a:cs typeface="Arial" panose="020B0604020202020204" pitchFamily="34" charset="0"/>
              </a:rPr>
              <a:t>Болезнь </a:t>
            </a:r>
            <a:r>
              <a:rPr lang="ru-RU" sz="1600" i="1" dirty="0">
                <a:solidFill>
                  <a:srgbClr val="007366"/>
                </a:solidFill>
                <a:latin typeface="Arial" panose="020B0604020202020204" pitchFamily="34" charset="0"/>
                <a:cs typeface="Arial" panose="020B0604020202020204" pitchFamily="34" charset="0"/>
              </a:rPr>
              <a:t>в каждом поколении Оба пола поражаются одинаково Болезнь у </a:t>
            </a:r>
            <a:r>
              <a:rPr lang="ru-RU" sz="1600" i="1" dirty="0" err="1">
                <a:solidFill>
                  <a:srgbClr val="007366"/>
                </a:solidFill>
                <a:latin typeface="Arial" panose="020B0604020202020204" pitchFamily="34" charset="0"/>
                <a:cs typeface="Arial" panose="020B0604020202020204" pitchFamily="34" charset="0"/>
              </a:rPr>
              <a:t>гомозигот</a:t>
            </a:r>
            <a:r>
              <a:rPr lang="ru-RU" sz="1600" i="1" dirty="0">
                <a:solidFill>
                  <a:srgbClr val="007366"/>
                </a:solidFill>
                <a:latin typeface="Arial" panose="020B0604020202020204" pitchFamily="34" charset="0"/>
                <a:cs typeface="Arial" panose="020B0604020202020204" pitchFamily="34" charset="0"/>
              </a:rPr>
              <a:t> протекает тяжелее, чем у </a:t>
            </a:r>
            <a:r>
              <a:rPr lang="ru-RU" sz="1600" i="1" dirty="0" err="1">
                <a:solidFill>
                  <a:srgbClr val="007366"/>
                </a:solidFill>
                <a:latin typeface="Arial" panose="020B0604020202020204" pitchFamily="34" charset="0"/>
                <a:cs typeface="Arial" panose="020B0604020202020204" pitchFamily="34" charset="0"/>
              </a:rPr>
              <a:t>гетерозигот</a:t>
            </a:r>
            <a:r>
              <a:rPr lang="ru-RU" sz="1600" i="1" dirty="0">
                <a:solidFill>
                  <a:srgbClr val="007366"/>
                </a:solidFill>
                <a:latin typeface="Arial" panose="020B0604020202020204" pitchFamily="34" charset="0"/>
                <a:cs typeface="Arial" panose="020B0604020202020204" pitchFamily="34" charset="0"/>
              </a:rPr>
              <a:t> Вероятность рождения больного ребенка, если болен один из родителей, равна 50% Болезнь </a:t>
            </a:r>
            <a:r>
              <a:rPr lang="ru-RU" sz="1600" i="1" dirty="0" err="1">
                <a:solidFill>
                  <a:srgbClr val="007366"/>
                </a:solidFill>
                <a:latin typeface="Arial" panose="020B0604020202020204" pitchFamily="34" charset="0"/>
                <a:cs typeface="Arial" panose="020B0604020202020204" pitchFamily="34" charset="0"/>
              </a:rPr>
              <a:t>Хантингтона</a:t>
            </a:r>
            <a:r>
              <a:rPr lang="ru-RU" sz="1600" i="1" dirty="0">
                <a:solidFill>
                  <a:srgbClr val="007366"/>
                </a:solidFill>
                <a:latin typeface="Arial" panose="020B0604020202020204" pitchFamily="34" charset="0"/>
                <a:cs typeface="Arial" panose="020B0604020202020204" pitchFamily="34" charset="0"/>
              </a:rPr>
              <a:t>, полидактилия, витилиго, рак молочной железы I </a:t>
            </a:r>
            <a:r>
              <a:rPr lang="ru-RU" sz="1600" i="1" dirty="0" smtClean="0">
                <a:solidFill>
                  <a:srgbClr val="007366"/>
                </a:solidFill>
                <a:latin typeface="Arial" panose="020B0604020202020204" pitchFamily="34" charset="0"/>
                <a:cs typeface="Arial" panose="020B0604020202020204" pitchFamily="34" charset="0"/>
              </a:rPr>
              <a:t>типа</a:t>
            </a:r>
          </a:p>
          <a:p>
            <a:pPr algn="just">
              <a:lnSpc>
                <a:spcPct val="100000"/>
              </a:lnSpc>
            </a:pPr>
            <a:r>
              <a:rPr lang="ru-RU" sz="1600" i="1" u="sng" dirty="0" smtClean="0">
                <a:solidFill>
                  <a:srgbClr val="007366"/>
                </a:solidFill>
                <a:latin typeface="Arial" panose="020B0604020202020204" pitchFamily="34" charset="0"/>
                <a:cs typeface="Arial" panose="020B0604020202020204" pitchFamily="34" charset="0"/>
              </a:rPr>
              <a:t>Аутосомно-рецессивное </a:t>
            </a:r>
            <a:r>
              <a:rPr lang="ru-RU" sz="1600" i="1" u="sng" dirty="0">
                <a:solidFill>
                  <a:srgbClr val="007366"/>
                </a:solidFill>
                <a:latin typeface="Arial" panose="020B0604020202020204" pitchFamily="34" charset="0"/>
                <a:cs typeface="Arial" panose="020B0604020202020204" pitchFamily="34" charset="0"/>
              </a:rPr>
              <a:t>наследование </a:t>
            </a:r>
            <a:endParaRPr lang="ru-RU" sz="1600" i="1" u="sng" dirty="0" smtClean="0">
              <a:solidFill>
                <a:srgbClr val="007366"/>
              </a:solidFill>
              <a:latin typeface="Arial" panose="020B0604020202020204" pitchFamily="34" charset="0"/>
              <a:cs typeface="Arial" panose="020B0604020202020204" pitchFamily="34" charset="0"/>
            </a:endParaRPr>
          </a:p>
          <a:p>
            <a:pPr algn="just">
              <a:lnSpc>
                <a:spcPct val="100000"/>
              </a:lnSpc>
            </a:pPr>
            <a:r>
              <a:rPr lang="ru-RU" sz="1600" i="1" dirty="0" smtClean="0">
                <a:solidFill>
                  <a:srgbClr val="007366"/>
                </a:solidFill>
                <a:latin typeface="Arial" panose="020B0604020202020204" pitchFamily="34" charset="0"/>
                <a:cs typeface="Arial" panose="020B0604020202020204" pitchFamily="34" charset="0"/>
              </a:rPr>
              <a:t>Больной </a:t>
            </a:r>
            <a:r>
              <a:rPr lang="ru-RU" sz="1600" i="1" dirty="0">
                <a:solidFill>
                  <a:srgbClr val="007366"/>
                </a:solidFill>
                <a:latin typeface="Arial" panose="020B0604020202020204" pitchFamily="34" charset="0"/>
                <a:cs typeface="Arial" panose="020B0604020202020204" pitchFamily="34" charset="0"/>
              </a:rPr>
              <a:t>ребенок рождается у клинически здоровых родителей Болеют братья и сестры Оба пола поражаются одинаково Если больны оба супруга, то все дети будут больными Болезни обмена веществ – </a:t>
            </a:r>
            <a:r>
              <a:rPr lang="ru-RU" sz="1600" i="1" dirty="0" err="1">
                <a:solidFill>
                  <a:srgbClr val="007366"/>
                </a:solidFill>
                <a:latin typeface="Arial" panose="020B0604020202020204" pitchFamily="34" charset="0"/>
                <a:cs typeface="Arial" panose="020B0604020202020204" pitchFamily="34" charset="0"/>
              </a:rPr>
              <a:t>муковисцидоз</a:t>
            </a:r>
            <a:r>
              <a:rPr lang="ru-RU" sz="1600" i="1" dirty="0">
                <a:solidFill>
                  <a:srgbClr val="007366"/>
                </a:solidFill>
                <a:latin typeface="Arial" panose="020B0604020202020204" pitchFamily="34" charset="0"/>
                <a:cs typeface="Arial" panose="020B0604020202020204" pitchFamily="34" charset="0"/>
              </a:rPr>
              <a:t>, </a:t>
            </a:r>
            <a:r>
              <a:rPr lang="ru-RU" sz="1600" i="1" dirty="0" err="1">
                <a:solidFill>
                  <a:srgbClr val="007366"/>
                </a:solidFill>
                <a:latin typeface="Arial" panose="020B0604020202020204" pitchFamily="34" charset="0"/>
                <a:cs typeface="Arial" panose="020B0604020202020204" pitchFamily="34" charset="0"/>
              </a:rPr>
              <a:t>фенилкетонурия</a:t>
            </a:r>
            <a:r>
              <a:rPr lang="ru-RU" sz="1600" i="1" dirty="0">
                <a:solidFill>
                  <a:srgbClr val="007366"/>
                </a:solidFill>
                <a:latin typeface="Arial" panose="020B0604020202020204" pitchFamily="34" charset="0"/>
                <a:cs typeface="Arial" panose="020B0604020202020204" pitchFamily="34" charset="0"/>
              </a:rPr>
              <a:t>, </a:t>
            </a:r>
            <a:r>
              <a:rPr lang="ru-RU" sz="1600" i="1" dirty="0" err="1">
                <a:solidFill>
                  <a:srgbClr val="007366"/>
                </a:solidFill>
                <a:latin typeface="Arial" panose="020B0604020202020204" pitchFamily="34" charset="0"/>
                <a:cs typeface="Arial" panose="020B0604020202020204" pitchFamily="34" charset="0"/>
              </a:rPr>
              <a:t>гемохроматоз</a:t>
            </a:r>
            <a:r>
              <a:rPr lang="ru-RU" sz="1600" i="1" dirty="0">
                <a:solidFill>
                  <a:srgbClr val="007366"/>
                </a:solidFill>
                <a:latin typeface="Arial" panose="020B0604020202020204" pitchFamily="34" charset="0"/>
                <a:cs typeface="Arial" panose="020B0604020202020204" pitchFamily="34" charset="0"/>
              </a:rPr>
              <a:t> и др</a:t>
            </a:r>
            <a:r>
              <a:rPr lang="ru-RU" sz="1600" i="1" dirty="0" smtClean="0">
                <a:solidFill>
                  <a:srgbClr val="007366"/>
                </a:solidFill>
                <a:latin typeface="Arial" panose="020B0604020202020204" pitchFamily="34" charset="0"/>
                <a:cs typeface="Arial" panose="020B0604020202020204" pitchFamily="34" charset="0"/>
              </a:rPr>
              <a:t>.</a:t>
            </a:r>
          </a:p>
          <a:p>
            <a:pPr algn="just">
              <a:lnSpc>
                <a:spcPct val="100000"/>
              </a:lnSpc>
            </a:pPr>
            <a:r>
              <a:rPr lang="ru-RU" sz="1600" i="1" u="sng" dirty="0">
                <a:solidFill>
                  <a:srgbClr val="007366"/>
                </a:solidFill>
                <a:latin typeface="Arial" panose="020B0604020202020204" pitchFamily="34" charset="0"/>
                <a:cs typeface="Arial" panose="020B0604020202020204" pitchFamily="34" charset="0"/>
              </a:rPr>
              <a:t>Х-сцепленное </a:t>
            </a:r>
            <a:r>
              <a:rPr lang="ru-RU" sz="1600" i="1" u="sng" dirty="0" smtClean="0">
                <a:solidFill>
                  <a:srgbClr val="007366"/>
                </a:solidFill>
                <a:latin typeface="Arial" panose="020B0604020202020204" pitchFamily="34" charset="0"/>
                <a:cs typeface="Arial" panose="020B0604020202020204" pitchFamily="34" charset="0"/>
              </a:rPr>
              <a:t>наследование</a:t>
            </a:r>
          </a:p>
          <a:p>
            <a:pPr algn="just">
              <a:lnSpc>
                <a:spcPct val="100000"/>
              </a:lnSpc>
            </a:pPr>
            <a:r>
              <a:rPr lang="ru-RU" sz="1600" i="1" dirty="0" smtClean="0">
                <a:solidFill>
                  <a:srgbClr val="007366"/>
                </a:solidFill>
                <a:latin typeface="Arial" panose="020B0604020202020204" pitchFamily="34" charset="0"/>
                <a:cs typeface="Arial" panose="020B0604020202020204" pitchFamily="34" charset="0"/>
              </a:rPr>
              <a:t>Болеют </a:t>
            </a:r>
            <a:r>
              <a:rPr lang="ru-RU" sz="1600" i="1" dirty="0">
                <a:solidFill>
                  <a:srgbClr val="007366"/>
                </a:solidFill>
                <a:latin typeface="Arial" panose="020B0604020202020204" pitchFamily="34" charset="0"/>
                <a:cs typeface="Arial" panose="020B0604020202020204" pitchFamily="34" charset="0"/>
              </a:rPr>
              <a:t>только мальчики по линии матери (зависит от наследования) Больной мужчина не передает заболевание, но все его дочери являются носительницами В браке женщины-носительницы с больным мужчиной 50% дочерей и 50% сыновей больны Гемофилия, дальтонизм, недостаточность Г-6 -ФД, </a:t>
            </a:r>
            <a:r>
              <a:rPr lang="ru-RU" sz="1600" i="1" dirty="0" err="1">
                <a:solidFill>
                  <a:srgbClr val="007366"/>
                </a:solidFill>
                <a:latin typeface="Arial" panose="020B0604020202020204" pitchFamily="34" charset="0"/>
                <a:cs typeface="Arial" panose="020B0604020202020204" pitchFamily="34" charset="0"/>
              </a:rPr>
              <a:t>мукополисахаридоз</a:t>
            </a:r>
            <a:r>
              <a:rPr lang="ru-RU" sz="1600" i="1" dirty="0">
                <a:solidFill>
                  <a:srgbClr val="007366"/>
                </a:solidFill>
                <a:latin typeface="Arial" panose="020B0604020202020204" pitchFamily="34" charset="0"/>
                <a:cs typeface="Arial" panose="020B0604020202020204" pitchFamily="34" charset="0"/>
              </a:rPr>
              <a:t> II </a:t>
            </a:r>
            <a:r>
              <a:rPr lang="ru-RU" sz="1600" i="1" dirty="0" smtClean="0">
                <a:solidFill>
                  <a:srgbClr val="007366"/>
                </a:solidFill>
                <a:latin typeface="Arial" panose="020B0604020202020204" pitchFamily="34" charset="0"/>
                <a:cs typeface="Arial" panose="020B0604020202020204" pitchFamily="34" charset="0"/>
              </a:rPr>
              <a:t>типа</a:t>
            </a:r>
          </a:p>
          <a:p>
            <a:pPr algn="just">
              <a:lnSpc>
                <a:spcPct val="100000"/>
              </a:lnSpc>
            </a:pPr>
            <a:r>
              <a:rPr lang="ru-RU" sz="1600" i="1" dirty="0">
                <a:solidFill>
                  <a:srgbClr val="007366"/>
                </a:solidFill>
                <a:latin typeface="Arial" panose="020B0604020202020204" pitchFamily="34" charset="0"/>
                <a:cs typeface="Arial" panose="020B0604020202020204" pitchFamily="34" charset="0"/>
              </a:rPr>
              <a:t>При </a:t>
            </a:r>
            <a:r>
              <a:rPr lang="ru-RU" sz="1600" i="1" u="sng" dirty="0">
                <a:solidFill>
                  <a:srgbClr val="007366"/>
                </a:solidFill>
                <a:latin typeface="Arial" panose="020B0604020202020204" pitchFamily="34" charset="0"/>
                <a:cs typeface="Arial" panose="020B0604020202020204" pitchFamily="34" charset="0"/>
              </a:rPr>
              <a:t>Y-сцепленном наследовании </a:t>
            </a:r>
            <a:r>
              <a:rPr lang="ru-RU" sz="1600" i="1" dirty="0">
                <a:solidFill>
                  <a:srgbClr val="007366"/>
                </a:solidFill>
                <a:latin typeface="Arial" panose="020B0604020202020204" pitchFamily="34" charset="0"/>
                <a:cs typeface="Arial" panose="020B0604020202020204" pitchFamily="34" charset="0"/>
              </a:rPr>
              <a:t>ген, локализованный в Y-хромосоме, передается только сыновьям, но не дочерям, т.е. наследование признака происходит исключительно по мужской линии</a:t>
            </a:r>
            <a:r>
              <a:rPr lang="ru-RU" sz="1600" i="1" dirty="0" smtClean="0">
                <a:solidFill>
                  <a:srgbClr val="007366"/>
                </a:solidFill>
                <a:latin typeface="Arial" panose="020B0604020202020204" pitchFamily="34" charset="0"/>
                <a:cs typeface="Arial" panose="020B0604020202020204" pitchFamily="34" charset="0"/>
              </a:rPr>
              <a:t>. Примером может быть гипертрихоз, перепонки между пальцами ног, ихтиоз</a:t>
            </a:r>
            <a:endParaRPr lang="ru-RU" sz="1600" i="1" dirty="0">
              <a:solidFill>
                <a:srgbClr val="0073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3015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F27E39-0C9D-4D60-9656-813E85654411}"/>
              </a:ext>
            </a:extLst>
          </p:cNvPr>
          <p:cNvSpPr>
            <a:spLocks noGrp="1"/>
          </p:cNvSpPr>
          <p:nvPr>
            <p:ph type="ctrTitle"/>
          </p:nvPr>
        </p:nvSpPr>
        <p:spPr>
          <a:xfrm>
            <a:off x="550554" y="406590"/>
            <a:ext cx="8376613" cy="986781"/>
          </a:xfrm>
        </p:spPr>
        <p:txBody>
          <a:bodyPr>
            <a:noAutofit/>
          </a:bodyPr>
          <a:lstStyle/>
          <a:p>
            <a:pPr algn="l">
              <a:lnSpc>
                <a:spcPct val="100000"/>
              </a:lnSpc>
            </a:pPr>
            <a:r>
              <a:rPr lang="ru-RU" sz="4000" dirty="0" smtClean="0">
                <a:solidFill>
                  <a:srgbClr val="078877"/>
                </a:solidFill>
                <a:latin typeface="Austin Cyr Bold" panose="02020803070702030403" pitchFamily="18" charset="-52"/>
              </a:rPr>
              <a:t>Лечение наследственных заболеваний</a:t>
            </a:r>
            <a:endParaRPr lang="ru-RU" sz="4000" dirty="0">
              <a:solidFill>
                <a:srgbClr val="078877"/>
              </a:solidFill>
              <a:latin typeface="Austin Cyr Bold" panose="02020803070702030403" pitchFamily="18" charset="-52"/>
            </a:endParaRPr>
          </a:p>
        </p:txBody>
      </p:sp>
      <p:sp>
        <p:nvSpPr>
          <p:cNvPr id="8" name="Подзаголовок 2">
            <a:extLst>
              <a:ext uri="{FF2B5EF4-FFF2-40B4-BE49-F238E27FC236}">
                <a16:creationId xmlns:a16="http://schemas.microsoft.com/office/drawing/2014/main" id="{8335ABAF-6E49-4430-A980-28392B80CE90}"/>
              </a:ext>
            </a:extLst>
          </p:cNvPr>
          <p:cNvSpPr txBox="1">
            <a:spLocks/>
          </p:cNvSpPr>
          <p:nvPr/>
        </p:nvSpPr>
        <p:spPr>
          <a:xfrm>
            <a:off x="187668" y="7000822"/>
            <a:ext cx="3830150" cy="629129"/>
          </a:xfrm>
          <a:prstGeom prst="rect">
            <a:avLst/>
          </a:prstGeom>
        </p:spPr>
        <p:txBody>
          <a:bodyPr vert="horz" lIns="91440" tIns="45720" rIns="91440" bIns="45720"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800" dirty="0">
                <a:solidFill>
                  <a:srgbClr val="078877"/>
                </a:solidFill>
                <a:latin typeface="Alegreya Sans" panose="00000500000000000000" pitchFamily="2" charset="0"/>
              </a:rPr>
              <a:t>volgmed.ru</a:t>
            </a:r>
            <a:r>
              <a:rPr lang="ru-RU" sz="1800" dirty="0">
                <a:solidFill>
                  <a:srgbClr val="078877"/>
                </a:solidFill>
                <a:latin typeface="Alegreya Sans" panose="00000500000000000000" pitchFamily="2" charset="0"/>
              </a:rPr>
              <a:t> </a:t>
            </a:r>
          </a:p>
        </p:txBody>
      </p:sp>
      <p:pic>
        <p:nvPicPr>
          <p:cNvPr id="4" name="Рисунок 3">
            <a:extLst>
              <a:ext uri="{FF2B5EF4-FFF2-40B4-BE49-F238E27FC236}">
                <a16:creationId xmlns:a16="http://schemas.microsoft.com/office/drawing/2014/main" id="{2E906B5F-565B-493E-8076-F023584B8B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927167" y="406590"/>
            <a:ext cx="1405131" cy="1368555"/>
          </a:xfrm>
          <a:prstGeom prst="rect">
            <a:avLst/>
          </a:prstGeom>
        </p:spPr>
      </p:pic>
      <p:sp>
        <p:nvSpPr>
          <p:cNvPr id="13" name="Подзаголовок 2">
            <a:extLst>
              <a:ext uri="{FF2B5EF4-FFF2-40B4-BE49-F238E27FC236}">
                <a16:creationId xmlns:a16="http://schemas.microsoft.com/office/drawing/2014/main" id="{9BD760A5-A806-481D-82EF-66138CC5EE3F}"/>
              </a:ext>
            </a:extLst>
          </p:cNvPr>
          <p:cNvSpPr>
            <a:spLocks noGrp="1"/>
          </p:cNvSpPr>
          <p:nvPr>
            <p:ph type="subTitle" idx="1"/>
          </p:nvPr>
        </p:nvSpPr>
        <p:spPr>
          <a:xfrm>
            <a:off x="611437" y="1775144"/>
            <a:ext cx="9593907" cy="4901827"/>
          </a:xfrm>
        </p:spPr>
        <p:txBody>
          <a:bodyPr>
            <a:noAutofit/>
          </a:bodyPr>
          <a:lstStyle/>
          <a:p>
            <a:pPr algn="just">
              <a:lnSpc>
                <a:spcPct val="100000"/>
              </a:lnSpc>
            </a:pPr>
            <a:r>
              <a:rPr lang="ru-RU" sz="2400" i="1" dirty="0">
                <a:solidFill>
                  <a:srgbClr val="007366"/>
                </a:solidFill>
                <a:latin typeface="Arial" panose="020B0604020202020204" pitchFamily="34" charset="0"/>
                <a:cs typeface="Arial" panose="020B0604020202020204" pitchFamily="34" charset="0"/>
              </a:rPr>
              <a:t>Симптоматическое лечение проявлений болезни (диета при </a:t>
            </a:r>
            <a:r>
              <a:rPr lang="ru-RU" sz="2400" i="1" dirty="0" err="1">
                <a:solidFill>
                  <a:srgbClr val="007366"/>
                </a:solidFill>
                <a:latin typeface="Arial" panose="020B0604020202020204" pitchFamily="34" charset="0"/>
                <a:cs typeface="Arial" panose="020B0604020202020204" pitchFamily="34" charset="0"/>
              </a:rPr>
              <a:t>фенилкетонурии</a:t>
            </a:r>
            <a:r>
              <a:rPr lang="ru-RU" sz="2400" i="1" dirty="0">
                <a:solidFill>
                  <a:srgbClr val="007366"/>
                </a:solidFill>
                <a:latin typeface="Arial" panose="020B0604020202020204" pitchFamily="34" charset="0"/>
                <a:cs typeface="Arial" panose="020B0604020202020204" pitchFamily="34" charset="0"/>
              </a:rPr>
              <a:t>) </a:t>
            </a:r>
            <a:endParaRPr lang="ru-RU" sz="2400" i="1" dirty="0" smtClean="0">
              <a:solidFill>
                <a:srgbClr val="007366"/>
              </a:solidFill>
              <a:latin typeface="Arial" panose="020B0604020202020204" pitchFamily="34" charset="0"/>
              <a:cs typeface="Arial" panose="020B0604020202020204" pitchFamily="34" charset="0"/>
            </a:endParaRPr>
          </a:p>
          <a:p>
            <a:pPr algn="just">
              <a:lnSpc>
                <a:spcPct val="100000"/>
              </a:lnSpc>
            </a:pPr>
            <a:r>
              <a:rPr lang="ru-RU" sz="2400" i="1" dirty="0" smtClean="0">
                <a:solidFill>
                  <a:srgbClr val="007366"/>
                </a:solidFill>
                <a:latin typeface="Arial" panose="020B0604020202020204" pitchFamily="34" charset="0"/>
                <a:cs typeface="Arial" panose="020B0604020202020204" pitchFamily="34" charset="0"/>
              </a:rPr>
              <a:t>Замещающая </a:t>
            </a:r>
            <a:r>
              <a:rPr lang="ru-RU" sz="2400" i="1" dirty="0">
                <a:solidFill>
                  <a:srgbClr val="007366"/>
                </a:solidFill>
                <a:latin typeface="Arial" panose="020B0604020202020204" pitchFamily="34" charset="0"/>
                <a:cs typeface="Arial" panose="020B0604020202020204" pitchFamily="34" charset="0"/>
              </a:rPr>
              <a:t>терапия (введение белка свертываемости крови при гемофилии) </a:t>
            </a:r>
            <a:endParaRPr lang="ru-RU" sz="2400" i="1" dirty="0" smtClean="0">
              <a:solidFill>
                <a:srgbClr val="007366"/>
              </a:solidFill>
              <a:latin typeface="Arial" panose="020B0604020202020204" pitchFamily="34" charset="0"/>
              <a:cs typeface="Arial" panose="020B0604020202020204" pitchFamily="34" charset="0"/>
            </a:endParaRPr>
          </a:p>
          <a:p>
            <a:pPr algn="just">
              <a:lnSpc>
                <a:spcPct val="100000"/>
              </a:lnSpc>
            </a:pPr>
            <a:r>
              <a:rPr lang="ru-RU" sz="2400" i="1" dirty="0" smtClean="0">
                <a:solidFill>
                  <a:srgbClr val="007366"/>
                </a:solidFill>
                <a:latin typeface="Arial" panose="020B0604020202020204" pitchFamily="34" charset="0"/>
                <a:cs typeface="Arial" panose="020B0604020202020204" pitchFamily="34" charset="0"/>
              </a:rPr>
              <a:t>Трансплантация </a:t>
            </a:r>
            <a:r>
              <a:rPr lang="ru-RU" sz="2400" i="1" dirty="0">
                <a:solidFill>
                  <a:srgbClr val="007366"/>
                </a:solidFill>
                <a:latin typeface="Arial" panose="020B0604020202020204" pitchFamily="34" charset="0"/>
                <a:cs typeface="Arial" panose="020B0604020202020204" pitchFamily="34" charset="0"/>
              </a:rPr>
              <a:t>органов и тканей </a:t>
            </a:r>
            <a:endParaRPr lang="ru-RU" sz="2400" i="1" dirty="0" smtClean="0">
              <a:solidFill>
                <a:srgbClr val="007366"/>
              </a:solidFill>
              <a:latin typeface="Arial" panose="020B0604020202020204" pitchFamily="34" charset="0"/>
              <a:cs typeface="Arial" panose="020B0604020202020204" pitchFamily="34" charset="0"/>
            </a:endParaRPr>
          </a:p>
          <a:p>
            <a:pPr algn="just">
              <a:lnSpc>
                <a:spcPct val="100000"/>
              </a:lnSpc>
            </a:pPr>
            <a:r>
              <a:rPr lang="ru-RU" sz="2400" i="1" dirty="0" smtClean="0">
                <a:solidFill>
                  <a:srgbClr val="007366"/>
                </a:solidFill>
                <a:latin typeface="Arial" panose="020B0604020202020204" pitchFamily="34" charset="0"/>
                <a:cs typeface="Arial" panose="020B0604020202020204" pitchFamily="34" charset="0"/>
              </a:rPr>
              <a:t>Хирургическое </a:t>
            </a:r>
            <a:r>
              <a:rPr lang="ru-RU" sz="2400" i="1" dirty="0">
                <a:solidFill>
                  <a:srgbClr val="007366"/>
                </a:solidFill>
                <a:latin typeface="Arial" panose="020B0604020202020204" pitchFamily="34" charset="0"/>
                <a:cs typeface="Arial" panose="020B0604020202020204" pitchFamily="34" charset="0"/>
              </a:rPr>
              <a:t>вмешательство </a:t>
            </a:r>
            <a:r>
              <a:rPr lang="ru-RU" sz="2400" i="1" dirty="0" smtClean="0">
                <a:solidFill>
                  <a:srgbClr val="007366"/>
                </a:solidFill>
                <a:latin typeface="Arial" panose="020B0604020202020204" pitchFamily="34" charset="0"/>
                <a:cs typeface="Arial" panose="020B0604020202020204" pitchFamily="34" charset="0"/>
              </a:rPr>
              <a:t>и др.</a:t>
            </a:r>
          </a:p>
          <a:p>
            <a:pPr algn="just">
              <a:lnSpc>
                <a:spcPct val="100000"/>
              </a:lnSpc>
            </a:pPr>
            <a:endParaRPr lang="ru-RU" sz="2400" i="1" dirty="0">
              <a:solidFill>
                <a:srgbClr val="007366"/>
              </a:solidFill>
              <a:latin typeface="Arial" panose="020B0604020202020204" pitchFamily="34" charset="0"/>
              <a:cs typeface="Arial" panose="020B0604020202020204" pitchFamily="34" charset="0"/>
            </a:endParaRPr>
          </a:p>
          <a:p>
            <a:pPr>
              <a:lnSpc>
                <a:spcPct val="100000"/>
              </a:lnSpc>
            </a:pPr>
            <a:r>
              <a:rPr lang="ru-RU" sz="2400" b="1" i="1" dirty="0">
                <a:solidFill>
                  <a:srgbClr val="007366"/>
                </a:solidFill>
                <a:latin typeface="Arial" panose="020B0604020202020204" pitchFamily="34" charset="0"/>
                <a:cs typeface="Arial" panose="020B0604020202020204" pitchFamily="34" charset="0"/>
              </a:rPr>
              <a:t>МНОГОКРАТНОЕ ДОРОГОЕ </a:t>
            </a:r>
            <a:endParaRPr lang="ru-RU" sz="2400" b="1" i="1" dirty="0" smtClean="0">
              <a:solidFill>
                <a:srgbClr val="007366"/>
              </a:solidFill>
              <a:latin typeface="Arial" panose="020B0604020202020204" pitchFamily="34" charset="0"/>
              <a:cs typeface="Arial" panose="020B0604020202020204" pitchFamily="34" charset="0"/>
            </a:endParaRPr>
          </a:p>
          <a:p>
            <a:pPr>
              <a:lnSpc>
                <a:spcPct val="100000"/>
              </a:lnSpc>
            </a:pPr>
            <a:r>
              <a:rPr lang="ru-RU" sz="2400" b="1" i="1" dirty="0" smtClean="0">
                <a:solidFill>
                  <a:srgbClr val="007366"/>
                </a:solidFill>
                <a:latin typeface="Arial" panose="020B0604020202020204" pitchFamily="34" charset="0"/>
                <a:cs typeface="Arial" panose="020B0604020202020204" pitchFamily="34" charset="0"/>
              </a:rPr>
              <a:t>СИМПТОМАТИЧЕСКОЕ </a:t>
            </a:r>
            <a:r>
              <a:rPr lang="ru-RU" sz="2400" b="1" i="1" dirty="0">
                <a:solidFill>
                  <a:srgbClr val="007366"/>
                </a:solidFill>
                <a:latin typeface="Arial" panose="020B0604020202020204" pitchFamily="34" charset="0"/>
                <a:cs typeface="Arial" panose="020B0604020202020204" pitchFamily="34" charset="0"/>
              </a:rPr>
              <a:t>ЛЕЧЕНИЕ </a:t>
            </a:r>
            <a:endParaRPr lang="ru-RU" sz="2400" b="1" i="1" dirty="0" smtClean="0">
              <a:solidFill>
                <a:srgbClr val="007366"/>
              </a:solidFill>
              <a:latin typeface="Arial" panose="020B0604020202020204" pitchFamily="34" charset="0"/>
              <a:cs typeface="Arial" panose="020B0604020202020204" pitchFamily="34" charset="0"/>
            </a:endParaRPr>
          </a:p>
          <a:p>
            <a:pPr>
              <a:lnSpc>
                <a:spcPct val="100000"/>
              </a:lnSpc>
            </a:pPr>
            <a:r>
              <a:rPr lang="ru-RU" sz="2400" b="1" i="1" dirty="0" smtClean="0">
                <a:solidFill>
                  <a:srgbClr val="007366"/>
                </a:solidFill>
                <a:latin typeface="Arial" panose="020B0604020202020204" pitchFamily="34" charset="0"/>
                <a:cs typeface="Arial" panose="020B0604020202020204" pitchFamily="34" charset="0"/>
              </a:rPr>
              <a:t>МАЛООЭФФЕКТИВНО</a:t>
            </a:r>
            <a:r>
              <a:rPr lang="ru-RU" sz="2400" b="1" i="1" dirty="0">
                <a:solidFill>
                  <a:srgbClr val="007366"/>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51118355"/>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1969</TotalTime>
  <Words>4620</Words>
  <Application>Microsoft Office PowerPoint</Application>
  <PresentationFormat>Произвольный</PresentationFormat>
  <Paragraphs>416</Paragraphs>
  <Slides>32</Slides>
  <Notes>8</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32</vt:i4>
      </vt:variant>
    </vt:vector>
  </HeadingPairs>
  <TitlesOfParts>
    <vt:vector size="38" baseType="lpstr">
      <vt:lpstr>Alegreya Sans</vt:lpstr>
      <vt:lpstr>Arial</vt:lpstr>
      <vt:lpstr>Austin Cyr Bold</vt:lpstr>
      <vt:lpstr>Calibri</vt:lpstr>
      <vt:lpstr>Calibri Light</vt:lpstr>
      <vt:lpstr>Тема Office</vt:lpstr>
      <vt:lpstr>Генная и клеточная терапия – новое направление в медицине.  Принцип действия. Перспективы в лечении врожденных и наследственных заболеваний, онкопатологии</vt:lpstr>
      <vt:lpstr>Генная терапия</vt:lpstr>
      <vt:lpstr>История развития генотерапии</vt:lpstr>
      <vt:lpstr>История развития генотерапии</vt:lpstr>
      <vt:lpstr>История развития генотерапии</vt:lpstr>
      <vt:lpstr>Принцип генотерапии</vt:lpstr>
      <vt:lpstr>Наследственные заболевания</vt:lpstr>
      <vt:lpstr>Наследственные заболевания</vt:lpstr>
      <vt:lpstr>Лечение наследственных заболеваний</vt:lpstr>
      <vt:lpstr>Концепция генной терапии</vt:lpstr>
      <vt:lpstr>Генная терапия: подходы</vt:lpstr>
      <vt:lpstr>Три стратегии генной терапии</vt:lpstr>
      <vt:lpstr>Примеры генных перепатов</vt:lpstr>
      <vt:lpstr>Примеры генных перепатов</vt:lpstr>
      <vt:lpstr>Примеры генных перепатов</vt:lpstr>
      <vt:lpstr>Примеры генных перепатов</vt:lpstr>
      <vt:lpstr>Примеры генных перепатов</vt:lpstr>
      <vt:lpstr>Примеры генных перепатов</vt:lpstr>
      <vt:lpstr>Перспективы генной терапии</vt:lpstr>
      <vt:lpstr>Клеточная терапия</vt:lpstr>
      <vt:lpstr>Типы клеточных препаратов</vt:lpstr>
      <vt:lpstr>Препараты на основе клеток</vt:lpstr>
      <vt:lpstr>Производство препаратов на основе клеток</vt:lpstr>
      <vt:lpstr>Примеры клеточных препаратов</vt:lpstr>
      <vt:lpstr>Примеры клеточных препаратов</vt:lpstr>
      <vt:lpstr>Примеры клеточных препаратов</vt:lpstr>
      <vt:lpstr>Примеры клеточных препаратов</vt:lpstr>
      <vt:lpstr>Примеры клеточных препаратов</vt:lpstr>
      <vt:lpstr>Примеры клеточных препаратов</vt:lpstr>
      <vt:lpstr>Риски использования клеточных препаратов</vt:lpstr>
      <vt:lpstr>Перспективы клеточной терапии</vt:lpstr>
      <vt:lpstr>БЛАГОДАРЮ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Обзор рейтингов вузов</dc:title>
  <dc:creator>user</dc:creator>
  <cp:lastModifiedBy>Taran AS</cp:lastModifiedBy>
  <cp:revision>127</cp:revision>
  <dcterms:created xsi:type="dcterms:W3CDTF">2020-07-13T07:57:52Z</dcterms:created>
  <dcterms:modified xsi:type="dcterms:W3CDTF">2025-06-16T10:28:33Z</dcterms:modified>
</cp:coreProperties>
</file>