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44" r:id="rId2"/>
  </p:sldMasterIdLst>
  <p:notesMasterIdLst>
    <p:notesMasterId r:id="rId31"/>
  </p:notesMasterIdLst>
  <p:sldIdLst>
    <p:sldId id="794" r:id="rId3"/>
    <p:sldId id="720" r:id="rId4"/>
    <p:sldId id="721" r:id="rId5"/>
    <p:sldId id="797" r:id="rId6"/>
    <p:sldId id="798" r:id="rId7"/>
    <p:sldId id="801" r:id="rId8"/>
    <p:sldId id="799" r:id="rId9"/>
    <p:sldId id="800" r:id="rId10"/>
    <p:sldId id="802" r:id="rId11"/>
    <p:sldId id="803" r:id="rId12"/>
    <p:sldId id="804" r:id="rId13"/>
    <p:sldId id="812" r:id="rId14"/>
    <p:sldId id="816" r:id="rId15"/>
    <p:sldId id="817" r:id="rId16"/>
    <p:sldId id="814" r:id="rId17"/>
    <p:sldId id="795" r:id="rId18"/>
    <p:sldId id="818" r:id="rId19"/>
    <p:sldId id="805" r:id="rId20"/>
    <p:sldId id="819" r:id="rId21"/>
    <p:sldId id="807" r:id="rId22"/>
    <p:sldId id="820" r:id="rId23"/>
    <p:sldId id="808" r:id="rId24"/>
    <p:sldId id="809" r:id="rId25"/>
    <p:sldId id="810" r:id="rId26"/>
    <p:sldId id="822" r:id="rId27"/>
    <p:sldId id="821" r:id="rId28"/>
    <p:sldId id="806" r:id="rId29"/>
    <p:sldId id="719" r:id="rId30"/>
  </p:sldIdLst>
  <p:sldSz cx="12192000" cy="6858000"/>
  <p:notesSz cx="6858000" cy="9926638"/>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C78C"/>
    <a:srgbClr val="239079"/>
    <a:srgbClr val="078877"/>
    <a:srgbClr val="EAE884"/>
    <a:srgbClr val="FF3B3B"/>
    <a:srgbClr val="FF9393"/>
    <a:srgbClr val="FE6150"/>
    <a:srgbClr val="FFC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17" autoAdjust="0"/>
    <p:restoredTop sz="91788" autoAdjust="0"/>
  </p:normalViewPr>
  <p:slideViewPr>
    <p:cSldViewPr snapToGrid="0">
      <p:cViewPr varScale="1">
        <p:scale>
          <a:sx n="98" d="100"/>
          <a:sy n="98" d="100"/>
        </p:scale>
        <p:origin x="101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8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CA66D366-199E-47B1-AF45-A2A70446C39A}"/>
              </a:ext>
            </a:extLst>
          </p:cNvPr>
          <p:cNvSpPr>
            <a:spLocks noGrp="1"/>
          </p:cNvSpPr>
          <p:nvPr>
            <p:ph type="hdr" sz="quarter"/>
          </p:nvPr>
        </p:nvSpPr>
        <p:spPr>
          <a:xfrm>
            <a:off x="0" y="0"/>
            <a:ext cx="2971800" cy="498475"/>
          </a:xfrm>
          <a:prstGeom prst="rect">
            <a:avLst/>
          </a:prstGeom>
        </p:spPr>
        <p:txBody>
          <a:bodyPr vert="horz" lIns="91778" tIns="45889" rIns="91778" bIns="45889"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a:extLst>
              <a:ext uri="{FF2B5EF4-FFF2-40B4-BE49-F238E27FC236}">
                <a16:creationId xmlns:a16="http://schemas.microsoft.com/office/drawing/2014/main" id="{911B0789-B639-429B-80E5-9F663E8956FA}"/>
              </a:ext>
            </a:extLst>
          </p:cNvPr>
          <p:cNvSpPr>
            <a:spLocks noGrp="1"/>
          </p:cNvSpPr>
          <p:nvPr>
            <p:ph type="dt" idx="1"/>
          </p:nvPr>
        </p:nvSpPr>
        <p:spPr>
          <a:xfrm>
            <a:off x="3884613" y="0"/>
            <a:ext cx="2971800" cy="498475"/>
          </a:xfrm>
          <a:prstGeom prst="rect">
            <a:avLst/>
          </a:prstGeom>
        </p:spPr>
        <p:txBody>
          <a:bodyPr vert="horz" lIns="91778" tIns="45889" rIns="91778" bIns="45889" rtlCol="0"/>
          <a:lstStyle>
            <a:lvl1pPr algn="r" eaLnBrk="1" fontAlgn="auto" hangingPunct="1">
              <a:spcBef>
                <a:spcPts val="0"/>
              </a:spcBef>
              <a:spcAft>
                <a:spcPts val="0"/>
              </a:spcAft>
              <a:defRPr sz="1200">
                <a:latin typeface="+mn-lt"/>
                <a:cs typeface="+mn-cs"/>
              </a:defRPr>
            </a:lvl1pPr>
          </a:lstStyle>
          <a:p>
            <a:pPr>
              <a:defRPr/>
            </a:pPr>
            <a:fld id="{C266DD05-DEEE-49CD-B6FE-392F02F4C258}" type="datetimeFigureOut">
              <a:rPr lang="ru-RU"/>
              <a:pPr>
                <a:defRPr/>
              </a:pPr>
              <a:t>30.09.2024</a:t>
            </a:fld>
            <a:endParaRPr lang="ru-RU"/>
          </a:p>
        </p:txBody>
      </p:sp>
      <p:sp>
        <p:nvSpPr>
          <p:cNvPr id="4" name="Образ слайда 3">
            <a:extLst>
              <a:ext uri="{FF2B5EF4-FFF2-40B4-BE49-F238E27FC236}">
                <a16:creationId xmlns:a16="http://schemas.microsoft.com/office/drawing/2014/main" id="{25DDBF48-3CE1-4692-95C7-9DCAF99DBE29}"/>
              </a:ext>
            </a:extLst>
          </p:cNvPr>
          <p:cNvSpPr>
            <a:spLocks noGrp="1" noRot="1" noChangeAspect="1"/>
          </p:cNvSpPr>
          <p:nvPr>
            <p:ph type="sldImg" idx="2"/>
          </p:nvPr>
        </p:nvSpPr>
        <p:spPr>
          <a:xfrm>
            <a:off x="450850" y="1239838"/>
            <a:ext cx="5956300" cy="3351212"/>
          </a:xfrm>
          <a:prstGeom prst="rect">
            <a:avLst/>
          </a:prstGeom>
          <a:noFill/>
          <a:ln w="12700">
            <a:solidFill>
              <a:prstClr val="black"/>
            </a:solidFill>
          </a:ln>
        </p:spPr>
        <p:txBody>
          <a:bodyPr vert="horz" lIns="91778" tIns="45889" rIns="91778" bIns="45889" rtlCol="0" anchor="ctr"/>
          <a:lstStyle/>
          <a:p>
            <a:pPr lvl="0"/>
            <a:endParaRPr lang="ru-RU" noProof="0"/>
          </a:p>
        </p:txBody>
      </p:sp>
      <p:sp>
        <p:nvSpPr>
          <p:cNvPr id="5" name="Заметки 4">
            <a:extLst>
              <a:ext uri="{FF2B5EF4-FFF2-40B4-BE49-F238E27FC236}">
                <a16:creationId xmlns:a16="http://schemas.microsoft.com/office/drawing/2014/main" id="{89F4B700-6A15-47B2-8822-8C1FF1B2CB39}"/>
              </a:ext>
            </a:extLst>
          </p:cNvPr>
          <p:cNvSpPr>
            <a:spLocks noGrp="1"/>
          </p:cNvSpPr>
          <p:nvPr>
            <p:ph type="body" sz="quarter" idx="3"/>
          </p:nvPr>
        </p:nvSpPr>
        <p:spPr>
          <a:xfrm>
            <a:off x="685800" y="4776788"/>
            <a:ext cx="5486400" cy="3908425"/>
          </a:xfrm>
          <a:prstGeom prst="rect">
            <a:avLst/>
          </a:prstGeom>
        </p:spPr>
        <p:txBody>
          <a:bodyPr vert="horz" lIns="91778" tIns="45889" rIns="91778" bIns="45889"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F96C92CB-75B6-4182-8DCC-ECD443AF41A1}"/>
              </a:ext>
            </a:extLst>
          </p:cNvPr>
          <p:cNvSpPr>
            <a:spLocks noGrp="1"/>
          </p:cNvSpPr>
          <p:nvPr>
            <p:ph type="ftr" sz="quarter" idx="4"/>
          </p:nvPr>
        </p:nvSpPr>
        <p:spPr>
          <a:xfrm>
            <a:off x="0" y="9428163"/>
            <a:ext cx="2971800" cy="498475"/>
          </a:xfrm>
          <a:prstGeom prst="rect">
            <a:avLst/>
          </a:prstGeom>
        </p:spPr>
        <p:txBody>
          <a:bodyPr vert="horz" lIns="91778" tIns="45889" rIns="91778" bIns="45889"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7" name="Номер слайда 6">
            <a:extLst>
              <a:ext uri="{FF2B5EF4-FFF2-40B4-BE49-F238E27FC236}">
                <a16:creationId xmlns:a16="http://schemas.microsoft.com/office/drawing/2014/main" id="{91DED0A8-94C5-45B0-832D-839F33E94ABC}"/>
              </a:ext>
            </a:extLst>
          </p:cNvPr>
          <p:cNvSpPr>
            <a:spLocks noGrp="1"/>
          </p:cNvSpPr>
          <p:nvPr>
            <p:ph type="sldNum" sz="quarter" idx="5"/>
          </p:nvPr>
        </p:nvSpPr>
        <p:spPr>
          <a:xfrm>
            <a:off x="3884613" y="9428163"/>
            <a:ext cx="2971800" cy="498475"/>
          </a:xfrm>
          <a:prstGeom prst="rect">
            <a:avLst/>
          </a:prstGeom>
        </p:spPr>
        <p:txBody>
          <a:bodyPr vert="horz" wrap="square" lIns="91778" tIns="45889" rIns="91778" bIns="45889"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AFEC9CB9-D686-4E0B-8C94-1F90CB86B6D1}" type="slidenum">
              <a:rPr lang="ru-RU" altLang="ru-RU"/>
              <a:pPr>
                <a:defRPr/>
              </a:pPr>
              <a:t>‹#›</a:t>
            </a:fld>
            <a:endParaRPr lang="ru-RU" altLang="ru-RU"/>
          </a:p>
        </p:txBody>
      </p:sp>
    </p:spTree>
    <p:extLst>
      <p:ext uri="{BB962C8B-B14F-4D97-AF65-F5344CB8AC3E}">
        <p14:creationId xmlns:p14="http://schemas.microsoft.com/office/powerpoint/2010/main" val="2997172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9D1C1937-E313-4ECF-9021-9578923ED6A6}"/>
              </a:ext>
            </a:extLst>
          </p:cNvPr>
          <p:cNvCxnSpPr/>
          <p:nvPr/>
        </p:nvCxnSpPr>
        <p:spPr>
          <a:xfrm flipH="1">
            <a:off x="8228013" y="7938"/>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16">
            <a:extLst>
              <a:ext uri="{FF2B5EF4-FFF2-40B4-BE49-F238E27FC236}">
                <a16:creationId xmlns:a16="http://schemas.microsoft.com/office/drawing/2014/main" id="{08DBA24C-3E5D-4076-88FF-533EFB56BC97}"/>
              </a:ext>
            </a:extLst>
          </p:cNvPr>
          <p:cNvCxnSpPr/>
          <p:nvPr/>
        </p:nvCxnSpPr>
        <p:spPr>
          <a:xfrm flipH="1">
            <a:off x="6108700" y="92075"/>
            <a:ext cx="6080125" cy="60801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a:extLst>
              <a:ext uri="{FF2B5EF4-FFF2-40B4-BE49-F238E27FC236}">
                <a16:creationId xmlns:a16="http://schemas.microsoft.com/office/drawing/2014/main" id="{6DC8C54F-C07E-4BD9-BC3A-26D8A5333C8A}"/>
              </a:ext>
            </a:extLst>
          </p:cNvPr>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a:extLst>
              <a:ext uri="{FF2B5EF4-FFF2-40B4-BE49-F238E27FC236}">
                <a16:creationId xmlns:a16="http://schemas.microsoft.com/office/drawing/2014/main" id="{CE4AD616-1E30-4CB0-9FC9-F13AE786F0B9}"/>
              </a:ext>
            </a:extLst>
          </p:cNvPr>
          <p:cNvCxnSpPr/>
          <p:nvPr/>
        </p:nvCxnSpPr>
        <p:spPr>
          <a:xfrm flipH="1">
            <a:off x="7335838" y="31750"/>
            <a:ext cx="4852987" cy="485298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2">
            <a:extLst>
              <a:ext uri="{FF2B5EF4-FFF2-40B4-BE49-F238E27FC236}">
                <a16:creationId xmlns:a16="http://schemas.microsoft.com/office/drawing/2014/main" id="{3E9E382E-4733-4611-A5E0-695B71E6C954}"/>
              </a:ext>
            </a:extLst>
          </p:cNvPr>
          <p:cNvCxnSpPr/>
          <p:nvPr/>
        </p:nvCxnSpPr>
        <p:spPr>
          <a:xfrm flipH="1">
            <a:off x="7845425" y="609600"/>
            <a:ext cx="4343400" cy="43434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4212" y="685799"/>
            <a:ext cx="8001000" cy="2971801"/>
          </a:xfrm>
        </p:spPr>
        <p:txBody>
          <a:bodyPr anchor="b"/>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9" name="Date Placeholder 3">
            <a:extLst>
              <a:ext uri="{FF2B5EF4-FFF2-40B4-BE49-F238E27FC236}">
                <a16:creationId xmlns:a16="http://schemas.microsoft.com/office/drawing/2014/main" id="{78CEFBBD-184B-4648-ACDE-AB13E2EB9A37}"/>
              </a:ext>
            </a:extLst>
          </p:cNvPr>
          <p:cNvSpPr>
            <a:spLocks noGrp="1"/>
          </p:cNvSpPr>
          <p:nvPr>
            <p:ph type="dt" sz="half" idx="10"/>
          </p:nvPr>
        </p:nvSpPr>
        <p:spPr/>
        <p:txBody>
          <a:bodyPr/>
          <a:lstStyle>
            <a:lvl1pPr>
              <a:defRPr/>
            </a:lvl1pPr>
          </a:lstStyle>
          <a:p>
            <a:pPr>
              <a:defRPr/>
            </a:pPr>
            <a:fld id="{35FF2FC9-0A85-4028-B074-ECFE88DDD4D9}" type="datetimeFigureOut">
              <a:rPr lang="ru-RU"/>
              <a:pPr>
                <a:defRPr/>
              </a:pPr>
              <a:t>30.09.2024</a:t>
            </a:fld>
            <a:endParaRPr lang="ru-RU"/>
          </a:p>
        </p:txBody>
      </p:sp>
      <p:sp>
        <p:nvSpPr>
          <p:cNvPr id="10" name="Footer Placeholder 4">
            <a:extLst>
              <a:ext uri="{FF2B5EF4-FFF2-40B4-BE49-F238E27FC236}">
                <a16:creationId xmlns:a16="http://schemas.microsoft.com/office/drawing/2014/main" id="{CD0F9661-7D19-4188-9F82-BE404C1EF537}"/>
              </a:ext>
            </a:extLst>
          </p:cNvPr>
          <p:cNvSpPr>
            <a:spLocks noGrp="1"/>
          </p:cNvSpPr>
          <p:nvPr>
            <p:ph type="ftr" sz="quarter" idx="11"/>
          </p:nvPr>
        </p:nvSpPr>
        <p:spPr/>
        <p:txBody>
          <a:bodyPr/>
          <a:lstStyle>
            <a:lvl1pPr>
              <a:defRPr/>
            </a:lvl1pPr>
          </a:lstStyle>
          <a:p>
            <a:pPr>
              <a:defRPr/>
            </a:pPr>
            <a:endParaRPr lang="ru-RU"/>
          </a:p>
        </p:txBody>
      </p:sp>
      <p:sp>
        <p:nvSpPr>
          <p:cNvPr id="11" name="Slide Number Placeholder 5">
            <a:extLst>
              <a:ext uri="{FF2B5EF4-FFF2-40B4-BE49-F238E27FC236}">
                <a16:creationId xmlns:a16="http://schemas.microsoft.com/office/drawing/2014/main" id="{04253C60-D5E9-4E3C-982E-A1FCA31EB7B3}"/>
              </a:ext>
            </a:extLst>
          </p:cNvPr>
          <p:cNvSpPr>
            <a:spLocks noGrp="1"/>
          </p:cNvSpPr>
          <p:nvPr>
            <p:ph type="sldNum" sz="quarter" idx="12"/>
          </p:nvPr>
        </p:nvSpPr>
        <p:spPr/>
        <p:txBody>
          <a:bodyPr/>
          <a:lstStyle>
            <a:lvl1pPr>
              <a:defRPr smtClean="0"/>
            </a:lvl1pPr>
          </a:lstStyle>
          <a:p>
            <a:pPr>
              <a:defRPr/>
            </a:pPr>
            <a:fld id="{56E68AE8-43B2-4CE3-A447-7889EDA0A061}" type="slidenum">
              <a:rPr lang="ru-RU" altLang="ru-RU"/>
              <a:pPr>
                <a:defRPr/>
              </a:pPr>
              <a:t>‹#›</a:t>
            </a:fld>
            <a:endParaRPr lang="ru-RU" altLang="ru-RU"/>
          </a:p>
        </p:txBody>
      </p:sp>
    </p:spTree>
    <p:extLst>
      <p:ext uri="{BB962C8B-B14F-4D97-AF65-F5344CB8AC3E}">
        <p14:creationId xmlns:p14="http://schemas.microsoft.com/office/powerpoint/2010/main" val="209712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5" name="Date Placeholder 3">
            <a:extLst>
              <a:ext uri="{FF2B5EF4-FFF2-40B4-BE49-F238E27FC236}">
                <a16:creationId xmlns:a16="http://schemas.microsoft.com/office/drawing/2014/main" id="{65E6C48E-1F18-4ABD-9D1D-B24303428D2E}"/>
              </a:ext>
            </a:extLst>
          </p:cNvPr>
          <p:cNvSpPr>
            <a:spLocks noGrp="1"/>
          </p:cNvSpPr>
          <p:nvPr>
            <p:ph type="dt" sz="half" idx="15"/>
          </p:nvPr>
        </p:nvSpPr>
        <p:spPr/>
        <p:txBody>
          <a:bodyPr/>
          <a:lstStyle>
            <a:lvl1pPr>
              <a:defRPr/>
            </a:lvl1pPr>
          </a:lstStyle>
          <a:p>
            <a:pPr>
              <a:defRPr/>
            </a:pPr>
            <a:fld id="{69B1A1A4-6363-4337-B266-D1EED40B7801}" type="datetimeFigureOut">
              <a:rPr lang="ru-RU"/>
              <a:pPr>
                <a:defRPr/>
              </a:pPr>
              <a:t>30.09.2024</a:t>
            </a:fld>
            <a:endParaRPr lang="ru-RU"/>
          </a:p>
        </p:txBody>
      </p:sp>
      <p:sp>
        <p:nvSpPr>
          <p:cNvPr id="6" name="Footer Placeholder 4">
            <a:extLst>
              <a:ext uri="{FF2B5EF4-FFF2-40B4-BE49-F238E27FC236}">
                <a16:creationId xmlns:a16="http://schemas.microsoft.com/office/drawing/2014/main" id="{53E54F02-9903-4A5F-9CF0-6B02D2C62CBA}"/>
              </a:ext>
            </a:extLst>
          </p:cNvPr>
          <p:cNvSpPr>
            <a:spLocks noGrp="1"/>
          </p:cNvSpPr>
          <p:nvPr>
            <p:ph type="ftr" sz="quarter" idx="16"/>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5D029ED9-F34F-4E89-962C-54C81E195259}"/>
              </a:ext>
            </a:extLst>
          </p:cNvPr>
          <p:cNvSpPr>
            <a:spLocks noGrp="1"/>
          </p:cNvSpPr>
          <p:nvPr>
            <p:ph type="sldNum" sz="quarter" idx="17"/>
          </p:nvPr>
        </p:nvSpPr>
        <p:spPr/>
        <p:txBody>
          <a:bodyPr/>
          <a:lstStyle>
            <a:lvl1pPr>
              <a:defRPr/>
            </a:lvl1pPr>
          </a:lstStyle>
          <a:p>
            <a:pPr>
              <a:defRPr/>
            </a:pPr>
            <a:fld id="{7BBEEA89-55E2-4A8D-A83F-E70116C1B0C6}" type="slidenum">
              <a:rPr lang="ru-RU" altLang="ru-RU"/>
              <a:pPr>
                <a:defRPr/>
              </a:pPr>
              <a:t>‹#›</a:t>
            </a:fld>
            <a:endParaRPr lang="ru-RU" altLang="ru-RU"/>
          </a:p>
        </p:txBody>
      </p:sp>
    </p:spTree>
    <p:extLst>
      <p:ext uri="{BB962C8B-B14F-4D97-AF65-F5344CB8AC3E}">
        <p14:creationId xmlns:p14="http://schemas.microsoft.com/office/powerpoint/2010/main" val="3046018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993861BD-2D17-45D8-8D4A-D866D3E1BEED}"/>
              </a:ext>
            </a:extLst>
          </p:cNvPr>
          <p:cNvSpPr>
            <a:spLocks noGrp="1"/>
          </p:cNvSpPr>
          <p:nvPr>
            <p:ph type="dt" sz="half" idx="10"/>
          </p:nvPr>
        </p:nvSpPr>
        <p:spPr/>
        <p:txBody>
          <a:bodyPr/>
          <a:lstStyle>
            <a:lvl1pPr>
              <a:defRPr/>
            </a:lvl1pPr>
          </a:lstStyle>
          <a:p>
            <a:pPr>
              <a:defRPr/>
            </a:pPr>
            <a:fld id="{73BCFF38-41ED-488B-AD4E-605FC3EA57C6}" type="datetimeFigureOut">
              <a:rPr lang="ru-RU"/>
              <a:pPr>
                <a:defRPr/>
              </a:pPr>
              <a:t>30.09.2024</a:t>
            </a:fld>
            <a:endParaRPr lang="ru-RU"/>
          </a:p>
        </p:txBody>
      </p:sp>
      <p:sp>
        <p:nvSpPr>
          <p:cNvPr id="5" name="Footer Placeholder 4">
            <a:extLst>
              <a:ext uri="{FF2B5EF4-FFF2-40B4-BE49-F238E27FC236}">
                <a16:creationId xmlns:a16="http://schemas.microsoft.com/office/drawing/2014/main" id="{D2541C95-1E7C-45E8-B6F2-96D4E8928157}"/>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A75327FC-27F2-4867-8A0A-E99898DEA4D8}"/>
              </a:ext>
            </a:extLst>
          </p:cNvPr>
          <p:cNvSpPr>
            <a:spLocks noGrp="1"/>
          </p:cNvSpPr>
          <p:nvPr>
            <p:ph type="sldNum" sz="quarter" idx="12"/>
          </p:nvPr>
        </p:nvSpPr>
        <p:spPr/>
        <p:txBody>
          <a:bodyPr/>
          <a:lstStyle>
            <a:lvl1pPr>
              <a:defRPr/>
            </a:lvl1pPr>
          </a:lstStyle>
          <a:p>
            <a:pPr>
              <a:defRPr/>
            </a:pPr>
            <a:fld id="{BC6646E6-71E0-4785-AA01-CF1302ADFEA1}" type="slidenum">
              <a:rPr lang="ru-RU" altLang="ru-RU"/>
              <a:pPr>
                <a:defRPr/>
              </a:pPr>
              <a:t>‹#›</a:t>
            </a:fld>
            <a:endParaRPr lang="ru-RU" altLang="ru-RU"/>
          </a:p>
        </p:txBody>
      </p:sp>
    </p:spTree>
    <p:extLst>
      <p:ext uri="{BB962C8B-B14F-4D97-AF65-F5344CB8AC3E}">
        <p14:creationId xmlns:p14="http://schemas.microsoft.com/office/powerpoint/2010/main" val="1637996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91DEBE-0DDD-4EC4-9AAD-AF04823CBA6B}"/>
              </a:ext>
            </a:extLst>
          </p:cNvPr>
          <p:cNvSpPr txBox="1">
            <a:spLocks noChangeArrowheads="1"/>
          </p:cNvSpPr>
          <p:nvPr/>
        </p:nvSpPr>
        <p:spPr bwMode="auto">
          <a:xfrm>
            <a:off x="531813" y="8128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8000">
                <a:latin typeface="Palatino Linotype" panose="02040502050505030304" pitchFamily="18" charset="0"/>
              </a:rPr>
              <a:t>“</a:t>
            </a:r>
          </a:p>
        </p:txBody>
      </p:sp>
      <p:sp>
        <p:nvSpPr>
          <p:cNvPr id="6" name="TextBox 13">
            <a:extLst>
              <a:ext uri="{FF2B5EF4-FFF2-40B4-BE49-F238E27FC236}">
                <a16:creationId xmlns:a16="http://schemas.microsoft.com/office/drawing/2014/main" id="{A8AAD7F9-3E6D-473B-B2F0-6E19BDB8C73B}"/>
              </a:ext>
            </a:extLst>
          </p:cNvPr>
          <p:cNvSpPr txBox="1">
            <a:spLocks noChangeArrowheads="1"/>
          </p:cNvSpPr>
          <p:nvPr/>
        </p:nvSpPr>
        <p:spPr bwMode="auto">
          <a:xfrm>
            <a:off x="10285413"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ru-RU" sz="8000">
                <a:latin typeface="Palatino Linotype" panose="02040502050505030304" pitchFamily="18" charset="0"/>
              </a:rPr>
              <a:t>”</a:t>
            </a:r>
          </a:p>
        </p:txBody>
      </p:sp>
      <p:sp>
        <p:nvSpPr>
          <p:cNvPr id="2" name="Title 1"/>
          <p:cNvSpPr>
            <a:spLocks noGrp="1"/>
          </p:cNvSpPr>
          <p:nvPr>
            <p:ph type="title"/>
          </p:nvPr>
        </p:nvSpPr>
        <p:spPr>
          <a:xfrm>
            <a:off x="1141411" y="685800"/>
            <a:ext cx="9144001" cy="2743200"/>
          </a:xfrm>
        </p:spPr>
        <p:txBody>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a:extLst>
              <a:ext uri="{FF2B5EF4-FFF2-40B4-BE49-F238E27FC236}">
                <a16:creationId xmlns:a16="http://schemas.microsoft.com/office/drawing/2014/main" id="{2FFD125C-18CC-48CD-B1EF-87B2CE0674E4}"/>
              </a:ext>
            </a:extLst>
          </p:cNvPr>
          <p:cNvSpPr>
            <a:spLocks noGrp="1"/>
          </p:cNvSpPr>
          <p:nvPr>
            <p:ph type="dt" sz="half" idx="14"/>
          </p:nvPr>
        </p:nvSpPr>
        <p:spPr/>
        <p:txBody>
          <a:bodyPr/>
          <a:lstStyle>
            <a:lvl1pPr>
              <a:defRPr/>
            </a:lvl1pPr>
          </a:lstStyle>
          <a:p>
            <a:pPr>
              <a:defRPr/>
            </a:pPr>
            <a:fld id="{BD48C064-F6CB-4088-8440-41E978C89808}" type="datetimeFigureOut">
              <a:rPr lang="ru-RU"/>
              <a:pPr>
                <a:defRPr/>
              </a:pPr>
              <a:t>30.09.2024</a:t>
            </a:fld>
            <a:endParaRPr lang="ru-RU"/>
          </a:p>
        </p:txBody>
      </p:sp>
      <p:sp>
        <p:nvSpPr>
          <p:cNvPr id="8" name="Footer Placeholder 4">
            <a:extLst>
              <a:ext uri="{FF2B5EF4-FFF2-40B4-BE49-F238E27FC236}">
                <a16:creationId xmlns:a16="http://schemas.microsoft.com/office/drawing/2014/main" id="{223E3B41-2C34-492F-92EE-FC5543FD2359}"/>
              </a:ext>
            </a:extLst>
          </p:cNvPr>
          <p:cNvSpPr>
            <a:spLocks noGrp="1"/>
          </p:cNvSpPr>
          <p:nvPr>
            <p:ph type="ftr" sz="quarter" idx="15"/>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7F7308B0-36D9-4D1A-91C7-B1B466CE99C0}"/>
              </a:ext>
            </a:extLst>
          </p:cNvPr>
          <p:cNvSpPr>
            <a:spLocks noGrp="1"/>
          </p:cNvSpPr>
          <p:nvPr>
            <p:ph type="sldNum" sz="quarter" idx="16"/>
          </p:nvPr>
        </p:nvSpPr>
        <p:spPr/>
        <p:txBody>
          <a:bodyPr/>
          <a:lstStyle>
            <a:lvl1pPr>
              <a:defRPr smtClean="0"/>
            </a:lvl1pPr>
          </a:lstStyle>
          <a:p>
            <a:pPr>
              <a:defRPr/>
            </a:pPr>
            <a:fld id="{3745CC76-3B20-4171-B4B8-78AAF9062D2C}" type="slidenum">
              <a:rPr lang="ru-RU" altLang="ru-RU"/>
              <a:pPr>
                <a:defRPr/>
              </a:pPr>
              <a:t>‹#›</a:t>
            </a:fld>
            <a:endParaRPr lang="ru-RU" altLang="ru-RU"/>
          </a:p>
        </p:txBody>
      </p:sp>
    </p:spTree>
    <p:extLst>
      <p:ext uri="{BB962C8B-B14F-4D97-AF65-F5344CB8AC3E}">
        <p14:creationId xmlns:p14="http://schemas.microsoft.com/office/powerpoint/2010/main" val="3599052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FDC90487-3514-4EB8-B9E3-78F507156A77}"/>
              </a:ext>
            </a:extLst>
          </p:cNvPr>
          <p:cNvSpPr>
            <a:spLocks noGrp="1"/>
          </p:cNvSpPr>
          <p:nvPr>
            <p:ph type="dt" sz="half" idx="10"/>
          </p:nvPr>
        </p:nvSpPr>
        <p:spPr/>
        <p:txBody>
          <a:bodyPr/>
          <a:lstStyle>
            <a:lvl1pPr>
              <a:defRPr/>
            </a:lvl1pPr>
          </a:lstStyle>
          <a:p>
            <a:pPr>
              <a:defRPr/>
            </a:pPr>
            <a:fld id="{3599E055-C27B-4F00-9D2A-9057FF57F408}" type="datetimeFigureOut">
              <a:rPr lang="ru-RU"/>
              <a:pPr>
                <a:defRPr/>
              </a:pPr>
              <a:t>30.09.2024</a:t>
            </a:fld>
            <a:endParaRPr lang="ru-RU"/>
          </a:p>
        </p:txBody>
      </p:sp>
      <p:sp>
        <p:nvSpPr>
          <p:cNvPr id="5" name="Footer Placeholder 4">
            <a:extLst>
              <a:ext uri="{FF2B5EF4-FFF2-40B4-BE49-F238E27FC236}">
                <a16:creationId xmlns:a16="http://schemas.microsoft.com/office/drawing/2014/main" id="{A458D296-EB43-410F-934D-D15689C060EE}"/>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37EA31F0-6B4E-43A4-898C-0EDBD5ED4C3A}"/>
              </a:ext>
            </a:extLst>
          </p:cNvPr>
          <p:cNvSpPr>
            <a:spLocks noGrp="1"/>
          </p:cNvSpPr>
          <p:nvPr>
            <p:ph type="sldNum" sz="quarter" idx="12"/>
          </p:nvPr>
        </p:nvSpPr>
        <p:spPr/>
        <p:txBody>
          <a:bodyPr/>
          <a:lstStyle>
            <a:lvl1pPr>
              <a:defRPr/>
            </a:lvl1pPr>
          </a:lstStyle>
          <a:p>
            <a:pPr>
              <a:defRPr/>
            </a:pPr>
            <a:fld id="{F02442C1-1402-4990-BA3F-E2743904AC85}" type="slidenum">
              <a:rPr lang="ru-RU" altLang="ru-RU"/>
              <a:pPr>
                <a:defRPr/>
              </a:pPr>
              <a:t>‹#›</a:t>
            </a:fld>
            <a:endParaRPr lang="ru-RU" altLang="ru-RU"/>
          </a:p>
        </p:txBody>
      </p:sp>
    </p:spTree>
    <p:extLst>
      <p:ext uri="{BB962C8B-B14F-4D97-AF65-F5344CB8AC3E}">
        <p14:creationId xmlns:p14="http://schemas.microsoft.com/office/powerpoint/2010/main" val="2909090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1B4399F4-D770-475A-B7EC-30E7E7C97E3A}"/>
              </a:ext>
            </a:extLst>
          </p:cNvPr>
          <p:cNvSpPr txBox="1">
            <a:spLocks noChangeArrowheads="1"/>
          </p:cNvSpPr>
          <p:nvPr/>
        </p:nvSpPr>
        <p:spPr bwMode="auto">
          <a:xfrm>
            <a:off x="531813" y="8128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8000">
                <a:latin typeface="Palatino Linotype" panose="02040502050505030304" pitchFamily="18" charset="0"/>
              </a:rPr>
              <a:t>“</a:t>
            </a:r>
          </a:p>
        </p:txBody>
      </p:sp>
      <p:sp>
        <p:nvSpPr>
          <p:cNvPr id="6" name="TextBox 13">
            <a:extLst>
              <a:ext uri="{FF2B5EF4-FFF2-40B4-BE49-F238E27FC236}">
                <a16:creationId xmlns:a16="http://schemas.microsoft.com/office/drawing/2014/main" id="{2062CA28-E0FB-4C64-B239-57C90000186A}"/>
              </a:ext>
            </a:extLst>
          </p:cNvPr>
          <p:cNvSpPr txBox="1">
            <a:spLocks noChangeArrowheads="1"/>
          </p:cNvSpPr>
          <p:nvPr/>
        </p:nvSpPr>
        <p:spPr bwMode="auto">
          <a:xfrm>
            <a:off x="10285413"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ru-RU" sz="8000">
                <a:latin typeface="Palatino Linotype" panose="02040502050505030304" pitchFamily="18" charset="0"/>
              </a:rPr>
              <a:t>”</a:t>
            </a:r>
          </a:p>
        </p:txBody>
      </p:sp>
      <p:sp>
        <p:nvSpPr>
          <p:cNvPr id="2" name="Title 1"/>
          <p:cNvSpPr>
            <a:spLocks noGrp="1"/>
          </p:cNvSpPr>
          <p:nvPr>
            <p:ph type="title"/>
          </p:nvPr>
        </p:nvSpPr>
        <p:spPr>
          <a:xfrm>
            <a:off x="1141413" y="685800"/>
            <a:ext cx="9144000" cy="2743200"/>
          </a:xfrm>
        </p:spPr>
        <p:txBody>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rtlCol="0" anchor="b">
            <a:normAutofit/>
          </a:bodyPr>
          <a:lstStyle>
            <a:lvl1pPr>
              <a:buNone/>
              <a:defRPr lang="en-US" sz="2400" b="0" cap="all"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a:extLst>
              <a:ext uri="{FF2B5EF4-FFF2-40B4-BE49-F238E27FC236}">
                <a16:creationId xmlns:a16="http://schemas.microsoft.com/office/drawing/2014/main" id="{DDC7F674-249E-42DF-A745-9D3684C0FCB4}"/>
              </a:ext>
            </a:extLst>
          </p:cNvPr>
          <p:cNvSpPr>
            <a:spLocks noGrp="1"/>
          </p:cNvSpPr>
          <p:nvPr>
            <p:ph type="dt" sz="half" idx="14"/>
          </p:nvPr>
        </p:nvSpPr>
        <p:spPr/>
        <p:txBody>
          <a:bodyPr/>
          <a:lstStyle>
            <a:lvl1pPr>
              <a:defRPr/>
            </a:lvl1pPr>
          </a:lstStyle>
          <a:p>
            <a:pPr>
              <a:defRPr/>
            </a:pPr>
            <a:fld id="{B6CAECBF-BF3D-4C93-A7AC-124B9D6DB818}" type="datetimeFigureOut">
              <a:rPr lang="ru-RU"/>
              <a:pPr>
                <a:defRPr/>
              </a:pPr>
              <a:t>30.09.2024</a:t>
            </a:fld>
            <a:endParaRPr lang="ru-RU"/>
          </a:p>
        </p:txBody>
      </p:sp>
      <p:sp>
        <p:nvSpPr>
          <p:cNvPr id="8" name="Footer Placeholder 4">
            <a:extLst>
              <a:ext uri="{FF2B5EF4-FFF2-40B4-BE49-F238E27FC236}">
                <a16:creationId xmlns:a16="http://schemas.microsoft.com/office/drawing/2014/main" id="{7514C26E-EEE2-4996-8914-C0649832D806}"/>
              </a:ext>
            </a:extLst>
          </p:cNvPr>
          <p:cNvSpPr>
            <a:spLocks noGrp="1"/>
          </p:cNvSpPr>
          <p:nvPr>
            <p:ph type="ftr" sz="quarter" idx="15"/>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50AB7F55-5BF2-4CFC-B778-5A3090D0D1B6}"/>
              </a:ext>
            </a:extLst>
          </p:cNvPr>
          <p:cNvSpPr>
            <a:spLocks noGrp="1"/>
          </p:cNvSpPr>
          <p:nvPr>
            <p:ph type="sldNum" sz="quarter" idx="16"/>
          </p:nvPr>
        </p:nvSpPr>
        <p:spPr/>
        <p:txBody>
          <a:bodyPr/>
          <a:lstStyle>
            <a:lvl1pPr>
              <a:defRPr smtClean="0"/>
            </a:lvl1pPr>
          </a:lstStyle>
          <a:p>
            <a:pPr>
              <a:defRPr/>
            </a:pPr>
            <a:fld id="{FF497C29-FFC5-403B-9FD6-906F51DE218C}" type="slidenum">
              <a:rPr lang="ru-RU" altLang="ru-RU"/>
              <a:pPr>
                <a:defRPr/>
              </a:pPr>
              <a:t>‹#›</a:t>
            </a:fld>
            <a:endParaRPr lang="ru-RU" altLang="ru-RU"/>
          </a:p>
        </p:txBody>
      </p:sp>
    </p:spTree>
    <p:extLst>
      <p:ext uri="{BB962C8B-B14F-4D97-AF65-F5344CB8AC3E}">
        <p14:creationId xmlns:p14="http://schemas.microsoft.com/office/powerpoint/2010/main" val="1899865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defRPr lang="en-US" b="0" dirty="0"/>
            </a:lvl1pPr>
          </a:lstStyle>
          <a:p>
            <a:pPr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rtlCol="0" anchor="b">
            <a:normAutofit/>
          </a:bodyPr>
          <a:lstStyle>
            <a:lvl1pPr>
              <a:buNone/>
              <a:defRPr lang="en-US" sz="2400" b="0" cap="all"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5" name="Date Placeholder 3">
            <a:extLst>
              <a:ext uri="{FF2B5EF4-FFF2-40B4-BE49-F238E27FC236}">
                <a16:creationId xmlns:a16="http://schemas.microsoft.com/office/drawing/2014/main" id="{81E524D1-CE4D-419A-8CEF-4107C7591224}"/>
              </a:ext>
            </a:extLst>
          </p:cNvPr>
          <p:cNvSpPr>
            <a:spLocks noGrp="1"/>
          </p:cNvSpPr>
          <p:nvPr>
            <p:ph type="dt" sz="half" idx="14"/>
          </p:nvPr>
        </p:nvSpPr>
        <p:spPr/>
        <p:txBody>
          <a:bodyPr/>
          <a:lstStyle>
            <a:lvl1pPr>
              <a:defRPr/>
            </a:lvl1pPr>
          </a:lstStyle>
          <a:p>
            <a:pPr>
              <a:defRPr/>
            </a:pPr>
            <a:fld id="{6FC05581-8D06-4CC3-B96C-ECED86C1551F}" type="datetimeFigureOut">
              <a:rPr lang="ru-RU"/>
              <a:pPr>
                <a:defRPr/>
              </a:pPr>
              <a:t>30.09.2024</a:t>
            </a:fld>
            <a:endParaRPr lang="ru-RU"/>
          </a:p>
        </p:txBody>
      </p:sp>
      <p:sp>
        <p:nvSpPr>
          <p:cNvPr id="6" name="Footer Placeholder 4">
            <a:extLst>
              <a:ext uri="{FF2B5EF4-FFF2-40B4-BE49-F238E27FC236}">
                <a16:creationId xmlns:a16="http://schemas.microsoft.com/office/drawing/2014/main" id="{88DC82F2-3725-4A0A-86F4-0DC35A356077}"/>
              </a:ext>
            </a:extLst>
          </p:cNvPr>
          <p:cNvSpPr>
            <a:spLocks noGrp="1"/>
          </p:cNvSpPr>
          <p:nvPr>
            <p:ph type="ftr" sz="quarter" idx="15"/>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B56DA1C5-1D1B-442F-A0A2-9A23278C7B77}"/>
              </a:ext>
            </a:extLst>
          </p:cNvPr>
          <p:cNvSpPr>
            <a:spLocks noGrp="1"/>
          </p:cNvSpPr>
          <p:nvPr>
            <p:ph type="sldNum" sz="quarter" idx="16"/>
          </p:nvPr>
        </p:nvSpPr>
        <p:spPr/>
        <p:txBody>
          <a:bodyPr/>
          <a:lstStyle>
            <a:lvl1pPr>
              <a:defRPr/>
            </a:lvl1pPr>
          </a:lstStyle>
          <a:p>
            <a:pPr>
              <a:defRPr/>
            </a:pPr>
            <a:fld id="{100425F8-4137-47FB-AC71-A2FD4C58D842}" type="slidenum">
              <a:rPr lang="ru-RU" altLang="ru-RU"/>
              <a:pPr>
                <a:defRPr/>
              </a:pPr>
              <a:t>‹#›</a:t>
            </a:fld>
            <a:endParaRPr lang="ru-RU" altLang="ru-RU"/>
          </a:p>
        </p:txBody>
      </p:sp>
    </p:spTree>
    <p:extLst>
      <p:ext uri="{BB962C8B-B14F-4D97-AF65-F5344CB8AC3E}">
        <p14:creationId xmlns:p14="http://schemas.microsoft.com/office/powerpoint/2010/main" val="2879778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4FCB676D-B2FA-49F0-8CD2-3FF45CDDF413}"/>
              </a:ext>
            </a:extLst>
          </p:cNvPr>
          <p:cNvSpPr>
            <a:spLocks noGrp="1"/>
          </p:cNvSpPr>
          <p:nvPr>
            <p:ph type="dt" sz="half" idx="10"/>
          </p:nvPr>
        </p:nvSpPr>
        <p:spPr/>
        <p:txBody>
          <a:bodyPr/>
          <a:lstStyle>
            <a:lvl1pPr>
              <a:defRPr/>
            </a:lvl1pPr>
          </a:lstStyle>
          <a:p>
            <a:pPr>
              <a:defRPr/>
            </a:pPr>
            <a:fld id="{FEDBAB9C-BCA5-441B-8423-13411816F8C5}" type="datetimeFigureOut">
              <a:rPr lang="ru-RU"/>
              <a:pPr>
                <a:defRPr/>
              </a:pPr>
              <a:t>30.09.2024</a:t>
            </a:fld>
            <a:endParaRPr lang="ru-RU"/>
          </a:p>
        </p:txBody>
      </p:sp>
      <p:sp>
        <p:nvSpPr>
          <p:cNvPr id="5" name="Footer Placeholder 4">
            <a:extLst>
              <a:ext uri="{FF2B5EF4-FFF2-40B4-BE49-F238E27FC236}">
                <a16:creationId xmlns:a16="http://schemas.microsoft.com/office/drawing/2014/main" id="{A28F2E88-AFE7-4C34-B6C1-A39AB8F71534}"/>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A601CF98-9C39-481A-84A1-B0D6D629C933}"/>
              </a:ext>
            </a:extLst>
          </p:cNvPr>
          <p:cNvSpPr>
            <a:spLocks noGrp="1"/>
          </p:cNvSpPr>
          <p:nvPr>
            <p:ph type="sldNum" sz="quarter" idx="12"/>
          </p:nvPr>
        </p:nvSpPr>
        <p:spPr/>
        <p:txBody>
          <a:bodyPr/>
          <a:lstStyle>
            <a:lvl1pPr>
              <a:defRPr/>
            </a:lvl1pPr>
          </a:lstStyle>
          <a:p>
            <a:pPr>
              <a:defRPr/>
            </a:pPr>
            <a:fld id="{D8DCA902-61FD-4000-8238-2C78D4B99A19}" type="slidenum">
              <a:rPr lang="ru-RU" altLang="ru-RU"/>
              <a:pPr>
                <a:defRPr/>
              </a:pPr>
              <a:t>‹#›</a:t>
            </a:fld>
            <a:endParaRPr lang="ru-RU" altLang="ru-RU"/>
          </a:p>
        </p:txBody>
      </p:sp>
    </p:spTree>
    <p:extLst>
      <p:ext uri="{BB962C8B-B14F-4D97-AF65-F5344CB8AC3E}">
        <p14:creationId xmlns:p14="http://schemas.microsoft.com/office/powerpoint/2010/main" val="2883268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88FCC488-76A7-468E-AA1F-93E68725930A}"/>
              </a:ext>
            </a:extLst>
          </p:cNvPr>
          <p:cNvSpPr>
            <a:spLocks noGrp="1"/>
          </p:cNvSpPr>
          <p:nvPr>
            <p:ph type="dt" sz="half" idx="10"/>
          </p:nvPr>
        </p:nvSpPr>
        <p:spPr/>
        <p:txBody>
          <a:bodyPr/>
          <a:lstStyle>
            <a:lvl1pPr>
              <a:defRPr/>
            </a:lvl1pPr>
          </a:lstStyle>
          <a:p>
            <a:pPr>
              <a:defRPr/>
            </a:pPr>
            <a:fld id="{BC51F74E-52E3-45F9-899C-70BB129ADB8E}" type="datetimeFigureOut">
              <a:rPr lang="ru-RU"/>
              <a:pPr>
                <a:defRPr/>
              </a:pPr>
              <a:t>30.09.2024</a:t>
            </a:fld>
            <a:endParaRPr lang="ru-RU"/>
          </a:p>
        </p:txBody>
      </p:sp>
      <p:sp>
        <p:nvSpPr>
          <p:cNvPr id="5" name="Footer Placeholder 4">
            <a:extLst>
              <a:ext uri="{FF2B5EF4-FFF2-40B4-BE49-F238E27FC236}">
                <a16:creationId xmlns:a16="http://schemas.microsoft.com/office/drawing/2014/main" id="{16C68FCB-9192-4338-A942-CDDCC23BA36A}"/>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AFDC1A6C-671C-4766-A1F0-C8FE6B136228}"/>
              </a:ext>
            </a:extLst>
          </p:cNvPr>
          <p:cNvSpPr>
            <a:spLocks noGrp="1"/>
          </p:cNvSpPr>
          <p:nvPr>
            <p:ph type="sldNum" sz="quarter" idx="12"/>
          </p:nvPr>
        </p:nvSpPr>
        <p:spPr/>
        <p:txBody>
          <a:bodyPr/>
          <a:lstStyle>
            <a:lvl1pPr>
              <a:defRPr/>
            </a:lvl1pPr>
          </a:lstStyle>
          <a:p>
            <a:pPr>
              <a:defRPr/>
            </a:pPr>
            <a:fld id="{8A5240BB-E9C4-4E95-BD95-420061928054}" type="slidenum">
              <a:rPr lang="ru-RU" altLang="ru-RU"/>
              <a:pPr>
                <a:defRPr/>
              </a:pPr>
              <a:t>‹#›</a:t>
            </a:fld>
            <a:endParaRPr lang="ru-RU" altLang="ru-RU"/>
          </a:p>
        </p:txBody>
      </p:sp>
    </p:spTree>
    <p:extLst>
      <p:ext uri="{BB962C8B-B14F-4D97-AF65-F5344CB8AC3E}">
        <p14:creationId xmlns:p14="http://schemas.microsoft.com/office/powerpoint/2010/main" val="3705526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9D1C1937-E313-4ECF-9021-9578923ED6A6}"/>
              </a:ext>
            </a:extLst>
          </p:cNvPr>
          <p:cNvCxnSpPr/>
          <p:nvPr/>
        </p:nvCxnSpPr>
        <p:spPr>
          <a:xfrm flipH="1">
            <a:off x="8228013" y="7938"/>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16">
            <a:extLst>
              <a:ext uri="{FF2B5EF4-FFF2-40B4-BE49-F238E27FC236}">
                <a16:creationId xmlns:a16="http://schemas.microsoft.com/office/drawing/2014/main" id="{08DBA24C-3E5D-4076-88FF-533EFB56BC97}"/>
              </a:ext>
            </a:extLst>
          </p:cNvPr>
          <p:cNvCxnSpPr/>
          <p:nvPr/>
        </p:nvCxnSpPr>
        <p:spPr>
          <a:xfrm flipH="1">
            <a:off x="6108700" y="92075"/>
            <a:ext cx="6080125" cy="60801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a:extLst>
              <a:ext uri="{FF2B5EF4-FFF2-40B4-BE49-F238E27FC236}">
                <a16:creationId xmlns:a16="http://schemas.microsoft.com/office/drawing/2014/main" id="{6DC8C54F-C07E-4BD9-BC3A-26D8A5333C8A}"/>
              </a:ext>
            </a:extLst>
          </p:cNvPr>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a:extLst>
              <a:ext uri="{FF2B5EF4-FFF2-40B4-BE49-F238E27FC236}">
                <a16:creationId xmlns:a16="http://schemas.microsoft.com/office/drawing/2014/main" id="{CE4AD616-1E30-4CB0-9FC9-F13AE786F0B9}"/>
              </a:ext>
            </a:extLst>
          </p:cNvPr>
          <p:cNvCxnSpPr/>
          <p:nvPr/>
        </p:nvCxnSpPr>
        <p:spPr>
          <a:xfrm flipH="1">
            <a:off x="7335838" y="31750"/>
            <a:ext cx="4852987" cy="485298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2">
            <a:extLst>
              <a:ext uri="{FF2B5EF4-FFF2-40B4-BE49-F238E27FC236}">
                <a16:creationId xmlns:a16="http://schemas.microsoft.com/office/drawing/2014/main" id="{3E9E382E-4733-4611-A5E0-695B71E6C954}"/>
              </a:ext>
            </a:extLst>
          </p:cNvPr>
          <p:cNvCxnSpPr/>
          <p:nvPr/>
        </p:nvCxnSpPr>
        <p:spPr>
          <a:xfrm flipH="1">
            <a:off x="7845425" y="609600"/>
            <a:ext cx="4343400" cy="43434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4212" y="685799"/>
            <a:ext cx="8001000" cy="2971801"/>
          </a:xfrm>
        </p:spPr>
        <p:txBody>
          <a:bodyPr anchor="b"/>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9" name="Date Placeholder 3">
            <a:extLst>
              <a:ext uri="{FF2B5EF4-FFF2-40B4-BE49-F238E27FC236}">
                <a16:creationId xmlns:a16="http://schemas.microsoft.com/office/drawing/2014/main" id="{78CEFBBD-184B-4648-ACDE-AB13E2EB9A37}"/>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FF2FC9-0A85-4028-B074-ECFE88DDD4D9}"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10" name="Footer Placeholder 4">
            <a:extLst>
              <a:ext uri="{FF2B5EF4-FFF2-40B4-BE49-F238E27FC236}">
                <a16:creationId xmlns:a16="http://schemas.microsoft.com/office/drawing/2014/main" id="{CD0F9661-7D19-4188-9F82-BE404C1EF537}"/>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11" name="Slide Number Placeholder 5">
            <a:extLst>
              <a:ext uri="{FF2B5EF4-FFF2-40B4-BE49-F238E27FC236}">
                <a16:creationId xmlns:a16="http://schemas.microsoft.com/office/drawing/2014/main" id="{04253C60-D5E9-4E3C-982E-A1FCA31EB7B3}"/>
              </a:ext>
            </a:extLst>
          </p:cNvPr>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E68AE8-43B2-4CE3-A447-7889EDA0A061}"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175518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C2B25700-D972-49E2-B95A-BC6755FD79C7}"/>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E090AF-16B0-4E7F-93A8-94B08A64D993}"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26F5E0BF-7231-40A5-8F1F-517CEC82F854}"/>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F6274191-39EF-4A7F-B536-40E519DD3585}"/>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99C13F-8285-49A1-803F-7AE5FCB31EF8}"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89912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C2B25700-D972-49E2-B95A-BC6755FD79C7}"/>
              </a:ext>
            </a:extLst>
          </p:cNvPr>
          <p:cNvSpPr>
            <a:spLocks noGrp="1"/>
          </p:cNvSpPr>
          <p:nvPr>
            <p:ph type="dt" sz="half" idx="10"/>
          </p:nvPr>
        </p:nvSpPr>
        <p:spPr/>
        <p:txBody>
          <a:bodyPr/>
          <a:lstStyle>
            <a:lvl1pPr>
              <a:defRPr/>
            </a:lvl1pPr>
          </a:lstStyle>
          <a:p>
            <a:pPr>
              <a:defRPr/>
            </a:pPr>
            <a:fld id="{06E090AF-16B0-4E7F-93A8-94B08A64D993}" type="datetimeFigureOut">
              <a:rPr lang="ru-RU"/>
              <a:pPr>
                <a:defRPr/>
              </a:pPr>
              <a:t>30.09.2024</a:t>
            </a:fld>
            <a:endParaRPr lang="ru-RU"/>
          </a:p>
        </p:txBody>
      </p:sp>
      <p:sp>
        <p:nvSpPr>
          <p:cNvPr id="5" name="Footer Placeholder 4">
            <a:extLst>
              <a:ext uri="{FF2B5EF4-FFF2-40B4-BE49-F238E27FC236}">
                <a16:creationId xmlns:a16="http://schemas.microsoft.com/office/drawing/2014/main" id="{26F5E0BF-7231-40A5-8F1F-517CEC82F854}"/>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F6274191-39EF-4A7F-B536-40E519DD3585}"/>
              </a:ext>
            </a:extLst>
          </p:cNvPr>
          <p:cNvSpPr>
            <a:spLocks noGrp="1"/>
          </p:cNvSpPr>
          <p:nvPr>
            <p:ph type="sldNum" sz="quarter" idx="12"/>
          </p:nvPr>
        </p:nvSpPr>
        <p:spPr/>
        <p:txBody>
          <a:bodyPr/>
          <a:lstStyle>
            <a:lvl1pPr>
              <a:defRPr/>
            </a:lvl1pPr>
          </a:lstStyle>
          <a:p>
            <a:pPr>
              <a:defRPr/>
            </a:pPr>
            <a:fld id="{1299C13F-8285-49A1-803F-7AE5FCB31EF8}" type="slidenum">
              <a:rPr lang="ru-RU" altLang="ru-RU"/>
              <a:pPr>
                <a:defRPr/>
              </a:pPr>
              <a:t>‹#›</a:t>
            </a:fld>
            <a:endParaRPr lang="ru-RU" altLang="ru-RU"/>
          </a:p>
        </p:txBody>
      </p:sp>
    </p:spTree>
    <p:extLst>
      <p:ext uri="{BB962C8B-B14F-4D97-AF65-F5344CB8AC3E}">
        <p14:creationId xmlns:p14="http://schemas.microsoft.com/office/powerpoint/2010/main" val="849992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4770A14E-12D1-42BB-A9EE-E1E2BBF32CEB}"/>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3CBD55-81F6-492F-8B3E-CE9C3CA16456}"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79FE8D36-EA0A-483E-B39A-F81257F97DCF}"/>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FA1B395F-2600-4C45-856C-A4A3E9F0B8B9}"/>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57B97E-2DFD-4F5B-A80D-6675268B4224}"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412481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B52DC170-1A39-410B-A25B-9269FFAD640E}"/>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994194-3EE1-4C54-95F2-8D06D4CB9B17}"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Footer Placeholder 4">
            <a:extLst>
              <a:ext uri="{FF2B5EF4-FFF2-40B4-BE49-F238E27FC236}">
                <a16:creationId xmlns:a16="http://schemas.microsoft.com/office/drawing/2014/main" id="{B33C7990-3A33-4236-AB41-FE881053C441}"/>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7" name="Slide Number Placeholder 5">
            <a:extLst>
              <a:ext uri="{FF2B5EF4-FFF2-40B4-BE49-F238E27FC236}">
                <a16:creationId xmlns:a16="http://schemas.microsoft.com/office/drawing/2014/main" id="{7126E116-A4C7-48D1-AF7D-4B032389D4B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FC0CC0-4120-4CF4-82B0-B722E08DE4AB}"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1611935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7BE3AD91-C782-423D-9688-E4AE7DF2F39A}"/>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52773AF-8C4D-4B83-9731-5ECA909F3BF8}"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8" name="Footer Placeholder 4">
            <a:extLst>
              <a:ext uri="{FF2B5EF4-FFF2-40B4-BE49-F238E27FC236}">
                <a16:creationId xmlns:a16="http://schemas.microsoft.com/office/drawing/2014/main" id="{1A8925A0-AB76-4859-859B-277CC87C326A}"/>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20F677AB-72FE-4F53-9148-84BC07126A8E}"/>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7AAFB9-70B9-4D23-9C2B-7008FDB55C63}"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856937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a:extLst>
              <a:ext uri="{FF2B5EF4-FFF2-40B4-BE49-F238E27FC236}">
                <a16:creationId xmlns:a16="http://schemas.microsoft.com/office/drawing/2014/main" id="{7647524F-3820-4E33-B19B-1369D9BB8548}"/>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09D83-8A85-4E23-8577-559FE95FFD90}"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4" name="Footer Placeholder 4">
            <a:extLst>
              <a:ext uri="{FF2B5EF4-FFF2-40B4-BE49-F238E27FC236}">
                <a16:creationId xmlns:a16="http://schemas.microsoft.com/office/drawing/2014/main" id="{9C7DF0D2-5A87-4FC2-8DBE-77AF659D66C7}"/>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Slide Number Placeholder 5">
            <a:extLst>
              <a:ext uri="{FF2B5EF4-FFF2-40B4-BE49-F238E27FC236}">
                <a16:creationId xmlns:a16="http://schemas.microsoft.com/office/drawing/2014/main" id="{2DC99EF1-5FB1-420F-BA69-D70186C6C0FA}"/>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0888F6-C903-459D-B6C8-FADB5F61539E}"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464783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2" name="Рисунок 12">
            <a:extLst>
              <a:ext uri="{FF2B5EF4-FFF2-40B4-BE49-F238E27FC236}">
                <a16:creationId xmlns:a16="http://schemas.microsoft.com/office/drawing/2014/main" id="{04BFA8E2-D835-4EE3-8695-AC91C449217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60941"/>
          <a:stretch>
            <a:fillRect/>
          </a:stretch>
        </p:blipFill>
        <p:spPr bwMode="auto">
          <a:xfrm>
            <a:off x="285750" y="300038"/>
            <a:ext cx="12128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2ABAA6DC-8B45-44D1-874C-B9E106AA1744}"/>
              </a:ext>
            </a:extLst>
          </p:cNvPr>
          <p:cNvSpPr>
            <a:spLocks noGrp="1"/>
          </p:cNvSpPr>
          <p:nvPr>
            <p:ph type="dt" sz="half" idx="10"/>
          </p:nvPr>
        </p:nvSpPr>
        <p:spPr/>
        <p:txBody>
          <a:bodyPr/>
          <a:lstStyle>
            <a:lvl1pPr>
              <a:defRPr sz="2000">
                <a:solidFill>
                  <a:srgbClr val="E5C78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a:ln>
                  <a:noFill/>
                </a:ln>
                <a:solidFill>
                  <a:srgbClr val="E5C78C"/>
                </a:solidFill>
                <a:effectLst/>
                <a:uLnTx/>
                <a:uFillTx/>
                <a:latin typeface="Palatino Linotype"/>
                <a:ea typeface="+mn-ea"/>
                <a:cs typeface="+mn-cs"/>
              </a:rPr>
              <a:t>2020</a:t>
            </a:r>
          </a:p>
        </p:txBody>
      </p:sp>
    </p:spTree>
    <p:extLst>
      <p:ext uri="{BB962C8B-B14F-4D97-AF65-F5344CB8AC3E}">
        <p14:creationId xmlns:p14="http://schemas.microsoft.com/office/powerpoint/2010/main" val="373830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5D79F7A9-AC76-478E-9347-E28EF0712CBA}"/>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5330BB7-778A-4454-A89C-8FA8956DDEEC}"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Footer Placeholder 4">
            <a:extLst>
              <a:ext uri="{FF2B5EF4-FFF2-40B4-BE49-F238E27FC236}">
                <a16:creationId xmlns:a16="http://schemas.microsoft.com/office/drawing/2014/main" id="{02F23BC6-4337-4B77-B936-FAB7A2537C07}"/>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7" name="Slide Number Placeholder 5">
            <a:extLst>
              <a:ext uri="{FF2B5EF4-FFF2-40B4-BE49-F238E27FC236}">
                <a16:creationId xmlns:a16="http://schemas.microsoft.com/office/drawing/2014/main" id="{DDDE1160-4FD6-4E3B-81B1-30672815E687}"/>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44459B-2C2B-4D32-9FA6-2ED578731C64}"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258472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7C2B24BD-2AAA-465B-9490-869C10C30E21}"/>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D4B4CA-51A5-4F95-83F9-8E74E8015F7B}"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Footer Placeholder 4">
            <a:extLst>
              <a:ext uri="{FF2B5EF4-FFF2-40B4-BE49-F238E27FC236}">
                <a16:creationId xmlns:a16="http://schemas.microsoft.com/office/drawing/2014/main" id="{B2BF070A-8B33-4F5D-A407-B2BC20E11DC8}"/>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7" name="Slide Number Placeholder 5">
            <a:extLst>
              <a:ext uri="{FF2B5EF4-FFF2-40B4-BE49-F238E27FC236}">
                <a16:creationId xmlns:a16="http://schemas.microsoft.com/office/drawing/2014/main" id="{D6B93E6C-157C-47CE-9EFF-FA5AF092025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1C3536-14F2-4B92-8EFA-9E54BADD2949}"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2524029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5" name="Date Placeholder 3">
            <a:extLst>
              <a:ext uri="{FF2B5EF4-FFF2-40B4-BE49-F238E27FC236}">
                <a16:creationId xmlns:a16="http://schemas.microsoft.com/office/drawing/2014/main" id="{65E6C48E-1F18-4ABD-9D1D-B24303428D2E}"/>
              </a:ext>
            </a:extLst>
          </p:cNvPr>
          <p:cNvSpPr>
            <a:spLocks noGrp="1"/>
          </p:cNvSpPr>
          <p:nvPr>
            <p:ph type="dt" sz="half" idx="15"/>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B1A1A4-6363-4337-B266-D1EED40B7801}"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Footer Placeholder 4">
            <a:extLst>
              <a:ext uri="{FF2B5EF4-FFF2-40B4-BE49-F238E27FC236}">
                <a16:creationId xmlns:a16="http://schemas.microsoft.com/office/drawing/2014/main" id="{53E54F02-9903-4A5F-9CF0-6B02D2C62CBA}"/>
              </a:ext>
            </a:extLst>
          </p:cNvPr>
          <p:cNvSpPr>
            <a:spLocks noGrp="1"/>
          </p:cNvSpPr>
          <p:nvPr>
            <p:ph type="ftr" sz="quarter" idx="16"/>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7" name="Slide Number Placeholder 5">
            <a:extLst>
              <a:ext uri="{FF2B5EF4-FFF2-40B4-BE49-F238E27FC236}">
                <a16:creationId xmlns:a16="http://schemas.microsoft.com/office/drawing/2014/main" id="{5D029ED9-F34F-4E89-962C-54C81E195259}"/>
              </a:ext>
            </a:extLst>
          </p:cNvPr>
          <p:cNvSpPr>
            <a:spLocks noGrp="1"/>
          </p:cNvSpPr>
          <p:nvPr>
            <p:ph type="sldNum" sz="quarter" idx="17"/>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BEEA89-55E2-4A8D-A83F-E70116C1B0C6}"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1117776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993861BD-2D17-45D8-8D4A-D866D3E1BEED}"/>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BCFF38-41ED-488B-AD4E-605FC3EA57C6}"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D2541C95-1E7C-45E8-B6F2-96D4E8928157}"/>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A75327FC-27F2-4867-8A0A-E99898DEA4D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6646E6-71E0-4785-AA01-CF1302ADFEA1}"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439633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91DEBE-0DDD-4EC4-9AAD-AF04823CBA6B}"/>
              </a:ext>
            </a:extLst>
          </p:cNvPr>
          <p:cNvSpPr txBox="1">
            <a:spLocks noChangeArrowheads="1"/>
          </p:cNvSpPr>
          <p:nvPr/>
        </p:nvSpPr>
        <p:spPr bwMode="auto">
          <a:xfrm>
            <a:off x="531813" y="8128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8000" b="0" i="0" u="none" strike="noStrike" kern="1200" cap="none" spc="0" normalizeH="0" baseline="0" noProof="0">
                <a:ln>
                  <a:noFill/>
                </a:ln>
                <a:solidFill>
                  <a:prstClr val="white"/>
                </a:solidFill>
                <a:effectLst/>
                <a:uLnTx/>
                <a:uFillTx/>
                <a:latin typeface="Palatino Linotype" panose="02040502050505030304" pitchFamily="18" charset="0"/>
                <a:ea typeface="+mn-ea"/>
                <a:cs typeface="Arial" panose="020B0604020202020204" pitchFamily="34" charset="0"/>
              </a:rPr>
              <a:t>“</a:t>
            </a:r>
          </a:p>
        </p:txBody>
      </p:sp>
      <p:sp>
        <p:nvSpPr>
          <p:cNvPr id="6" name="TextBox 13">
            <a:extLst>
              <a:ext uri="{FF2B5EF4-FFF2-40B4-BE49-F238E27FC236}">
                <a16:creationId xmlns:a16="http://schemas.microsoft.com/office/drawing/2014/main" id="{A8AAD7F9-3E6D-473B-B2F0-6E19BDB8C73B}"/>
              </a:ext>
            </a:extLst>
          </p:cNvPr>
          <p:cNvSpPr txBox="1">
            <a:spLocks noChangeArrowheads="1"/>
          </p:cNvSpPr>
          <p:nvPr/>
        </p:nvSpPr>
        <p:spPr bwMode="auto">
          <a:xfrm>
            <a:off x="10285413"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ru-RU" sz="8000" b="0" i="0" u="none" strike="noStrike" kern="1200" cap="none" spc="0" normalizeH="0" baseline="0" noProof="0">
                <a:ln>
                  <a:noFill/>
                </a:ln>
                <a:solidFill>
                  <a:prstClr val="white"/>
                </a:solidFill>
                <a:effectLst/>
                <a:uLnTx/>
                <a:uFillTx/>
                <a:latin typeface="Palatino Linotype" panose="02040502050505030304" pitchFamily="18" charset="0"/>
                <a:ea typeface="+mn-ea"/>
                <a:cs typeface="Arial" panose="020B0604020202020204" pitchFamily="34" charset="0"/>
              </a:rPr>
              <a:t>”</a:t>
            </a:r>
          </a:p>
        </p:txBody>
      </p:sp>
      <p:sp>
        <p:nvSpPr>
          <p:cNvPr id="2" name="Title 1"/>
          <p:cNvSpPr>
            <a:spLocks noGrp="1"/>
          </p:cNvSpPr>
          <p:nvPr>
            <p:ph type="title"/>
          </p:nvPr>
        </p:nvSpPr>
        <p:spPr>
          <a:xfrm>
            <a:off x="1141411" y="685800"/>
            <a:ext cx="9144001" cy="2743200"/>
          </a:xfrm>
        </p:spPr>
        <p:txBody>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a:extLst>
              <a:ext uri="{FF2B5EF4-FFF2-40B4-BE49-F238E27FC236}">
                <a16:creationId xmlns:a16="http://schemas.microsoft.com/office/drawing/2014/main" id="{2FFD125C-18CC-48CD-B1EF-87B2CE0674E4}"/>
              </a:ext>
            </a:extLst>
          </p:cNvPr>
          <p:cNvSpPr>
            <a:spLocks noGrp="1"/>
          </p:cNvSpPr>
          <p:nvPr>
            <p:ph type="dt" sz="half"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48C064-F6CB-4088-8440-41E978C89808}"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8" name="Footer Placeholder 4">
            <a:extLst>
              <a:ext uri="{FF2B5EF4-FFF2-40B4-BE49-F238E27FC236}">
                <a16:creationId xmlns:a16="http://schemas.microsoft.com/office/drawing/2014/main" id="{223E3B41-2C34-492F-92EE-FC5543FD2359}"/>
              </a:ext>
            </a:extLst>
          </p:cNvPr>
          <p:cNvSpPr>
            <a:spLocks noGrp="1"/>
          </p:cNvSpPr>
          <p:nvPr>
            <p:ph type="ftr" sz="quarter"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7F7308B0-36D9-4D1A-91C7-B1B466CE99C0}"/>
              </a:ext>
            </a:extLst>
          </p:cNvPr>
          <p:cNvSpPr>
            <a:spLocks noGrp="1"/>
          </p:cNvSpPr>
          <p:nvPr>
            <p:ph type="sldNum" sz="quarter" idx="16"/>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45CC76-3B20-4171-B4B8-78AAF9062D2C}"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111784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4770A14E-12D1-42BB-A9EE-E1E2BBF32CEB}"/>
              </a:ext>
            </a:extLst>
          </p:cNvPr>
          <p:cNvSpPr>
            <a:spLocks noGrp="1"/>
          </p:cNvSpPr>
          <p:nvPr>
            <p:ph type="dt" sz="half" idx="10"/>
          </p:nvPr>
        </p:nvSpPr>
        <p:spPr/>
        <p:txBody>
          <a:bodyPr/>
          <a:lstStyle>
            <a:lvl1pPr>
              <a:defRPr/>
            </a:lvl1pPr>
          </a:lstStyle>
          <a:p>
            <a:pPr>
              <a:defRPr/>
            </a:pPr>
            <a:fld id="{363CBD55-81F6-492F-8B3E-CE9C3CA16456}" type="datetimeFigureOut">
              <a:rPr lang="ru-RU"/>
              <a:pPr>
                <a:defRPr/>
              </a:pPr>
              <a:t>30.09.2024</a:t>
            </a:fld>
            <a:endParaRPr lang="ru-RU"/>
          </a:p>
        </p:txBody>
      </p:sp>
      <p:sp>
        <p:nvSpPr>
          <p:cNvPr id="5" name="Footer Placeholder 4">
            <a:extLst>
              <a:ext uri="{FF2B5EF4-FFF2-40B4-BE49-F238E27FC236}">
                <a16:creationId xmlns:a16="http://schemas.microsoft.com/office/drawing/2014/main" id="{79FE8D36-EA0A-483E-B39A-F81257F97DCF}"/>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FA1B395F-2600-4C45-856C-A4A3E9F0B8B9}"/>
              </a:ext>
            </a:extLst>
          </p:cNvPr>
          <p:cNvSpPr>
            <a:spLocks noGrp="1"/>
          </p:cNvSpPr>
          <p:nvPr>
            <p:ph type="sldNum" sz="quarter" idx="12"/>
          </p:nvPr>
        </p:nvSpPr>
        <p:spPr/>
        <p:txBody>
          <a:bodyPr/>
          <a:lstStyle>
            <a:lvl1pPr>
              <a:defRPr/>
            </a:lvl1pPr>
          </a:lstStyle>
          <a:p>
            <a:pPr>
              <a:defRPr/>
            </a:pPr>
            <a:fld id="{2257B97E-2DFD-4F5B-A80D-6675268B4224}" type="slidenum">
              <a:rPr lang="ru-RU" altLang="ru-RU"/>
              <a:pPr>
                <a:defRPr/>
              </a:pPr>
              <a:t>‹#›</a:t>
            </a:fld>
            <a:endParaRPr lang="ru-RU" altLang="ru-RU"/>
          </a:p>
        </p:txBody>
      </p:sp>
    </p:spTree>
    <p:extLst>
      <p:ext uri="{BB962C8B-B14F-4D97-AF65-F5344CB8AC3E}">
        <p14:creationId xmlns:p14="http://schemas.microsoft.com/office/powerpoint/2010/main" val="3037394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FDC90487-3514-4EB8-B9E3-78F507156A77}"/>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99E055-C27B-4F00-9D2A-9057FF57F408}"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A458D296-EB43-410F-934D-D15689C060EE}"/>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37EA31F0-6B4E-43A4-898C-0EDBD5ED4C3A}"/>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2442C1-1402-4990-BA3F-E2743904AC85}"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748081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1B4399F4-D770-475A-B7EC-30E7E7C97E3A}"/>
              </a:ext>
            </a:extLst>
          </p:cNvPr>
          <p:cNvSpPr txBox="1">
            <a:spLocks noChangeArrowheads="1"/>
          </p:cNvSpPr>
          <p:nvPr/>
        </p:nvSpPr>
        <p:spPr bwMode="auto">
          <a:xfrm>
            <a:off x="531813" y="8128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8000" b="0" i="0" u="none" strike="noStrike" kern="1200" cap="none" spc="0" normalizeH="0" baseline="0" noProof="0">
                <a:ln>
                  <a:noFill/>
                </a:ln>
                <a:solidFill>
                  <a:prstClr val="white"/>
                </a:solidFill>
                <a:effectLst/>
                <a:uLnTx/>
                <a:uFillTx/>
                <a:latin typeface="Palatino Linotype" panose="02040502050505030304" pitchFamily="18" charset="0"/>
                <a:ea typeface="+mn-ea"/>
                <a:cs typeface="Arial" panose="020B0604020202020204" pitchFamily="34" charset="0"/>
              </a:rPr>
              <a:t>“</a:t>
            </a:r>
          </a:p>
        </p:txBody>
      </p:sp>
      <p:sp>
        <p:nvSpPr>
          <p:cNvPr id="6" name="TextBox 13">
            <a:extLst>
              <a:ext uri="{FF2B5EF4-FFF2-40B4-BE49-F238E27FC236}">
                <a16:creationId xmlns:a16="http://schemas.microsoft.com/office/drawing/2014/main" id="{2062CA28-E0FB-4C64-B239-57C90000186A}"/>
              </a:ext>
            </a:extLst>
          </p:cNvPr>
          <p:cNvSpPr txBox="1">
            <a:spLocks noChangeArrowheads="1"/>
          </p:cNvSpPr>
          <p:nvPr/>
        </p:nvSpPr>
        <p:spPr bwMode="auto">
          <a:xfrm>
            <a:off x="10285413"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ru-RU" sz="8000" b="0" i="0" u="none" strike="noStrike" kern="1200" cap="none" spc="0" normalizeH="0" baseline="0" noProof="0">
                <a:ln>
                  <a:noFill/>
                </a:ln>
                <a:solidFill>
                  <a:prstClr val="white"/>
                </a:solidFill>
                <a:effectLst/>
                <a:uLnTx/>
                <a:uFillTx/>
                <a:latin typeface="Palatino Linotype" panose="02040502050505030304" pitchFamily="18" charset="0"/>
                <a:ea typeface="+mn-ea"/>
                <a:cs typeface="Arial" panose="020B0604020202020204" pitchFamily="34" charset="0"/>
              </a:rPr>
              <a:t>”</a:t>
            </a:r>
          </a:p>
        </p:txBody>
      </p:sp>
      <p:sp>
        <p:nvSpPr>
          <p:cNvPr id="2" name="Title 1"/>
          <p:cNvSpPr>
            <a:spLocks noGrp="1"/>
          </p:cNvSpPr>
          <p:nvPr>
            <p:ph type="title"/>
          </p:nvPr>
        </p:nvSpPr>
        <p:spPr>
          <a:xfrm>
            <a:off x="1141413" y="685800"/>
            <a:ext cx="9144000" cy="2743200"/>
          </a:xfrm>
        </p:spPr>
        <p:txBody>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rtlCol="0" anchor="b">
            <a:normAutofit/>
          </a:bodyPr>
          <a:lstStyle>
            <a:lvl1pPr>
              <a:buNone/>
              <a:defRPr lang="en-US" sz="2400" b="0" cap="all"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a:extLst>
              <a:ext uri="{FF2B5EF4-FFF2-40B4-BE49-F238E27FC236}">
                <a16:creationId xmlns:a16="http://schemas.microsoft.com/office/drawing/2014/main" id="{DDC7F674-249E-42DF-A745-9D3684C0FCB4}"/>
              </a:ext>
            </a:extLst>
          </p:cNvPr>
          <p:cNvSpPr>
            <a:spLocks noGrp="1"/>
          </p:cNvSpPr>
          <p:nvPr>
            <p:ph type="dt" sz="half"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CAECBF-BF3D-4C93-A7AC-124B9D6DB818}"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8" name="Footer Placeholder 4">
            <a:extLst>
              <a:ext uri="{FF2B5EF4-FFF2-40B4-BE49-F238E27FC236}">
                <a16:creationId xmlns:a16="http://schemas.microsoft.com/office/drawing/2014/main" id="{7514C26E-EEE2-4996-8914-C0649832D806}"/>
              </a:ext>
            </a:extLst>
          </p:cNvPr>
          <p:cNvSpPr>
            <a:spLocks noGrp="1"/>
          </p:cNvSpPr>
          <p:nvPr>
            <p:ph type="ftr" sz="quarter"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50AB7F55-5BF2-4CFC-B778-5A3090D0D1B6}"/>
              </a:ext>
            </a:extLst>
          </p:cNvPr>
          <p:cNvSpPr>
            <a:spLocks noGrp="1"/>
          </p:cNvSpPr>
          <p:nvPr>
            <p:ph type="sldNum" sz="quarter" idx="16"/>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497C29-FFC5-403B-9FD6-906F51DE218C}"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994330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defRPr lang="en-US" b="0" dirty="0"/>
            </a:lvl1pPr>
          </a:lstStyle>
          <a:p>
            <a:pPr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rtlCol="0" anchor="b">
            <a:normAutofit/>
          </a:bodyPr>
          <a:lstStyle>
            <a:lvl1pPr>
              <a:buNone/>
              <a:defRPr lang="en-US" sz="2400" b="0" cap="all" dirty="0">
                <a:ln w="3175" cmpd="sng">
                  <a:noFill/>
                </a:ln>
                <a:solidFill>
                  <a:schemeClr val="tx1"/>
                </a:solidFill>
                <a:effectLst/>
              </a:defRPr>
            </a:lvl1pPr>
          </a:lstStyle>
          <a:p>
            <a:pPr lvl="0"/>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5" name="Date Placeholder 3">
            <a:extLst>
              <a:ext uri="{FF2B5EF4-FFF2-40B4-BE49-F238E27FC236}">
                <a16:creationId xmlns:a16="http://schemas.microsoft.com/office/drawing/2014/main" id="{81E524D1-CE4D-419A-8CEF-4107C7591224}"/>
              </a:ext>
            </a:extLst>
          </p:cNvPr>
          <p:cNvSpPr>
            <a:spLocks noGrp="1"/>
          </p:cNvSpPr>
          <p:nvPr>
            <p:ph type="dt" sz="half"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C05581-8D06-4CC3-B96C-ECED86C1551F}"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Footer Placeholder 4">
            <a:extLst>
              <a:ext uri="{FF2B5EF4-FFF2-40B4-BE49-F238E27FC236}">
                <a16:creationId xmlns:a16="http://schemas.microsoft.com/office/drawing/2014/main" id="{88DC82F2-3725-4A0A-86F4-0DC35A356077}"/>
              </a:ext>
            </a:extLst>
          </p:cNvPr>
          <p:cNvSpPr>
            <a:spLocks noGrp="1"/>
          </p:cNvSpPr>
          <p:nvPr>
            <p:ph type="ftr" sz="quarter"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7" name="Slide Number Placeholder 5">
            <a:extLst>
              <a:ext uri="{FF2B5EF4-FFF2-40B4-BE49-F238E27FC236}">
                <a16:creationId xmlns:a16="http://schemas.microsoft.com/office/drawing/2014/main" id="{B56DA1C5-1D1B-442F-A0A2-9A23278C7B77}"/>
              </a:ext>
            </a:extLst>
          </p:cNvPr>
          <p:cNvSpPr>
            <a:spLocks noGrp="1"/>
          </p:cNvSpPr>
          <p:nvPr>
            <p:ph type="sldNum" sz="quarter" idx="16"/>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0425F8-4137-47FB-AC71-A2FD4C58D842}"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696095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4FCB676D-B2FA-49F0-8CD2-3FF45CDDF413}"/>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DBAB9C-BCA5-441B-8423-13411816F8C5}"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A28F2E88-AFE7-4C34-B6C1-A39AB8F71534}"/>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A601CF98-9C39-481A-84A1-B0D6D629C933}"/>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DCA902-61FD-4000-8238-2C78D4B99A19}"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096320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88FCC488-76A7-468E-AA1F-93E68725930A}"/>
              </a:ext>
            </a:extLst>
          </p:cNvPr>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51F74E-52E3-45F9-899C-70BB129ADB8E}"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16C68FCB-9192-4338-A942-CDDCC23BA36A}"/>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AFDC1A6C-671C-4766-A1F0-C8FE6B136228}"/>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5240BB-E9C4-4E95-BD95-420061928054}"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913079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аблица 2"/>
          <p:cNvSpPr>
            <a:spLocks noGrp="1"/>
          </p:cNvSpPr>
          <p:nvPr>
            <p:ph type="tbl" idx="1"/>
          </p:nvPr>
        </p:nvSpPr>
        <p:spPr>
          <a:xfrm>
            <a:off x="609600" y="1600201"/>
            <a:ext cx="10972800" cy="4525963"/>
          </a:xfrm>
        </p:spPr>
        <p:txBody>
          <a:bodyPr rtlCol="0">
            <a:normAutofit/>
          </a:bodyPr>
          <a:lstStyle/>
          <a:p>
            <a:pPr lvl="0"/>
            <a:endParaRPr lang="ru-RU" noProof="0"/>
          </a:p>
        </p:txBody>
      </p:sp>
      <p:sp>
        <p:nvSpPr>
          <p:cNvPr id="4" name="Rectangle 2">
            <a:extLst>
              <a:ext uri="{FF2B5EF4-FFF2-40B4-BE49-F238E27FC236}">
                <a16:creationId xmlns:a16="http://schemas.microsoft.com/office/drawing/2014/main" id="{6F540292-1014-4F1D-9828-4F6B5009DD85}"/>
              </a:ext>
            </a:extLst>
          </p:cNvPr>
          <p:cNvSpPr>
            <a:spLocks noGrp="1" noChangeArrowheads="1"/>
          </p:cNvSpPr>
          <p:nvPr>
            <p:ph type="dt" sz="half" idx="10"/>
          </p:nvPr>
        </p:nvSpPr>
        <p:spPr/>
        <p:txBody>
          <a:bodyPr/>
          <a:lstStyle>
            <a:lvl1pPr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Rectangle 3">
            <a:extLst>
              <a:ext uri="{FF2B5EF4-FFF2-40B4-BE49-F238E27FC236}">
                <a16:creationId xmlns:a16="http://schemas.microsoft.com/office/drawing/2014/main" id="{84E5E5AC-843F-4FFC-A809-6FE45CF44AE4}"/>
              </a:ext>
            </a:extLst>
          </p:cNvPr>
          <p:cNvSpPr>
            <a:spLocks noGrp="1" noChangeArrowheads="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0180AA-4AF2-46C6-9561-3362131D6AA9}"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
        <p:nvSpPr>
          <p:cNvPr id="6" name="Rectangle 14">
            <a:extLst>
              <a:ext uri="{FF2B5EF4-FFF2-40B4-BE49-F238E27FC236}">
                <a16:creationId xmlns:a16="http://schemas.microsoft.com/office/drawing/2014/main" id="{FD4D7634-D170-4A7A-B23D-4AA603239A97}"/>
              </a:ext>
            </a:extLst>
          </p:cNvPr>
          <p:cNvSpPr>
            <a:spLocks noGrp="1" noChangeArrowheads="1"/>
          </p:cNvSpPr>
          <p:nvPr>
            <p:ph type="ftr" sz="quarter" idx="12"/>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Tree>
    <p:extLst>
      <p:ext uri="{BB962C8B-B14F-4D97-AF65-F5344CB8AC3E}">
        <p14:creationId xmlns:p14="http://schemas.microsoft.com/office/powerpoint/2010/main" val="137512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B52DC170-1A39-410B-A25B-9269FFAD640E}"/>
              </a:ext>
            </a:extLst>
          </p:cNvPr>
          <p:cNvSpPr>
            <a:spLocks noGrp="1"/>
          </p:cNvSpPr>
          <p:nvPr>
            <p:ph type="dt" sz="half" idx="10"/>
          </p:nvPr>
        </p:nvSpPr>
        <p:spPr/>
        <p:txBody>
          <a:bodyPr/>
          <a:lstStyle>
            <a:lvl1pPr>
              <a:defRPr/>
            </a:lvl1pPr>
          </a:lstStyle>
          <a:p>
            <a:pPr>
              <a:defRPr/>
            </a:pPr>
            <a:fld id="{D7994194-3EE1-4C54-95F2-8D06D4CB9B17}" type="datetimeFigureOut">
              <a:rPr lang="ru-RU"/>
              <a:pPr>
                <a:defRPr/>
              </a:pPr>
              <a:t>30.09.2024</a:t>
            </a:fld>
            <a:endParaRPr lang="ru-RU"/>
          </a:p>
        </p:txBody>
      </p:sp>
      <p:sp>
        <p:nvSpPr>
          <p:cNvPr id="6" name="Footer Placeholder 4">
            <a:extLst>
              <a:ext uri="{FF2B5EF4-FFF2-40B4-BE49-F238E27FC236}">
                <a16:creationId xmlns:a16="http://schemas.microsoft.com/office/drawing/2014/main" id="{B33C7990-3A33-4236-AB41-FE881053C441}"/>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7126E116-A4C7-48D1-AF7D-4B032389D4B8}"/>
              </a:ext>
            </a:extLst>
          </p:cNvPr>
          <p:cNvSpPr>
            <a:spLocks noGrp="1"/>
          </p:cNvSpPr>
          <p:nvPr>
            <p:ph type="sldNum" sz="quarter" idx="12"/>
          </p:nvPr>
        </p:nvSpPr>
        <p:spPr/>
        <p:txBody>
          <a:bodyPr/>
          <a:lstStyle>
            <a:lvl1pPr>
              <a:defRPr/>
            </a:lvl1pPr>
          </a:lstStyle>
          <a:p>
            <a:pPr>
              <a:defRPr/>
            </a:pPr>
            <a:fld id="{47FC0CC0-4120-4CF4-82B0-B722E08DE4AB}" type="slidenum">
              <a:rPr lang="ru-RU" altLang="ru-RU"/>
              <a:pPr>
                <a:defRPr/>
              </a:pPr>
              <a:t>‹#›</a:t>
            </a:fld>
            <a:endParaRPr lang="ru-RU" altLang="ru-RU"/>
          </a:p>
        </p:txBody>
      </p:sp>
    </p:spTree>
    <p:extLst>
      <p:ext uri="{BB962C8B-B14F-4D97-AF65-F5344CB8AC3E}">
        <p14:creationId xmlns:p14="http://schemas.microsoft.com/office/powerpoint/2010/main" val="429086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7BE3AD91-C782-423D-9688-E4AE7DF2F39A}"/>
              </a:ext>
            </a:extLst>
          </p:cNvPr>
          <p:cNvSpPr>
            <a:spLocks noGrp="1"/>
          </p:cNvSpPr>
          <p:nvPr>
            <p:ph type="dt" sz="half" idx="10"/>
          </p:nvPr>
        </p:nvSpPr>
        <p:spPr/>
        <p:txBody>
          <a:bodyPr/>
          <a:lstStyle>
            <a:lvl1pPr>
              <a:defRPr/>
            </a:lvl1pPr>
          </a:lstStyle>
          <a:p>
            <a:pPr>
              <a:defRPr/>
            </a:pPr>
            <a:fld id="{952773AF-8C4D-4B83-9731-5ECA909F3BF8}" type="datetimeFigureOut">
              <a:rPr lang="ru-RU"/>
              <a:pPr>
                <a:defRPr/>
              </a:pPr>
              <a:t>30.09.2024</a:t>
            </a:fld>
            <a:endParaRPr lang="ru-RU"/>
          </a:p>
        </p:txBody>
      </p:sp>
      <p:sp>
        <p:nvSpPr>
          <p:cNvPr id="8" name="Footer Placeholder 4">
            <a:extLst>
              <a:ext uri="{FF2B5EF4-FFF2-40B4-BE49-F238E27FC236}">
                <a16:creationId xmlns:a16="http://schemas.microsoft.com/office/drawing/2014/main" id="{1A8925A0-AB76-4859-859B-277CC87C326A}"/>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20F677AB-72FE-4F53-9148-84BC07126A8E}"/>
              </a:ext>
            </a:extLst>
          </p:cNvPr>
          <p:cNvSpPr>
            <a:spLocks noGrp="1"/>
          </p:cNvSpPr>
          <p:nvPr>
            <p:ph type="sldNum" sz="quarter" idx="12"/>
          </p:nvPr>
        </p:nvSpPr>
        <p:spPr/>
        <p:txBody>
          <a:bodyPr/>
          <a:lstStyle>
            <a:lvl1pPr>
              <a:defRPr/>
            </a:lvl1pPr>
          </a:lstStyle>
          <a:p>
            <a:pPr>
              <a:defRPr/>
            </a:pPr>
            <a:fld id="{9A7AAFB9-70B9-4D23-9C2B-7008FDB55C63}" type="slidenum">
              <a:rPr lang="ru-RU" altLang="ru-RU"/>
              <a:pPr>
                <a:defRPr/>
              </a:pPr>
              <a:t>‹#›</a:t>
            </a:fld>
            <a:endParaRPr lang="ru-RU" altLang="ru-RU"/>
          </a:p>
        </p:txBody>
      </p:sp>
    </p:spTree>
    <p:extLst>
      <p:ext uri="{BB962C8B-B14F-4D97-AF65-F5344CB8AC3E}">
        <p14:creationId xmlns:p14="http://schemas.microsoft.com/office/powerpoint/2010/main" val="3262484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a:extLst>
              <a:ext uri="{FF2B5EF4-FFF2-40B4-BE49-F238E27FC236}">
                <a16:creationId xmlns:a16="http://schemas.microsoft.com/office/drawing/2014/main" id="{7647524F-3820-4E33-B19B-1369D9BB8548}"/>
              </a:ext>
            </a:extLst>
          </p:cNvPr>
          <p:cNvSpPr>
            <a:spLocks noGrp="1"/>
          </p:cNvSpPr>
          <p:nvPr>
            <p:ph type="dt" sz="half" idx="10"/>
          </p:nvPr>
        </p:nvSpPr>
        <p:spPr/>
        <p:txBody>
          <a:bodyPr/>
          <a:lstStyle>
            <a:lvl1pPr>
              <a:defRPr/>
            </a:lvl1pPr>
          </a:lstStyle>
          <a:p>
            <a:pPr>
              <a:defRPr/>
            </a:pPr>
            <a:fld id="{37709D83-8A85-4E23-8577-559FE95FFD90}" type="datetimeFigureOut">
              <a:rPr lang="ru-RU"/>
              <a:pPr>
                <a:defRPr/>
              </a:pPr>
              <a:t>30.09.2024</a:t>
            </a:fld>
            <a:endParaRPr lang="ru-RU"/>
          </a:p>
        </p:txBody>
      </p:sp>
      <p:sp>
        <p:nvSpPr>
          <p:cNvPr id="4" name="Footer Placeholder 4">
            <a:extLst>
              <a:ext uri="{FF2B5EF4-FFF2-40B4-BE49-F238E27FC236}">
                <a16:creationId xmlns:a16="http://schemas.microsoft.com/office/drawing/2014/main" id="{9C7DF0D2-5A87-4FC2-8DBE-77AF659D66C7}"/>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2DC99EF1-5FB1-420F-BA69-D70186C6C0FA}"/>
              </a:ext>
            </a:extLst>
          </p:cNvPr>
          <p:cNvSpPr>
            <a:spLocks noGrp="1"/>
          </p:cNvSpPr>
          <p:nvPr>
            <p:ph type="sldNum" sz="quarter" idx="12"/>
          </p:nvPr>
        </p:nvSpPr>
        <p:spPr/>
        <p:txBody>
          <a:bodyPr/>
          <a:lstStyle>
            <a:lvl1pPr>
              <a:defRPr/>
            </a:lvl1pPr>
          </a:lstStyle>
          <a:p>
            <a:pPr>
              <a:defRPr/>
            </a:pPr>
            <a:fld id="{0B0888F6-C903-459D-B6C8-FADB5F61539E}" type="slidenum">
              <a:rPr lang="ru-RU" altLang="ru-RU"/>
              <a:pPr>
                <a:defRPr/>
              </a:pPr>
              <a:t>‹#›</a:t>
            </a:fld>
            <a:endParaRPr lang="ru-RU" altLang="ru-RU"/>
          </a:p>
        </p:txBody>
      </p:sp>
    </p:spTree>
    <p:extLst>
      <p:ext uri="{BB962C8B-B14F-4D97-AF65-F5344CB8AC3E}">
        <p14:creationId xmlns:p14="http://schemas.microsoft.com/office/powerpoint/2010/main" val="287356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2" name="Рисунок 12">
            <a:extLst>
              <a:ext uri="{FF2B5EF4-FFF2-40B4-BE49-F238E27FC236}">
                <a16:creationId xmlns:a16="http://schemas.microsoft.com/office/drawing/2014/main" id="{04BFA8E2-D835-4EE3-8695-AC91C449217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60941"/>
          <a:stretch>
            <a:fillRect/>
          </a:stretch>
        </p:blipFill>
        <p:spPr bwMode="auto">
          <a:xfrm>
            <a:off x="285750" y="300038"/>
            <a:ext cx="12128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2ABAA6DC-8B45-44D1-874C-B9E106AA1744}"/>
              </a:ext>
            </a:extLst>
          </p:cNvPr>
          <p:cNvSpPr>
            <a:spLocks noGrp="1"/>
          </p:cNvSpPr>
          <p:nvPr>
            <p:ph type="dt" sz="half" idx="10"/>
          </p:nvPr>
        </p:nvSpPr>
        <p:spPr/>
        <p:txBody>
          <a:bodyPr/>
          <a:lstStyle>
            <a:lvl1pPr>
              <a:defRPr sz="2000">
                <a:solidFill>
                  <a:srgbClr val="E5C78C"/>
                </a:solidFill>
              </a:defRPr>
            </a:lvl1pPr>
          </a:lstStyle>
          <a:p>
            <a:pPr>
              <a:defRPr/>
            </a:pPr>
            <a:r>
              <a:rPr lang="ru-RU"/>
              <a:t>2020</a:t>
            </a:r>
          </a:p>
        </p:txBody>
      </p:sp>
    </p:spTree>
    <p:extLst>
      <p:ext uri="{BB962C8B-B14F-4D97-AF65-F5344CB8AC3E}">
        <p14:creationId xmlns:p14="http://schemas.microsoft.com/office/powerpoint/2010/main" val="196004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5D79F7A9-AC76-478E-9347-E28EF0712CBA}"/>
              </a:ext>
            </a:extLst>
          </p:cNvPr>
          <p:cNvSpPr>
            <a:spLocks noGrp="1"/>
          </p:cNvSpPr>
          <p:nvPr>
            <p:ph type="dt" sz="half" idx="10"/>
          </p:nvPr>
        </p:nvSpPr>
        <p:spPr/>
        <p:txBody>
          <a:bodyPr/>
          <a:lstStyle>
            <a:lvl1pPr>
              <a:defRPr/>
            </a:lvl1pPr>
          </a:lstStyle>
          <a:p>
            <a:pPr>
              <a:defRPr/>
            </a:pPr>
            <a:fld id="{95330BB7-778A-4454-A89C-8FA8956DDEEC}" type="datetimeFigureOut">
              <a:rPr lang="ru-RU"/>
              <a:pPr>
                <a:defRPr/>
              </a:pPr>
              <a:t>30.09.2024</a:t>
            </a:fld>
            <a:endParaRPr lang="ru-RU"/>
          </a:p>
        </p:txBody>
      </p:sp>
      <p:sp>
        <p:nvSpPr>
          <p:cNvPr id="6" name="Footer Placeholder 4">
            <a:extLst>
              <a:ext uri="{FF2B5EF4-FFF2-40B4-BE49-F238E27FC236}">
                <a16:creationId xmlns:a16="http://schemas.microsoft.com/office/drawing/2014/main" id="{02F23BC6-4337-4B77-B936-FAB7A2537C07}"/>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DDDE1160-4FD6-4E3B-81B1-30672815E687}"/>
              </a:ext>
            </a:extLst>
          </p:cNvPr>
          <p:cNvSpPr>
            <a:spLocks noGrp="1"/>
          </p:cNvSpPr>
          <p:nvPr>
            <p:ph type="sldNum" sz="quarter" idx="12"/>
          </p:nvPr>
        </p:nvSpPr>
        <p:spPr/>
        <p:txBody>
          <a:bodyPr/>
          <a:lstStyle>
            <a:lvl1pPr>
              <a:defRPr/>
            </a:lvl1pPr>
          </a:lstStyle>
          <a:p>
            <a:pPr>
              <a:defRPr/>
            </a:pPr>
            <a:fld id="{F844459B-2C2B-4D32-9FA6-2ED578731C64}" type="slidenum">
              <a:rPr lang="ru-RU" altLang="ru-RU"/>
              <a:pPr>
                <a:defRPr/>
              </a:pPr>
              <a:t>‹#›</a:t>
            </a:fld>
            <a:endParaRPr lang="ru-RU" altLang="ru-RU"/>
          </a:p>
        </p:txBody>
      </p:sp>
    </p:spTree>
    <p:extLst>
      <p:ext uri="{BB962C8B-B14F-4D97-AF65-F5344CB8AC3E}">
        <p14:creationId xmlns:p14="http://schemas.microsoft.com/office/powerpoint/2010/main" val="1123671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7C2B24BD-2AAA-465B-9490-869C10C30E21}"/>
              </a:ext>
            </a:extLst>
          </p:cNvPr>
          <p:cNvSpPr>
            <a:spLocks noGrp="1"/>
          </p:cNvSpPr>
          <p:nvPr>
            <p:ph type="dt" sz="half" idx="10"/>
          </p:nvPr>
        </p:nvSpPr>
        <p:spPr/>
        <p:txBody>
          <a:bodyPr/>
          <a:lstStyle>
            <a:lvl1pPr>
              <a:defRPr/>
            </a:lvl1pPr>
          </a:lstStyle>
          <a:p>
            <a:pPr>
              <a:defRPr/>
            </a:pPr>
            <a:fld id="{10D4B4CA-51A5-4F95-83F9-8E74E8015F7B}" type="datetimeFigureOut">
              <a:rPr lang="ru-RU"/>
              <a:pPr>
                <a:defRPr/>
              </a:pPr>
              <a:t>30.09.2024</a:t>
            </a:fld>
            <a:endParaRPr lang="ru-RU"/>
          </a:p>
        </p:txBody>
      </p:sp>
      <p:sp>
        <p:nvSpPr>
          <p:cNvPr id="6" name="Footer Placeholder 4">
            <a:extLst>
              <a:ext uri="{FF2B5EF4-FFF2-40B4-BE49-F238E27FC236}">
                <a16:creationId xmlns:a16="http://schemas.microsoft.com/office/drawing/2014/main" id="{B2BF070A-8B33-4F5D-A407-B2BC20E11DC8}"/>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D6B93E6C-157C-47CE-9EFF-FA5AF0920258}"/>
              </a:ext>
            </a:extLst>
          </p:cNvPr>
          <p:cNvSpPr>
            <a:spLocks noGrp="1"/>
          </p:cNvSpPr>
          <p:nvPr>
            <p:ph type="sldNum" sz="quarter" idx="12"/>
          </p:nvPr>
        </p:nvSpPr>
        <p:spPr/>
        <p:txBody>
          <a:bodyPr/>
          <a:lstStyle>
            <a:lvl1pPr>
              <a:defRPr/>
            </a:lvl1pPr>
          </a:lstStyle>
          <a:p>
            <a:pPr>
              <a:defRPr/>
            </a:pPr>
            <a:fld id="{121C3536-14F2-4B92-8EFA-9E54BADD2949}" type="slidenum">
              <a:rPr lang="ru-RU" altLang="ru-RU"/>
              <a:pPr>
                <a:defRPr/>
              </a:pPr>
              <a:t>‹#›</a:t>
            </a:fld>
            <a:endParaRPr lang="ru-RU" altLang="ru-RU"/>
          </a:p>
        </p:txBody>
      </p:sp>
    </p:spTree>
    <p:extLst>
      <p:ext uri="{BB962C8B-B14F-4D97-AF65-F5344CB8AC3E}">
        <p14:creationId xmlns:p14="http://schemas.microsoft.com/office/powerpoint/2010/main" val="116180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D98499A6-3E0A-4C38-8D8D-11A3DE95E28D}"/>
              </a:ext>
            </a:extLst>
          </p:cNvPr>
          <p:cNvGrpSpPr>
            <a:grpSpLocks/>
          </p:cNvGrpSpPr>
          <p:nvPr/>
        </p:nvGrpSpPr>
        <p:grpSpPr bwMode="auto">
          <a:xfrm>
            <a:off x="9207500" y="2963863"/>
            <a:ext cx="2981325" cy="3208337"/>
            <a:chOff x="9206969" y="2963333"/>
            <a:chExt cx="2981858" cy="3208867"/>
          </a:xfrm>
        </p:grpSpPr>
        <p:cxnSp>
          <p:nvCxnSpPr>
            <p:cNvPr id="8" name="Straight Connector 7">
              <a:extLst>
                <a:ext uri="{FF2B5EF4-FFF2-40B4-BE49-F238E27FC236}">
                  <a16:creationId xmlns:a16="http://schemas.microsoft.com/office/drawing/2014/main" id="{819F76F2-A1EB-489C-B792-053DA152A3B4}"/>
                </a:ext>
              </a:extLst>
            </p:cNvPr>
            <p:cNvCxnSpPr/>
            <p:nvPr/>
          </p:nvCxnSpPr>
          <p:spPr>
            <a:xfrm flipH="1">
              <a:off x="11275852" y="2963333"/>
              <a:ext cx="912975" cy="91296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506CF6B-E4B8-46B7-8948-D401B53CD8D0}"/>
                </a:ext>
              </a:extLst>
            </p:cNvPr>
            <p:cNvCxnSpPr/>
            <p:nvPr/>
          </p:nvCxnSpPr>
          <p:spPr>
            <a:xfrm flipH="1">
              <a:off x="9206969" y="3190383"/>
              <a:ext cx="2981858" cy="298181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F8A44D2-FDB0-4D76-B019-EA089D30B54D}"/>
                </a:ext>
              </a:extLst>
            </p:cNvPr>
            <p:cNvCxnSpPr/>
            <p:nvPr/>
          </p:nvCxnSpPr>
          <p:spPr>
            <a:xfrm flipH="1">
              <a:off x="10293013" y="3285648"/>
              <a:ext cx="1895814" cy="189578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7A0912D-2F03-4490-9B09-9C397F68F08E}"/>
                </a:ext>
              </a:extLst>
            </p:cNvPr>
            <p:cNvCxnSpPr/>
            <p:nvPr/>
          </p:nvCxnSpPr>
          <p:spPr>
            <a:xfrm flipH="1">
              <a:off x="10443853" y="3131636"/>
              <a:ext cx="1744974" cy="17449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42E711C-D234-448F-B5DB-8AA181BDEB61}"/>
                </a:ext>
              </a:extLst>
            </p:cNvPr>
            <p:cNvCxnSpPr/>
            <p:nvPr/>
          </p:nvCxnSpPr>
          <p:spPr>
            <a:xfrm flipH="1">
              <a:off x="10918600" y="3682589"/>
              <a:ext cx="1270227" cy="127021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a:extLst>
              <a:ext uri="{FF2B5EF4-FFF2-40B4-BE49-F238E27FC236}">
                <a16:creationId xmlns:a16="http://schemas.microsoft.com/office/drawing/2014/main" id="{A2BEB606-72C3-4DC0-BB1E-37800BA67BAC}"/>
              </a:ext>
            </a:extLst>
          </p:cNvPr>
          <p:cNvSpPr>
            <a:spLocks noGrp="1"/>
          </p:cNvSpPr>
          <p:nvPr>
            <p:ph type="title"/>
          </p:nvPr>
        </p:nvSpPr>
        <p:spPr>
          <a:xfrm>
            <a:off x="684213" y="4487863"/>
            <a:ext cx="8534400" cy="150653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1028" name="Text Placeholder 2">
            <a:extLst>
              <a:ext uri="{FF2B5EF4-FFF2-40B4-BE49-F238E27FC236}">
                <a16:creationId xmlns:a16="http://schemas.microsoft.com/office/drawing/2014/main" id="{07081E95-F9D0-456C-8416-77D70C2DBC53}"/>
              </a:ext>
            </a:extLst>
          </p:cNvPr>
          <p:cNvSpPr>
            <a:spLocks noGrp="1"/>
          </p:cNvSpPr>
          <p:nvPr>
            <p:ph type="body" idx="1"/>
          </p:nvPr>
        </p:nvSpPr>
        <p:spPr bwMode="auto">
          <a:xfrm>
            <a:off x="684213" y="685800"/>
            <a:ext cx="85344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Date Placeholder 3">
            <a:extLst>
              <a:ext uri="{FF2B5EF4-FFF2-40B4-BE49-F238E27FC236}">
                <a16:creationId xmlns:a16="http://schemas.microsoft.com/office/drawing/2014/main" id="{233D4BAB-E939-4047-A238-26BE9A387437}"/>
              </a:ext>
            </a:extLst>
          </p:cNvPr>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cs typeface="+mn-cs"/>
              </a:defRPr>
            </a:lvl1pPr>
          </a:lstStyle>
          <a:p>
            <a:pPr>
              <a:defRPr/>
            </a:pPr>
            <a:fld id="{90ED32B0-7CFB-46DD-AC43-1581EA7BC36C}" type="datetimeFigureOut">
              <a:rPr lang="ru-RU"/>
              <a:pPr>
                <a:defRPr/>
              </a:pPr>
              <a:t>30.09.2024</a:t>
            </a:fld>
            <a:endParaRPr lang="ru-RU"/>
          </a:p>
        </p:txBody>
      </p:sp>
      <p:sp>
        <p:nvSpPr>
          <p:cNvPr id="5" name="Footer Placeholder 4">
            <a:extLst>
              <a:ext uri="{FF2B5EF4-FFF2-40B4-BE49-F238E27FC236}">
                <a16:creationId xmlns:a16="http://schemas.microsoft.com/office/drawing/2014/main" id="{93E6996F-5AF0-4FEA-AD3D-6892B3C7F45B}"/>
              </a:ext>
            </a:extLst>
          </p:cNvPr>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cs typeface="+mn-cs"/>
              </a:defRPr>
            </a:lvl1pPr>
          </a:lstStyle>
          <a:p>
            <a:pPr>
              <a:defRPr/>
            </a:pPr>
            <a:endParaRPr lang="ru-RU"/>
          </a:p>
        </p:txBody>
      </p:sp>
      <p:sp>
        <p:nvSpPr>
          <p:cNvPr id="6" name="Slide Number Placeholder 5">
            <a:extLst>
              <a:ext uri="{FF2B5EF4-FFF2-40B4-BE49-F238E27FC236}">
                <a16:creationId xmlns:a16="http://schemas.microsoft.com/office/drawing/2014/main" id="{07076E29-0276-459E-90A9-91BE1FF23CA5}"/>
              </a:ext>
            </a:extLst>
          </p:cNvPr>
          <p:cNvSpPr>
            <a:spLocks noGrp="1"/>
          </p:cNvSpPr>
          <p:nvPr>
            <p:ph type="sldNum" sz="quarter" idx="4"/>
          </p:nvPr>
        </p:nvSpPr>
        <p:spPr>
          <a:xfrm>
            <a:off x="10363200" y="5578475"/>
            <a:ext cx="1143000" cy="6699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3200" smtClean="0">
                <a:solidFill>
                  <a:srgbClr val="0A304A"/>
                </a:solidFill>
                <a:latin typeface="Palatino Linotype" panose="02040502050505030304" pitchFamily="18" charset="0"/>
              </a:defRPr>
            </a:lvl1pPr>
          </a:lstStyle>
          <a:p>
            <a:pPr>
              <a:defRPr/>
            </a:pPr>
            <a:fld id="{6E1E2703-1EC7-4B0F-8558-05A9A8748CF6}" type="slidenum">
              <a:rPr lang="ru-RU" altLang="ru-RU"/>
              <a:pPr>
                <a:defRPr/>
              </a:pPr>
              <a:t>‹#›</a:t>
            </a:fld>
            <a:endParaRPr lang="ru-RU" altLang="ru-RU"/>
          </a:p>
        </p:txBody>
      </p:sp>
    </p:spTree>
  </p:cSld>
  <p:clrMap bg1="dk1" tx1="lt1" bg2="dk2" tx2="lt2" accent1="accent1" accent2="accent2" accent3="accent3" accent4="accent4" accent5="accent5" accent6="accent6" hlink="hlink" folHlink="folHlink"/>
  <p:sldLayoutIdLst>
    <p:sldLayoutId id="2147483739" r:id="rId1"/>
    <p:sldLayoutId id="2147483726" r:id="rId2"/>
    <p:sldLayoutId id="2147483727" r:id="rId3"/>
    <p:sldLayoutId id="2147483728" r:id="rId4"/>
    <p:sldLayoutId id="2147483729" r:id="rId5"/>
    <p:sldLayoutId id="2147483730" r:id="rId6"/>
    <p:sldLayoutId id="2147483740" r:id="rId7"/>
    <p:sldLayoutId id="2147483731" r:id="rId8"/>
    <p:sldLayoutId id="2147483732" r:id="rId9"/>
    <p:sldLayoutId id="2147483733" r:id="rId10"/>
    <p:sldLayoutId id="2147483734" r:id="rId11"/>
    <p:sldLayoutId id="2147483741" r:id="rId12"/>
    <p:sldLayoutId id="2147483735" r:id="rId13"/>
    <p:sldLayoutId id="2147483742" r:id="rId14"/>
    <p:sldLayoutId id="2147483736" r:id="rId15"/>
    <p:sldLayoutId id="2147483737" r:id="rId16"/>
    <p:sldLayoutId id="2147483738" r:id="rId17"/>
  </p:sldLayoutIdLst>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Palatino Linotype" panose="02040502050505030304" pitchFamily="18" charset="0"/>
        </a:defRPr>
      </a:lvl2pPr>
      <a:lvl3pPr algn="l" defTabSz="457200" rtl="0" eaLnBrk="0" fontAlgn="base" hangingPunct="0">
        <a:spcBef>
          <a:spcPct val="0"/>
        </a:spcBef>
        <a:spcAft>
          <a:spcPct val="0"/>
        </a:spcAft>
        <a:defRPr sz="3600">
          <a:solidFill>
            <a:schemeClr val="tx1"/>
          </a:solidFill>
          <a:latin typeface="Palatino Linotype" panose="02040502050505030304" pitchFamily="18" charset="0"/>
        </a:defRPr>
      </a:lvl3pPr>
      <a:lvl4pPr algn="l" defTabSz="457200" rtl="0" eaLnBrk="0" fontAlgn="base" hangingPunct="0">
        <a:spcBef>
          <a:spcPct val="0"/>
        </a:spcBef>
        <a:spcAft>
          <a:spcPct val="0"/>
        </a:spcAft>
        <a:defRPr sz="3600">
          <a:solidFill>
            <a:schemeClr val="tx1"/>
          </a:solidFill>
          <a:latin typeface="Palatino Linotype" panose="02040502050505030304" pitchFamily="18" charset="0"/>
        </a:defRPr>
      </a:lvl4pPr>
      <a:lvl5pPr algn="l" defTabSz="457200" rtl="0" eaLnBrk="0" fontAlgn="base" hangingPunct="0">
        <a:spcBef>
          <a:spcPct val="0"/>
        </a:spcBef>
        <a:spcAft>
          <a:spcPct val="0"/>
        </a:spcAft>
        <a:defRPr sz="3600">
          <a:solidFill>
            <a:schemeClr val="tx1"/>
          </a:solidFill>
          <a:latin typeface="Palatino Linotype" panose="02040502050505030304"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78877"/>
            </a:gs>
            <a:gs pos="35001">
              <a:srgbClr val="078877"/>
            </a:gs>
            <a:gs pos="97000">
              <a:srgbClr val="4BE7C8"/>
            </a:gs>
            <a:gs pos="100000">
              <a:srgbClr val="4BE7C8"/>
            </a:gs>
          </a:gsLst>
          <a:lin ang="16200000" scaled="1"/>
        </a:gra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D98499A6-3E0A-4C38-8D8D-11A3DE95E28D}"/>
              </a:ext>
            </a:extLst>
          </p:cNvPr>
          <p:cNvGrpSpPr>
            <a:grpSpLocks/>
          </p:cNvGrpSpPr>
          <p:nvPr/>
        </p:nvGrpSpPr>
        <p:grpSpPr bwMode="auto">
          <a:xfrm>
            <a:off x="9207500" y="2963863"/>
            <a:ext cx="2981325" cy="3208337"/>
            <a:chOff x="9206969" y="2963333"/>
            <a:chExt cx="2981858" cy="3208867"/>
          </a:xfrm>
        </p:grpSpPr>
        <p:cxnSp>
          <p:nvCxnSpPr>
            <p:cNvPr id="8" name="Straight Connector 7">
              <a:extLst>
                <a:ext uri="{FF2B5EF4-FFF2-40B4-BE49-F238E27FC236}">
                  <a16:creationId xmlns:a16="http://schemas.microsoft.com/office/drawing/2014/main" id="{819F76F2-A1EB-489C-B792-053DA152A3B4}"/>
                </a:ext>
              </a:extLst>
            </p:cNvPr>
            <p:cNvCxnSpPr/>
            <p:nvPr/>
          </p:nvCxnSpPr>
          <p:spPr>
            <a:xfrm flipH="1">
              <a:off x="11275852" y="2963333"/>
              <a:ext cx="912975" cy="91296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506CF6B-E4B8-46B7-8948-D401B53CD8D0}"/>
                </a:ext>
              </a:extLst>
            </p:cNvPr>
            <p:cNvCxnSpPr/>
            <p:nvPr/>
          </p:nvCxnSpPr>
          <p:spPr>
            <a:xfrm flipH="1">
              <a:off x="9206969" y="3190383"/>
              <a:ext cx="2981858" cy="298181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F8A44D2-FDB0-4D76-B019-EA089D30B54D}"/>
                </a:ext>
              </a:extLst>
            </p:cNvPr>
            <p:cNvCxnSpPr/>
            <p:nvPr/>
          </p:nvCxnSpPr>
          <p:spPr>
            <a:xfrm flipH="1">
              <a:off x="10293013" y="3285648"/>
              <a:ext cx="1895814" cy="189578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7A0912D-2F03-4490-9B09-9C397F68F08E}"/>
                </a:ext>
              </a:extLst>
            </p:cNvPr>
            <p:cNvCxnSpPr/>
            <p:nvPr/>
          </p:nvCxnSpPr>
          <p:spPr>
            <a:xfrm flipH="1">
              <a:off x="10443853" y="3131636"/>
              <a:ext cx="1744974" cy="17449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42E711C-D234-448F-B5DB-8AA181BDEB61}"/>
                </a:ext>
              </a:extLst>
            </p:cNvPr>
            <p:cNvCxnSpPr/>
            <p:nvPr/>
          </p:nvCxnSpPr>
          <p:spPr>
            <a:xfrm flipH="1">
              <a:off x="10918600" y="3682589"/>
              <a:ext cx="1270227" cy="127021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a:extLst>
              <a:ext uri="{FF2B5EF4-FFF2-40B4-BE49-F238E27FC236}">
                <a16:creationId xmlns:a16="http://schemas.microsoft.com/office/drawing/2014/main" id="{A2BEB606-72C3-4DC0-BB1E-37800BA67BAC}"/>
              </a:ext>
            </a:extLst>
          </p:cNvPr>
          <p:cNvSpPr>
            <a:spLocks noGrp="1"/>
          </p:cNvSpPr>
          <p:nvPr>
            <p:ph type="title"/>
          </p:nvPr>
        </p:nvSpPr>
        <p:spPr>
          <a:xfrm>
            <a:off x="684213" y="4487863"/>
            <a:ext cx="8534400" cy="150653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1028" name="Text Placeholder 2">
            <a:extLst>
              <a:ext uri="{FF2B5EF4-FFF2-40B4-BE49-F238E27FC236}">
                <a16:creationId xmlns:a16="http://schemas.microsoft.com/office/drawing/2014/main" id="{07081E95-F9D0-456C-8416-77D70C2DBC53}"/>
              </a:ext>
            </a:extLst>
          </p:cNvPr>
          <p:cNvSpPr>
            <a:spLocks noGrp="1"/>
          </p:cNvSpPr>
          <p:nvPr>
            <p:ph type="body" idx="1"/>
          </p:nvPr>
        </p:nvSpPr>
        <p:spPr bwMode="auto">
          <a:xfrm>
            <a:off x="684213" y="685800"/>
            <a:ext cx="85344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Date Placeholder 3">
            <a:extLst>
              <a:ext uri="{FF2B5EF4-FFF2-40B4-BE49-F238E27FC236}">
                <a16:creationId xmlns:a16="http://schemas.microsoft.com/office/drawing/2014/main" id="{233D4BAB-E939-4047-A238-26BE9A387437}"/>
              </a:ext>
            </a:extLst>
          </p:cNvPr>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ED32B0-7CFB-46DD-AC43-1581EA7BC36C}" type="datetimeFigureOut">
              <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30.09.2024</a:t>
            </a:fld>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5" name="Footer Placeholder 4">
            <a:extLst>
              <a:ext uri="{FF2B5EF4-FFF2-40B4-BE49-F238E27FC236}">
                <a16:creationId xmlns:a16="http://schemas.microsoft.com/office/drawing/2014/main" id="{93E6996F-5AF0-4FEA-AD3D-6892B3C7F45B}"/>
              </a:ext>
            </a:extLst>
          </p:cNvPr>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srgbClr val="146194">
                  <a:lumMod val="50000"/>
                </a:srgbClr>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07076E29-0276-459E-90A9-91BE1FF23CA5}"/>
              </a:ext>
            </a:extLst>
          </p:cNvPr>
          <p:cNvSpPr>
            <a:spLocks noGrp="1"/>
          </p:cNvSpPr>
          <p:nvPr>
            <p:ph type="sldNum" sz="quarter" idx="4"/>
          </p:nvPr>
        </p:nvSpPr>
        <p:spPr>
          <a:xfrm>
            <a:off x="10363200" y="5578475"/>
            <a:ext cx="1143000" cy="6699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3200" smtClean="0">
                <a:solidFill>
                  <a:srgbClr val="0A304A"/>
                </a:solidFill>
                <a:latin typeface="Palatino Linotype" panose="0204050205050503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1E2703-1EC7-4B0F-8558-05A9A8748CF6}" type="slidenum">
              <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altLang="ru-RU" sz="3200" b="0" i="0" u="none" strike="noStrike" kern="1200" cap="none" spc="0" normalizeH="0" baseline="0" noProof="0">
              <a:ln>
                <a:noFill/>
              </a:ln>
              <a:solidFill>
                <a:srgbClr val="0A304A"/>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3580563435"/>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Lst>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Palatino Linotype" panose="02040502050505030304" pitchFamily="18" charset="0"/>
        </a:defRPr>
      </a:lvl2pPr>
      <a:lvl3pPr algn="l" defTabSz="457200" rtl="0" eaLnBrk="0" fontAlgn="base" hangingPunct="0">
        <a:spcBef>
          <a:spcPct val="0"/>
        </a:spcBef>
        <a:spcAft>
          <a:spcPct val="0"/>
        </a:spcAft>
        <a:defRPr sz="3600">
          <a:solidFill>
            <a:schemeClr val="tx1"/>
          </a:solidFill>
          <a:latin typeface="Palatino Linotype" panose="02040502050505030304" pitchFamily="18" charset="0"/>
        </a:defRPr>
      </a:lvl3pPr>
      <a:lvl4pPr algn="l" defTabSz="457200" rtl="0" eaLnBrk="0" fontAlgn="base" hangingPunct="0">
        <a:spcBef>
          <a:spcPct val="0"/>
        </a:spcBef>
        <a:spcAft>
          <a:spcPct val="0"/>
        </a:spcAft>
        <a:defRPr sz="3600">
          <a:solidFill>
            <a:schemeClr val="tx1"/>
          </a:solidFill>
          <a:latin typeface="Palatino Linotype" panose="02040502050505030304" pitchFamily="18" charset="0"/>
        </a:defRPr>
      </a:lvl4pPr>
      <a:lvl5pPr algn="l" defTabSz="457200" rtl="0" eaLnBrk="0" fontAlgn="base" hangingPunct="0">
        <a:spcBef>
          <a:spcPct val="0"/>
        </a:spcBef>
        <a:spcAft>
          <a:spcPct val="0"/>
        </a:spcAft>
        <a:defRPr sz="3600">
          <a:solidFill>
            <a:schemeClr val="tx1"/>
          </a:solidFill>
          <a:latin typeface="Palatino Linotype" panose="02040502050505030304"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TextBox 5">
            <a:extLst>
              <a:ext uri="{FF2B5EF4-FFF2-40B4-BE49-F238E27FC236}">
                <a16:creationId xmlns:a16="http://schemas.microsoft.com/office/drawing/2014/main" id="{665DA329-6CAB-4100-9CEB-9F35A4489599}"/>
              </a:ext>
            </a:extLst>
          </p:cNvPr>
          <p:cNvSpPr txBox="1">
            <a:spLocks noChangeArrowheads="1"/>
          </p:cNvSpPr>
          <p:nvPr/>
        </p:nvSpPr>
        <p:spPr bwMode="auto">
          <a:xfrm>
            <a:off x="3402013" y="16906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0" i="0" u="none" strike="noStrike" kern="1200" cap="none" spc="0" normalizeH="0" baseline="0" noProof="0">
              <a:ln>
                <a:noFill/>
              </a:ln>
              <a:solidFill>
                <a:prstClr val="white"/>
              </a:solidFill>
              <a:effectLst/>
              <a:uLnTx/>
              <a:uFillTx/>
              <a:latin typeface="Palatino Linotype" panose="02040502050505030304" pitchFamily="18" charset="0"/>
              <a:ea typeface="+mn-ea"/>
              <a:cs typeface="Arial" panose="020B0604020202020204" pitchFamily="34" charset="0"/>
            </a:endParaRPr>
          </a:p>
        </p:txBody>
      </p:sp>
      <p:pic>
        <p:nvPicPr>
          <p:cNvPr id="8195" name="Рисунок 7">
            <a:extLst>
              <a:ext uri="{FF2B5EF4-FFF2-40B4-BE49-F238E27FC236}">
                <a16:creationId xmlns:a16="http://schemas.microsoft.com/office/drawing/2014/main" id="{2ABBA4BA-9D70-423E-98B3-8F8F27FE9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207963"/>
            <a:ext cx="367665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Прямоугольник 4">
            <a:extLst>
              <a:ext uri="{FF2B5EF4-FFF2-40B4-BE49-F238E27FC236}">
                <a16:creationId xmlns:a16="http://schemas.microsoft.com/office/drawing/2014/main" id="{F8F18866-5F0A-4D73-AD41-8D30D751175E}"/>
              </a:ext>
            </a:extLst>
          </p:cNvPr>
          <p:cNvSpPr>
            <a:spLocks noChangeArrowheads="1"/>
          </p:cNvSpPr>
          <p:nvPr/>
        </p:nvSpPr>
        <p:spPr bwMode="auto">
          <a:xfrm>
            <a:off x="7410450" y="5305425"/>
            <a:ext cx="4675188" cy="307975"/>
          </a:xfrm>
          <a:prstGeom prst="rect">
            <a:avLst/>
          </a:prstGeom>
          <a:solidFill>
            <a:srgbClr val="07887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ru-RU" altLang="ru-RU" sz="1400" b="0" i="0" u="none" strike="noStrike" kern="1200" cap="none" spc="0" normalizeH="0" baseline="0" noProof="0">
              <a:ln>
                <a:noFill/>
              </a:ln>
              <a:solidFill>
                <a:srgbClr val="E5C78C"/>
              </a:solidFill>
              <a:effectLst/>
              <a:uLnTx/>
              <a:uFillTx/>
              <a:latin typeface="Arial" panose="020B0604020202020204" pitchFamily="34" charset="0"/>
              <a:ea typeface="+mn-ea"/>
              <a:cs typeface="Arial" panose="020B0604020202020204" pitchFamily="34" charset="0"/>
            </a:endParaRPr>
          </a:p>
        </p:txBody>
      </p:sp>
      <p:sp>
        <p:nvSpPr>
          <p:cNvPr id="8197" name="Прямоугольник 6">
            <a:extLst>
              <a:ext uri="{FF2B5EF4-FFF2-40B4-BE49-F238E27FC236}">
                <a16:creationId xmlns:a16="http://schemas.microsoft.com/office/drawing/2014/main" id="{43E3149E-8F13-481E-B560-2CE00D86FEF0}"/>
              </a:ext>
            </a:extLst>
          </p:cNvPr>
          <p:cNvSpPr>
            <a:spLocks noChangeArrowheads="1"/>
          </p:cNvSpPr>
          <p:nvPr/>
        </p:nvSpPr>
        <p:spPr bwMode="auto">
          <a:xfrm>
            <a:off x="2779713" y="2057400"/>
            <a:ext cx="9240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hangingPunct="1">
              <a:defRPr/>
            </a:pPr>
            <a:r>
              <a:rPr lang="ru-RU" sz="3200" dirty="0">
                <a:solidFill>
                  <a:srgbClr val="E5C78C"/>
                </a:solidFill>
                <a:latin typeface="Times New Roman" panose="02020603050405020304" pitchFamily="18" charset="0"/>
                <a:ea typeface="Times New Roman" panose="02020603050405020304" pitchFamily="18" charset="0"/>
              </a:rPr>
              <a:t>Общая характеристика конфликта</a:t>
            </a:r>
            <a:r>
              <a:rPr lang="ru-RU" sz="3200" dirty="0" smtClean="0">
                <a:solidFill>
                  <a:srgbClr val="E5C78C"/>
                </a:solidFill>
                <a:latin typeface="Times New Roman" panose="02020603050405020304" pitchFamily="18" charset="0"/>
                <a:ea typeface="Times New Roman" panose="02020603050405020304" pitchFamily="18" charset="0"/>
              </a:rPr>
              <a:t>.</a:t>
            </a:r>
            <a:endParaRPr lang="en-US" altLang="ru-RU" sz="3200" b="1" dirty="0">
              <a:solidFill>
                <a:srgbClr val="E5C78C"/>
              </a:solidFill>
              <a:latin typeface="Palatino Linotype" panose="02040502050505030304" pitchFamily="18" charset="0"/>
            </a:endParaRPr>
          </a:p>
        </p:txBody>
      </p:sp>
      <p:sp>
        <p:nvSpPr>
          <p:cNvPr id="8198" name="Прямоугольник 8">
            <a:extLst>
              <a:ext uri="{FF2B5EF4-FFF2-40B4-BE49-F238E27FC236}">
                <a16:creationId xmlns:a16="http://schemas.microsoft.com/office/drawing/2014/main" id="{75C42648-EC87-4F44-9158-520F8113188D}"/>
              </a:ext>
            </a:extLst>
          </p:cNvPr>
          <p:cNvSpPr>
            <a:spLocks noChangeArrowheads="1"/>
          </p:cNvSpPr>
          <p:nvPr/>
        </p:nvSpPr>
        <p:spPr bwMode="auto">
          <a:xfrm>
            <a:off x="7285038" y="5613400"/>
            <a:ext cx="4673600" cy="461665"/>
          </a:xfrm>
          <a:prstGeom prst="rect">
            <a:avLst/>
          </a:prstGeom>
          <a:solidFill>
            <a:srgbClr val="07887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ru-RU" altLang="ru-RU" sz="2400" b="0" i="0" u="none" strike="noStrike" kern="1200" cap="none" spc="0" normalizeH="0" baseline="0" noProof="0" dirty="0">
              <a:ln>
                <a:noFill/>
              </a:ln>
              <a:solidFill>
                <a:srgbClr val="E5C78C"/>
              </a:solidFill>
              <a:effectLst/>
              <a:uLnTx/>
              <a:uFillTx/>
              <a:latin typeface="Arial" panose="020B0604020202020204" pitchFamily="34" charset="0"/>
              <a:ea typeface="+mn-ea"/>
              <a:cs typeface="Arial" panose="020B0604020202020204" pitchFamily="34" charset="0"/>
            </a:endParaRPr>
          </a:p>
        </p:txBody>
      </p:sp>
      <p:sp>
        <p:nvSpPr>
          <p:cNvPr id="7" name="Прямоугольник 8"/>
          <p:cNvSpPr>
            <a:spLocks noChangeArrowheads="1"/>
          </p:cNvSpPr>
          <p:nvPr/>
        </p:nvSpPr>
        <p:spPr bwMode="auto">
          <a:xfrm>
            <a:off x="7346950" y="5125129"/>
            <a:ext cx="4673600" cy="1323439"/>
          </a:xfrm>
          <a:prstGeom prst="rect">
            <a:avLst/>
          </a:prstGeom>
          <a:solidFill>
            <a:srgbClr val="07887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altLang="ru-RU" sz="2000" b="0" i="0" u="none" strike="noStrike" kern="1200" cap="none" spc="0" normalizeH="0" baseline="0" noProof="0" dirty="0" err="1" smtClean="0">
                <a:ln>
                  <a:noFill/>
                </a:ln>
                <a:solidFill>
                  <a:srgbClr val="E5C78C"/>
                </a:solidFill>
                <a:effectLst/>
                <a:uLnTx/>
                <a:uFillTx/>
                <a:latin typeface="+mn-lt"/>
              </a:rPr>
              <a:t>Ворожейкина</a:t>
            </a:r>
            <a:r>
              <a:rPr kumimoji="0" lang="ru-RU" altLang="ru-RU" sz="2000" b="0" i="0" u="none" strike="noStrike" kern="1200" cap="none" spc="0" normalizeH="0" noProof="0" dirty="0" smtClean="0">
                <a:ln>
                  <a:noFill/>
                </a:ln>
                <a:solidFill>
                  <a:srgbClr val="E5C78C"/>
                </a:solidFill>
                <a:effectLst/>
                <a:uLnTx/>
                <a:uFillTx/>
                <a:latin typeface="+mn-lt"/>
              </a:rPr>
              <a:t> Лариса Ивановна</a:t>
            </a:r>
          </a:p>
          <a:p>
            <a:pPr marL="0" marR="0" lvl="0" indent="0" algn="r" defTabSz="914400" rtl="0" eaLnBrk="1" fontAlgn="base" latinLnBrk="0" hangingPunct="1">
              <a:lnSpc>
                <a:spcPct val="100000"/>
              </a:lnSpc>
              <a:spcBef>
                <a:spcPct val="0"/>
              </a:spcBef>
              <a:spcAft>
                <a:spcPct val="0"/>
              </a:spcAft>
              <a:buClrTx/>
              <a:buSzTx/>
              <a:buFontTx/>
              <a:buNone/>
              <a:tabLst/>
              <a:defRPr/>
            </a:pPr>
            <a:r>
              <a:rPr lang="ru-RU" altLang="ru-RU" sz="2000" baseline="0" dirty="0" smtClean="0">
                <a:solidFill>
                  <a:srgbClr val="E5C78C"/>
                </a:solidFill>
                <a:latin typeface="+mn-lt"/>
              </a:rPr>
              <a:t>Старший</a:t>
            </a:r>
            <a:r>
              <a:rPr lang="ru-RU" altLang="ru-RU" sz="2000" dirty="0" smtClean="0">
                <a:solidFill>
                  <a:srgbClr val="E5C78C"/>
                </a:solidFill>
                <a:latin typeface="+mn-lt"/>
              </a:rPr>
              <a:t> преподаватель кафедры общей и клинической психологии</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ru-RU" altLang="ru-RU" sz="2000" b="0" i="0" u="none" strike="noStrike" kern="1200" cap="none" spc="0" normalizeH="0" baseline="0" noProof="0" dirty="0">
              <a:ln>
                <a:noFill/>
              </a:ln>
              <a:solidFill>
                <a:srgbClr val="E5C78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784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solidFill>
                  <a:srgbClr val="002060"/>
                </a:solidFill>
                <a:latin typeface="+mn-lt"/>
              </a:rPr>
              <a:t>Классификация конфликтов на основе потребностей субъектов взаимодействия</a:t>
            </a:r>
            <a:endParaRPr lang="ru-RU" sz="2000" dirty="0">
              <a:solidFill>
                <a:srgbClr val="002060"/>
              </a:solidFill>
              <a:latin typeface="+mn-lt"/>
            </a:endParaRPr>
          </a:p>
        </p:txBody>
      </p:sp>
      <p:pic>
        <p:nvPicPr>
          <p:cNvPr id="2050"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572" y="130500"/>
            <a:ext cx="7237445" cy="435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316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6981185" cy="5598268"/>
          </a:xfrm>
        </p:spPr>
        <p:txBody>
          <a:bodyPr/>
          <a:lstStyle/>
          <a:p>
            <a:pPr marL="0" indent="0">
              <a:buNone/>
            </a:pPr>
            <a:r>
              <a:rPr lang="ru-RU" dirty="0" smtClean="0"/>
              <a:t>В зависимости от сферы жизнедеятельности человека, в которой происходят конфликты, их делят на семейные, бытовые, производственные, трудовые, политические и др.</a:t>
            </a:r>
          </a:p>
          <a:p>
            <a:pPr marL="0" indent="0">
              <a:buNone/>
            </a:pPr>
            <a:r>
              <a:rPr lang="ru-RU" dirty="0" smtClean="0"/>
              <a:t>Существенной характеристикой конфликта является их длительность.</a:t>
            </a:r>
          </a:p>
          <a:p>
            <a:pPr marL="0" indent="0">
              <a:buNone/>
            </a:pPr>
            <a:r>
              <a:rPr lang="ru-RU" dirty="0" smtClean="0"/>
              <a:t>Каждый конфликт имеет конструктивные и деструктивные функции. В зависимости от соотношения позитивных и негативных элементов, их делят на: </a:t>
            </a:r>
          </a:p>
          <a:p>
            <a:pPr>
              <a:buFont typeface="Arial" panose="020B0604020202020204" pitchFamily="34" charset="0"/>
              <a:buChar char="•"/>
            </a:pPr>
            <a:r>
              <a:rPr lang="ru-RU" dirty="0" smtClean="0">
                <a:solidFill>
                  <a:srgbClr val="002060"/>
                </a:solidFill>
              </a:rPr>
              <a:t>конструктивные, имеющие как позитивные и так и негативные последствия одновременно;</a:t>
            </a:r>
          </a:p>
          <a:p>
            <a:pPr>
              <a:buFont typeface="Arial" panose="020B0604020202020204" pitchFamily="34" charset="0"/>
              <a:buChar char="•"/>
            </a:pPr>
            <a:r>
              <a:rPr lang="ru-RU" dirty="0">
                <a:solidFill>
                  <a:srgbClr val="002060"/>
                </a:solidFill>
              </a:rPr>
              <a:t>д</a:t>
            </a:r>
            <a:r>
              <a:rPr lang="ru-RU" dirty="0" smtClean="0">
                <a:solidFill>
                  <a:srgbClr val="002060"/>
                </a:solidFill>
              </a:rPr>
              <a:t>еструктивные</a:t>
            </a:r>
            <a:r>
              <a:rPr lang="ru-RU" dirty="0" smtClean="0"/>
              <a:t>.</a:t>
            </a:r>
            <a:endParaRPr lang="ru-RU" dirty="0"/>
          </a:p>
        </p:txBody>
      </p:sp>
      <p:pic>
        <p:nvPicPr>
          <p:cNvPr id="5" name="Рисунок 4"/>
          <p:cNvPicPr>
            <a:picLocks noChangeAspect="1"/>
          </p:cNvPicPr>
          <p:nvPr/>
        </p:nvPicPr>
        <p:blipFill>
          <a:blip r:embed="rId2"/>
          <a:stretch>
            <a:fillRect/>
          </a:stretch>
        </p:blipFill>
        <p:spPr>
          <a:xfrm>
            <a:off x="6017610" y="4902740"/>
            <a:ext cx="3102883" cy="1744104"/>
          </a:xfrm>
          <a:prstGeom prst="rect">
            <a:avLst/>
          </a:prstGeom>
        </p:spPr>
      </p:pic>
      <p:pic>
        <p:nvPicPr>
          <p:cNvPr id="7" name="Рисунок 6"/>
          <p:cNvPicPr>
            <a:picLocks noChangeAspect="1"/>
          </p:cNvPicPr>
          <p:nvPr/>
        </p:nvPicPr>
        <p:blipFill>
          <a:blip r:embed="rId3"/>
          <a:stretch>
            <a:fillRect/>
          </a:stretch>
        </p:blipFill>
        <p:spPr>
          <a:xfrm>
            <a:off x="7569052" y="72958"/>
            <a:ext cx="4064540" cy="1947592"/>
          </a:xfrm>
          <a:prstGeom prst="rect">
            <a:avLst/>
          </a:prstGeom>
        </p:spPr>
      </p:pic>
      <p:pic>
        <p:nvPicPr>
          <p:cNvPr id="8" name="Рисунок 7"/>
          <p:cNvPicPr>
            <a:picLocks noChangeAspect="1"/>
          </p:cNvPicPr>
          <p:nvPr/>
        </p:nvPicPr>
        <p:blipFill>
          <a:blip r:embed="rId4"/>
          <a:stretch>
            <a:fillRect/>
          </a:stretch>
        </p:blipFill>
        <p:spPr>
          <a:xfrm>
            <a:off x="8167991" y="2285999"/>
            <a:ext cx="3385225" cy="2538919"/>
          </a:xfrm>
          <a:prstGeom prst="rect">
            <a:avLst/>
          </a:prstGeom>
        </p:spPr>
      </p:pic>
    </p:spTree>
    <p:extLst>
      <p:ext uri="{BB962C8B-B14F-4D97-AF65-F5344CB8AC3E}">
        <p14:creationId xmlns:p14="http://schemas.microsoft.com/office/powerpoint/2010/main" val="139732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536969" y="5204298"/>
            <a:ext cx="7681643" cy="790102"/>
          </a:xfrm>
        </p:spPr>
        <p:txBody>
          <a:bodyPr>
            <a:normAutofit fontScale="90000"/>
          </a:bodyPr>
          <a:lstStyle/>
          <a:p>
            <a:r>
              <a:rPr lang="ru-RU" sz="2000" dirty="0">
                <a:solidFill>
                  <a:srgbClr val="002060"/>
                </a:solidFill>
                <a:latin typeface="+mn-lt"/>
              </a:rPr>
              <a:t>Классификация конфликтов, их основные причины и динамика </a:t>
            </a:r>
            <a:r>
              <a:rPr lang="ru-RU" sz="2000" dirty="0" smtClean="0">
                <a:solidFill>
                  <a:srgbClr val="002060"/>
                </a:solidFill>
                <a:latin typeface="+mn-lt"/>
              </a:rPr>
              <a:t>протекания</a:t>
            </a:r>
            <a:r>
              <a:rPr lang="ru-RU" sz="2000" dirty="0">
                <a:solidFill>
                  <a:srgbClr val="002060"/>
                </a:solidFill>
                <a:latin typeface="+mn-lt"/>
              </a:rPr>
              <a:t/>
            </a:r>
            <a:br>
              <a:rPr lang="ru-RU" sz="2000" dirty="0">
                <a:solidFill>
                  <a:srgbClr val="002060"/>
                </a:solidFill>
                <a:latin typeface="+mn-lt"/>
              </a:rPr>
            </a:br>
            <a:endParaRPr lang="ru-RU" sz="2000" dirty="0">
              <a:solidFill>
                <a:srgbClr val="002060"/>
              </a:solidFill>
              <a:latin typeface="+mn-lt"/>
            </a:endParaRPr>
          </a:p>
        </p:txBody>
      </p:sp>
      <p:sp>
        <p:nvSpPr>
          <p:cNvPr id="6" name="Объект 5"/>
          <p:cNvSpPr>
            <a:spLocks noGrp="1"/>
          </p:cNvSpPr>
          <p:nvPr>
            <p:ph idx="1"/>
          </p:nvPr>
        </p:nvSpPr>
        <p:spPr>
          <a:xfrm>
            <a:off x="661481" y="321013"/>
            <a:ext cx="10466962" cy="4542817"/>
          </a:xfrm>
        </p:spPr>
        <p:txBody>
          <a:bodyPr/>
          <a:lstStyle/>
          <a:p>
            <a:pPr marL="0" indent="0">
              <a:buNone/>
            </a:pPr>
            <a:r>
              <a:rPr lang="ru-RU" sz="1400" dirty="0" smtClean="0"/>
              <a:t>Конфликты </a:t>
            </a:r>
            <a:r>
              <a:rPr lang="ru-RU" sz="1400" dirty="0"/>
              <a:t>представляют собой сложное социально-психологическое явление. Поэтому их можно классифицировать по различным признакам. Приведем схему классификации конфликтов по 11 основным признакам</a:t>
            </a:r>
          </a:p>
          <a:p>
            <a:pPr marL="0" indent="0">
              <a:buNone/>
            </a:pPr>
            <a:r>
              <a:rPr lang="ru-RU" sz="1400" i="1" dirty="0"/>
              <a:t>2.1. По признаку сферы проявления конфликты могут быть:</a:t>
            </a:r>
            <a:endParaRPr lang="ru-RU" sz="1400" dirty="0"/>
          </a:p>
          <a:p>
            <a:pPr marL="0" indent="0">
              <a:buNone/>
            </a:pPr>
            <a:r>
              <a:rPr lang="ru-RU" sz="1400" dirty="0"/>
              <a:t>– экономическими;</a:t>
            </a:r>
          </a:p>
          <a:p>
            <a:pPr marL="0" indent="0">
              <a:buNone/>
            </a:pPr>
            <a:r>
              <a:rPr lang="ru-RU" sz="1400" dirty="0"/>
              <a:t>– идеологическими;</a:t>
            </a:r>
          </a:p>
          <a:p>
            <a:pPr marL="0" indent="0">
              <a:buNone/>
            </a:pPr>
            <a:r>
              <a:rPr lang="ru-RU" sz="1400" dirty="0"/>
              <a:t>– политическими;</a:t>
            </a:r>
          </a:p>
          <a:p>
            <a:pPr marL="0" indent="0">
              <a:buNone/>
            </a:pPr>
            <a:r>
              <a:rPr lang="ru-RU" sz="1400" dirty="0"/>
              <a:t>– социально-бытовыми;</a:t>
            </a:r>
          </a:p>
          <a:p>
            <a:pPr marL="0" indent="0">
              <a:buNone/>
            </a:pPr>
            <a:r>
              <a:rPr lang="ru-RU" sz="1400" dirty="0"/>
              <a:t>– семейно-бытовыми;</a:t>
            </a:r>
          </a:p>
          <a:p>
            <a:pPr marL="0" indent="0">
              <a:buNone/>
            </a:pPr>
            <a:r>
              <a:rPr lang="ru-RU" sz="1400" dirty="0"/>
              <a:t>2.2. По признаку степени длительности и напряженности конфликты могут быть:</a:t>
            </a:r>
          </a:p>
          <a:p>
            <a:pPr marL="0" indent="0">
              <a:buNone/>
            </a:pPr>
            <a:r>
              <a:rPr lang="ru-RU" sz="1400" dirty="0"/>
              <a:t>– бурными быстро текущими;</a:t>
            </a:r>
          </a:p>
          <a:p>
            <a:pPr marL="0" indent="0">
              <a:buNone/>
            </a:pPr>
            <a:r>
              <a:rPr lang="ru-RU" sz="1400" dirty="0" smtClean="0"/>
              <a:t>– </a:t>
            </a:r>
            <a:r>
              <a:rPr lang="ru-RU" sz="1400" dirty="0"/>
              <a:t>острыми длительными;</a:t>
            </a:r>
          </a:p>
          <a:p>
            <a:pPr marL="0" indent="0">
              <a:buNone/>
            </a:pPr>
            <a:r>
              <a:rPr lang="ru-RU" sz="1400" dirty="0"/>
              <a:t>– слабовыраженными вялотекущими;</a:t>
            </a:r>
          </a:p>
          <a:p>
            <a:pPr marL="0" indent="0">
              <a:buNone/>
            </a:pPr>
            <a:r>
              <a:rPr lang="ru-RU" sz="1400" dirty="0"/>
              <a:t>– слабовыраженными быстротекущими.</a:t>
            </a:r>
          </a:p>
          <a:p>
            <a:endParaRPr lang="ru-RU" dirty="0"/>
          </a:p>
        </p:txBody>
      </p:sp>
    </p:spTree>
    <p:extLst>
      <p:ext uri="{BB962C8B-B14F-4D97-AF65-F5344CB8AC3E}">
        <p14:creationId xmlns:p14="http://schemas.microsoft.com/office/powerpoint/2010/main" val="2163104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3" y="5233481"/>
            <a:ext cx="8534400" cy="760919"/>
          </a:xfrm>
        </p:spPr>
        <p:txBody>
          <a:bodyPr>
            <a:normAutofit/>
          </a:bodyPr>
          <a:lstStyle/>
          <a:p>
            <a:r>
              <a:rPr lang="ru-RU" sz="2000" dirty="0">
                <a:solidFill>
                  <a:srgbClr val="002060"/>
                </a:solidFill>
                <a:latin typeface="+mn-lt"/>
              </a:rPr>
              <a:t>Классификация конфликтов, их основные причины и динамика протекания</a:t>
            </a:r>
            <a:endParaRPr lang="ru-RU" sz="2000" dirty="0">
              <a:latin typeface="+mn-lt"/>
            </a:endParaRPr>
          </a:p>
        </p:txBody>
      </p:sp>
      <p:sp>
        <p:nvSpPr>
          <p:cNvPr id="3" name="Объект 2"/>
          <p:cNvSpPr>
            <a:spLocks noGrp="1"/>
          </p:cNvSpPr>
          <p:nvPr>
            <p:ph idx="1"/>
          </p:nvPr>
        </p:nvSpPr>
        <p:spPr>
          <a:xfrm>
            <a:off x="684212" y="233465"/>
            <a:ext cx="10113489" cy="5000016"/>
          </a:xfrm>
        </p:spPr>
        <p:txBody>
          <a:bodyPr/>
          <a:lstStyle/>
          <a:p>
            <a:pPr marL="0" lvl="0" indent="0">
              <a:buClr>
                <a:prstClr val="white"/>
              </a:buClr>
              <a:buNone/>
            </a:pPr>
            <a:r>
              <a:rPr lang="ru-RU" sz="1400" i="1" dirty="0">
                <a:cs typeface="Arial" panose="020B0604020202020204" pitchFamily="34" charset="0"/>
              </a:rPr>
              <a:t>2.3.   По признаку субъектов конфликтного взаимодействия различают </a:t>
            </a:r>
            <a:r>
              <a:rPr lang="ru-RU" sz="1400" dirty="0">
                <a:cs typeface="Arial" panose="020B0604020202020204" pitchFamily="34" charset="0"/>
              </a:rPr>
              <a:t>следующие виды конфликтов:</a:t>
            </a:r>
          </a:p>
          <a:p>
            <a:pPr marL="0" lvl="0" indent="0">
              <a:buClr>
                <a:prstClr val="white"/>
              </a:buClr>
              <a:buNone/>
            </a:pPr>
            <a:r>
              <a:rPr lang="ru-RU" sz="1400" dirty="0">
                <a:cs typeface="Arial" panose="020B0604020202020204" pitchFamily="34" charset="0"/>
              </a:rPr>
              <a:t>– </a:t>
            </a:r>
            <a:r>
              <a:rPr lang="ru-RU" sz="1400" dirty="0" err="1">
                <a:cs typeface="Arial" panose="020B0604020202020204" pitchFamily="34" charset="0"/>
              </a:rPr>
              <a:t>внутриличностные</a:t>
            </a:r>
            <a:r>
              <a:rPr lang="ru-RU" sz="1400" dirty="0">
                <a:cs typeface="Arial" panose="020B0604020202020204" pitchFamily="34" charset="0"/>
              </a:rPr>
              <a:t>;</a:t>
            </a:r>
          </a:p>
          <a:p>
            <a:pPr marL="0" lvl="0" indent="0">
              <a:buClr>
                <a:prstClr val="white"/>
              </a:buClr>
              <a:buNone/>
            </a:pPr>
            <a:r>
              <a:rPr lang="ru-RU" sz="1400" dirty="0">
                <a:cs typeface="Arial" panose="020B0604020202020204" pitchFamily="34" charset="0"/>
              </a:rPr>
              <a:t>– межличностные;</a:t>
            </a:r>
          </a:p>
          <a:p>
            <a:pPr marL="0" lvl="0" indent="0">
              <a:buClr>
                <a:prstClr val="white"/>
              </a:buClr>
              <a:buNone/>
            </a:pPr>
            <a:r>
              <a:rPr lang="ru-RU" sz="1400" dirty="0">
                <a:cs typeface="Arial" panose="020B0604020202020204" pitchFamily="34" charset="0"/>
              </a:rPr>
              <a:t>– конфликты типа «личность – группа»;</a:t>
            </a:r>
          </a:p>
          <a:p>
            <a:pPr marL="0" lvl="0" indent="0">
              <a:buClr>
                <a:prstClr val="white"/>
              </a:buClr>
              <a:buNone/>
            </a:pPr>
            <a:r>
              <a:rPr lang="ru-RU" sz="1400" dirty="0">
                <a:cs typeface="Arial" panose="020B0604020202020204" pitchFamily="34" charset="0"/>
              </a:rPr>
              <a:t>– межгрупповые.</a:t>
            </a:r>
          </a:p>
          <a:p>
            <a:pPr marL="0" lvl="0" indent="0">
              <a:buClr>
                <a:prstClr val="white"/>
              </a:buClr>
              <a:buNone/>
            </a:pPr>
            <a:r>
              <a:rPr lang="ru-RU" sz="1400" i="1" dirty="0">
                <a:cs typeface="Arial" panose="020B0604020202020204" pitchFamily="34" charset="0"/>
              </a:rPr>
              <a:t>2.4.  По признаку социальных последствий </a:t>
            </a:r>
            <a:r>
              <a:rPr lang="ru-RU" sz="1400" dirty="0">
                <a:cs typeface="Arial" panose="020B0604020202020204" pitchFamily="34" charset="0"/>
              </a:rPr>
              <a:t>все конфликты разделяются на две подгруппы:</a:t>
            </a:r>
          </a:p>
          <a:p>
            <a:pPr marL="0" lvl="0" indent="0">
              <a:buClr>
                <a:prstClr val="white"/>
              </a:buClr>
              <a:buNone/>
            </a:pPr>
            <a:r>
              <a:rPr lang="ru-RU" sz="1400" dirty="0">
                <a:cs typeface="Arial" panose="020B0604020202020204" pitchFamily="34" charset="0"/>
              </a:rPr>
              <a:t>– конструктивные (функциональные, т.е. способствующие принятию обоснованных решений и развитию взаимоотношений);</a:t>
            </a:r>
          </a:p>
          <a:p>
            <a:pPr marL="0" lvl="0" indent="0">
              <a:buClr>
                <a:prstClr val="white"/>
              </a:buClr>
              <a:buNone/>
            </a:pPr>
            <a:r>
              <a:rPr lang="ru-RU" sz="1400" dirty="0">
                <a:cs typeface="Arial" panose="020B0604020202020204" pitchFamily="34" charset="0"/>
              </a:rPr>
              <a:t>–  деструктивные (</a:t>
            </a:r>
            <a:r>
              <a:rPr lang="ru-RU" sz="1400" dirty="0" err="1">
                <a:cs typeface="Arial" panose="020B0604020202020204" pitchFamily="34" charset="0"/>
              </a:rPr>
              <a:t>дисфункциональные</a:t>
            </a:r>
            <a:r>
              <a:rPr lang="ru-RU" sz="1400" dirty="0">
                <a:cs typeface="Arial" panose="020B0604020202020204" pitchFamily="34" charset="0"/>
              </a:rPr>
              <a:t>, т.е. препятствующие эффективному взаимодействию и принятию решений).</a:t>
            </a:r>
          </a:p>
          <a:p>
            <a:pPr marL="0" lvl="0" indent="0">
              <a:buClr>
                <a:prstClr val="white"/>
              </a:buClr>
              <a:buNone/>
            </a:pPr>
            <a:r>
              <a:rPr lang="ru-RU" sz="1400" i="1" dirty="0">
                <a:cs typeface="Arial" panose="020B0604020202020204" pitchFamily="34" charset="0"/>
              </a:rPr>
              <a:t>2.5.  По признаку предмета конфликты </a:t>
            </a:r>
            <a:r>
              <a:rPr lang="ru-RU" sz="1400" dirty="0">
                <a:cs typeface="Arial" panose="020B0604020202020204" pitchFamily="34" charset="0"/>
              </a:rPr>
              <a:t>разделяются на:</a:t>
            </a:r>
          </a:p>
          <a:p>
            <a:pPr marL="0" lvl="0" indent="0">
              <a:buClr>
                <a:prstClr val="white"/>
              </a:buClr>
              <a:buNone/>
            </a:pPr>
            <a:r>
              <a:rPr lang="ru-RU" sz="1400" dirty="0">
                <a:cs typeface="Arial" panose="020B0604020202020204" pitchFamily="34" charset="0"/>
              </a:rPr>
              <a:t>– реалистические (предметные, т.е. вызванные неудовлетворением определенных требований участников или несправедливым, по мнению одной или обеих сторон, распределением между ними каких-либо преимуществ или направленные на достижение конкретного результата);</a:t>
            </a:r>
          </a:p>
          <a:p>
            <a:pPr marL="0" lvl="0" indent="0">
              <a:buClr>
                <a:prstClr val="white"/>
              </a:buClr>
              <a:buNone/>
            </a:pPr>
            <a:r>
              <a:rPr lang="ru-RU" sz="1400" dirty="0">
                <a:cs typeface="Arial" panose="020B0604020202020204" pitchFamily="34" charset="0"/>
              </a:rPr>
              <a:t>– нереалистичные (беспредметные, т.е. имеющие своей целью открытое выражение накопившихся отрицательных эмоций, обид, враждебности, когда острое конфликтное взаимодействие становится не средством достижения результата, а самоцелью).</a:t>
            </a:r>
          </a:p>
          <a:p>
            <a:endParaRPr lang="ru-RU" dirty="0"/>
          </a:p>
        </p:txBody>
      </p:sp>
    </p:spTree>
    <p:extLst>
      <p:ext uri="{BB962C8B-B14F-4D97-AF65-F5344CB8AC3E}">
        <p14:creationId xmlns:p14="http://schemas.microsoft.com/office/powerpoint/2010/main" val="522038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3" y="5243209"/>
            <a:ext cx="8534400" cy="751191"/>
          </a:xfrm>
        </p:spPr>
        <p:txBody>
          <a:bodyPr>
            <a:normAutofit/>
          </a:bodyPr>
          <a:lstStyle/>
          <a:p>
            <a:r>
              <a:rPr lang="ru-RU" sz="2000" dirty="0">
                <a:solidFill>
                  <a:srgbClr val="002060"/>
                </a:solidFill>
              </a:rPr>
              <a:t>Классификация конфликтов, их основные причины и динамика протекания</a:t>
            </a:r>
            <a:endParaRPr lang="ru-RU" sz="2000" dirty="0"/>
          </a:p>
        </p:txBody>
      </p:sp>
      <p:sp>
        <p:nvSpPr>
          <p:cNvPr id="7" name="Прямоугольник 6"/>
          <p:cNvSpPr/>
          <p:nvPr/>
        </p:nvSpPr>
        <p:spPr>
          <a:xfrm>
            <a:off x="684213" y="564204"/>
            <a:ext cx="9471464" cy="3542508"/>
          </a:xfrm>
          <a:prstGeom prst="rect">
            <a:avLst/>
          </a:prstGeom>
        </p:spPr>
        <p:txBody>
          <a:bodyPr wrap="square">
            <a:spAutoFit/>
          </a:bodyPr>
          <a:lstStyle/>
          <a:p>
            <a:pPr lvl="0" defTabSz="457200">
              <a:spcBef>
                <a:spcPct val="20000"/>
              </a:spcBef>
              <a:spcAft>
                <a:spcPts val="600"/>
              </a:spcAft>
              <a:buClr>
                <a:prstClr val="white"/>
              </a:buClr>
              <a:buSzPct val="80000"/>
            </a:pPr>
            <a:r>
              <a:rPr lang="ru-RU" sz="1400" i="1" dirty="0">
                <a:solidFill>
                  <a:srgbClr val="0F496F"/>
                </a:solidFill>
                <a:latin typeface="Palatino Linotype"/>
              </a:rPr>
              <a:t>2.6. По признаку источника возникновения </a:t>
            </a:r>
            <a:r>
              <a:rPr lang="ru-RU" sz="1400" dirty="0">
                <a:solidFill>
                  <a:srgbClr val="0F496F"/>
                </a:solidFill>
                <a:latin typeface="Palatino Linotype"/>
              </a:rPr>
              <a:t>различают конфликты двух видов:</a:t>
            </a:r>
          </a:p>
          <a:p>
            <a:pPr lvl="0" defTabSz="457200">
              <a:spcBef>
                <a:spcPct val="20000"/>
              </a:spcBef>
              <a:spcAft>
                <a:spcPts val="600"/>
              </a:spcAft>
              <a:buClr>
                <a:prstClr val="white"/>
              </a:buClr>
              <a:buSzPct val="80000"/>
            </a:pPr>
            <a:r>
              <a:rPr lang="ru-RU" sz="1400" dirty="0">
                <a:solidFill>
                  <a:srgbClr val="0F496F"/>
                </a:solidFill>
                <a:latin typeface="Palatino Linotype"/>
              </a:rPr>
              <a:t>– объективно обусловленные (т.е. возникающие в сложной противоречивой ситуации взаимодействия людей);</a:t>
            </a:r>
          </a:p>
          <a:p>
            <a:pPr lvl="0" defTabSz="457200">
              <a:spcBef>
                <a:spcPct val="20000"/>
              </a:spcBef>
              <a:spcAft>
                <a:spcPts val="600"/>
              </a:spcAft>
              <a:buClr>
                <a:prstClr val="white"/>
              </a:buClr>
              <a:buSzPct val="80000"/>
            </a:pPr>
            <a:r>
              <a:rPr lang="ru-RU" sz="1400" dirty="0">
                <a:solidFill>
                  <a:srgbClr val="0F496F"/>
                </a:solidFill>
                <a:latin typeface="Palatino Linotype"/>
              </a:rPr>
              <a:t>– субъективно обусловленные (т.е. связанные с личностными особенностями конфликтующих сторон или с ситуациями, создающими преграды  на пути удовлетворения их стремлений, желаний, интересов).</a:t>
            </a:r>
          </a:p>
          <a:p>
            <a:pPr lvl="0" defTabSz="457200">
              <a:spcBef>
                <a:spcPct val="20000"/>
              </a:spcBef>
              <a:spcAft>
                <a:spcPts val="600"/>
              </a:spcAft>
              <a:buClr>
                <a:prstClr val="white"/>
              </a:buClr>
              <a:buSzPct val="80000"/>
            </a:pPr>
            <a:r>
              <a:rPr lang="ru-RU" sz="1400" i="1" dirty="0">
                <a:solidFill>
                  <a:srgbClr val="0F496F"/>
                </a:solidFill>
                <a:latin typeface="Palatino Linotype"/>
              </a:rPr>
              <a:t>2.7. По признаку сталкивающихся ценностей или интересов </a:t>
            </a:r>
            <a:r>
              <a:rPr lang="ru-RU" sz="1400" dirty="0">
                <a:solidFill>
                  <a:srgbClr val="0F496F"/>
                </a:solidFill>
                <a:latin typeface="Palatino Linotype"/>
              </a:rPr>
              <a:t>конфликты могут быть типа:</a:t>
            </a:r>
          </a:p>
          <a:p>
            <a:pPr lvl="0" defTabSz="457200">
              <a:spcBef>
                <a:spcPct val="20000"/>
              </a:spcBef>
              <a:spcAft>
                <a:spcPts val="600"/>
              </a:spcAft>
              <a:buClr>
                <a:prstClr val="white"/>
              </a:buClr>
              <a:buSzPct val="80000"/>
            </a:pPr>
            <a:r>
              <a:rPr lang="ru-RU" sz="1400" dirty="0">
                <a:solidFill>
                  <a:srgbClr val="0F496F"/>
                </a:solidFill>
                <a:latin typeface="Palatino Linotype"/>
              </a:rPr>
              <a:t>– «плюс – плюс» (выбор из двух благоприятных альтернатив);</a:t>
            </a:r>
          </a:p>
          <a:p>
            <a:pPr lvl="0" defTabSz="457200">
              <a:spcBef>
                <a:spcPct val="20000"/>
              </a:spcBef>
              <a:spcAft>
                <a:spcPts val="600"/>
              </a:spcAft>
              <a:buClr>
                <a:prstClr val="white"/>
              </a:buClr>
              <a:buSzPct val="80000"/>
            </a:pPr>
            <a:r>
              <a:rPr lang="ru-RU" sz="1400" dirty="0">
                <a:solidFill>
                  <a:srgbClr val="0F496F"/>
                </a:solidFill>
                <a:latin typeface="Palatino Linotype"/>
              </a:rPr>
              <a:t>– «минус – минус» (выбор из двух нежелательных альтернатив);</a:t>
            </a:r>
          </a:p>
          <a:p>
            <a:pPr lvl="0" defTabSz="457200">
              <a:spcBef>
                <a:spcPct val="20000"/>
              </a:spcBef>
              <a:spcAft>
                <a:spcPts val="600"/>
              </a:spcAft>
              <a:buClr>
                <a:prstClr val="white"/>
              </a:buClr>
              <a:buSzPct val="80000"/>
            </a:pPr>
            <a:r>
              <a:rPr lang="ru-RU" sz="1400" dirty="0">
                <a:solidFill>
                  <a:srgbClr val="0F496F"/>
                </a:solidFill>
                <a:latin typeface="Palatino Linotype"/>
              </a:rPr>
              <a:t>– «плюс – минус» (столкновение благоприятного  и нежелательного выборов).</a:t>
            </a:r>
          </a:p>
          <a:p>
            <a:pPr lvl="0" defTabSz="457200">
              <a:spcBef>
                <a:spcPct val="20000"/>
              </a:spcBef>
              <a:spcAft>
                <a:spcPts val="600"/>
              </a:spcAft>
              <a:buClr>
                <a:prstClr val="white"/>
              </a:buClr>
              <a:buSzPct val="80000"/>
            </a:pPr>
            <a:r>
              <a:rPr lang="ru-RU" sz="1400" i="1" dirty="0">
                <a:solidFill>
                  <a:srgbClr val="0F496F"/>
                </a:solidFill>
                <a:latin typeface="Palatino Linotype"/>
              </a:rPr>
              <a:t>2.8. По признаку возникновения </a:t>
            </a:r>
            <a:r>
              <a:rPr lang="ru-RU" sz="1400" dirty="0">
                <a:solidFill>
                  <a:srgbClr val="0F496F"/>
                </a:solidFill>
                <a:latin typeface="Palatino Linotype"/>
              </a:rPr>
              <a:t>все конфликты можно разделить на:</a:t>
            </a:r>
          </a:p>
          <a:p>
            <a:pPr lvl="0" defTabSz="457200">
              <a:spcBef>
                <a:spcPct val="20000"/>
              </a:spcBef>
              <a:spcAft>
                <a:spcPts val="600"/>
              </a:spcAft>
              <a:buClr>
                <a:prstClr val="white"/>
              </a:buClr>
              <a:buSzPct val="80000"/>
            </a:pPr>
            <a:r>
              <a:rPr lang="ru-RU" sz="1400" dirty="0">
                <a:solidFill>
                  <a:srgbClr val="0F496F"/>
                </a:solidFill>
                <a:latin typeface="Palatino Linotype"/>
              </a:rPr>
              <a:t>– стихийные;</a:t>
            </a:r>
          </a:p>
          <a:p>
            <a:pPr lvl="0" defTabSz="457200">
              <a:spcBef>
                <a:spcPct val="20000"/>
              </a:spcBef>
              <a:spcAft>
                <a:spcPts val="600"/>
              </a:spcAft>
              <a:buClr>
                <a:prstClr val="white"/>
              </a:buClr>
              <a:buSzPct val="80000"/>
            </a:pPr>
            <a:r>
              <a:rPr lang="ru-RU" sz="1400" dirty="0">
                <a:solidFill>
                  <a:srgbClr val="0F496F"/>
                </a:solidFill>
                <a:latin typeface="Palatino Linotype"/>
              </a:rPr>
              <a:t>– запланированные, которые объединяют спровоцированные и инициативные.</a:t>
            </a:r>
          </a:p>
        </p:txBody>
      </p:sp>
    </p:spTree>
    <p:extLst>
      <p:ext uri="{BB962C8B-B14F-4D97-AF65-F5344CB8AC3E}">
        <p14:creationId xmlns:p14="http://schemas.microsoft.com/office/powerpoint/2010/main" val="186338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solidFill>
                  <a:srgbClr val="002060"/>
                </a:solidFill>
              </a:rPr>
              <a:t>Классификация конфликтов, их основные причины и динамика протекания</a:t>
            </a:r>
            <a:endParaRPr lang="ru-RU" sz="2000" dirty="0"/>
          </a:p>
        </p:txBody>
      </p:sp>
      <p:sp>
        <p:nvSpPr>
          <p:cNvPr id="3" name="Объект 2"/>
          <p:cNvSpPr>
            <a:spLocks noGrp="1"/>
          </p:cNvSpPr>
          <p:nvPr>
            <p:ph idx="1"/>
          </p:nvPr>
        </p:nvSpPr>
        <p:spPr>
          <a:xfrm>
            <a:off x="684212" y="685800"/>
            <a:ext cx="10220493" cy="3983477"/>
          </a:xfrm>
        </p:spPr>
        <p:txBody>
          <a:bodyPr/>
          <a:lstStyle/>
          <a:p>
            <a:pPr marL="0" indent="0">
              <a:buNone/>
            </a:pPr>
            <a:r>
              <a:rPr lang="ru-RU" sz="1400" i="1" dirty="0"/>
              <a:t>2.9. По признаку эмоциональности </a:t>
            </a:r>
            <a:r>
              <a:rPr lang="ru-RU" sz="1400" dirty="0"/>
              <a:t>конфликты могут быть:</a:t>
            </a:r>
          </a:p>
          <a:p>
            <a:pPr marL="0" indent="0">
              <a:buNone/>
            </a:pPr>
            <a:r>
              <a:rPr lang="ru-RU" sz="1400" dirty="0"/>
              <a:t>– высокоэмоциональные;</a:t>
            </a:r>
          </a:p>
          <a:p>
            <a:pPr marL="0" indent="0">
              <a:buNone/>
            </a:pPr>
            <a:r>
              <a:rPr lang="ru-RU" sz="1400" dirty="0"/>
              <a:t>– умеренно эмоциональные;</a:t>
            </a:r>
          </a:p>
          <a:p>
            <a:pPr marL="0" indent="0">
              <a:buNone/>
            </a:pPr>
            <a:r>
              <a:rPr lang="ru-RU" sz="1400" dirty="0"/>
              <a:t>– </a:t>
            </a:r>
            <a:r>
              <a:rPr lang="ru-RU" sz="1400" dirty="0" err="1"/>
              <a:t>безэмоциональные</a:t>
            </a:r>
            <a:r>
              <a:rPr lang="ru-RU" sz="1400" dirty="0"/>
              <a:t>.</a:t>
            </a:r>
          </a:p>
          <a:p>
            <a:pPr marL="0" indent="0">
              <a:buNone/>
            </a:pPr>
            <a:r>
              <a:rPr lang="ru-RU" sz="1400" i="1" dirty="0"/>
              <a:t>2.10. По признаку управления </a:t>
            </a:r>
            <a:r>
              <a:rPr lang="ru-RU" sz="1400" dirty="0"/>
              <a:t>конфликты разделяются на:</a:t>
            </a:r>
          </a:p>
          <a:p>
            <a:pPr marL="0" indent="0">
              <a:buNone/>
            </a:pPr>
            <a:r>
              <a:rPr lang="ru-RU" sz="1400" dirty="0"/>
              <a:t>– управляемые;</a:t>
            </a:r>
          </a:p>
          <a:p>
            <a:pPr marL="0" indent="0">
              <a:buNone/>
            </a:pPr>
            <a:r>
              <a:rPr lang="ru-RU" sz="1400" dirty="0"/>
              <a:t>– слабо управляемые;</a:t>
            </a:r>
          </a:p>
          <a:p>
            <a:pPr marL="0" indent="0">
              <a:buNone/>
            </a:pPr>
            <a:r>
              <a:rPr lang="ru-RU" sz="1400" dirty="0"/>
              <a:t>– неуправляемые (стихийные).</a:t>
            </a:r>
          </a:p>
          <a:p>
            <a:pPr marL="0" indent="0">
              <a:buNone/>
            </a:pPr>
            <a:r>
              <a:rPr lang="ru-RU" sz="1400" i="1" dirty="0"/>
              <a:t>2.11. По признаку затухания </a:t>
            </a:r>
            <a:r>
              <a:rPr lang="ru-RU" sz="1400" dirty="0"/>
              <a:t>конфликты бывают:</a:t>
            </a:r>
          </a:p>
          <a:p>
            <a:pPr marL="0" indent="0">
              <a:buNone/>
            </a:pPr>
            <a:r>
              <a:rPr lang="ru-RU" sz="1400" dirty="0"/>
              <a:t>– спонтанно прекращающиеся;</a:t>
            </a:r>
          </a:p>
          <a:p>
            <a:pPr marL="0" indent="0">
              <a:buNone/>
            </a:pPr>
            <a:r>
              <a:rPr lang="ru-RU" sz="1400" dirty="0"/>
              <a:t>– прекращающиеся под влиянием средств противоборствующих сторон;</a:t>
            </a:r>
          </a:p>
          <a:p>
            <a:pPr marL="0" indent="0">
              <a:buNone/>
            </a:pPr>
            <a:r>
              <a:rPr lang="ru-RU" sz="1400" dirty="0"/>
              <a:t>– прекращающиеся при вмешательстве внешних сил.</a:t>
            </a:r>
          </a:p>
          <a:p>
            <a:pPr marL="0" indent="0">
              <a:buNone/>
            </a:pPr>
            <a:r>
              <a:rPr lang="ru-RU" sz="1400" dirty="0"/>
              <a:t>Таким образом, классификация конфликтов позволяет ориентироваться в их специфических проявлениях,  а следовательно, помогает оценить возможные пути их разрешения.</a:t>
            </a:r>
          </a:p>
          <a:p>
            <a:endParaRPr lang="ru-RU" dirty="0"/>
          </a:p>
        </p:txBody>
      </p:sp>
    </p:spTree>
    <p:extLst>
      <p:ext uri="{BB962C8B-B14F-4D97-AF65-F5344CB8AC3E}">
        <p14:creationId xmlns:p14="http://schemas.microsoft.com/office/powerpoint/2010/main" val="1584613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477963" y="158750"/>
            <a:ext cx="10506075" cy="1304925"/>
          </a:xfrm>
          <a:prstGeom prst="roundRect">
            <a:avLst/>
          </a:prstGeom>
          <a:solidFill>
            <a:srgbClr val="239079"/>
          </a:solidFill>
          <a:ln>
            <a:solidFill>
              <a:srgbClr val="0788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2800" dirty="0">
                <a:solidFill>
                  <a:srgbClr val="E5C78C"/>
                </a:solidFill>
                <a:latin typeface="Times New Roman" panose="02020603050405020304" pitchFamily="18" charset="0"/>
                <a:ea typeface="Times New Roman" panose="02020603050405020304" pitchFamily="18" charset="0"/>
              </a:rPr>
              <a:t>Структура конфликта. </a:t>
            </a:r>
          </a:p>
        </p:txBody>
      </p:sp>
      <p:pic>
        <p:nvPicPr>
          <p:cNvPr id="3" name="Рисунок 2"/>
          <p:cNvPicPr>
            <a:picLocks noChangeAspect="1"/>
          </p:cNvPicPr>
          <p:nvPr/>
        </p:nvPicPr>
        <p:blipFill>
          <a:blip r:embed="rId2"/>
          <a:stretch>
            <a:fillRect/>
          </a:stretch>
        </p:blipFill>
        <p:spPr>
          <a:xfrm>
            <a:off x="2070034" y="1463675"/>
            <a:ext cx="8076791" cy="5139776"/>
          </a:xfrm>
          <a:prstGeom prst="rect">
            <a:avLst/>
          </a:prstGeom>
        </p:spPr>
      </p:pic>
    </p:spTree>
    <p:extLst>
      <p:ext uri="{BB962C8B-B14F-4D97-AF65-F5344CB8AC3E}">
        <p14:creationId xmlns:p14="http://schemas.microsoft.com/office/powerpoint/2010/main" val="719492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995790" y="469360"/>
            <a:ext cx="7868055" cy="5901041"/>
          </a:xfrm>
          <a:prstGeom prst="rect">
            <a:avLst/>
          </a:prstGeom>
        </p:spPr>
      </p:pic>
    </p:spTree>
    <p:extLst>
      <p:ext uri="{BB962C8B-B14F-4D97-AF65-F5344CB8AC3E}">
        <p14:creationId xmlns:p14="http://schemas.microsoft.com/office/powerpoint/2010/main" val="3530380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1"/>
          </p:nvPr>
        </p:nvSpPr>
        <p:spPr/>
        <p:txBody>
          <a:bodyPr>
            <a:normAutofit fontScale="92500" lnSpcReduction="20000"/>
          </a:bodyPr>
          <a:lstStyle/>
          <a:p>
            <a:pPr marL="0" indent="0">
              <a:buNone/>
            </a:pPr>
            <a:r>
              <a:rPr lang="ru-RU" dirty="0"/>
              <a:t>Конфликтная ситуация — это возникновение разногласий, т. е. столкновение желаний, мнений, интересов. Конфликтная ситуация бывает при дискуссии, споре. Спор — это </a:t>
            </a:r>
            <a:r>
              <a:rPr lang="ru-RU" dirty="0" smtClean="0"/>
              <a:t>такая дискуссия</a:t>
            </a:r>
            <a:r>
              <a:rPr lang="ru-RU" dirty="0"/>
              <a:t>, когда ее участники не просто обсуждают проблему, а «кровно» заинтересованы в ее решении в свою пользу при несогласии другой стороны.</a:t>
            </a:r>
          </a:p>
          <a:p>
            <a:pPr marL="0" indent="0">
              <a:buNone/>
            </a:pPr>
            <a:r>
              <a:rPr lang="ru-RU" dirty="0"/>
              <a:t>Однако для спора, как и для дискуссии, характерным является уважение обеими сторонами друг друга, проявление ими такта.</a:t>
            </a:r>
          </a:p>
          <a:p>
            <a:endParaRPr lang="ru-RU" dirty="0"/>
          </a:p>
        </p:txBody>
      </p:sp>
      <p:pic>
        <p:nvPicPr>
          <p:cNvPr id="6" name="Объект 5"/>
          <p:cNvPicPr>
            <a:picLocks noGrp="1" noChangeAspect="1"/>
          </p:cNvPicPr>
          <p:nvPr>
            <p:ph sz="half" idx="2"/>
          </p:nvPr>
        </p:nvPicPr>
        <p:blipFill>
          <a:blip r:embed="rId2"/>
          <a:stretch>
            <a:fillRect/>
          </a:stretch>
        </p:blipFill>
        <p:spPr>
          <a:xfrm>
            <a:off x="6063602" y="1412024"/>
            <a:ext cx="5652993" cy="4239745"/>
          </a:xfrm>
          <a:prstGeom prst="rect">
            <a:avLst/>
          </a:prstGeom>
        </p:spPr>
      </p:pic>
    </p:spTree>
    <p:extLst>
      <p:ext uri="{BB962C8B-B14F-4D97-AF65-F5344CB8AC3E}">
        <p14:creationId xmlns:p14="http://schemas.microsoft.com/office/powerpoint/2010/main" val="414962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3311" y="5068111"/>
            <a:ext cx="8265302" cy="926289"/>
          </a:xfrm>
        </p:spPr>
        <p:txBody>
          <a:bodyPr>
            <a:normAutofit/>
          </a:bodyPr>
          <a:lstStyle/>
          <a:p>
            <a:r>
              <a:rPr lang="ru-RU" sz="2000" dirty="0">
                <a:solidFill>
                  <a:srgbClr val="002060"/>
                </a:solidFill>
              </a:rPr>
              <a:t>Каждая конфликтная ситуация имеет объективное содержание и субъективное значение</a:t>
            </a:r>
            <a:endParaRPr lang="ru-RU" sz="2000" dirty="0"/>
          </a:p>
        </p:txBody>
      </p:sp>
      <p:sp>
        <p:nvSpPr>
          <p:cNvPr id="3" name="Объект 2"/>
          <p:cNvSpPr>
            <a:spLocks noGrp="1"/>
          </p:cNvSpPr>
          <p:nvPr>
            <p:ph sz="half" idx="1"/>
          </p:nvPr>
        </p:nvSpPr>
        <p:spPr>
          <a:xfrm>
            <a:off x="684211" y="685800"/>
            <a:ext cx="5747022" cy="4187757"/>
          </a:xfrm>
        </p:spPr>
        <p:txBody>
          <a:bodyPr>
            <a:normAutofit fontScale="92500" lnSpcReduction="10000"/>
          </a:bodyPr>
          <a:lstStyle/>
          <a:p>
            <a:pPr marL="0" indent="0">
              <a:spcBef>
                <a:spcPts val="0"/>
              </a:spcBef>
              <a:spcAft>
                <a:spcPts val="0"/>
              </a:spcAft>
              <a:buNone/>
            </a:pPr>
            <a:r>
              <a:rPr lang="ru-RU" dirty="0" smtClean="0"/>
              <a:t>1. Основные участники конфликта.</a:t>
            </a:r>
          </a:p>
          <a:p>
            <a:pPr marL="0" indent="0">
              <a:spcBef>
                <a:spcPts val="0"/>
              </a:spcBef>
              <a:spcAft>
                <a:spcPts val="0"/>
              </a:spcAft>
              <a:buNone/>
            </a:pPr>
            <a:r>
              <a:rPr lang="ru-RU" dirty="0"/>
              <a:t> </a:t>
            </a:r>
            <a:r>
              <a:rPr lang="ru-RU" dirty="0" smtClean="0"/>
              <a:t>Это те субъекты, которые совершают активные, (наступательные или защитные) действия друг против друга.</a:t>
            </a:r>
          </a:p>
          <a:p>
            <a:pPr marL="0" indent="0">
              <a:spcBef>
                <a:spcPts val="0"/>
              </a:spcBef>
              <a:spcAft>
                <a:spcPts val="0"/>
              </a:spcAft>
              <a:buNone/>
            </a:pPr>
            <a:r>
              <a:rPr lang="ru-RU" dirty="0" smtClean="0"/>
              <a:t>Противоборствующие стороны – ключевое звено любого конфликта. Когда в межличностном конфликте одна из сторон уходит из конфликта, он прекращается. Это обусловлено тем, что интересы каждой из сторон индивидуализированы.</a:t>
            </a:r>
          </a:p>
          <a:p>
            <a:pPr marL="0" indent="0">
              <a:spcBef>
                <a:spcPts val="0"/>
              </a:spcBef>
              <a:spcAft>
                <a:spcPts val="0"/>
              </a:spcAft>
              <a:buNone/>
            </a:pPr>
            <a:r>
              <a:rPr lang="ru-RU" dirty="0" smtClean="0"/>
              <a:t>В межгрупповом или межгосударственном конфликте уход или появление нового участника не влияют на конфликт. В таком конфликте незаменимость относится не к личности, а к группе или государству.</a:t>
            </a:r>
          </a:p>
          <a:p>
            <a:pPr marL="0" indent="0">
              <a:buNone/>
            </a:pPr>
            <a:endParaRPr lang="ru-RU" dirty="0"/>
          </a:p>
        </p:txBody>
      </p:sp>
      <p:pic>
        <p:nvPicPr>
          <p:cNvPr id="5" name="Объект 4"/>
          <p:cNvPicPr>
            <a:picLocks noGrp="1" noChangeAspect="1"/>
          </p:cNvPicPr>
          <p:nvPr>
            <p:ph sz="half" idx="2"/>
          </p:nvPr>
        </p:nvPicPr>
        <p:blipFill>
          <a:blip r:embed="rId2"/>
          <a:stretch>
            <a:fillRect/>
          </a:stretch>
        </p:blipFill>
        <p:spPr>
          <a:xfrm>
            <a:off x="6946799" y="252599"/>
            <a:ext cx="4933950" cy="2924714"/>
          </a:xfrm>
          <a:prstGeom prst="rect">
            <a:avLst/>
          </a:prstGeom>
        </p:spPr>
      </p:pic>
    </p:spTree>
    <p:extLst>
      <p:ext uri="{BB962C8B-B14F-4D97-AF65-F5344CB8AC3E}">
        <p14:creationId xmlns:p14="http://schemas.microsoft.com/office/powerpoint/2010/main" val="3233709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477963" y="158750"/>
            <a:ext cx="10506075" cy="1304925"/>
          </a:xfrm>
          <a:prstGeom prst="roundRect">
            <a:avLst/>
          </a:prstGeom>
          <a:solidFill>
            <a:srgbClr val="239079"/>
          </a:solidFill>
          <a:ln>
            <a:solidFill>
              <a:srgbClr val="0788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altLang="ru-RU" sz="2800" b="1" dirty="0" smtClean="0">
                <a:solidFill>
                  <a:srgbClr val="E5C78C"/>
                </a:solidFill>
                <a:latin typeface="+mj-lt"/>
              </a:rPr>
              <a:t>Содержание</a:t>
            </a:r>
            <a:endParaRPr lang="ru-RU" altLang="ru-RU" sz="2800" b="1" dirty="0">
              <a:solidFill>
                <a:srgbClr val="E5C78C"/>
              </a:solidFill>
              <a:latin typeface="+mj-lt"/>
            </a:endParaRPr>
          </a:p>
        </p:txBody>
      </p:sp>
      <p:sp>
        <p:nvSpPr>
          <p:cNvPr id="2" name="Прямоугольник 1"/>
          <p:cNvSpPr/>
          <p:nvPr/>
        </p:nvSpPr>
        <p:spPr>
          <a:xfrm>
            <a:off x="3048000" y="3105835"/>
            <a:ext cx="6096000" cy="1569660"/>
          </a:xfrm>
          <a:prstGeom prst="rect">
            <a:avLst/>
          </a:prstGeom>
        </p:spPr>
        <p:txBody>
          <a:bodyPr>
            <a:spAutoFit/>
          </a:bodyPr>
          <a:lstStyle/>
          <a:p>
            <a:pPr marL="342900" indent="-342900">
              <a:buAutoNum type="arabicPeriod"/>
            </a:pPr>
            <a:r>
              <a:rPr lang="ru-RU" sz="2400" dirty="0" smtClean="0">
                <a:solidFill>
                  <a:srgbClr val="002060"/>
                </a:solidFill>
                <a:latin typeface="Times New Roman" panose="02020603050405020304" pitchFamily="18" charset="0"/>
                <a:ea typeface="Times New Roman" panose="02020603050405020304" pitchFamily="18" charset="0"/>
              </a:rPr>
              <a:t>Понятие </a:t>
            </a:r>
            <a:r>
              <a:rPr lang="ru-RU" sz="2400" dirty="0">
                <a:solidFill>
                  <a:srgbClr val="002060"/>
                </a:solidFill>
                <a:latin typeface="Times New Roman" panose="02020603050405020304" pitchFamily="18" charset="0"/>
                <a:ea typeface="Times New Roman" panose="02020603050405020304" pitchFamily="18" charset="0"/>
              </a:rPr>
              <a:t>и признаки конфликта</a:t>
            </a:r>
            <a:r>
              <a:rPr lang="ru-RU" sz="2400" dirty="0" smtClean="0">
                <a:solidFill>
                  <a:srgbClr val="002060"/>
                </a:solidFill>
                <a:latin typeface="Times New Roman" panose="02020603050405020304" pitchFamily="18" charset="0"/>
                <a:ea typeface="Times New Roman" panose="02020603050405020304" pitchFamily="18" charset="0"/>
              </a:rPr>
              <a:t>.</a:t>
            </a:r>
          </a:p>
          <a:p>
            <a:pPr marL="342900" indent="-342900">
              <a:buAutoNum type="arabicPeriod"/>
            </a:pPr>
            <a:r>
              <a:rPr lang="ru-RU" sz="2400" dirty="0" smtClean="0">
                <a:solidFill>
                  <a:srgbClr val="002060"/>
                </a:solidFill>
                <a:latin typeface="Times New Roman" panose="02020603050405020304" pitchFamily="18" charset="0"/>
                <a:ea typeface="Times New Roman" panose="02020603050405020304" pitchFamily="18" charset="0"/>
              </a:rPr>
              <a:t>Виды </a:t>
            </a:r>
            <a:r>
              <a:rPr lang="ru-RU" sz="2400" dirty="0">
                <a:solidFill>
                  <a:srgbClr val="002060"/>
                </a:solidFill>
                <a:latin typeface="Times New Roman" panose="02020603050405020304" pitchFamily="18" charset="0"/>
                <a:ea typeface="Times New Roman" panose="02020603050405020304" pitchFamily="18" charset="0"/>
              </a:rPr>
              <a:t>и типы </a:t>
            </a:r>
            <a:r>
              <a:rPr lang="ru-RU" sz="2400" dirty="0" smtClean="0">
                <a:solidFill>
                  <a:srgbClr val="002060"/>
                </a:solidFill>
                <a:latin typeface="Times New Roman" panose="02020603050405020304" pitchFamily="18" charset="0"/>
                <a:ea typeface="Times New Roman" panose="02020603050405020304" pitchFamily="18" charset="0"/>
              </a:rPr>
              <a:t>конфликтов.</a:t>
            </a:r>
          </a:p>
          <a:p>
            <a:pPr marL="342900" indent="-342900">
              <a:buFontTx/>
              <a:buAutoNum type="arabicPeriod"/>
            </a:pPr>
            <a:r>
              <a:rPr lang="ru-RU" sz="2400" dirty="0">
                <a:solidFill>
                  <a:srgbClr val="002060"/>
                </a:solidFill>
                <a:latin typeface="Times New Roman" panose="02020603050405020304" pitchFamily="18" charset="0"/>
                <a:ea typeface="Times New Roman" panose="02020603050405020304" pitchFamily="18" charset="0"/>
              </a:rPr>
              <a:t> Структура конфликта. </a:t>
            </a:r>
          </a:p>
          <a:p>
            <a:pPr marL="342900" indent="-342900">
              <a:buAutoNum type="arabicPeriod"/>
            </a:pPr>
            <a:endParaRPr lang="ru-RU" sz="2400" dirty="0">
              <a:solidFill>
                <a:srgbClr val="002060"/>
              </a:solidFill>
            </a:endParaRPr>
          </a:p>
        </p:txBody>
      </p:sp>
    </p:spTree>
    <p:extLst>
      <p:ext uri="{BB962C8B-B14F-4D97-AF65-F5344CB8AC3E}">
        <p14:creationId xmlns:p14="http://schemas.microsoft.com/office/powerpoint/2010/main" val="3636294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solidFill>
                  <a:srgbClr val="002060"/>
                </a:solidFill>
                <a:latin typeface="+mn-lt"/>
              </a:rPr>
              <a:t>Каждая конфликтная ситуация имеет объективное содержание и субъективное значение</a:t>
            </a:r>
            <a:endParaRPr lang="ru-RU" sz="2000" dirty="0">
              <a:solidFill>
                <a:srgbClr val="002060"/>
              </a:solidFill>
              <a:latin typeface="+mn-lt"/>
            </a:endParaRPr>
          </a:p>
        </p:txBody>
      </p:sp>
      <p:sp>
        <p:nvSpPr>
          <p:cNvPr id="3" name="Объект 2"/>
          <p:cNvSpPr>
            <a:spLocks noGrp="1"/>
          </p:cNvSpPr>
          <p:nvPr>
            <p:ph sz="half" idx="1"/>
          </p:nvPr>
        </p:nvSpPr>
        <p:spPr>
          <a:xfrm>
            <a:off x="233464" y="321013"/>
            <a:ext cx="7587574" cy="4299625"/>
          </a:xfrm>
        </p:spPr>
        <p:txBody>
          <a:bodyPr>
            <a:normAutofit fontScale="47500" lnSpcReduction="20000"/>
          </a:bodyPr>
          <a:lstStyle/>
          <a:p>
            <a:pPr marL="0" indent="0">
              <a:buNone/>
            </a:pPr>
            <a:r>
              <a:rPr lang="ru-RU" sz="2900" dirty="0"/>
              <a:t> Стороны (</a:t>
            </a:r>
            <a:r>
              <a:rPr lang="ru-RU" sz="2900" dirty="0" smtClean="0"/>
              <a:t>участники) </a:t>
            </a:r>
            <a:r>
              <a:rPr lang="ru-RU" sz="2900" dirty="0"/>
              <a:t>конфликта – это субъекты социального взаимодействия, находящиеся в состоянии конфликта или же явно или неявно поддерживающие конфликтующих. Иногда их называют </a:t>
            </a:r>
            <a:r>
              <a:rPr lang="ru-RU" sz="2900" i="1" dirty="0"/>
              <a:t>субъектами конфликта. </a:t>
            </a:r>
            <a:r>
              <a:rPr lang="ru-RU" sz="2900" dirty="0"/>
              <a:t>Или могут быть такие цепочки: </a:t>
            </a:r>
            <a:r>
              <a:rPr lang="ru-RU" sz="2900" i="1" dirty="0"/>
              <a:t>человек – человек; человек – группа; человек – часть группы; часть группы – часть группы; группа – группа.</a:t>
            </a:r>
            <a:endParaRPr lang="ru-RU" sz="2900" dirty="0"/>
          </a:p>
          <a:p>
            <a:pPr marL="0" indent="0">
              <a:buNone/>
            </a:pPr>
            <a:r>
              <a:rPr lang="ru-RU" sz="2900" dirty="0"/>
              <a:t>Важно отметить, что поскольку стороны конфликта – то всегда люди, постольку сам конфликт представляет собой сугубо социальное, «человеческое» явление. При этом условимся понимать, что субъектами конфликта являются не просто человеческие индивиды, а личности, наделенные сознанием, волей и способностью к активным и осознанным действиям. Если обобщить сказанное, то можно сделать вывод о том, что субъекты конфликта должны обладать (или проявлять) активностью. Если активность отсутствует, то конфликтные действия не производятся. Активность возникает, как следствие осознания наличия противоречия и потребности в ее преодолении. Даже если активность у личности присутствует, то нет осознания противоречия, как проблемы, требующей решения, то психологически конфликта не существует.</a:t>
            </a:r>
          </a:p>
          <a:p>
            <a:pPr marL="0" indent="0">
              <a:buNone/>
            </a:pPr>
            <a:r>
              <a:rPr lang="ru-RU" sz="2900" dirty="0"/>
              <a:t>Участники конфликте обычно обозначаются в терминах </a:t>
            </a:r>
            <a:r>
              <a:rPr lang="ru-RU" sz="2900" i="1" dirty="0"/>
              <a:t>ролевых позиций, </a:t>
            </a:r>
            <a:r>
              <a:rPr lang="ru-RU" sz="2900" dirty="0"/>
              <a:t>в рамках которых осуществляется их взаимодействие в данной ситуации (например: «начальник – подчиненный», «муж – жена», «отцы и дети»). Переход участников конфликта непосредственно к конфликтному взаимодействию начинается с действий одного из них. Поэтому участник конфликта, проявляющий инициативу, называется </a:t>
            </a:r>
            <a:r>
              <a:rPr lang="ru-RU" sz="2900" i="1" dirty="0"/>
              <a:t>инициатором конфликта</a:t>
            </a:r>
            <a:endParaRPr lang="ru-RU" sz="2900" dirty="0"/>
          </a:p>
          <a:p>
            <a:pPr marL="0" indent="0">
              <a:buNone/>
            </a:pPr>
            <a:endParaRPr lang="ru-RU" dirty="0"/>
          </a:p>
        </p:txBody>
      </p:sp>
      <p:pic>
        <p:nvPicPr>
          <p:cNvPr id="5" name="Объект 4"/>
          <p:cNvPicPr>
            <a:picLocks noGrp="1" noChangeAspect="1"/>
          </p:cNvPicPr>
          <p:nvPr>
            <p:ph sz="half" idx="2"/>
          </p:nvPr>
        </p:nvPicPr>
        <p:blipFill>
          <a:blip r:embed="rId2"/>
          <a:stretch>
            <a:fillRect/>
          </a:stretch>
        </p:blipFill>
        <p:spPr>
          <a:xfrm>
            <a:off x="8112902" y="1084389"/>
            <a:ext cx="3881302" cy="2910977"/>
          </a:xfrm>
          <a:prstGeom prst="rect">
            <a:avLst/>
          </a:prstGeom>
        </p:spPr>
      </p:pic>
    </p:spTree>
    <p:extLst>
      <p:ext uri="{BB962C8B-B14F-4D97-AF65-F5344CB8AC3E}">
        <p14:creationId xmlns:p14="http://schemas.microsoft.com/office/powerpoint/2010/main" val="1607549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solidFill>
                  <a:srgbClr val="002060"/>
                </a:solidFill>
              </a:rPr>
              <a:t>Каждая конфликтная ситуация имеет объективное содержание и субъективное значение</a:t>
            </a:r>
            <a:endParaRPr lang="ru-RU" sz="2000" dirty="0"/>
          </a:p>
        </p:txBody>
      </p:sp>
      <p:sp>
        <p:nvSpPr>
          <p:cNvPr id="3" name="Объект 2"/>
          <p:cNvSpPr>
            <a:spLocks noGrp="1"/>
          </p:cNvSpPr>
          <p:nvPr>
            <p:ph sz="half" idx="1"/>
          </p:nvPr>
        </p:nvSpPr>
        <p:spPr>
          <a:xfrm>
            <a:off x="684211" y="107004"/>
            <a:ext cx="6358615" cy="4194064"/>
          </a:xfrm>
        </p:spPr>
        <p:txBody>
          <a:bodyPr/>
          <a:lstStyle/>
          <a:p>
            <a:pPr marL="0" indent="0">
              <a:buNone/>
            </a:pPr>
            <a:r>
              <a:rPr lang="ru-RU" dirty="0" smtClean="0"/>
              <a:t>Ранг оппонента.</a:t>
            </a:r>
          </a:p>
          <a:p>
            <a:pPr marL="0" indent="0">
              <a:buNone/>
            </a:pPr>
            <a:r>
              <a:rPr lang="ru-RU" dirty="0" smtClean="0"/>
              <a:t>Уровень возможностей оппонента по реализации своих целей в конфликте, «сила», выражающаяся в сложности и влиятельности его структуры и связей, его физические, социальные, материальные и интеллектуальные возможности, знания, навыки и умения, его социальный опыт конфликтного взаимодействия. Это широта его социальных связей, масштабы общественной и групповой поддержки.</a:t>
            </a:r>
            <a:endParaRPr lang="ru-RU" dirty="0"/>
          </a:p>
        </p:txBody>
      </p:sp>
      <p:pic>
        <p:nvPicPr>
          <p:cNvPr id="5" name="Объект 4"/>
          <p:cNvPicPr>
            <a:picLocks noGrp="1" noChangeAspect="1"/>
          </p:cNvPicPr>
          <p:nvPr>
            <p:ph sz="half" idx="2"/>
          </p:nvPr>
        </p:nvPicPr>
        <p:blipFill>
          <a:blip r:embed="rId2"/>
          <a:stretch>
            <a:fillRect/>
          </a:stretch>
        </p:blipFill>
        <p:spPr>
          <a:xfrm>
            <a:off x="7584365" y="822252"/>
            <a:ext cx="3684757" cy="2763568"/>
          </a:xfrm>
          <a:prstGeom prst="rect">
            <a:avLst/>
          </a:prstGeom>
        </p:spPr>
      </p:pic>
    </p:spTree>
    <p:extLst>
      <p:ext uri="{BB962C8B-B14F-4D97-AF65-F5344CB8AC3E}">
        <p14:creationId xmlns:p14="http://schemas.microsoft.com/office/powerpoint/2010/main" val="255652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solidFill>
                  <a:srgbClr val="002060"/>
                </a:solidFill>
                <a:latin typeface="+mn-lt"/>
              </a:rPr>
              <a:t>Каждая конфликтная ситуация имеет объективное содержание и субъективное значение</a:t>
            </a:r>
            <a:endParaRPr lang="ru-RU" sz="2000" dirty="0">
              <a:latin typeface="+mn-lt"/>
            </a:endParaRPr>
          </a:p>
        </p:txBody>
      </p:sp>
      <p:sp>
        <p:nvSpPr>
          <p:cNvPr id="3" name="Объект 2"/>
          <p:cNvSpPr>
            <a:spLocks noGrp="1"/>
          </p:cNvSpPr>
          <p:nvPr>
            <p:ph sz="half" idx="1"/>
          </p:nvPr>
        </p:nvSpPr>
        <p:spPr/>
        <p:txBody>
          <a:bodyPr>
            <a:normAutofit fontScale="77500" lnSpcReduction="20000"/>
          </a:bodyPr>
          <a:lstStyle/>
          <a:p>
            <a:pPr marL="0" indent="0">
              <a:buNone/>
            </a:pPr>
            <a:r>
              <a:rPr lang="ru-RU" dirty="0"/>
              <a:t>2. Предмет противостояния (конфликта) – это то, из-за чего возникает конфликт. Предмет конфликта отличается многообразием, он охватывает все сферы человеческой деятельности: экономику, семью, идеологи, образование, быть. Сам по себе предмет конфликта может иметь четкое представление (форму) или нечеткое (размытое) представление или отсутствие представления. Таким образом, предметом конфликта может быть конкретный объект, конкретная возможность, или некоторое ценностное утверждение, исключающее мнение другого, а также соблюдение или несоблюдение каких-то правил. Предмет конфликта становится в дальнейшем объектом переговоров или борьбы участников взаимодействия. Предмет почти всегда </a:t>
            </a:r>
            <a:r>
              <a:rPr lang="ru-RU" i="1" dirty="0"/>
              <a:t>связан с целями участников, </a:t>
            </a:r>
            <a:r>
              <a:rPr lang="ru-RU" dirty="0"/>
              <a:t>однако не все их цели связаны с предметом.</a:t>
            </a:r>
          </a:p>
        </p:txBody>
      </p:sp>
      <p:pic>
        <p:nvPicPr>
          <p:cNvPr id="7" name="Объект 6"/>
          <p:cNvPicPr>
            <a:picLocks noGrp="1" noChangeAspect="1"/>
          </p:cNvPicPr>
          <p:nvPr>
            <p:ph sz="half" idx="2"/>
          </p:nvPr>
        </p:nvPicPr>
        <p:blipFill>
          <a:blip r:embed="rId2"/>
          <a:stretch>
            <a:fillRect/>
          </a:stretch>
        </p:blipFill>
        <p:spPr>
          <a:xfrm>
            <a:off x="6079787" y="403170"/>
            <a:ext cx="5328664" cy="3991295"/>
          </a:xfrm>
          <a:prstGeom prst="rect">
            <a:avLst/>
          </a:prstGeom>
        </p:spPr>
      </p:pic>
    </p:spTree>
    <p:extLst>
      <p:ext uri="{BB962C8B-B14F-4D97-AF65-F5344CB8AC3E}">
        <p14:creationId xmlns:p14="http://schemas.microsoft.com/office/powerpoint/2010/main" val="1222221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solidFill>
                  <a:srgbClr val="002060"/>
                </a:solidFill>
                <a:latin typeface="+mn-lt"/>
              </a:rPr>
              <a:t>Каждая конфликтная ситуация имеет объективное содержание и субъективное значение</a:t>
            </a:r>
            <a:endParaRPr lang="ru-RU" sz="2000" dirty="0">
              <a:latin typeface="+mn-lt"/>
            </a:endParaRPr>
          </a:p>
        </p:txBody>
      </p:sp>
      <p:sp>
        <p:nvSpPr>
          <p:cNvPr id="3" name="Объект 2"/>
          <p:cNvSpPr>
            <a:spLocks noGrp="1"/>
          </p:cNvSpPr>
          <p:nvPr>
            <p:ph sz="half" idx="1"/>
          </p:nvPr>
        </p:nvSpPr>
        <p:spPr/>
        <p:txBody>
          <a:bodyPr>
            <a:normAutofit fontScale="62500" lnSpcReduction="20000"/>
          </a:bodyPr>
          <a:lstStyle/>
          <a:p>
            <a:pPr marL="0" indent="0">
              <a:buNone/>
            </a:pPr>
            <a:r>
              <a:rPr lang="ru-RU" dirty="0"/>
              <a:t>3. Образ конфликтной ситуации – это отображение предмета конфликта в сознании субъектов конфликтного взаимодействия. Важно отметить, что мы разделяем близкие понятия – «конфликт» и «конфликтная ситуация». Дадим определение второму понятию.</a:t>
            </a:r>
          </a:p>
          <a:p>
            <a:pPr marL="0" indent="0">
              <a:buNone/>
            </a:pPr>
            <a:r>
              <a:rPr lang="ru-RU" dirty="0"/>
              <a:t> Конфликтная ситуация – это накопившиеся противоречия, связанные с деятельностью субъектов социального взаимодействия и создающие почву для реального противоборства между ними. Образы конфликтной ситуации у участников конфликта как правило, не совпадают. В психологии  выделяют две группы факторов, оказывающих влияние на развитие конфликтной ситуации:</a:t>
            </a:r>
          </a:p>
          <a:p>
            <a:pPr marL="0" indent="0">
              <a:buNone/>
            </a:pPr>
            <a:r>
              <a:rPr lang="ru-RU" dirty="0"/>
              <a:t>3.1. </a:t>
            </a:r>
            <a:r>
              <a:rPr lang="ru-RU" i="1" dirty="0"/>
              <a:t>Социокультурные факторы </a:t>
            </a:r>
            <a:r>
              <a:rPr lang="ru-RU" dirty="0"/>
              <a:t>включают культурные формы  протекания и разрешения конфликтов;</a:t>
            </a:r>
          </a:p>
          <a:p>
            <a:pPr marL="0" indent="0">
              <a:buNone/>
            </a:pPr>
            <a:r>
              <a:rPr lang="ru-RU" dirty="0"/>
              <a:t>3.2. </a:t>
            </a:r>
            <a:r>
              <a:rPr lang="ru-RU" i="1" dirty="0"/>
              <a:t>Ситуационные факторы </a:t>
            </a:r>
            <a:r>
              <a:rPr lang="ru-RU" dirty="0"/>
              <a:t>определяют направленность конфликта на ужесточение или смягчение, они учитывают как собственные характеристики участников конфликта, так и действия третьих сил.</a:t>
            </a:r>
          </a:p>
          <a:p>
            <a:endParaRPr lang="ru-RU" dirty="0"/>
          </a:p>
        </p:txBody>
      </p:sp>
      <p:pic>
        <p:nvPicPr>
          <p:cNvPr id="5" name="Объект 4"/>
          <p:cNvPicPr>
            <a:picLocks noGrp="1" noChangeAspect="1"/>
          </p:cNvPicPr>
          <p:nvPr>
            <p:ph sz="half" idx="2"/>
          </p:nvPr>
        </p:nvPicPr>
        <p:blipFill>
          <a:blip r:embed="rId2"/>
          <a:stretch>
            <a:fillRect/>
          </a:stretch>
        </p:blipFill>
        <p:spPr>
          <a:xfrm>
            <a:off x="6042127" y="685800"/>
            <a:ext cx="5485150" cy="3879508"/>
          </a:xfrm>
          <a:prstGeom prst="rect">
            <a:avLst/>
          </a:prstGeom>
        </p:spPr>
      </p:pic>
    </p:spTree>
    <p:extLst>
      <p:ext uri="{BB962C8B-B14F-4D97-AF65-F5344CB8AC3E}">
        <p14:creationId xmlns:p14="http://schemas.microsoft.com/office/powerpoint/2010/main" val="2400191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solidFill>
                  <a:srgbClr val="002060"/>
                </a:solidFill>
                <a:latin typeface="+mn-lt"/>
              </a:rPr>
              <a:t>Каждая конфликтная ситуация имеет объективное содержание и субъективное значение</a:t>
            </a:r>
            <a:endParaRPr lang="ru-RU" sz="2000" dirty="0">
              <a:latin typeface="+mn-lt"/>
            </a:endParaRPr>
          </a:p>
        </p:txBody>
      </p:sp>
      <p:sp>
        <p:nvSpPr>
          <p:cNvPr id="3" name="Объект 2"/>
          <p:cNvSpPr>
            <a:spLocks noGrp="1"/>
          </p:cNvSpPr>
          <p:nvPr>
            <p:ph sz="half" idx="1"/>
          </p:nvPr>
        </p:nvSpPr>
        <p:spPr>
          <a:xfrm>
            <a:off x="684211" y="340468"/>
            <a:ext cx="7175738" cy="4669277"/>
          </a:xfrm>
        </p:spPr>
        <p:txBody>
          <a:bodyPr>
            <a:normAutofit fontScale="92500" lnSpcReduction="10000"/>
          </a:bodyPr>
          <a:lstStyle/>
          <a:p>
            <a:pPr marL="0" indent="0">
              <a:buNone/>
            </a:pPr>
            <a:endParaRPr lang="ru-RU" sz="1800" dirty="0" smtClean="0"/>
          </a:p>
          <a:p>
            <a:pPr marL="0" indent="0">
              <a:buNone/>
            </a:pPr>
            <a:endParaRPr lang="ru-RU" sz="1800" dirty="0"/>
          </a:p>
          <a:p>
            <a:pPr marL="0" indent="0">
              <a:buNone/>
            </a:pPr>
            <a:endParaRPr lang="ru-RU" sz="1800" dirty="0" smtClean="0"/>
          </a:p>
          <a:p>
            <a:pPr marL="0" indent="0">
              <a:buNone/>
            </a:pPr>
            <a:r>
              <a:rPr lang="ru-RU" sz="1800" dirty="0" smtClean="0"/>
              <a:t>4</a:t>
            </a:r>
            <a:r>
              <a:rPr lang="ru-RU" sz="1800" dirty="0"/>
              <a:t>. Мотивы конфликта – это внутренние побудительные силы, подталкивающие субъектов социального взаимодействия к конфликту (мотивы выступают в форме потребностей, интересов, целей, идеалов, суждений</a:t>
            </a:r>
            <a:r>
              <a:rPr lang="ru-RU" sz="1800" dirty="0" smtClean="0"/>
              <a:t>).</a:t>
            </a:r>
          </a:p>
          <a:p>
            <a:pPr marL="0" indent="0">
              <a:buNone/>
            </a:pPr>
            <a:r>
              <a:rPr lang="ru-RU" sz="1800" dirty="0" smtClean="0"/>
              <a:t>Помимо потребностей близки к интересам оппонентов и ценности, которые они могут отстаивать в конфликте. Это могут быть:</a:t>
            </a:r>
          </a:p>
          <a:p>
            <a:pPr marL="457200" indent="-457200">
              <a:buFont typeface="+mj-lt"/>
              <a:buAutoNum type="arabicParenR"/>
            </a:pPr>
            <a:r>
              <a:rPr lang="ru-RU" sz="1800" dirty="0" smtClean="0"/>
              <a:t>Общечеловеческие ценности (истинность суждения, справедливость решения);</a:t>
            </a:r>
          </a:p>
          <a:p>
            <a:pPr marL="457200" indent="-457200">
              <a:buFont typeface="+mj-lt"/>
              <a:buAutoNum type="arabicParenR"/>
            </a:pPr>
            <a:r>
              <a:rPr lang="ru-RU" sz="1800" dirty="0" smtClean="0"/>
              <a:t>Ценности, выраженные в каком-то конкретном произведении культуры;</a:t>
            </a:r>
          </a:p>
          <a:p>
            <a:pPr marL="457200" indent="-457200">
              <a:buFont typeface="+mj-lt"/>
              <a:buAutoNum type="arabicParenR"/>
            </a:pPr>
            <a:r>
              <a:rPr lang="ru-RU" sz="1800" dirty="0" smtClean="0"/>
              <a:t>Личностные ценности (чувство собственного достоинства, честь, самооценка и т.д.)</a:t>
            </a:r>
          </a:p>
          <a:p>
            <a:pPr marL="457200" indent="-457200">
              <a:buFont typeface="+mj-lt"/>
              <a:buAutoNum type="arabicParenR"/>
            </a:pPr>
            <a:endParaRPr lang="ru-RU" dirty="0" smtClean="0"/>
          </a:p>
          <a:p>
            <a:pPr marL="457200" indent="-457200">
              <a:buAutoNum type="arabicParenR"/>
            </a:pPr>
            <a:endParaRPr lang="ru-RU" dirty="0" smtClean="0"/>
          </a:p>
          <a:p>
            <a:pPr marL="457200" indent="-457200">
              <a:buAutoNum type="arabicParenR"/>
            </a:pPr>
            <a:endParaRPr lang="ru-RU" dirty="0" smtClean="0"/>
          </a:p>
          <a:p>
            <a:pPr marL="0" indent="0">
              <a:buNone/>
            </a:pPr>
            <a:endParaRPr lang="ru-RU" dirty="0"/>
          </a:p>
          <a:p>
            <a:endParaRPr lang="ru-RU" dirty="0"/>
          </a:p>
        </p:txBody>
      </p:sp>
      <p:pic>
        <p:nvPicPr>
          <p:cNvPr id="6" name="Рисунок 5"/>
          <p:cNvPicPr>
            <a:picLocks noChangeAspect="1"/>
          </p:cNvPicPr>
          <p:nvPr/>
        </p:nvPicPr>
        <p:blipFill>
          <a:blip r:embed="rId2"/>
          <a:stretch>
            <a:fillRect/>
          </a:stretch>
        </p:blipFill>
        <p:spPr>
          <a:xfrm>
            <a:off x="7859949" y="955444"/>
            <a:ext cx="3912682" cy="2445426"/>
          </a:xfrm>
          <a:prstGeom prst="rect">
            <a:avLst/>
          </a:prstGeom>
        </p:spPr>
      </p:pic>
    </p:spTree>
    <p:extLst>
      <p:ext uri="{BB962C8B-B14F-4D97-AF65-F5344CB8AC3E}">
        <p14:creationId xmlns:p14="http://schemas.microsoft.com/office/powerpoint/2010/main" val="1997727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3660" y="5097294"/>
            <a:ext cx="8634953" cy="897106"/>
          </a:xfrm>
        </p:spPr>
        <p:txBody>
          <a:bodyPr>
            <a:normAutofit/>
          </a:bodyPr>
          <a:lstStyle/>
          <a:p>
            <a:r>
              <a:rPr lang="ru-RU" sz="2000" dirty="0">
                <a:solidFill>
                  <a:srgbClr val="002060"/>
                </a:solidFill>
              </a:rPr>
              <a:t>Каждая конфликтная ситуация имеет объективное содержание и субъективное значение</a:t>
            </a:r>
            <a:endParaRPr lang="ru-RU" sz="2000" dirty="0"/>
          </a:p>
        </p:txBody>
      </p:sp>
      <p:sp>
        <p:nvSpPr>
          <p:cNvPr id="3" name="Объект 2"/>
          <p:cNvSpPr>
            <a:spLocks noGrp="1"/>
          </p:cNvSpPr>
          <p:nvPr>
            <p:ph sz="half" idx="1"/>
          </p:nvPr>
        </p:nvSpPr>
        <p:spPr/>
        <p:txBody>
          <a:bodyPr>
            <a:normAutofit fontScale="92500" lnSpcReduction="20000"/>
          </a:bodyPr>
          <a:lstStyle/>
          <a:p>
            <a:pPr marL="0" indent="0">
              <a:buNone/>
            </a:pPr>
            <a:r>
              <a:rPr lang="ru-RU" dirty="0" smtClean="0"/>
              <a:t>Мотивы противоборствующих сторон конкретизируются в их целях.</a:t>
            </a:r>
          </a:p>
          <a:p>
            <a:pPr marL="0" indent="0">
              <a:buNone/>
            </a:pPr>
            <a:r>
              <a:rPr lang="ru-RU" dirty="0" smtClean="0"/>
              <a:t>Цель – это осознанный образ предвосхищаемого результата, на достижение которого направлены действия человека (полезный с точки зрения личности, общественной или групповой значимости).</a:t>
            </a:r>
          </a:p>
          <a:p>
            <a:pPr marL="0" indent="0">
              <a:buNone/>
            </a:pPr>
            <a:r>
              <a:rPr lang="ru-RU" dirty="0" smtClean="0"/>
              <a:t>Основная цель – завладение объектом конфликта, но она может быть заменена на другую (нанесение оппоненту максимального ущерба – материального, морального, психологического).</a:t>
            </a:r>
          </a:p>
          <a:p>
            <a:endParaRPr lang="ru-RU" dirty="0"/>
          </a:p>
        </p:txBody>
      </p:sp>
      <p:pic>
        <p:nvPicPr>
          <p:cNvPr id="5" name="Объект 4"/>
          <p:cNvPicPr>
            <a:picLocks noGrp="1" noChangeAspect="1"/>
          </p:cNvPicPr>
          <p:nvPr>
            <p:ph sz="half" idx="2"/>
          </p:nvPr>
        </p:nvPicPr>
        <p:blipFill>
          <a:blip r:embed="rId2"/>
          <a:stretch>
            <a:fillRect/>
          </a:stretch>
        </p:blipFill>
        <p:spPr>
          <a:xfrm>
            <a:off x="6348202" y="836578"/>
            <a:ext cx="4764061" cy="3173428"/>
          </a:xfrm>
          <a:prstGeom prst="rect">
            <a:avLst/>
          </a:prstGeom>
        </p:spPr>
      </p:pic>
    </p:spTree>
    <p:extLst>
      <p:ext uri="{BB962C8B-B14F-4D97-AF65-F5344CB8AC3E}">
        <p14:creationId xmlns:p14="http://schemas.microsoft.com/office/powerpoint/2010/main" val="318444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solidFill>
                  <a:srgbClr val="002060"/>
                </a:solidFill>
              </a:rPr>
              <a:t>Каждая конфликтная ситуация имеет объективное содержание и субъективное значение</a:t>
            </a:r>
            <a:endParaRPr lang="ru-RU" sz="2000" dirty="0"/>
          </a:p>
        </p:txBody>
      </p:sp>
      <p:sp>
        <p:nvSpPr>
          <p:cNvPr id="3" name="Объект 2"/>
          <p:cNvSpPr>
            <a:spLocks noGrp="1"/>
          </p:cNvSpPr>
          <p:nvPr>
            <p:ph sz="half" idx="1"/>
          </p:nvPr>
        </p:nvSpPr>
        <p:spPr>
          <a:xfrm>
            <a:off x="684211" y="685800"/>
            <a:ext cx="5980486" cy="4158574"/>
          </a:xfrm>
        </p:spPr>
        <p:txBody>
          <a:bodyPr/>
          <a:lstStyle/>
          <a:p>
            <a:pPr marL="0" indent="0">
              <a:buNone/>
            </a:pPr>
            <a:r>
              <a:rPr lang="ru-RU" dirty="0"/>
              <a:t>5. Позиции конфликтующих сторон – это то, о чем заявляют участники конфликта друг другу в ходе конфликтного взаимодействия</a:t>
            </a:r>
            <a:r>
              <a:rPr lang="ru-RU" dirty="0" smtClean="0"/>
              <a:t>.</a:t>
            </a:r>
          </a:p>
          <a:p>
            <a:pPr marL="0" indent="0">
              <a:buNone/>
            </a:pPr>
            <a:r>
              <a:rPr lang="ru-RU" dirty="0" smtClean="0"/>
              <a:t>Это совокупность фактических прав, обязанностей и возможностей оппонента, реализующихся в ходе конкретной конфликтной ситуации посредством общения, поведения и деятельности.</a:t>
            </a:r>
          </a:p>
          <a:p>
            <a:pPr marL="0" indent="0">
              <a:buNone/>
            </a:pPr>
            <a:r>
              <a:rPr lang="ru-RU" dirty="0" smtClean="0"/>
              <a:t>Позиция характеризуется с одной стороны, динамичностью и гибкостью, с другой стороны – </a:t>
            </a:r>
            <a:r>
              <a:rPr lang="ru-RU" smtClean="0"/>
              <a:t>относительной устойчивостью.</a:t>
            </a:r>
            <a:endParaRPr lang="ru-RU" dirty="0"/>
          </a:p>
          <a:p>
            <a:endParaRPr lang="ru-RU" dirty="0"/>
          </a:p>
        </p:txBody>
      </p:sp>
      <p:pic>
        <p:nvPicPr>
          <p:cNvPr id="5" name="Объект 4"/>
          <p:cNvPicPr>
            <a:picLocks noGrp="1" noChangeAspect="1"/>
          </p:cNvPicPr>
          <p:nvPr>
            <p:ph sz="half" idx="2"/>
          </p:nvPr>
        </p:nvPicPr>
        <p:blipFill>
          <a:blip r:embed="rId2"/>
          <a:stretch>
            <a:fillRect/>
          </a:stretch>
        </p:blipFill>
        <p:spPr>
          <a:xfrm>
            <a:off x="6664697" y="518807"/>
            <a:ext cx="4933950" cy="3287244"/>
          </a:xfrm>
          <a:prstGeom prst="rect">
            <a:avLst/>
          </a:prstGeom>
        </p:spPr>
      </p:pic>
    </p:spTree>
    <p:extLst>
      <p:ext uri="{BB962C8B-B14F-4D97-AF65-F5344CB8AC3E}">
        <p14:creationId xmlns:p14="http://schemas.microsoft.com/office/powerpoint/2010/main" val="2229210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pic>
        <p:nvPicPr>
          <p:cNvPr id="5" name="Рисунок 4"/>
          <p:cNvPicPr>
            <a:picLocks noChangeAspect="1"/>
          </p:cNvPicPr>
          <p:nvPr/>
        </p:nvPicPr>
        <p:blipFill>
          <a:blip r:embed="rId2"/>
          <a:stretch>
            <a:fillRect/>
          </a:stretch>
        </p:blipFill>
        <p:spPr>
          <a:xfrm>
            <a:off x="433782" y="527050"/>
            <a:ext cx="9753600" cy="5467350"/>
          </a:xfrm>
          <a:prstGeom prst="rect">
            <a:avLst/>
          </a:prstGeom>
        </p:spPr>
      </p:pic>
    </p:spTree>
    <p:extLst>
      <p:ext uri="{BB962C8B-B14F-4D97-AF65-F5344CB8AC3E}">
        <p14:creationId xmlns:p14="http://schemas.microsoft.com/office/powerpoint/2010/main" val="10761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Прямоугольник 7"/>
          <p:cNvSpPr>
            <a:spLocks noChangeArrowheads="1"/>
          </p:cNvSpPr>
          <p:nvPr/>
        </p:nvSpPr>
        <p:spPr bwMode="auto">
          <a:xfrm>
            <a:off x="1077913" y="2152567"/>
            <a:ext cx="10391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968625" algn="ctr"/>
                <a:tab pos="5940425" algn="r"/>
              </a:tabLst>
              <a:defRPr>
                <a:solidFill>
                  <a:schemeClr val="tx1"/>
                </a:solidFill>
                <a:latin typeface="Arial" panose="020B0604020202020204" pitchFamily="34" charset="0"/>
                <a:cs typeface="Arial" panose="020B0604020202020204" pitchFamily="34" charset="0"/>
              </a:defRPr>
            </a:lvl1pPr>
            <a:lvl2pPr marL="742950" indent="-285750">
              <a:tabLst>
                <a:tab pos="2968625" algn="ctr"/>
                <a:tab pos="5940425" algn="r"/>
              </a:tabLst>
              <a:defRPr>
                <a:solidFill>
                  <a:schemeClr val="tx1"/>
                </a:solidFill>
                <a:latin typeface="Arial" panose="020B0604020202020204" pitchFamily="34" charset="0"/>
                <a:cs typeface="Arial" panose="020B0604020202020204" pitchFamily="34" charset="0"/>
              </a:defRPr>
            </a:lvl2pPr>
            <a:lvl3pPr marL="1143000" indent="-228600">
              <a:tabLst>
                <a:tab pos="2968625" algn="ctr"/>
                <a:tab pos="5940425" algn="r"/>
              </a:tabLst>
              <a:defRPr>
                <a:solidFill>
                  <a:schemeClr val="tx1"/>
                </a:solidFill>
                <a:latin typeface="Arial" panose="020B0604020202020204" pitchFamily="34" charset="0"/>
                <a:cs typeface="Arial" panose="020B0604020202020204" pitchFamily="34" charset="0"/>
              </a:defRPr>
            </a:lvl3pPr>
            <a:lvl4pPr marL="1600200" indent="-228600">
              <a:tabLst>
                <a:tab pos="2968625" algn="ctr"/>
                <a:tab pos="5940425" algn="r"/>
              </a:tabLst>
              <a:defRPr>
                <a:solidFill>
                  <a:schemeClr val="tx1"/>
                </a:solidFill>
                <a:latin typeface="Arial" panose="020B0604020202020204" pitchFamily="34" charset="0"/>
                <a:cs typeface="Arial" panose="020B0604020202020204" pitchFamily="34" charset="0"/>
              </a:defRPr>
            </a:lvl4pPr>
            <a:lvl5pPr marL="2057400" indent="-228600">
              <a:tabLst>
                <a:tab pos="2968625" algn="ctr"/>
                <a:tab pos="5940425"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968625" algn="ctr"/>
                <a:tab pos="5940425"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968625" algn="ctr"/>
                <a:tab pos="5940425"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968625" algn="ctr"/>
                <a:tab pos="5940425"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968625" algn="ctr"/>
                <a:tab pos="5940425" algn="r"/>
              </a:tabLst>
              <a:defRPr>
                <a:solidFill>
                  <a:schemeClr val="tx1"/>
                </a:solidFill>
                <a:latin typeface="Arial" panose="020B0604020202020204" pitchFamily="34" charset="0"/>
                <a:cs typeface="Arial" panose="020B0604020202020204" pitchFamily="34" charset="0"/>
              </a:defRPr>
            </a:lvl9pPr>
          </a:lstStyle>
          <a:p>
            <a:pPr algn="ctr">
              <a:spcAft>
                <a:spcPts val="600"/>
              </a:spcAft>
            </a:pPr>
            <a:r>
              <a:rPr lang="ru-RU" sz="4000" dirty="0">
                <a:solidFill>
                  <a:srgbClr val="E5C78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БЛАГОДАРЮ ЗА ВНИМАНИЕ</a:t>
            </a:r>
            <a:r>
              <a:rPr lang="ru-RU" sz="4000" dirty="0" smtClean="0">
                <a:solidFill>
                  <a:srgbClr val="E5C78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000" dirty="0" smtClean="0">
              <a:solidFill>
                <a:srgbClr val="E5C78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126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477963" y="158750"/>
            <a:ext cx="10506075" cy="1304925"/>
          </a:xfrm>
          <a:prstGeom prst="roundRect">
            <a:avLst/>
          </a:prstGeom>
          <a:solidFill>
            <a:srgbClr val="239079"/>
          </a:solidFill>
          <a:ln>
            <a:solidFill>
              <a:srgbClr val="0788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800" dirty="0">
                <a:solidFill>
                  <a:srgbClr val="E5C78C"/>
                </a:solidFill>
                <a:latin typeface="Times New Roman" panose="02020603050405020304" pitchFamily="18" charset="0"/>
                <a:ea typeface="Times New Roman" panose="02020603050405020304" pitchFamily="18" charset="0"/>
              </a:rPr>
              <a:t>Понятие и признаки конфликта</a:t>
            </a:r>
            <a:endParaRPr lang="en-US" altLang="ru-RU" sz="2700" b="1" dirty="0">
              <a:solidFill>
                <a:srgbClr val="E5C78C"/>
              </a:solidFill>
            </a:endParaRPr>
          </a:p>
        </p:txBody>
      </p:sp>
      <p:sp>
        <p:nvSpPr>
          <p:cNvPr id="6" name="Текст 5"/>
          <p:cNvSpPr>
            <a:spLocks noGrp="1"/>
          </p:cNvSpPr>
          <p:nvPr>
            <p:ph type="body" sz="half" idx="4294967295"/>
          </p:nvPr>
        </p:nvSpPr>
        <p:spPr>
          <a:xfrm>
            <a:off x="601579" y="1721796"/>
            <a:ext cx="6690761" cy="4656144"/>
          </a:xfrm>
        </p:spPr>
        <p:txBody>
          <a:bodyPr>
            <a:normAutofit fontScale="85000" lnSpcReduction="20000"/>
          </a:bodyPr>
          <a:lstStyle/>
          <a:p>
            <a:pPr marL="0" indent="0">
              <a:buNone/>
            </a:pPr>
            <a:endParaRPr lang="ru-RU" dirty="0" smtClean="0"/>
          </a:p>
          <a:p>
            <a:pPr marL="0" indent="0">
              <a:buNone/>
            </a:pPr>
            <a:r>
              <a:rPr lang="ru-RU" dirty="0" smtClean="0"/>
              <a:t>Слово </a:t>
            </a:r>
            <a:r>
              <a:rPr lang="ru-RU" dirty="0"/>
              <a:t>«конфликт» происходит от латинского </a:t>
            </a:r>
            <a:r>
              <a:rPr lang="ru-RU" dirty="0" err="1"/>
              <a:t>conflictus</a:t>
            </a:r>
            <a:r>
              <a:rPr lang="ru-RU" dirty="0"/>
              <a:t> — столкновение и практически в неизменном виде входит в другие языки {</a:t>
            </a:r>
            <a:r>
              <a:rPr lang="ru-RU" dirty="0" err="1"/>
              <a:t>conflict</a:t>
            </a:r>
            <a:r>
              <a:rPr lang="ru-RU" dirty="0"/>
              <a:t> — англ., </a:t>
            </a:r>
            <a:r>
              <a:rPr lang="ru-RU" dirty="0" err="1"/>
              <a:t>konflikt</a:t>
            </a:r>
            <a:r>
              <a:rPr lang="ru-RU" dirty="0"/>
              <a:t> — нем., </a:t>
            </a:r>
            <a:r>
              <a:rPr lang="ru-RU" dirty="0" err="1"/>
              <a:t>conflit</a:t>
            </a:r>
            <a:r>
              <a:rPr lang="ru-RU" dirty="0"/>
              <a:t> — франц.). Как правило, содержание понятия конфликта раскрывается через следующие значения. </a:t>
            </a:r>
          </a:p>
          <a:p>
            <a:pPr marL="0" indent="0">
              <a:buNone/>
            </a:pPr>
            <a:r>
              <a:rPr lang="ru-RU" dirty="0"/>
              <a:t>1. Состояние открытой, часто затяжной борьбы; сражение или война. </a:t>
            </a:r>
          </a:p>
          <a:p>
            <a:pPr marL="0" indent="0">
              <a:buNone/>
            </a:pPr>
            <a:r>
              <a:rPr lang="ru-RU" dirty="0"/>
              <a:t>2. Состояние дисгармонии в отношениях между людьми, идеями или интересами; столкновение противоположностей. Что такое конфликт </a:t>
            </a:r>
          </a:p>
          <a:p>
            <a:pPr marL="0" indent="0">
              <a:buNone/>
            </a:pPr>
            <a:r>
              <a:rPr lang="ru-RU" dirty="0"/>
              <a:t>3. Психическая борьба, возникающая как результат одновременного функционирования взаимно исключающих импульсов, желаний или тенденций. </a:t>
            </a:r>
          </a:p>
          <a:p>
            <a:pPr marL="0" indent="0">
              <a:buNone/>
            </a:pPr>
            <a:r>
              <a:rPr lang="ru-RU" dirty="0"/>
              <a:t>4. Противостояние характеров или сил в литературном или сценическом произведении, в особенности главная оппозиция, на которой строится сюжет (</a:t>
            </a:r>
            <a:r>
              <a:rPr lang="ru-RU" dirty="0" err="1"/>
              <a:t>Grolier</a:t>
            </a:r>
            <a:r>
              <a:rPr lang="ru-RU" dirty="0"/>
              <a:t> </a:t>
            </a:r>
            <a:r>
              <a:rPr lang="ru-RU" dirty="0" err="1"/>
              <a:t>Multimedia</a:t>
            </a:r>
            <a:r>
              <a:rPr lang="ru-RU" dirty="0"/>
              <a:t> </a:t>
            </a:r>
            <a:r>
              <a:rPr lang="ru-RU" dirty="0" err="1"/>
              <a:t>Encyclopedia</a:t>
            </a:r>
            <a:r>
              <a:rPr lang="ru-RU" dirty="0"/>
              <a:t>, 1998).</a:t>
            </a:r>
          </a:p>
          <a:p>
            <a:pPr marL="0" indent="0" algn="just">
              <a:spcAft>
                <a:spcPts val="0"/>
              </a:spcAft>
              <a:buNone/>
            </a:pPr>
            <a:endParaRPr lang="ru-RU" i="1" dirty="0">
              <a:solidFill>
                <a:schemeClr val="accent1"/>
              </a:solidFill>
            </a:endParaRPr>
          </a:p>
        </p:txBody>
      </p:sp>
      <p:pic>
        <p:nvPicPr>
          <p:cNvPr id="2" name="Рисунок 1"/>
          <p:cNvPicPr>
            <a:picLocks noChangeAspect="1"/>
          </p:cNvPicPr>
          <p:nvPr/>
        </p:nvPicPr>
        <p:blipFill>
          <a:blip r:embed="rId2"/>
          <a:stretch>
            <a:fillRect/>
          </a:stretch>
        </p:blipFill>
        <p:spPr>
          <a:xfrm>
            <a:off x="8268510" y="1581869"/>
            <a:ext cx="3609339" cy="2030253"/>
          </a:xfrm>
          <a:prstGeom prst="rect">
            <a:avLst/>
          </a:prstGeom>
        </p:spPr>
      </p:pic>
      <p:pic>
        <p:nvPicPr>
          <p:cNvPr id="3" name="Рисунок 2"/>
          <p:cNvPicPr>
            <a:picLocks noChangeAspect="1"/>
          </p:cNvPicPr>
          <p:nvPr/>
        </p:nvPicPr>
        <p:blipFill>
          <a:blip r:embed="rId3"/>
          <a:stretch>
            <a:fillRect/>
          </a:stretch>
        </p:blipFill>
        <p:spPr>
          <a:xfrm>
            <a:off x="7538937" y="4049868"/>
            <a:ext cx="2868039" cy="2151029"/>
          </a:xfrm>
          <a:prstGeom prst="rect">
            <a:avLst/>
          </a:prstGeom>
        </p:spPr>
      </p:pic>
    </p:spTree>
    <p:extLst>
      <p:ext uri="{BB962C8B-B14F-4D97-AF65-F5344CB8AC3E}">
        <p14:creationId xmlns:p14="http://schemas.microsoft.com/office/powerpoint/2010/main" val="3091319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1"/>
          </p:nvPr>
        </p:nvSpPr>
        <p:spPr>
          <a:xfrm>
            <a:off x="684211" y="685800"/>
            <a:ext cx="4937655" cy="4615774"/>
          </a:xfrm>
        </p:spPr>
        <p:txBody>
          <a:bodyPr/>
          <a:lstStyle/>
          <a:p>
            <a:pPr marL="0" indent="0">
              <a:buNone/>
            </a:pPr>
            <a:r>
              <a:rPr lang="ru-RU" dirty="0"/>
              <a:t>А. Я. </a:t>
            </a:r>
            <a:r>
              <a:rPr lang="ru-RU" dirty="0" err="1"/>
              <a:t>Анцуповым</a:t>
            </a:r>
            <a:r>
              <a:rPr lang="ru-RU" dirty="0"/>
              <a:t> и А. И. Шипиловым выделяются 11 областей научного знания, так или иначе изучающих конфликты (по степени убывания количества публикаций): психология, социология, политология, история, философия, искусствоведение, педагогика, правоведение, </a:t>
            </a:r>
            <a:r>
              <a:rPr lang="ru-RU" dirty="0" err="1"/>
              <a:t>социобиология</a:t>
            </a:r>
            <a:r>
              <a:rPr lang="ru-RU" dirty="0"/>
              <a:t>, математика и военные науки.</a:t>
            </a:r>
          </a:p>
          <a:p>
            <a:endParaRPr lang="ru-RU" dirty="0"/>
          </a:p>
        </p:txBody>
      </p:sp>
      <p:pic>
        <p:nvPicPr>
          <p:cNvPr id="2" name="Рисунок 1"/>
          <p:cNvPicPr>
            <a:picLocks noChangeAspect="1"/>
          </p:cNvPicPr>
          <p:nvPr/>
        </p:nvPicPr>
        <p:blipFill>
          <a:blip r:embed="rId2"/>
          <a:stretch>
            <a:fillRect/>
          </a:stretch>
        </p:blipFill>
        <p:spPr>
          <a:xfrm>
            <a:off x="7946688" y="390620"/>
            <a:ext cx="3600044" cy="2280028"/>
          </a:xfrm>
          <a:prstGeom prst="rect">
            <a:avLst/>
          </a:prstGeom>
        </p:spPr>
      </p:pic>
      <p:pic>
        <p:nvPicPr>
          <p:cNvPr id="3" name="Рисунок 2"/>
          <p:cNvPicPr>
            <a:picLocks noChangeAspect="1"/>
          </p:cNvPicPr>
          <p:nvPr/>
        </p:nvPicPr>
        <p:blipFill>
          <a:blip r:embed="rId3"/>
          <a:stretch>
            <a:fillRect/>
          </a:stretch>
        </p:blipFill>
        <p:spPr>
          <a:xfrm>
            <a:off x="5967109" y="2791838"/>
            <a:ext cx="2743605" cy="2743605"/>
          </a:xfrm>
          <a:prstGeom prst="rect">
            <a:avLst/>
          </a:prstGeom>
        </p:spPr>
      </p:pic>
    </p:spTree>
    <p:extLst>
      <p:ext uri="{BB962C8B-B14F-4D97-AF65-F5344CB8AC3E}">
        <p14:creationId xmlns:p14="http://schemas.microsoft.com/office/powerpoint/2010/main" val="422543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4211" y="685800"/>
            <a:ext cx="4937655" cy="5063247"/>
          </a:xfrm>
        </p:spPr>
        <p:txBody>
          <a:bodyPr>
            <a:normAutofit fontScale="92500" lnSpcReduction="10000"/>
          </a:bodyPr>
          <a:lstStyle/>
          <a:p>
            <a:pPr marL="0" indent="0">
              <a:buNone/>
            </a:pPr>
            <a:r>
              <a:rPr lang="ru-RU" dirty="0"/>
              <a:t>Анализ исследований конфликта, выполненный на основе изучения публикаций, показал, что в различных областях используются следующие понятия: военный конфликт, художественный конфликт, международный конфликт, региональный конфликт, этнический конфликт, межнациональный конфликт, «сложные конфликты в различных системах», конфликты в коллективах школьников, педагогических коллективах, конфликты в спорте, педагогический конфликт, социальный, трудовой, криминальный конфликт, конфликт поколений, конфликт «личность — группа», моральный конфликт, нравственный конфликт и </a:t>
            </a:r>
            <a:r>
              <a:rPr lang="ru-RU" dirty="0" smtClean="0"/>
              <a:t>др.</a:t>
            </a:r>
            <a:endParaRPr lang="ru-RU" dirty="0"/>
          </a:p>
          <a:p>
            <a:endParaRPr lang="ru-RU" dirty="0"/>
          </a:p>
        </p:txBody>
      </p:sp>
    </p:spTree>
    <p:extLst>
      <p:ext uri="{BB962C8B-B14F-4D97-AF65-F5344CB8AC3E}">
        <p14:creationId xmlns:p14="http://schemas.microsoft.com/office/powerpoint/2010/main" val="4283891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700391" y="97278"/>
            <a:ext cx="10126494" cy="282101"/>
          </a:xfrm>
        </p:spPr>
        <p:txBody>
          <a:bodyPr>
            <a:noAutofit/>
          </a:bodyPr>
          <a:lstStyle/>
          <a:p>
            <a:r>
              <a:rPr lang="ru-RU" sz="2000" dirty="0" smtClean="0">
                <a:solidFill>
                  <a:srgbClr val="002060"/>
                </a:solidFill>
              </a:rPr>
              <a:t>Объектно-предметное поле конфликтологии</a:t>
            </a:r>
            <a:endParaRPr lang="ru-RU" sz="2000" dirty="0">
              <a:solidFill>
                <a:srgbClr val="002060"/>
              </a:solidFill>
            </a:endParaRPr>
          </a:p>
        </p:txBody>
      </p:sp>
      <p:pic>
        <p:nvPicPr>
          <p:cNvPr id="1026" name="Picture 2" descr="Picture background"/>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3124" b="23124"/>
          <a:stretch>
            <a:fillRect/>
          </a:stretch>
        </p:blipFill>
        <p:spPr bwMode="auto">
          <a:xfrm>
            <a:off x="652999" y="457200"/>
            <a:ext cx="10443605" cy="601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787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7631350" y="87550"/>
            <a:ext cx="4293139" cy="3219854"/>
          </a:xfrm>
          <a:prstGeom prst="rect">
            <a:avLst/>
          </a:prstGeom>
        </p:spPr>
      </p:pic>
      <p:sp>
        <p:nvSpPr>
          <p:cNvPr id="3" name="Объект 2"/>
          <p:cNvSpPr>
            <a:spLocks noGrp="1"/>
          </p:cNvSpPr>
          <p:nvPr>
            <p:ph sz="half" idx="1"/>
          </p:nvPr>
        </p:nvSpPr>
        <p:spPr/>
        <p:txBody>
          <a:bodyPr/>
          <a:lstStyle/>
          <a:p>
            <a:pPr marL="0" indent="0">
              <a:buNone/>
            </a:pPr>
            <a:r>
              <a:rPr lang="ru-RU" dirty="0" smtClean="0"/>
              <a:t>Предмет конфликтологии – закономерности, стороны, характеристики конфликтов.</a:t>
            </a:r>
          </a:p>
          <a:p>
            <a:pPr marL="0" indent="0">
              <a:buNone/>
            </a:pPr>
            <a:r>
              <a:rPr lang="ru-RU" dirty="0"/>
              <a:t>Объект конфликтологии – социальный, </a:t>
            </a:r>
            <a:r>
              <a:rPr lang="ru-RU" dirty="0" err="1"/>
              <a:t>внутриличностные</a:t>
            </a:r>
            <a:r>
              <a:rPr lang="ru-RU" dirty="0"/>
              <a:t> и </a:t>
            </a:r>
            <a:r>
              <a:rPr lang="ru-RU" dirty="0" err="1"/>
              <a:t>зооконфликты</a:t>
            </a:r>
            <a:r>
              <a:rPr lang="ru-RU" dirty="0"/>
              <a:t>.</a:t>
            </a:r>
          </a:p>
          <a:p>
            <a:endParaRPr lang="ru-RU" dirty="0"/>
          </a:p>
        </p:txBody>
      </p:sp>
      <p:pic>
        <p:nvPicPr>
          <p:cNvPr id="9" name="Рисунок 8"/>
          <p:cNvPicPr>
            <a:picLocks noChangeAspect="1"/>
          </p:cNvPicPr>
          <p:nvPr/>
        </p:nvPicPr>
        <p:blipFill>
          <a:blip r:embed="rId3"/>
          <a:stretch>
            <a:fillRect/>
          </a:stretch>
        </p:blipFill>
        <p:spPr>
          <a:xfrm>
            <a:off x="7963203" y="3159868"/>
            <a:ext cx="4067175" cy="3048000"/>
          </a:xfrm>
          <a:prstGeom prst="rect">
            <a:avLst/>
          </a:prstGeom>
        </p:spPr>
      </p:pic>
      <p:pic>
        <p:nvPicPr>
          <p:cNvPr id="10" name="Рисунок 9"/>
          <p:cNvPicPr>
            <a:picLocks noChangeAspect="1"/>
          </p:cNvPicPr>
          <p:nvPr/>
        </p:nvPicPr>
        <p:blipFill>
          <a:blip r:embed="rId4"/>
          <a:stretch>
            <a:fillRect/>
          </a:stretch>
        </p:blipFill>
        <p:spPr>
          <a:xfrm>
            <a:off x="350196" y="3399209"/>
            <a:ext cx="3425758" cy="2569318"/>
          </a:xfrm>
          <a:prstGeom prst="rect">
            <a:avLst/>
          </a:prstGeom>
        </p:spPr>
      </p:pic>
      <p:pic>
        <p:nvPicPr>
          <p:cNvPr id="11" name="Рисунок 10"/>
          <p:cNvPicPr>
            <a:picLocks noChangeAspect="1"/>
          </p:cNvPicPr>
          <p:nvPr/>
        </p:nvPicPr>
        <p:blipFill>
          <a:blip r:embed="rId5"/>
          <a:stretch>
            <a:fillRect/>
          </a:stretch>
        </p:blipFill>
        <p:spPr>
          <a:xfrm>
            <a:off x="3775954" y="4098425"/>
            <a:ext cx="4130792" cy="2759575"/>
          </a:xfrm>
          <a:prstGeom prst="rect">
            <a:avLst/>
          </a:prstGeom>
        </p:spPr>
      </p:pic>
    </p:spTree>
    <p:extLst>
      <p:ext uri="{BB962C8B-B14F-4D97-AF65-F5344CB8AC3E}">
        <p14:creationId xmlns:p14="http://schemas.microsoft.com/office/powerpoint/2010/main" val="1760502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477963" y="158750"/>
            <a:ext cx="10506075" cy="1304925"/>
          </a:xfrm>
          <a:prstGeom prst="roundRect">
            <a:avLst/>
          </a:prstGeom>
          <a:solidFill>
            <a:srgbClr val="239079"/>
          </a:solidFill>
          <a:ln>
            <a:solidFill>
              <a:srgbClr val="0788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800" dirty="0">
                <a:solidFill>
                  <a:srgbClr val="E5C78C"/>
                </a:solidFill>
                <a:latin typeface="Times New Roman" panose="02020603050405020304" pitchFamily="18" charset="0"/>
                <a:ea typeface="Times New Roman" panose="02020603050405020304" pitchFamily="18" charset="0"/>
              </a:rPr>
              <a:t>Виды и типы конфликтов</a:t>
            </a:r>
            <a:endParaRPr lang="en-US" altLang="ru-RU" sz="2700" b="1" dirty="0">
              <a:solidFill>
                <a:srgbClr val="E5C78C"/>
              </a:solidFill>
            </a:endParaRPr>
          </a:p>
        </p:txBody>
      </p:sp>
      <p:pic>
        <p:nvPicPr>
          <p:cNvPr id="2" name="Рисунок 1"/>
          <p:cNvPicPr>
            <a:picLocks noChangeAspect="1"/>
          </p:cNvPicPr>
          <p:nvPr/>
        </p:nvPicPr>
        <p:blipFill>
          <a:blip r:embed="rId2"/>
          <a:stretch>
            <a:fillRect/>
          </a:stretch>
        </p:blipFill>
        <p:spPr>
          <a:xfrm>
            <a:off x="2305455" y="977837"/>
            <a:ext cx="8287966" cy="5880163"/>
          </a:xfrm>
          <a:prstGeom prst="rect">
            <a:avLst/>
          </a:prstGeom>
        </p:spPr>
      </p:pic>
    </p:spTree>
    <p:extLst>
      <p:ext uri="{BB962C8B-B14F-4D97-AF65-F5344CB8AC3E}">
        <p14:creationId xmlns:p14="http://schemas.microsoft.com/office/powerpoint/2010/main" val="4141130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1"/>
          </p:nvPr>
        </p:nvSpPr>
        <p:spPr/>
        <p:txBody>
          <a:bodyPr/>
          <a:lstStyle/>
          <a:p>
            <a:r>
              <a:rPr lang="ru-RU" dirty="0" smtClean="0"/>
              <a:t>Важнейшей особенностью конфликта является характер потребностей человека, за который он борется. </a:t>
            </a:r>
            <a:endParaRPr lang="ru-RU" dirty="0"/>
          </a:p>
        </p:txBody>
      </p:sp>
      <p:pic>
        <p:nvPicPr>
          <p:cNvPr id="6" name="Объект 5"/>
          <p:cNvPicPr>
            <a:picLocks noGrp="1" noChangeAspect="1"/>
          </p:cNvPicPr>
          <p:nvPr>
            <p:ph sz="half" idx="2"/>
          </p:nvPr>
        </p:nvPicPr>
        <p:blipFill>
          <a:blip r:embed="rId2"/>
          <a:stretch>
            <a:fillRect/>
          </a:stretch>
        </p:blipFill>
        <p:spPr>
          <a:xfrm>
            <a:off x="6119947" y="1102080"/>
            <a:ext cx="5794285" cy="3907665"/>
          </a:xfrm>
          <a:prstGeom prst="rect">
            <a:avLst/>
          </a:prstGeom>
        </p:spPr>
      </p:pic>
    </p:spTree>
    <p:extLst>
      <p:ext uri="{BB962C8B-B14F-4D97-AF65-F5344CB8AC3E}">
        <p14:creationId xmlns:p14="http://schemas.microsoft.com/office/powerpoint/2010/main" val="1861377292"/>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Paalaaatinooo">
      <a:majorFont>
        <a:latin typeface="Palatino Linotype"/>
        <a:ea typeface=""/>
        <a:cs typeface=""/>
      </a:majorFont>
      <a:minorFont>
        <a:latin typeface="Palatino Linotype"/>
        <a:ea typeface=""/>
        <a:cs typeface=""/>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Paalaaatinooo">
      <a:majorFont>
        <a:latin typeface="Palatino Linotype"/>
        <a:ea typeface=""/>
        <a:cs typeface=""/>
      </a:majorFont>
      <a:minorFont>
        <a:latin typeface="Palatino Linotype"/>
        <a:ea typeface=""/>
        <a:cs typeface=""/>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15891</TotalTime>
  <Words>826</Words>
  <Application>Microsoft Office PowerPoint</Application>
  <PresentationFormat>Широкоэкранный</PresentationFormat>
  <Paragraphs>120</Paragraphs>
  <Slides>28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28</vt:i4>
      </vt:variant>
    </vt:vector>
  </HeadingPairs>
  <TitlesOfParts>
    <vt:vector size="35" baseType="lpstr">
      <vt:lpstr>Arial</vt:lpstr>
      <vt:lpstr>Calibri</vt:lpstr>
      <vt:lpstr>Palatino Linotype</vt:lpstr>
      <vt:lpstr>Times New Roman</vt:lpstr>
      <vt:lpstr>Wingdings 3</vt:lpstr>
      <vt:lpstr>Сектор</vt:lpstr>
      <vt:lpstr>1_Сектор</vt:lpstr>
      <vt:lpstr>Презентация PowerPoint</vt:lpstr>
      <vt:lpstr>Презентация PowerPoint</vt:lpstr>
      <vt:lpstr>Презентация PowerPoint</vt:lpstr>
      <vt:lpstr>Презентация PowerPoint</vt:lpstr>
      <vt:lpstr>Презентация PowerPoint</vt:lpstr>
      <vt:lpstr>Объектно-предметное поле конфликтологии</vt:lpstr>
      <vt:lpstr>Презентация PowerPoint</vt:lpstr>
      <vt:lpstr>Презентация PowerPoint</vt:lpstr>
      <vt:lpstr>Презентация PowerPoint</vt:lpstr>
      <vt:lpstr>Классификация конфликтов на основе потребностей субъектов взаимодействия</vt:lpstr>
      <vt:lpstr>Презентация PowerPoint</vt:lpstr>
      <vt:lpstr>Классификация конфликтов, их основные причины и динамика протекания </vt:lpstr>
      <vt:lpstr>Классификация конфликтов, их основные причины и динамика протекания</vt:lpstr>
      <vt:lpstr>Классификация конфликтов, их основные причины и динамика протекания</vt:lpstr>
      <vt:lpstr>Классификация конфликтов, их основные причины и динамика протекания</vt:lpstr>
      <vt:lpstr>Презентация PowerPoint</vt:lpstr>
      <vt:lpstr>Презентация PowerPoint</vt:lpstr>
      <vt:lpstr>Презентация PowerPoint</vt:lpstr>
      <vt:lpstr>Каждая конфликтная ситуация имеет объективное содержание и субъективное значение</vt:lpstr>
      <vt:lpstr>Каждая конфликтная ситуация имеет объективное содержание и субъективное значение</vt:lpstr>
      <vt:lpstr>Каждая конфликтная ситуация имеет объективное содержание и субъективное значение</vt:lpstr>
      <vt:lpstr>Каждая конфликтная ситуация имеет объективное содержание и субъективное значение</vt:lpstr>
      <vt:lpstr>Каждая конфликтная ситуация имеет объективное содержание и субъективное значение</vt:lpstr>
      <vt:lpstr>Каждая конфликтная ситуация имеет объективное содержание и субъективное значение</vt:lpstr>
      <vt:lpstr>Каждая конфликтная ситуация имеет объективное содержание и субъективное значение</vt:lpstr>
      <vt:lpstr>Каждая конфликтная ситуация имеет объективное содержание и субъективное значение</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Магомедкамил</dc:creator>
  <cp:lastModifiedBy>admin</cp:lastModifiedBy>
  <cp:revision>2186</cp:revision>
  <cp:lastPrinted>2020-09-04T10:43:02Z</cp:lastPrinted>
  <dcterms:created xsi:type="dcterms:W3CDTF">2020-06-19T12:20:54Z</dcterms:created>
  <dcterms:modified xsi:type="dcterms:W3CDTF">2024-09-30T09:51:31Z</dcterms:modified>
</cp:coreProperties>
</file>