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6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7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8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3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4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39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8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8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4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5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3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8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83C642-A3C7-BF45-B525-5E63DE4A70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105B98E-A25C-5F4E-936A-A85852B0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79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C%D0%B5%D1%88%D0%B0%D0%BD%D0%BD%D1%8B%D0%B5_%D0%B4%D0%B8%D1%81%D1%82%D1%80%D0%BE%D1%84%D0%B8%D0%B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0%D0%B5%D0%BD%D1%85%D0%B8%D0%BC%D0%B0%D1%82%D0%BE%D0%B7%D0%BD%D1%8B%D0%B5_%D0%B4%D0%B8%D1%81%D0%BF%D1%80%D0%BE%D1%82%D0%B5%D0%B8%D0%BD%D0%BE%D0%B7%D1%8B" TargetMode="External"/><Relationship Id="rId2" Type="http://schemas.openxmlformats.org/officeDocument/2006/relationships/hyperlink" Target="https://ru.wikipedia.org/wiki/%D0%9E%D0%BF%D1%83%D1%85%D0%BE%D0%BB%D1%8C_(%D0%BF%D0%B0%D1%82%D0%BE%D0%BB%D0%BE%D0%B3%D0%B8%D1%87%D0%B5%D1%81%D0%BA%D0%B0%D1%8F_%D0%B0%D0%BD%D0%B0%D1%82%D0%BE%D0%BC%D0%B8%D1%8F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C%D0%B5%D1%88%D0%B0%D0%BD%D0%BD%D1%8B%D0%B5_%D0%B4%D0%B8%D1%81%D1%82%D1%80%D0%BE%D1%84%D0%B8%D0%B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0%BF%D1%83%D1%85%D0%BE%D0%BB%D1%8C_(%D0%BF%D0%B0%D1%82%D0%BE%D0%BB%D0%BE%D0%B3%D0%B8%D1%87%D0%B5%D1%81%D0%BA%D0%B0%D1%8F_%D0%B0%D0%BD%D0%B0%D1%82%D0%BE%D0%BC%D0%B8%D1%8F)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0%BF%D1%83%D1%85%D0%BE%D0%BB%D1%8C_(%D0%BF%D0%B0%D1%82%D0%BE%D0%BB%D0%BE%D0%B3%D0%B8%D1%87%D0%B5%D1%81%D0%BA%D0%B0%D1%8F_%D0%B0%D0%BD%D0%B0%D1%82%D0%BE%D0%BC%D0%B8%D1%8F)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1%86%D0%B5%D1%81%D1%81%D1%8B_%D0%BF%D1%80%D0%B8%D1%81%D0%BF%D0%BE%D1%81%D0%BE%D0%B1%D0%BB%D0%B5%D0%BD%D0%B8%D1%8F_%D0%B8_%D0%BA%D0%BE%D0%BC%D0%BF%D0%B5%D0%BD%D1%81%D0%B0%D1%86%D0%B8%D0%B8" TargetMode="External"/><Relationship Id="rId2" Type="http://schemas.openxmlformats.org/officeDocument/2006/relationships/hyperlink" Target="https://ru.wikipedia.org/wiki/%D0%9F%D0%B0%D1%82%D0%BE%D0%BB%D0%BE%D0%B3%D0%B8%D1%87%D0%B5%D1%81%D0%BA%D0%B0%D1%8F_%D0%B0%D0%BD%D0%B0%D1%82%D0%BE%D0%BC%D0%B8%D1%8F_%D0%B2%D0%BE%D1%81%D0%BF%D0%B0%D0%BB%D0%B5%D0%BD%D0%B8%D1%8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0%D1%82%D0%BE%D0%BB%D0%BE%D0%B3%D0%B8%D1%87%D0%B5%D1%81%D0%BA%D0%B0%D1%8F_%D0%B0%D0%BD%D0%B0%D1%82%D0%BE%D0%BC%D0%B8%D1%8F_%D0%BF%D1%80%D0%B5%D0%BD%D0%B0%D1%82%D0%B0%D0%BB%D1%8C%D0%BD%D0%BE%D0%B3%D0%BE_%D0%BF%D0%B5%D1%80%D0%B8%D0%BE%D0%B4%D0%B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0%BF%D1%83%D1%85%D0%BE%D0%BB%D1%8C_(%D0%BF%D0%B0%D1%82%D0%BE%D0%BB%D0%BE%D0%B3%D0%B8%D1%87%D0%B5%D1%81%D0%BA%D0%B0%D1%8F_%D0%B0%D0%BD%D0%B0%D1%82%D0%BE%D0%BC%D0%B8%D1%8F)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0%D1%82%D0%BE%D0%BB%D0%BE%D0%B3%D0%B8%D1%87%D0%B5%D1%81%D0%BA%D0%B0%D1%8F_%D0%B0%D0%BD%D0%B0%D1%82%D0%BE%D0%BC%D0%B8%D1%8F_%D0%B3%D0%B5%D0%BC%D0%BE%D0%B1%D0%BB%D0%B0%D1%81%D1%82%D0%BE%D0%B7%D0%BE%D0%B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C%D0%B5%D1%88%D0%B0%D0%BD%D0%BD%D1%8B%D0%B5_%D0%B4%D0%B8%D1%81%D1%82%D1%80%D0%BE%D1%84%D0%B8%D0%B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0%D1%82%D0%BE%D0%BB%D0%BE%D0%B3%D0%B8%D1%87%D0%B5%D1%81%D0%BA%D0%B0%D1%8F_%D0%B0%D0%BD%D0%B0%D1%82%D0%BE%D0%BC%D0%B8%D1%8F_%D1%8D%D0%BD%D0%B4%D0%BE%D0%BA%D1%80%D0%B8%D0%BD%D0%BD%D0%BE%D0%B9_%D1%81%D0%B8%D1%81%D1%82%D0%B5%D0%BC%D1%8B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F%D1%83%D1%85%D0%BE%D0%BB%D1%8C_(%D0%BF%D0%B0%D1%82%D0%BE%D0%BB%D0%BE%D0%B3%D0%B8%D1%87%D0%B5%D1%81%D0%BA%D0%B0%D1%8F_%D0%B0%D0%BD%D0%B0%D1%82%D0%BE%D0%BC%D0%B8%D1%8F)" TargetMode="External"/><Relationship Id="rId2" Type="http://schemas.openxmlformats.org/officeDocument/2006/relationships/hyperlink" Target="https://ru.wikipedia.org/wiki/%D0%AD%D0%BD%D0%B4%D0%BE%D0%B3%D0%B5%D0%BD%D0%BD%D1%8B%D0%B5_%D0%BF%D0%B8%D0%B3%D0%BC%D0%B5%D0%BD%D1%82%D1%8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0%BF%D1%83%D1%85%D0%BE%D0%BB%D1%8C_(%D0%BF%D0%B0%D1%82%D0%BE%D0%BB%D0%BE%D0%B3%D0%B8%D1%87%D0%B5%D1%81%D0%BA%D0%B0%D1%8F_%D0%B0%D0%BD%D0%B0%D1%82%D0%BE%D0%BC%D0%B8%D1%8F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5%D0%B7%D0%B5%D0%BD%D1%85%D0%B8%D0%BC%D0%B0%D0%BB%D1%8C%D0%BD%D1%8B%D0%B5_%D0%B4%D0%B8%D1%81%D0%BF%D1%80%D0%BE%D1%82%D0%B5%D0%B8%D0%BD%D0%BE%D0%B7%D1%8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ECB4C-4F99-534E-B229-D3B5F7A75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</a:rPr>
              <a:t> и </a:t>
            </a:r>
            <a:r>
              <a:rPr lang="ru-RU" b="1" dirty="0" err="1">
                <a:solidFill>
                  <a:srgbClr val="C00000"/>
                </a:solidFill>
              </a:rPr>
              <a:t>неодонтогенные</a:t>
            </a:r>
            <a:r>
              <a:rPr lang="ru-RU" b="1" dirty="0">
                <a:solidFill>
                  <a:srgbClr val="C00000"/>
                </a:solidFill>
              </a:rPr>
              <a:t> опухоли челюстей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AA8C2A-5D75-CE43-8A0D-B78BCB1C3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9456" y="5556504"/>
            <a:ext cx="3782594" cy="466344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Волгоград 2021г.</a:t>
            </a:r>
          </a:p>
        </p:txBody>
      </p:sp>
    </p:spTree>
    <p:extLst>
      <p:ext uri="{BB962C8B-B14F-4D97-AF65-F5344CB8AC3E}">
        <p14:creationId xmlns:p14="http://schemas.microsoft.com/office/powerpoint/2010/main" val="411683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C7D06-A571-2E4B-8413-33CAD0DB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Аденоматоидная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8BBFD-CC86-104E-89E9-44F1265A7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Макроморфологическая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Как правило, новообразование локализуется </a:t>
            </a:r>
            <a:r>
              <a:rPr lang="ru-RU" dirty="0" err="1">
                <a:solidFill>
                  <a:srgbClr val="FFC000"/>
                </a:solidFill>
                <a:effectLst/>
              </a:rPr>
              <a:t>внутрикостно</a:t>
            </a:r>
            <a:r>
              <a:rPr lang="ru-RU" dirty="0">
                <a:solidFill>
                  <a:srgbClr val="FFC000"/>
                </a:solidFill>
                <a:effectLst/>
              </a:rPr>
              <a:t> (</a:t>
            </a:r>
            <a:r>
              <a:rPr lang="ru-RU" i="1" dirty="0">
                <a:solidFill>
                  <a:srgbClr val="FFC000"/>
                </a:solidFill>
                <a:effectLst/>
              </a:rPr>
              <a:t>центральная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аденоматоидная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r>
              <a:rPr lang="ru-RU" dirty="0">
                <a:solidFill>
                  <a:srgbClr val="FFC000"/>
                </a:solidFill>
                <a:effectLst/>
              </a:rPr>
              <a:t>). При этом, в отличие от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, характерно поражение верхнечелюстных костей. Иногда обнаруживается </a:t>
            </a:r>
            <a:r>
              <a:rPr lang="ru-RU" i="1" dirty="0">
                <a:solidFill>
                  <a:srgbClr val="FFC000"/>
                </a:solidFill>
                <a:effectLst/>
              </a:rPr>
              <a:t>периферическая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внекостная</a:t>
            </a:r>
            <a:r>
              <a:rPr lang="ru-RU" dirty="0">
                <a:solidFill>
                  <a:srgbClr val="FFC000"/>
                </a:solidFill>
                <a:effectLst/>
              </a:rPr>
              <a:t>) 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аденоматоидная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r>
              <a:rPr lang="ru-RU" dirty="0">
                <a:solidFill>
                  <a:srgbClr val="FFC000"/>
                </a:solidFill>
                <a:effectLst/>
              </a:rPr>
              <a:t>, как правило, в тканях десны. Опухоль обычно представляет собой многокамерную кисту с утолщенными стенками. Новообразование редко превышает 3 см в диаметре. Часто обнаруживается связь новообразования с коронкой непрорезавшегося зуба, особенно клыка, а также выявляются мелкие </a:t>
            </a:r>
            <a:r>
              <a:rPr lang="ru-RU" dirty="0" err="1">
                <a:solidFill>
                  <a:srgbClr val="FFC000"/>
                </a:solidFill>
                <a:effectLst/>
              </a:rPr>
              <a:t>кальцинаты</a:t>
            </a:r>
            <a:r>
              <a:rPr lang="ru-RU" dirty="0">
                <a:solidFill>
                  <a:srgbClr val="FFC000"/>
                </a:solidFill>
                <a:effectLst/>
              </a:rPr>
              <a:t>, имеющие на рентгенограммах вид </a:t>
            </a:r>
            <a:r>
              <a:rPr lang="ru-RU" i="1" dirty="0">
                <a:solidFill>
                  <a:srgbClr val="FFC000"/>
                </a:solidFill>
                <a:effectLst/>
              </a:rPr>
              <a:t>«хлопьев снега»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>
                <a:solidFill>
                  <a:srgbClr val="FFC000"/>
                </a:solidFill>
                <a:effectLst/>
              </a:rPr>
              <a:t>«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кальцинаты</a:t>
            </a:r>
            <a:r>
              <a:rPr lang="ru-RU" i="1" dirty="0">
                <a:solidFill>
                  <a:srgbClr val="FFC000"/>
                </a:solidFill>
                <a:effectLst/>
              </a:rPr>
              <a:t>-снежинки»</a:t>
            </a:r>
            <a:r>
              <a:rPr lang="ru-RU" dirty="0">
                <a:solidFill>
                  <a:srgbClr val="FFC000"/>
                </a:solidFill>
                <a:effectLst/>
              </a:rPr>
              <a:t>). </a:t>
            </a:r>
            <a:r>
              <a:rPr lang="ru-RU" dirty="0" err="1">
                <a:solidFill>
                  <a:srgbClr val="FFC000"/>
                </a:solidFill>
                <a:effectLst/>
              </a:rPr>
              <a:t>Аденоматоидная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опухоль является одной из наиболее доброкачественных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одонтогенных</a:t>
            </a:r>
            <a:r>
              <a:rPr lang="ru-RU" dirty="0">
                <a:solidFill>
                  <a:srgbClr val="FFC000"/>
                </a:solidFill>
                <a:effectLst/>
              </a:rPr>
              <a:t> новообразований; в подавляющем большинстве случаев она даже не рецидивирует при простой энуклеации.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D1672-4435-C54F-825D-0B91A058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Аденоматоидная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FFA07-AA07-DD4C-B12F-5B7A615F5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Микроморфологическая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В скудной фиброзной ткани расположены многочисленные веретеновидные </a:t>
            </a:r>
            <a:r>
              <a:rPr lang="ru-RU" dirty="0" err="1">
                <a:solidFill>
                  <a:srgbClr val="FFC000"/>
                </a:solidFill>
                <a:effectLst/>
              </a:rPr>
              <a:t>эпителиоциты</a:t>
            </a:r>
            <a:r>
              <a:rPr lang="ru-RU" dirty="0">
                <a:solidFill>
                  <a:srgbClr val="FFC000"/>
                </a:solidFill>
                <a:effectLst/>
              </a:rPr>
              <a:t>, напоминающие звёздчатый </a:t>
            </a:r>
            <a:r>
              <a:rPr lang="ru-RU" dirty="0" err="1">
                <a:solidFill>
                  <a:srgbClr val="FFC000"/>
                </a:solidFill>
                <a:effectLst/>
              </a:rPr>
              <a:t>ретикулум</a:t>
            </a:r>
            <a:r>
              <a:rPr lang="ru-RU" dirty="0">
                <a:solidFill>
                  <a:srgbClr val="FFC000"/>
                </a:solidFill>
                <a:effectLst/>
              </a:rPr>
              <a:t>, в котором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амелобластоподобные</a:t>
            </a:r>
            <a:r>
              <a:rPr lang="ru-RU" dirty="0">
                <a:solidFill>
                  <a:srgbClr val="FFC000"/>
                </a:solidFill>
                <a:effectLst/>
              </a:rPr>
              <a:t> кубические или цилиндрические клетки формируют мелкие трубочки с базальной мембраной в центре. В просвете тубулярных структур могут накапливаться </a:t>
            </a:r>
            <a:r>
              <a:rPr lang="ru-RU" dirty="0" err="1">
                <a:solidFill>
                  <a:srgbClr val="FFC000"/>
                </a:solidFill>
                <a:effectLst/>
              </a:rPr>
              <a:t>конгофильные</a:t>
            </a:r>
            <a:r>
              <a:rPr lang="ru-RU" dirty="0">
                <a:solidFill>
                  <a:srgbClr val="FFC000"/>
                </a:solidFill>
                <a:effectLst/>
              </a:rPr>
              <a:t> массы (</a:t>
            </a:r>
            <a:r>
              <a:rPr lang="ru-RU" i="1" dirty="0">
                <a:solidFill>
                  <a:srgbClr val="FFC000"/>
                </a:solidFill>
                <a:effectLst/>
              </a:rPr>
              <a:t>амилоид</a:t>
            </a:r>
            <a:r>
              <a:rPr lang="ru-RU" dirty="0">
                <a:solidFill>
                  <a:srgbClr val="FFC000"/>
                </a:solidFill>
                <a:effectLst/>
              </a:rPr>
              <a:t>). Иногда развивается очаговый </a:t>
            </a:r>
            <a:r>
              <a:rPr lang="ru-RU" dirty="0">
                <a:solidFill>
                  <a:srgbClr val="FFC000"/>
                </a:solidFill>
                <a:effectLst/>
                <a:hlinkClick r:id="rId2" tooltip="Смешанные дистроф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кальциноз</a:t>
            </a:r>
            <a:r>
              <a:rPr lang="ru-RU" dirty="0">
                <a:solidFill>
                  <a:srgbClr val="FFC000"/>
                </a:solidFill>
                <a:effectLst/>
              </a:rPr>
              <a:t> или образуются участки 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</a:t>
            </a:r>
            <a:r>
              <a:rPr lang="ru-RU" dirty="0">
                <a:solidFill>
                  <a:srgbClr val="FFC000"/>
                </a:solidFill>
                <a:effectLst/>
              </a:rPr>
              <a:t>- и </a:t>
            </a:r>
            <a:r>
              <a:rPr lang="ru-RU" dirty="0" err="1">
                <a:solidFill>
                  <a:srgbClr val="FFC000"/>
                </a:solidFill>
                <a:effectLst/>
              </a:rPr>
              <a:t>дентиноподобного</a:t>
            </a:r>
            <a:r>
              <a:rPr lang="ru-RU" dirty="0">
                <a:solidFill>
                  <a:srgbClr val="FFC000"/>
                </a:solidFill>
                <a:effectLst/>
              </a:rPr>
              <a:t> вещества.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0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763A1-4F12-F64B-9A6B-A6BD3D41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Плоскоклеточная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D7CE2-CEE4-A840-BADC-DEABD5CE1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Очень редкая опухоль, обычно до 1,5 см в диаметре. Наиболее часто располагается в альвеолярном отростке челюстных костей и прилежит к боковой поверхности корней зубов. При </a:t>
            </a:r>
            <a:r>
              <a:rPr lang="ru-RU" dirty="0" err="1">
                <a:solidFill>
                  <a:srgbClr val="FFC000"/>
                </a:solidFill>
                <a:effectLst/>
              </a:rPr>
              <a:t>микроморфологическом</a:t>
            </a:r>
            <a:r>
              <a:rPr lang="ru-RU" dirty="0">
                <a:solidFill>
                  <a:srgbClr val="FFC000"/>
                </a:solidFill>
                <a:effectLst/>
              </a:rPr>
              <a:t> исследовании в фиброзной строме выявляются островки многослойного плоского эпителия без признаков </a:t>
            </a:r>
            <a:r>
              <a:rPr lang="ru-RU" dirty="0">
                <a:solidFill>
                  <a:srgbClr val="FFC000"/>
                </a:solidFill>
                <a:effectLst/>
                <a:hlinkClick r:id="rId2" tooltip="Опухоль (патологическая анатом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атипии</a:t>
            </a:r>
            <a:r>
              <a:rPr lang="ru-RU" dirty="0">
                <a:solidFill>
                  <a:srgbClr val="FFC000"/>
                </a:solidFill>
                <a:effectLst/>
              </a:rPr>
              <a:t>, иногда с образованием </a:t>
            </a:r>
            <a:r>
              <a:rPr lang="ru-RU" dirty="0">
                <a:solidFill>
                  <a:srgbClr val="FFC000"/>
                </a:solidFill>
                <a:effectLst/>
                <a:hlinkClick r:id="rId3" tooltip="Паренхиматозные диспротеиноз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роговых кист</a:t>
            </a:r>
            <a:r>
              <a:rPr lang="ru-RU" dirty="0">
                <a:solidFill>
                  <a:srgbClr val="FFC000"/>
                </a:solidFill>
                <a:effectLst/>
              </a:rPr>
              <a:t>. Периферию островков образуют </a:t>
            </a:r>
            <a:r>
              <a:rPr lang="ru-RU" dirty="0" err="1">
                <a:solidFill>
                  <a:srgbClr val="FFC000"/>
                </a:solidFill>
                <a:effectLst/>
              </a:rPr>
              <a:t>базалоидные</a:t>
            </a:r>
            <a:r>
              <a:rPr lang="ru-RU" dirty="0">
                <a:solidFill>
                  <a:srgbClr val="FFC000"/>
                </a:solidFill>
                <a:effectLst/>
              </a:rPr>
              <a:t> клетки. Опухоль доброкачественная, почти во всех случаях излечение достигается простым иссечением.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24570-4694-374F-8267-48834028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Кератокистозная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98F43-D5FB-D447-847C-AF18F2CE2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Кератокистозная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r>
              <a:rPr lang="ru-RU" dirty="0">
                <a:solidFill>
                  <a:srgbClr val="FFC000"/>
                </a:solidFill>
                <a:effectLst/>
              </a:rPr>
              <a:t> ранее относилась к дизонтогенетическим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одонтогенным</a:t>
            </a:r>
            <a:r>
              <a:rPr lang="ru-RU" dirty="0">
                <a:solidFill>
                  <a:srgbClr val="FFC000"/>
                </a:solidFill>
                <a:effectLst/>
              </a:rPr>
              <a:t> кистам и называлась </a:t>
            </a:r>
            <a:r>
              <a:rPr lang="ru-RU" i="1" dirty="0">
                <a:solidFill>
                  <a:srgbClr val="FFC000"/>
                </a:solidFill>
                <a:effectLst/>
              </a:rPr>
              <a:t>примордиальной кистой</a:t>
            </a:r>
            <a:r>
              <a:rPr lang="ru-RU" dirty="0">
                <a:solidFill>
                  <a:srgbClr val="FFC000"/>
                </a:solidFill>
                <a:effectLst/>
              </a:rPr>
              <a:t>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одонтогенной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кератокистой</a:t>
            </a:r>
            <a:r>
              <a:rPr lang="ru-RU" dirty="0">
                <a:solidFill>
                  <a:srgbClr val="FFC000"/>
                </a:solidFill>
                <a:effectLst/>
              </a:rPr>
              <a:t>). Она представляет собой одно-, реже многокамерную кистозную опухоль, развивающуюся из элементов зачатка зуба. Типичная локализация — вблизи нижнего третьего моляра. Внутренняя поверхность кист выстлана довольно тонким многослойным плоским эпителием, </a:t>
            </a:r>
            <a:r>
              <a:rPr lang="ru-RU" dirty="0" err="1">
                <a:solidFill>
                  <a:srgbClr val="FFC000"/>
                </a:solidFill>
                <a:effectLst/>
              </a:rPr>
              <a:t>ороговевающим</a:t>
            </a:r>
            <a:r>
              <a:rPr lang="ru-RU" dirty="0">
                <a:solidFill>
                  <a:srgbClr val="FFC000"/>
                </a:solidFill>
                <a:effectLst/>
              </a:rPr>
              <a:t> по </a:t>
            </a:r>
            <a:r>
              <a:rPr lang="ru-RU" dirty="0" err="1">
                <a:solidFill>
                  <a:srgbClr val="FFC000"/>
                </a:solidFill>
                <a:effectLst/>
              </a:rPr>
              <a:t>паракератотическому</a:t>
            </a:r>
            <a:r>
              <a:rPr lang="ru-RU" dirty="0">
                <a:solidFill>
                  <a:srgbClr val="FFC000"/>
                </a:solidFill>
                <a:effectLst/>
              </a:rPr>
              <a:t> типу. Вторично присоединяющееся воспаление способствует развитию </a:t>
            </a:r>
            <a:r>
              <a:rPr lang="ru-RU" dirty="0" err="1">
                <a:solidFill>
                  <a:srgbClr val="FFC000"/>
                </a:solidFill>
                <a:effectLst/>
              </a:rPr>
              <a:t>ортокератоза</a:t>
            </a:r>
            <a:r>
              <a:rPr lang="ru-RU" dirty="0">
                <a:solidFill>
                  <a:srgbClr val="FFC000"/>
                </a:solidFill>
                <a:effectLst/>
              </a:rPr>
              <a:t>, появлению слоя зернистых клеток, </a:t>
            </a:r>
            <a:r>
              <a:rPr lang="ru-RU" dirty="0" err="1">
                <a:solidFill>
                  <a:srgbClr val="FFC000"/>
                </a:solidFill>
                <a:effectLst/>
              </a:rPr>
              <a:t>акантоза</a:t>
            </a:r>
            <a:r>
              <a:rPr lang="ru-RU" dirty="0">
                <a:solidFill>
                  <a:srgbClr val="FFC000"/>
                </a:solidFill>
                <a:effectLst/>
              </a:rPr>
              <a:t> и </a:t>
            </a:r>
            <a:r>
              <a:rPr lang="ru-RU" dirty="0" err="1">
                <a:solidFill>
                  <a:srgbClr val="FFC000"/>
                </a:solidFill>
                <a:effectLst/>
              </a:rPr>
              <a:t>папилломатоза</a:t>
            </a:r>
            <a:r>
              <a:rPr lang="ru-RU" dirty="0">
                <a:solidFill>
                  <a:srgbClr val="FFC000"/>
                </a:solidFill>
                <a:effectLst/>
              </a:rPr>
              <a:t>. Характерны рецидивы после </a:t>
            </a:r>
            <a:r>
              <a:rPr lang="ru-RU" dirty="0" err="1">
                <a:solidFill>
                  <a:srgbClr val="FFC000"/>
                </a:solidFill>
                <a:effectLst/>
              </a:rPr>
              <a:t>кюретажа</a:t>
            </a:r>
            <a:r>
              <a:rPr lang="ru-RU" dirty="0">
                <a:solidFill>
                  <a:srgbClr val="FFC000"/>
                </a:solidFill>
                <a:effectLst/>
              </a:rPr>
              <a:t>, изредка развиваются злокачественные опухоли.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4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6DE76-43F6-8946-9CBB-2E1AB31B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Кератокистозная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7FF2A-2F4B-5842-B590-9E502BF3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Ранее редкая разновидность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одонтогенной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кератокисты</a:t>
            </a:r>
            <a:r>
              <a:rPr lang="ru-RU" dirty="0">
                <a:solidFill>
                  <a:srgbClr val="FFC000"/>
                </a:solidFill>
                <a:effectLst/>
              </a:rPr>
              <a:t>, прилегающей к боковой поверхности корня зуба, не поражённого воспалительным процессом (её полость не связана с каналом корня зуба), называлась латеральной </a:t>
            </a:r>
            <a:r>
              <a:rPr lang="ru-RU" dirty="0" err="1">
                <a:solidFill>
                  <a:srgbClr val="FFC000"/>
                </a:solidFill>
                <a:effectLst/>
              </a:rPr>
              <a:t>периодонтальной</a:t>
            </a:r>
            <a:r>
              <a:rPr lang="ru-RU" dirty="0">
                <a:solidFill>
                  <a:srgbClr val="FFC000"/>
                </a:solidFill>
                <a:effectLst/>
              </a:rPr>
              <a:t> кистой. В настоящее время этот термин не применяется, а поражение рассматривается как </a:t>
            </a:r>
            <a:r>
              <a:rPr lang="ru-RU" dirty="0" err="1">
                <a:solidFill>
                  <a:srgbClr val="FFC000"/>
                </a:solidFill>
                <a:effectLst/>
              </a:rPr>
              <a:t>кератокистозная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опухоль.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7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9A51-EE14-BA4F-B5C6-F82FDBDD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Кератокистозная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02DFB-5BD7-584F-AB4D-6E4D10CF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Существует наследственное заболевание, характеризующееся различными пороками развития органов, множественными </a:t>
            </a:r>
            <a:r>
              <a:rPr lang="ru-RU" dirty="0" err="1">
                <a:solidFill>
                  <a:srgbClr val="FFC000"/>
                </a:solidFill>
                <a:effectLst/>
              </a:rPr>
              <a:t>кератокистозными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одонтогенными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опухолями и развитием </a:t>
            </a:r>
            <a:r>
              <a:rPr lang="ru-RU" dirty="0" err="1">
                <a:solidFill>
                  <a:srgbClr val="FFC000"/>
                </a:solidFill>
                <a:effectLst/>
              </a:rPr>
              <a:t>мультицентричной</a:t>
            </a:r>
            <a:r>
              <a:rPr lang="ru-RU" dirty="0">
                <a:solidFill>
                  <a:srgbClr val="FFC000"/>
                </a:solidFill>
                <a:effectLst/>
              </a:rPr>
              <a:t> базальноклеточной карциномы. Оно носит название </a:t>
            </a:r>
            <a:r>
              <a:rPr lang="ru-RU" b="1" dirty="0">
                <a:solidFill>
                  <a:srgbClr val="FFC000"/>
                </a:solidFill>
                <a:effectLst/>
              </a:rPr>
              <a:t>синдрома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невоидной</a:t>
            </a:r>
            <a:r>
              <a:rPr lang="ru-RU" b="1" dirty="0">
                <a:solidFill>
                  <a:srgbClr val="FFC000"/>
                </a:solidFill>
                <a:effectLst/>
              </a:rPr>
              <a:t> базальноклеточной карциномы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b="1" dirty="0">
                <a:solidFill>
                  <a:srgbClr val="FFC000"/>
                </a:solidFill>
                <a:effectLst/>
              </a:rPr>
              <a:t>синдром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Горлина</a:t>
            </a:r>
            <a:r>
              <a:rPr lang="ru-RU" dirty="0">
                <a:solidFill>
                  <a:srgbClr val="FFC000"/>
                </a:solidFill>
                <a:effectLst/>
              </a:rPr>
              <a:t>).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6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1AF5E-A49E-5D40-A1CF-07C0A5A9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Обызвествлённая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эпителиальная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 (опухоль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Пиндборга</a:t>
            </a:r>
            <a:r>
              <a:rPr lang="ru-RU" b="1" dirty="0">
                <a:solidFill>
                  <a:srgbClr val="C00000"/>
                </a:solidFill>
                <a:effectLst/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148F6-D577-8543-8DFF-773194268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Редкая опухоль, встречающаяся обычно в возрасте 30—50 лет. Излюбленная локализация </a:t>
            </a:r>
            <a:r>
              <a:rPr lang="ru-RU" i="1" dirty="0">
                <a:solidFill>
                  <a:srgbClr val="FFC000"/>
                </a:solidFill>
                <a:effectLst/>
              </a:rPr>
              <a:t>центральной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>
                <a:solidFill>
                  <a:srgbClr val="FFC000"/>
                </a:solidFill>
                <a:effectLst/>
              </a:rPr>
              <a:t>внутрикостной</a:t>
            </a:r>
            <a:r>
              <a:rPr lang="ru-RU" dirty="0">
                <a:solidFill>
                  <a:srgbClr val="FFC000"/>
                </a:solidFill>
                <a:effectLst/>
              </a:rPr>
              <a:t>) </a:t>
            </a:r>
            <a:r>
              <a:rPr lang="ru-RU" i="1" dirty="0">
                <a:solidFill>
                  <a:srgbClr val="FFC000"/>
                </a:solidFill>
                <a:effectLst/>
              </a:rPr>
              <a:t>опухоли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Пиндборга</a:t>
            </a:r>
            <a:r>
              <a:rPr lang="ru-RU" dirty="0">
                <a:solidFill>
                  <a:srgbClr val="FFC000"/>
                </a:solidFill>
                <a:effectLst/>
              </a:rPr>
              <a:t> — задние отделы нижней челюсти. Иногда встречается </a:t>
            </a:r>
            <a:r>
              <a:rPr lang="ru-RU" i="1" dirty="0">
                <a:solidFill>
                  <a:srgbClr val="FFC000"/>
                </a:solidFill>
                <a:effectLst/>
              </a:rPr>
              <a:t>периферическая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внекостная</a:t>
            </a:r>
            <a:r>
              <a:rPr lang="ru-RU" dirty="0">
                <a:solidFill>
                  <a:srgbClr val="FFC000"/>
                </a:solidFill>
                <a:effectLst/>
              </a:rPr>
              <a:t>) опухоль. Новообразование отличается медленным ростом. </a:t>
            </a:r>
            <a:r>
              <a:rPr lang="ru-RU" dirty="0" err="1">
                <a:solidFill>
                  <a:srgbClr val="FFC000"/>
                </a:solidFill>
                <a:effectLst/>
              </a:rPr>
              <a:t>Макроморфологически</a:t>
            </a:r>
            <a:r>
              <a:rPr lang="ru-RU" dirty="0">
                <a:solidFill>
                  <a:srgbClr val="FFC000"/>
                </a:solidFill>
                <a:effectLst/>
              </a:rPr>
              <a:t> различают три типа опухоли: солидный, </a:t>
            </a:r>
            <a:r>
              <a:rPr lang="ru-RU" dirty="0" err="1">
                <a:solidFill>
                  <a:srgbClr val="FFC000"/>
                </a:solidFill>
                <a:effectLst/>
              </a:rPr>
              <a:t>монокистозный</a:t>
            </a:r>
            <a:r>
              <a:rPr lang="ru-RU" dirty="0">
                <a:solidFill>
                  <a:srgbClr val="FFC000"/>
                </a:solidFill>
                <a:effectLst/>
              </a:rPr>
              <a:t> и поликистозный. После удаления опухоль рецидивирует в 15% случаев. Описаны единичные случаи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метастазирующей</a:t>
            </a:r>
            <a:r>
              <a:rPr lang="ru-RU" b="1" dirty="0">
                <a:solidFill>
                  <a:srgbClr val="FFC000"/>
                </a:solidFill>
                <a:effectLst/>
              </a:rPr>
              <a:t> опухоли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Пиндборга</a:t>
            </a:r>
            <a:r>
              <a:rPr lang="ru-RU" dirty="0">
                <a:solidFill>
                  <a:srgbClr val="FFC000"/>
                </a:solidFill>
                <a:effectLst/>
              </a:rPr>
              <a:t>. </a:t>
            </a:r>
            <a:r>
              <a:rPr lang="ru-RU" dirty="0" err="1">
                <a:solidFill>
                  <a:srgbClr val="FFC000"/>
                </a:solidFill>
                <a:effectLst/>
              </a:rPr>
              <a:t>Микроморфологически</a:t>
            </a:r>
            <a:r>
              <a:rPr lang="ru-RU" dirty="0">
                <a:solidFill>
                  <a:srgbClr val="FFC000"/>
                </a:solidFill>
                <a:effectLst/>
              </a:rPr>
              <a:t> в фиброзной строме расположены островки или поля крупных полигональных клеток, сходных с </a:t>
            </a:r>
            <a:r>
              <a:rPr lang="ru-RU" dirty="0" err="1">
                <a:solidFill>
                  <a:srgbClr val="FFC000"/>
                </a:solidFill>
                <a:effectLst/>
              </a:rPr>
              <a:t>акантоцитами</a:t>
            </a:r>
            <a:r>
              <a:rPr lang="ru-RU" dirty="0">
                <a:solidFill>
                  <a:srgbClr val="FFC000"/>
                </a:solidFill>
                <a:effectLst/>
              </a:rPr>
              <a:t>, но без базального слоя и признаков ороговения. Между клетками могут располагаться </a:t>
            </a:r>
            <a:r>
              <a:rPr lang="ru-RU" dirty="0" err="1">
                <a:solidFill>
                  <a:srgbClr val="FFC000"/>
                </a:solidFill>
                <a:effectLst/>
              </a:rPr>
              <a:t>конгофильные</a:t>
            </a:r>
            <a:r>
              <a:rPr lang="ru-RU" dirty="0">
                <a:solidFill>
                  <a:srgbClr val="FFC000"/>
                </a:solidFill>
                <a:effectLst/>
              </a:rPr>
              <a:t> массы (</a:t>
            </a:r>
            <a:r>
              <a:rPr lang="ru-RU" i="1" dirty="0">
                <a:solidFill>
                  <a:srgbClr val="FFC000"/>
                </a:solidFill>
                <a:effectLst/>
              </a:rPr>
              <a:t>амилоид</a:t>
            </a:r>
            <a:r>
              <a:rPr lang="ru-RU" dirty="0">
                <a:solidFill>
                  <a:srgbClr val="FFC000"/>
                </a:solidFill>
                <a:effectLst/>
              </a:rPr>
              <a:t>). Концентрические </a:t>
            </a:r>
            <a:r>
              <a:rPr lang="ru-RU" dirty="0" err="1">
                <a:solidFill>
                  <a:srgbClr val="FFC000"/>
                </a:solidFill>
                <a:effectLst/>
              </a:rPr>
              <a:t>кальцинаты</a:t>
            </a:r>
            <a:r>
              <a:rPr lang="ru-RU" dirty="0">
                <a:solidFill>
                  <a:srgbClr val="FFC000"/>
                </a:solidFill>
                <a:effectLst/>
              </a:rPr>
              <a:t> в амилоиде называются </a:t>
            </a:r>
            <a:r>
              <a:rPr lang="ru-RU" i="1" dirty="0">
                <a:solidFill>
                  <a:srgbClr val="FFC000"/>
                </a:solidFill>
                <a:effectLst/>
              </a:rPr>
              <a:t>кольцами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Лизеганга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en" dirty="0">
                <a:solidFill>
                  <a:srgbClr val="FFC000"/>
                </a:solidFill>
                <a:effectLst/>
              </a:rPr>
              <a:t>Liesegang).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1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9FB06-A79D-964F-9D7E-819F1FE4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Обызвествлённая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кистозная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 («киста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Горлина</a:t>
            </a:r>
            <a:r>
              <a:rPr lang="ru-RU" b="1" dirty="0">
                <a:solidFill>
                  <a:srgbClr val="C00000"/>
                </a:solidFill>
                <a:effectLst/>
              </a:rPr>
              <a:t>», </a:t>
            </a:r>
            <a:r>
              <a:rPr lang="en" b="1" dirty="0" err="1">
                <a:solidFill>
                  <a:srgbClr val="C00000"/>
                </a:solidFill>
                <a:effectLst/>
              </a:rPr>
              <a:t>Gorlin</a:t>
            </a:r>
            <a:r>
              <a:rPr lang="en" b="1" dirty="0">
                <a:solidFill>
                  <a:srgbClr val="C00000"/>
                </a:solidFill>
                <a:effectLst/>
              </a:rPr>
              <a:t> cyst)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DB356-4F14-BB44-ABE8-2EC4B46B0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Наиболее часто выявляется во втором—третьем десятилетии жизни в области резцов или клыков. Часто связана с непрорезавшимся зубом. Одно-, реже многокамерная. Обычно диаметром 2—4 см. Изредка опухоль также располагается в ткани десны в виде полипа на ножке или узелка на широком основании. Покрывающий внутреннюю поверхность кисты эпителий напоминает ткань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. Встречаются комплексы «клеток-теней» («клеток-призраков»). Клетки-тени могут подвергаться </a:t>
            </a:r>
            <a:r>
              <a:rPr lang="ru-RU" dirty="0">
                <a:solidFill>
                  <a:srgbClr val="FFC000"/>
                </a:solidFill>
                <a:effectLst/>
                <a:hlinkClick r:id="rId2" tooltip="Смешанные дистроф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кальцинозу</a:t>
            </a:r>
            <a:r>
              <a:rPr lang="ru-RU" dirty="0">
                <a:solidFill>
                  <a:srgbClr val="FFC000"/>
                </a:solidFill>
                <a:effectLst/>
              </a:rPr>
              <a:t>, вокруг них нередко образуются многоядерные гигантские клетки инородных тел. До 20% кист </a:t>
            </a:r>
            <a:r>
              <a:rPr lang="ru-RU" dirty="0" err="1">
                <a:solidFill>
                  <a:srgbClr val="FFC000"/>
                </a:solidFill>
                <a:effectLst/>
              </a:rPr>
              <a:t>Горлина</a:t>
            </a:r>
            <a:r>
              <a:rPr lang="ru-RU" dirty="0">
                <a:solidFill>
                  <a:srgbClr val="FFC000"/>
                </a:solidFill>
                <a:effectLst/>
              </a:rPr>
              <a:t> содержат участки, напоминающие одонтому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48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5B85F-2203-DC4B-A827-8444DB2A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Мезенхимальные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доброкачественные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</a:t>
            </a:r>
            <a:br>
              <a:rPr lang="ru-RU" b="1" dirty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0C51C-3203-B74F-8917-3AAC8DDED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Цементобластома</a:t>
            </a:r>
            <a:r>
              <a:rPr lang="ru-RU" b="1" dirty="0">
                <a:solidFill>
                  <a:srgbClr val="FFC000"/>
                </a:solidFill>
                <a:effectLst/>
              </a:rPr>
              <a:t> (истинная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цементома</a:t>
            </a:r>
            <a:r>
              <a:rPr lang="ru-RU" b="1" dirty="0">
                <a:solidFill>
                  <a:srgbClr val="FFC000"/>
                </a:solidFill>
                <a:effectLst/>
              </a:rPr>
              <a:t>)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dirty="0">
                <a:solidFill>
                  <a:srgbClr val="FFC000"/>
                </a:solidFill>
                <a:effectLst/>
              </a:rPr>
              <a:t>Обычно выявляется у лиц моложе 25 лет в области моляров нижней челюсти. Отличается медленным ростом. Связана с корнем зуба. Опухоль доброкачественная, изредка рецидивирует после неполного удаления. Некоторые исследователи полагают, что иногда 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 может </a:t>
            </a:r>
            <a:r>
              <a:rPr lang="ru-RU" dirty="0" err="1">
                <a:solidFill>
                  <a:srgbClr val="FFC000"/>
                </a:solidFill>
                <a:effectLst/>
              </a:rPr>
              <a:t>озлокачествляться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96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19511-A5E5-7948-80E3-68E46FE9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Цементобластома</a:t>
            </a:r>
            <a:r>
              <a:rPr lang="ru-RU" b="1" dirty="0">
                <a:solidFill>
                  <a:srgbClr val="C00000"/>
                </a:solidFill>
                <a:effectLst/>
              </a:rPr>
              <a:t> (истинная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цементома</a:t>
            </a:r>
            <a:r>
              <a:rPr lang="ru-RU" b="1" dirty="0">
                <a:solidFill>
                  <a:srgbClr val="C00000"/>
                </a:solidFill>
                <a:effectLst/>
              </a:rPr>
              <a:t>)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3D66D-31FD-3D4A-8AC9-C21AFD122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Макроморфологическая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 представляет собой узел плотной ткани с мелкими или крупными </a:t>
            </a:r>
            <a:r>
              <a:rPr lang="ru-RU" dirty="0" err="1">
                <a:solidFill>
                  <a:srgbClr val="FFC000"/>
                </a:solidFill>
                <a:effectLst/>
              </a:rPr>
              <a:t>кальцинатами</a:t>
            </a:r>
            <a:r>
              <a:rPr lang="ru-RU" dirty="0">
                <a:solidFill>
                  <a:srgbClr val="FFC000"/>
                </a:solidFill>
                <a:effectLst/>
              </a:rPr>
              <a:t>. Иногда узел образован тканью, соответствующей слабоминерализованной кости (такую ткань можно без особенного усилия резать ножом).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Микроморфологическая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При микроскопическом исследовании выявляются толстые иррегулярные костные балки с широкими </a:t>
            </a:r>
            <a:r>
              <a:rPr lang="ru-RU" dirty="0" err="1">
                <a:solidFill>
                  <a:srgbClr val="FFC000"/>
                </a:solidFill>
                <a:effectLst/>
              </a:rPr>
              <a:t>базофильными</a:t>
            </a:r>
            <a:r>
              <a:rPr lang="ru-RU" dirty="0">
                <a:solidFill>
                  <a:srgbClr val="FFC000"/>
                </a:solidFill>
                <a:effectLst/>
              </a:rPr>
              <a:t> </a:t>
            </a:r>
            <a:r>
              <a:rPr lang="ru-RU" i="1" dirty="0">
                <a:solidFill>
                  <a:srgbClr val="FFC000"/>
                </a:solidFill>
                <a:effectLst/>
              </a:rPr>
              <a:t>линиями склеивания</a:t>
            </a:r>
            <a:r>
              <a:rPr lang="ru-RU" dirty="0">
                <a:solidFill>
                  <a:srgbClr val="FFC000"/>
                </a:solidFill>
                <a:effectLst/>
              </a:rPr>
              <a:t> и </a:t>
            </a:r>
            <a:r>
              <a:rPr lang="ru-RU" dirty="0" err="1">
                <a:solidFill>
                  <a:srgbClr val="FFC000"/>
                </a:solidFill>
                <a:effectLst/>
              </a:rPr>
              <a:t>неминерализованный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остеоид</a:t>
            </a:r>
            <a:r>
              <a:rPr lang="ru-RU" dirty="0">
                <a:solidFill>
                  <a:srgbClr val="FFC000"/>
                </a:solidFill>
                <a:effectLst/>
              </a:rPr>
              <a:t> по периферии.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57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CD689-D7B6-A04D-BE3F-44A8C426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 челюстных костей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64D-518B-B448-989F-F1812E691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опухоли</a:t>
            </a:r>
            <a:r>
              <a:rPr lang="ru-RU" dirty="0">
                <a:solidFill>
                  <a:srgbClr val="FFC000"/>
                </a:solidFill>
                <a:effectLst/>
              </a:rPr>
              <a:t> — новообразования, развивающиеся из остатков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одонтогенного</a:t>
            </a:r>
            <a:r>
              <a:rPr lang="ru-RU" dirty="0">
                <a:solidFill>
                  <a:srgbClr val="FFC000"/>
                </a:solidFill>
                <a:effectLst/>
              </a:rPr>
              <a:t> эпителия (дериваты эмалевого органа) и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одонтогенной</a:t>
            </a:r>
            <a:r>
              <a:rPr lang="ru-RU" dirty="0">
                <a:solidFill>
                  <a:srgbClr val="FFC000"/>
                </a:solidFill>
                <a:effectLst/>
              </a:rPr>
              <a:t> мезенхимы (производные зубного сосочка).</a:t>
            </a:r>
          </a:p>
          <a:p>
            <a:r>
              <a:rPr lang="ru-RU" dirty="0" err="1">
                <a:solidFill>
                  <a:srgbClr val="FFC000"/>
                </a:solidFill>
                <a:effectLst/>
              </a:rPr>
              <a:t>Одонтогенные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опухоли с точки зрения гистогенеза подразделяют на три группы:  </a:t>
            </a:r>
            <a:r>
              <a:rPr lang="ru-RU" i="1" dirty="0">
                <a:solidFill>
                  <a:srgbClr val="FFC000"/>
                </a:solidFill>
                <a:effectLst/>
              </a:rPr>
              <a:t>эпителиальные</a:t>
            </a:r>
            <a:r>
              <a:rPr lang="ru-RU" dirty="0">
                <a:solidFill>
                  <a:srgbClr val="FFC000"/>
                </a:solidFill>
                <a:effectLst/>
              </a:rPr>
              <a:t> (из остатков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одонтогенного</a:t>
            </a:r>
            <a:r>
              <a:rPr lang="ru-RU" dirty="0">
                <a:solidFill>
                  <a:srgbClr val="FFC000"/>
                </a:solidFill>
                <a:effectLst/>
              </a:rPr>
              <a:t> эпителия),  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мезенхимальные</a:t>
            </a:r>
            <a:r>
              <a:rPr lang="ru-RU" dirty="0">
                <a:solidFill>
                  <a:srgbClr val="FFC000"/>
                </a:solidFill>
                <a:effectLst/>
              </a:rPr>
              <a:t> (из производных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одонтогенной</a:t>
            </a:r>
            <a:r>
              <a:rPr lang="ru-RU" dirty="0">
                <a:solidFill>
                  <a:srgbClr val="FFC000"/>
                </a:solidFill>
                <a:effectLst/>
              </a:rPr>
              <a:t> мезенхимы) и  </a:t>
            </a:r>
            <a:r>
              <a:rPr lang="ru-RU" i="1" dirty="0">
                <a:solidFill>
                  <a:srgbClr val="FFC000"/>
                </a:solidFill>
                <a:effectLst/>
              </a:rPr>
              <a:t>смешанные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70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1E0C0-1740-E24B-904A-2E651E66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Цементобластома</a:t>
            </a:r>
            <a:r>
              <a:rPr lang="ru-RU" b="1" dirty="0">
                <a:solidFill>
                  <a:srgbClr val="C00000"/>
                </a:solidFill>
                <a:effectLst/>
              </a:rPr>
              <a:t> (истинная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цементома</a:t>
            </a:r>
            <a:r>
              <a:rPr lang="ru-RU" b="1" dirty="0">
                <a:solidFill>
                  <a:srgbClr val="C00000"/>
                </a:solidFill>
                <a:effectLst/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F54A9-347C-BF47-B791-D6B52FB24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Своеобразным вариантом 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 является редко встречающаяся наследственная опухоль — </a:t>
            </a:r>
            <a:r>
              <a:rPr lang="ru-RU" b="1" dirty="0">
                <a:solidFill>
                  <a:srgbClr val="FFC000"/>
                </a:solidFill>
                <a:effectLst/>
              </a:rPr>
              <a:t>множественная семейная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b="1" dirty="0">
                <a:solidFill>
                  <a:srgbClr val="FFC000"/>
                </a:solidFill>
                <a:effectLst/>
              </a:rPr>
              <a:t>гигантская</a:t>
            </a:r>
            <a:r>
              <a:rPr lang="ru-RU" dirty="0">
                <a:solidFill>
                  <a:srgbClr val="FFC000"/>
                </a:solidFill>
                <a:effectLst/>
              </a:rPr>
              <a:t>)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цементома</a:t>
            </a:r>
            <a:r>
              <a:rPr lang="ru-RU" dirty="0">
                <a:solidFill>
                  <a:srgbClr val="FFC000"/>
                </a:solidFill>
                <a:effectLst/>
              </a:rPr>
              <a:t>. В отличие от обычной 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 она характеризуется </a:t>
            </a:r>
            <a:r>
              <a:rPr lang="ru-RU" dirty="0">
                <a:solidFill>
                  <a:srgbClr val="FFC000"/>
                </a:solidFill>
                <a:effectLst/>
                <a:hlinkClick r:id="rId2" tooltip="Опухоль (патологическая анатом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мультицентричным ростом</a:t>
            </a:r>
            <a:r>
              <a:rPr lang="ru-RU" dirty="0">
                <a:solidFill>
                  <a:srgbClr val="FFC000"/>
                </a:solidFill>
                <a:effectLst/>
              </a:rPr>
              <a:t> с образованием многочисленных узелков и узлов в челюстных костях и за их пределами. В ряде наблюдений опухолевые узлы достигают больших размеров, что отражено в названии опухоли (</a:t>
            </a:r>
            <a:r>
              <a:rPr lang="ru-RU" i="1" dirty="0">
                <a:solidFill>
                  <a:srgbClr val="FFC000"/>
                </a:solidFill>
                <a:effectLst/>
              </a:rPr>
              <a:t>гигантская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цементома</a:t>
            </a:r>
            <a:r>
              <a:rPr lang="ru-RU" dirty="0">
                <a:solidFill>
                  <a:srgbClr val="FFC000"/>
                </a:solidFill>
                <a:effectLst/>
              </a:rPr>
              <a:t>).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0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21874-80F8-AB4C-8271-93F21BA0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Смешанные доброкачественные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F5BBC-17D0-0940-BA3F-F6F7DAAF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84833"/>
            <a:ext cx="9905998" cy="37063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1.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миксома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dirty="0">
                <a:solidFill>
                  <a:srgbClr val="FFC000"/>
                </a:solidFill>
                <a:effectLst/>
              </a:rPr>
              <a:t>Опухоль чаще встречается в возрасте 10—30 лет, обычно в нижней челюсти; после удаления рецидивирует в 25% случаев.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Макроморфологическая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миксома</a:t>
            </a:r>
            <a:r>
              <a:rPr lang="ru-RU" dirty="0">
                <a:solidFill>
                  <a:srgbClr val="FFC000"/>
                </a:solidFill>
                <a:effectLst/>
              </a:rPr>
              <a:t> представляет собой узел желтовато-белой слизистой ткани без чётких границ. Характерен инфильтрирующий рост в окружающую костную ткань (</a:t>
            </a:r>
            <a:r>
              <a:rPr lang="ru-RU" dirty="0">
                <a:solidFill>
                  <a:srgbClr val="FFC000"/>
                </a:solidFill>
                <a:effectLst/>
                <a:hlinkClick r:id="rId2" tooltip="Опухоль (патологическая анатом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доброкачественная опухоль с местно-деструирующим ростом</a:t>
            </a:r>
            <a:r>
              <a:rPr lang="ru-RU" dirty="0">
                <a:solidFill>
                  <a:srgbClr val="FFC000"/>
                </a:solidFill>
                <a:effectLst/>
              </a:rPr>
              <a:t>).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Микроморфологическая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При микроскопическом исследовании выявляются звёздчатые клетки в обильном </a:t>
            </a:r>
            <a:r>
              <a:rPr lang="ru-RU" dirty="0" err="1">
                <a:solidFill>
                  <a:srgbClr val="FFC000"/>
                </a:solidFill>
                <a:effectLst/>
              </a:rPr>
              <a:t>миксоидном</a:t>
            </a:r>
            <a:r>
              <a:rPr lang="ru-RU" dirty="0">
                <a:solidFill>
                  <a:srgbClr val="FFC000"/>
                </a:solidFill>
                <a:effectLst/>
              </a:rPr>
              <a:t> матриксе (</a:t>
            </a:r>
            <a:r>
              <a:rPr lang="ru-RU" i="1" dirty="0">
                <a:solidFill>
                  <a:srgbClr val="FFC000"/>
                </a:solidFill>
                <a:effectLst/>
              </a:rPr>
              <a:t>слизистая соединительная ткань</a:t>
            </a:r>
            <a:r>
              <a:rPr lang="ru-RU" dirty="0">
                <a:solidFill>
                  <a:srgbClr val="FFC000"/>
                </a:solidFill>
                <a:effectLst/>
              </a:rPr>
              <a:t>) с рассеянными островками или тяжами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одонтогенного</a:t>
            </a:r>
            <a:r>
              <a:rPr lang="ru-RU" dirty="0">
                <a:solidFill>
                  <a:srgbClr val="FFC000"/>
                </a:solidFill>
                <a:effectLst/>
              </a:rPr>
              <a:t> эпителия.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863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1B237-FED0-1342-AE4D-D06953D4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фиброма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F97F7-3E13-6641-9539-26041FADF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sz="2400" i="1" dirty="0">
                <a:solidFill>
                  <a:srgbClr val="FFC000"/>
                </a:solidFill>
                <a:effectLst/>
              </a:rPr>
              <a:t> фиброма</a:t>
            </a:r>
            <a:r>
              <a:rPr lang="ru-RU" sz="2400" dirty="0">
                <a:solidFill>
                  <a:srgbClr val="FFC000"/>
                </a:solidFill>
                <a:effectLst/>
              </a:rPr>
              <a:t> — редкая опухоль. Средний возраст больных 40 лет. Различают </a:t>
            </a:r>
            <a:r>
              <a:rPr lang="ru-RU" sz="2400" i="1" dirty="0">
                <a:solidFill>
                  <a:srgbClr val="FFC000"/>
                </a:solidFill>
                <a:effectLst/>
              </a:rPr>
              <a:t>центральный</a:t>
            </a:r>
            <a:r>
              <a:rPr lang="ru-RU" sz="2400" dirty="0">
                <a:solidFill>
                  <a:srgbClr val="FFC000"/>
                </a:solidFill>
                <a:effectLst/>
              </a:rPr>
              <a:t> (</a:t>
            </a:r>
            <a:r>
              <a:rPr lang="ru-RU" sz="2400" i="1" dirty="0">
                <a:solidFill>
                  <a:srgbClr val="FFC000"/>
                </a:solidFill>
                <a:effectLst/>
              </a:rPr>
              <a:t>внутрикостный</a:t>
            </a:r>
            <a:r>
              <a:rPr lang="ru-RU" sz="2400" dirty="0">
                <a:solidFill>
                  <a:srgbClr val="FFC000"/>
                </a:solidFill>
                <a:effectLst/>
              </a:rPr>
              <a:t>) и </a:t>
            </a:r>
            <a:r>
              <a:rPr lang="ru-RU" sz="2400" i="1" dirty="0">
                <a:solidFill>
                  <a:srgbClr val="FFC000"/>
                </a:solidFill>
                <a:effectLst/>
              </a:rPr>
              <a:t>периферический</a:t>
            </a:r>
            <a:r>
              <a:rPr lang="ru-RU" sz="2400" dirty="0">
                <a:solidFill>
                  <a:srgbClr val="FFC000"/>
                </a:solidFill>
                <a:effectLst/>
              </a:rPr>
              <a:t> (</a:t>
            </a:r>
            <a:r>
              <a:rPr lang="ru-RU" sz="2400" i="1" dirty="0" err="1">
                <a:solidFill>
                  <a:srgbClr val="FFC000"/>
                </a:solidFill>
                <a:effectLst/>
              </a:rPr>
              <a:t>внекостный</a:t>
            </a:r>
            <a:r>
              <a:rPr lang="ru-RU" sz="2400" dirty="0">
                <a:solidFill>
                  <a:srgbClr val="FFC000"/>
                </a:solidFill>
                <a:effectLst/>
              </a:rPr>
              <a:t>) варианты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одонтогенной</a:t>
            </a:r>
            <a:r>
              <a:rPr lang="ru-RU" sz="2400" dirty="0">
                <a:solidFill>
                  <a:srgbClr val="FFC000"/>
                </a:solidFill>
                <a:effectLst/>
              </a:rPr>
              <a:t> фибромы. Центральная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sz="2400" dirty="0">
                <a:solidFill>
                  <a:srgbClr val="FFC000"/>
                </a:solidFill>
                <a:effectLst/>
              </a:rPr>
              <a:t> фиброма обычно поражает верхнюю челюсть, периферическая — ткань десны нижнечелюстной кости.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C0CD5-5AFF-5C46-8EE9-9B0521FE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фиброма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FF909E-9D69-4240-9945-BB2ADCB3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Макроморфологическая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Опухоль представляет собой узел серовато-белой плотной ткани с мелкими кистами. Новообразование связано с непрорезавшимся зубом, обычно до 2 см в диаметре. Опухоль доброкачественная, рецидивирует после удаления редко.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Микроморфологическая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В фиброзной строме при микроскопическом исследовании обнаруживаются рассеянные островки и гнёзда клеток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одонтогенного</a:t>
            </a:r>
            <a:r>
              <a:rPr lang="ru-RU" dirty="0">
                <a:solidFill>
                  <a:srgbClr val="FFC000"/>
                </a:solidFill>
                <a:effectLst/>
              </a:rPr>
              <a:t> эпителия. Иногда выявляются включения </a:t>
            </a:r>
            <a:r>
              <a:rPr lang="ru-RU" dirty="0" err="1">
                <a:solidFill>
                  <a:srgbClr val="FFC000"/>
                </a:solidFill>
                <a:effectLst/>
              </a:rPr>
              <a:t>дентино</a:t>
            </a:r>
            <a:r>
              <a:rPr lang="ru-RU" dirty="0">
                <a:solidFill>
                  <a:srgbClr val="FFC000"/>
                </a:solidFill>
                <a:effectLst/>
              </a:rPr>
              <a:t>- и 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цементоподобного</a:t>
            </a:r>
            <a:r>
              <a:rPr lang="ru-RU" dirty="0">
                <a:solidFill>
                  <a:srgbClr val="FFC000"/>
                </a:solidFill>
                <a:effectLst/>
              </a:rPr>
              <a:t> материала или костной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27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6FEF3-DD13-284E-AE90-A4046C1C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фиброма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8F38D-D34B-8543-862A-08A9F756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FFC000"/>
                </a:solidFill>
                <a:effectLst/>
              </a:rPr>
              <a:t>Периферическая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фиброма</a:t>
            </a:r>
            <a:r>
              <a:rPr lang="ru-RU" dirty="0">
                <a:solidFill>
                  <a:srgbClr val="FFC000"/>
                </a:solidFill>
                <a:effectLst/>
              </a:rPr>
              <a:t> обнаруживается у подростков и молодых лиц в тканях десны, особенно в межзубном сосочке. Рецидивирует в 15% случаев. </a:t>
            </a:r>
            <a:r>
              <a:rPr lang="ru-RU" dirty="0" err="1">
                <a:solidFill>
                  <a:srgbClr val="FFC000"/>
                </a:solidFill>
                <a:effectLst/>
              </a:rPr>
              <a:t>Макроморфологически</a:t>
            </a:r>
            <a:r>
              <a:rPr lang="ru-RU" dirty="0">
                <a:solidFill>
                  <a:srgbClr val="FFC000"/>
                </a:solidFill>
                <a:effectLst/>
              </a:rPr>
              <a:t> представляет собой розовый или красный узелок на ножке или широком основании диаметром обычно до 2 см. Узелок образован фиброзной тканью с очагами </a:t>
            </a:r>
            <a:r>
              <a:rPr lang="ru-RU" dirty="0" err="1">
                <a:solidFill>
                  <a:srgbClr val="FFC000"/>
                </a:solidFill>
                <a:effectLst/>
              </a:rPr>
              <a:t>кальциноза</a:t>
            </a:r>
            <a:r>
              <a:rPr lang="ru-RU" dirty="0">
                <a:solidFill>
                  <a:srgbClr val="FFC000"/>
                </a:solidFill>
                <a:effectLst/>
              </a:rPr>
              <a:t>. На ранних стадиях развития характерно изъязвление и формирование </a:t>
            </a:r>
            <a:r>
              <a:rPr lang="ru-RU" dirty="0">
                <a:solidFill>
                  <a:srgbClr val="FFC000"/>
                </a:solidFill>
                <a:effectLst/>
                <a:hlinkClick r:id="rId2" tooltip="Патологическая анатомия воспален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воспалительных изменений</a:t>
            </a:r>
            <a:r>
              <a:rPr lang="ru-RU" dirty="0">
                <a:solidFill>
                  <a:srgbClr val="FFC000"/>
                </a:solidFill>
                <a:effectLst/>
              </a:rPr>
              <a:t> (клеточная инфильтрация, пролиферация </a:t>
            </a:r>
            <a:r>
              <a:rPr lang="ru-RU" dirty="0">
                <a:solidFill>
                  <a:srgbClr val="FFC000"/>
                </a:solidFill>
                <a:effectLst/>
                <a:hlinkClick r:id="rId3" tooltip="Процессы приспособления и компенсац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грануляционной ткани</a:t>
            </a:r>
            <a:r>
              <a:rPr lang="ru-RU" dirty="0">
                <a:solidFill>
                  <a:srgbClr val="FFC000"/>
                </a:solidFill>
                <a:effectLst/>
              </a:rPr>
              <a:t>). Сформированная периферическая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dirty="0">
                <a:solidFill>
                  <a:srgbClr val="FFC000"/>
                </a:solidFill>
                <a:effectLst/>
              </a:rPr>
              <a:t> фиброма обычно не изъязвляется. Нередко обнаруживаются костные балки (</a:t>
            </a:r>
            <a:r>
              <a:rPr lang="ru-RU" i="1" dirty="0">
                <a:solidFill>
                  <a:srgbClr val="FFC000"/>
                </a:solidFill>
                <a:effectLst/>
              </a:rPr>
              <a:t>периферическая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оссифицирующаяся</a:t>
            </a:r>
            <a:r>
              <a:rPr lang="ru-RU" i="1" dirty="0">
                <a:solidFill>
                  <a:srgbClr val="FFC000"/>
                </a:solidFill>
                <a:effectLst/>
              </a:rPr>
              <a:t> фиброма</a:t>
            </a:r>
            <a:r>
              <a:rPr lang="ru-RU" dirty="0">
                <a:solidFill>
                  <a:srgbClr val="FFC000"/>
                </a:solidFill>
                <a:effectLst/>
              </a:rPr>
              <a:t>, 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оссифицирующийся</a:t>
            </a:r>
            <a:r>
              <a:rPr lang="ru-RU" i="1" dirty="0">
                <a:solidFill>
                  <a:srgbClr val="FFC000"/>
                </a:solidFill>
                <a:effectLst/>
              </a:rPr>
              <a:t> фиброзный эпулис</a:t>
            </a:r>
            <a:r>
              <a:rPr lang="ru-RU" dirty="0">
                <a:solidFill>
                  <a:srgbClr val="FFC000"/>
                </a:solidFill>
                <a:effectLst/>
              </a:rPr>
              <a:t>) и 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цементоподобное</a:t>
            </a:r>
            <a:r>
              <a:rPr lang="ru-RU" dirty="0">
                <a:solidFill>
                  <a:srgbClr val="FFC000"/>
                </a:solidFill>
                <a:effectLst/>
              </a:rPr>
              <a:t> вещество.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3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96802-B403-C340-863B-E704F29F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Одонтоамелобластома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ECC1B-0B7E-5A40-A557-D67CCC21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err="1">
                <a:solidFill>
                  <a:srgbClr val="FFC000"/>
                </a:solidFill>
                <a:effectLst/>
              </a:rPr>
              <a:t>Одонтоамелобластома</a:t>
            </a:r>
            <a:r>
              <a:rPr lang="ru-RU" sz="2800" dirty="0">
                <a:solidFill>
                  <a:srgbClr val="FFC000"/>
                </a:solidFill>
                <a:effectLst/>
              </a:rPr>
              <a:t> — </a:t>
            </a:r>
            <a:r>
              <a:rPr lang="ru-RU" sz="2800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sz="2800" dirty="0">
                <a:solidFill>
                  <a:srgbClr val="FFC000"/>
                </a:solidFill>
                <a:effectLst/>
              </a:rPr>
              <a:t> с островками дентина и эмали.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9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C786A-6DF8-BF43-9624-E1F20E8D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Амелобластная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фиброма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F9A0E-67DD-0D47-909F-B4863DF5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фиброма</a:t>
            </a:r>
            <a:r>
              <a:rPr lang="ru-RU" dirty="0">
                <a:solidFill>
                  <a:srgbClr val="FFC000"/>
                </a:solidFill>
                <a:effectLst/>
              </a:rPr>
              <a:t> выявляется обычно в первые два десятилетия жизни, как правило, в задних отделах нижнечелюстной кости. В половине случаев связана с непрорезавшимся зубом. Хорошо отграничена. Моно- или </a:t>
            </a:r>
            <a:r>
              <a:rPr lang="ru-RU" dirty="0" err="1">
                <a:solidFill>
                  <a:srgbClr val="FFC000"/>
                </a:solidFill>
                <a:effectLst/>
              </a:rPr>
              <a:t>мультилокулярная</a:t>
            </a:r>
            <a:r>
              <a:rPr lang="ru-RU" dirty="0">
                <a:solidFill>
                  <a:srgbClr val="FFC000"/>
                </a:solidFill>
                <a:effectLst/>
              </a:rPr>
              <a:t>. При микроскопическом исследовании обнаруживаются тонкие </a:t>
            </a:r>
            <a:r>
              <a:rPr lang="ru-RU" dirty="0" err="1">
                <a:solidFill>
                  <a:srgbClr val="FFC000"/>
                </a:solidFill>
                <a:effectLst/>
              </a:rPr>
              <a:t>анастомозирующие</a:t>
            </a:r>
            <a:r>
              <a:rPr lang="ru-RU" dirty="0">
                <a:solidFill>
                  <a:srgbClr val="FFC000"/>
                </a:solidFill>
                <a:effectLst/>
              </a:rPr>
              <a:t> эпителиальные тяжи или мелкие островки опухолевых клеток, расположенные в </a:t>
            </a:r>
            <a:r>
              <a:rPr lang="ru-RU" dirty="0" err="1">
                <a:solidFill>
                  <a:srgbClr val="FFC000"/>
                </a:solidFill>
                <a:effectLst/>
              </a:rPr>
              <a:t>миксоидной</a:t>
            </a:r>
            <a:r>
              <a:rPr lang="ru-RU" dirty="0">
                <a:solidFill>
                  <a:srgbClr val="FFC000"/>
                </a:solidFill>
                <a:effectLst/>
              </a:rPr>
              <a:t> строме. Островки напоминают таковые при фолликулярном варианте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. Опухоль доброкачественная, но рецидивы после консервативного иссечения развиваются в 20% случаев.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92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DE332-9BCF-F64A-8823-342F129D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Амелобластная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фиброодонтома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CCD23D-1A98-2446-AFFA-FF3C133C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sz="2400" i="1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i="1" dirty="0" err="1">
                <a:solidFill>
                  <a:srgbClr val="FFC000"/>
                </a:solidFill>
                <a:effectLst/>
              </a:rPr>
              <a:t>фиброодонтома</a:t>
            </a:r>
            <a:r>
              <a:rPr lang="ru-RU" sz="2400" dirty="0">
                <a:solidFill>
                  <a:srgbClr val="FFC000"/>
                </a:solidFill>
                <a:effectLst/>
              </a:rPr>
              <a:t> —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sz="2400" dirty="0">
                <a:solidFill>
                  <a:srgbClr val="FFC000"/>
                </a:solidFill>
                <a:effectLst/>
              </a:rPr>
              <a:t> фиброма со структурами одонтомы. В отличие от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амелобластной</a:t>
            </a:r>
            <a:r>
              <a:rPr lang="ru-RU" sz="2400" dirty="0">
                <a:solidFill>
                  <a:srgbClr val="FFC000"/>
                </a:solidFill>
                <a:effectLst/>
              </a:rPr>
              <a:t> фибромы рецидивирует редко.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96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D35DD-0F0A-B34D-B260-92D4F410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Одонтома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DD690-44DC-D445-923D-7FD4D37E3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FFC000"/>
                </a:solidFill>
                <a:effectLst/>
              </a:rPr>
              <a:t>Одонтомой</a:t>
            </a:r>
            <a:r>
              <a:rPr lang="ru-RU" dirty="0">
                <a:solidFill>
                  <a:srgbClr val="FFC000"/>
                </a:solidFill>
                <a:effectLst/>
              </a:rPr>
              <a:t> называют опухолеподобное поражение, представляющее собой </a:t>
            </a:r>
            <a:r>
              <a:rPr lang="ru-RU" dirty="0">
                <a:solidFill>
                  <a:srgbClr val="FFC000"/>
                </a:solidFill>
                <a:effectLst/>
                <a:hlinkClick r:id="rId2" tooltip="Патологическая анатомия пренатального пери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порок развития</a:t>
            </a:r>
            <a:r>
              <a:rPr lang="ru-RU" dirty="0">
                <a:solidFill>
                  <a:srgbClr val="FFC000"/>
                </a:solidFill>
                <a:effectLst/>
              </a:rPr>
              <a:t> зубов (сложную одонтому можно рассматривать как 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гамартому</a:t>
            </a:r>
            <a:r>
              <a:rPr lang="ru-RU" dirty="0">
                <a:solidFill>
                  <a:srgbClr val="FFC000"/>
                </a:solidFill>
                <a:effectLst/>
              </a:rPr>
              <a:t>). Обычно она встречается в первые два десятилетия жизни.</a:t>
            </a:r>
          </a:p>
          <a:p>
            <a:r>
              <a:rPr lang="ru-RU" dirty="0">
                <a:solidFill>
                  <a:srgbClr val="FFC000"/>
                </a:solidFill>
                <a:effectLst/>
              </a:rPr>
              <a:t>Различают  простые и  сложные одонтомы. Сложные, в свою очередь, делят на  составные и  смешанные.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15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1F63E-D5BB-5448-AFF6-70BD398C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Одонтома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A3FC5-C218-3748-9407-429A23B15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rgbClr val="FFC000"/>
                </a:solidFill>
                <a:effectLst/>
              </a:rPr>
              <a:t>Простая одонтома</a:t>
            </a:r>
            <a:r>
              <a:rPr lang="ru-RU" dirty="0">
                <a:solidFill>
                  <a:srgbClr val="FFC000"/>
                </a:solidFill>
                <a:effectLst/>
              </a:rPr>
              <a:t> — одонтома, образованная небольшим количеством хаотично перемешанных твёрдых тканей (достаточных для построения только одного зуба). </a:t>
            </a:r>
            <a:r>
              <a:rPr lang="ru-RU" dirty="0" err="1">
                <a:solidFill>
                  <a:srgbClr val="FFC000"/>
                </a:solidFill>
                <a:effectLst/>
              </a:rPr>
              <a:t>Макроморфологически</a:t>
            </a:r>
            <a:r>
              <a:rPr lang="ru-RU" dirty="0">
                <a:solidFill>
                  <a:srgbClr val="FFC000"/>
                </a:solidFill>
                <a:effectLst/>
              </a:rPr>
              <a:t> поражение выглядит как инкапсулированный узелок с недоразвитым или деформированным зубом.</a:t>
            </a: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Сложная одонтома</a:t>
            </a:r>
            <a:r>
              <a:rPr lang="ru-RU" dirty="0">
                <a:solidFill>
                  <a:srgbClr val="FFC000"/>
                </a:solidFill>
                <a:effectLst/>
              </a:rPr>
              <a:t> — одонтома, образованная значительным количеством твёрдых тканей, достаточным для построения нескольких зубов.</a:t>
            </a: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Составная одонтома</a:t>
            </a:r>
            <a:r>
              <a:rPr lang="ru-RU" dirty="0">
                <a:solidFill>
                  <a:srgbClr val="FFC000"/>
                </a:solidFill>
                <a:effectLst/>
              </a:rPr>
              <a:t> — сложная одонтома из нескольких правильно сформированных, но деформированных зубов 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зубоподобных</a:t>
            </a:r>
            <a:r>
              <a:rPr lang="ru-RU" i="1" dirty="0">
                <a:solidFill>
                  <a:srgbClr val="FFC000"/>
                </a:solidFill>
                <a:effectLst/>
              </a:rPr>
              <a:t> элементов</a:t>
            </a:r>
            <a:r>
              <a:rPr lang="ru-RU" dirty="0">
                <a:solidFill>
                  <a:srgbClr val="FFC000"/>
                </a:solidFill>
                <a:effectLst/>
              </a:rPr>
              <a:t>, или 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одонтоидов</a:t>
            </a:r>
            <a:r>
              <a:rPr lang="ru-RU" dirty="0">
                <a:solidFill>
                  <a:srgbClr val="FFC000"/>
                </a:solidFill>
                <a:effectLst/>
              </a:rPr>
              <a:t>) с центрально расположенной в них пульпой. </a:t>
            </a:r>
            <a:r>
              <a:rPr lang="ru-RU" dirty="0" err="1">
                <a:solidFill>
                  <a:srgbClr val="FFC000"/>
                </a:solidFill>
                <a:effectLst/>
              </a:rPr>
              <a:t>Макроморфологически</a:t>
            </a:r>
            <a:r>
              <a:rPr lang="ru-RU" dirty="0">
                <a:solidFill>
                  <a:srgbClr val="FFC000"/>
                </a:solidFill>
                <a:effectLst/>
              </a:rPr>
              <a:t> она представляет собой инкапсулированный узел из нескольких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одонтоидов</a:t>
            </a:r>
            <a:r>
              <a:rPr lang="ru-RU" dirty="0">
                <a:solidFill>
                  <a:srgbClr val="FFC000"/>
                </a:solidFill>
                <a:effectLst/>
              </a:rPr>
              <a:t>, легко разделяющихся или плотно спаянных между собой. В некоторых случаях количество </a:t>
            </a:r>
            <a:r>
              <a:rPr lang="ru-RU" dirty="0" err="1">
                <a:solidFill>
                  <a:srgbClr val="FFC000"/>
                </a:solidFill>
                <a:effectLst/>
              </a:rPr>
              <a:t>зубоподобных</a:t>
            </a:r>
            <a:r>
              <a:rPr lang="ru-RU" dirty="0">
                <a:solidFill>
                  <a:srgbClr val="FFC000"/>
                </a:solidFill>
                <a:effectLst/>
              </a:rPr>
              <a:t> элементов может достигать 100 и более.</a:t>
            </a: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Смешанная одонтома</a:t>
            </a:r>
            <a:r>
              <a:rPr lang="ru-RU" dirty="0">
                <a:solidFill>
                  <a:srgbClr val="FFC000"/>
                </a:solidFill>
                <a:effectLst/>
              </a:rPr>
              <a:t> — сложная одонтома, состоящая из хаотично перемешанных твёрдых тканей.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04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BEC3-1680-4948-84EF-DCC83FAB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Доброкачественные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2A0CB-192B-984F-9B07-4C4378ED7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" b="1" dirty="0">
                <a:solidFill>
                  <a:srgbClr val="FFC000"/>
                </a:solidFill>
                <a:effectLst/>
              </a:rPr>
              <a:t>I. </a:t>
            </a:r>
            <a:r>
              <a:rPr lang="ru-RU" b="1" dirty="0">
                <a:solidFill>
                  <a:srgbClr val="FFC000"/>
                </a:solidFill>
                <a:effectLst/>
              </a:rPr>
              <a:t>Эпителиальные доброкачественные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опухоли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адамантинома</a:t>
            </a:r>
            <a:r>
              <a:rPr lang="ru-RU" dirty="0">
                <a:solidFill>
                  <a:srgbClr val="FFC000"/>
                </a:solidFill>
                <a:effectLst/>
              </a:rPr>
              <a:t>)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Аденоматоидная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аденоамелобластома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)</a:t>
            </a: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Плоскоклеточная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Кератокистозная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Обызвествлённая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эпителиальная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>
                <a:solidFill>
                  <a:srgbClr val="FFC000"/>
                </a:solidFill>
                <a:effectLst/>
              </a:rPr>
              <a:t>опухоль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Пиндборга</a:t>
            </a:r>
            <a:r>
              <a:rPr lang="ru-RU" dirty="0">
                <a:solidFill>
                  <a:srgbClr val="FFC000"/>
                </a:solidFill>
                <a:effectLst/>
              </a:rPr>
              <a:t>)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Обызвествлённая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кистозная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r>
              <a:rPr lang="ru-RU" dirty="0">
                <a:solidFill>
                  <a:srgbClr val="FFC000"/>
                </a:solidFill>
                <a:effectLst/>
              </a:rPr>
              <a:t> («киста </a:t>
            </a:r>
            <a:r>
              <a:rPr lang="ru-RU" dirty="0" err="1">
                <a:solidFill>
                  <a:srgbClr val="FFC000"/>
                </a:solidFill>
                <a:effectLst/>
              </a:rPr>
              <a:t>Горлина</a:t>
            </a:r>
            <a:r>
              <a:rPr lang="ru-RU" dirty="0">
                <a:solidFill>
                  <a:srgbClr val="FFC000"/>
                </a:solidFill>
                <a:effectLst/>
              </a:rPr>
              <a:t>»)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 из «клеток-теней»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 из «клеток-призраков»</a:t>
            </a:r>
            <a:r>
              <a:rPr lang="ru-RU" dirty="0">
                <a:solidFill>
                  <a:srgbClr val="FFC000"/>
                </a:solidFill>
                <a:effectLst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891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F1A76-59ED-B446-9174-5708215A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Злокачественные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4F770-AFE9-AE42-9B81-3E042D9FE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>
                <a:solidFill>
                  <a:srgbClr val="FFC000"/>
                </a:solidFill>
                <a:effectLst/>
              </a:rPr>
              <a:t>I.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(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b="1" dirty="0">
                <a:solidFill>
                  <a:srgbClr val="FFC000"/>
                </a:solidFill>
                <a:effectLst/>
              </a:rPr>
              <a:t>) карцинома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Злокачественная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метастазирующая</a:t>
            </a:r>
            <a:r>
              <a:rPr lang="ru-RU" dirty="0">
                <a:solidFill>
                  <a:srgbClr val="FFC000"/>
                </a:solidFill>
                <a:effectLst/>
              </a:rPr>
              <a:t>) 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амелобластома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Первичная внутрикостная карцинома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Светлоклеточная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карцинома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Карцинома,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развившаяся</a:t>
            </a:r>
            <a:r>
              <a:rPr lang="ru-RU" i="1" dirty="0">
                <a:solidFill>
                  <a:srgbClr val="FFC000"/>
                </a:solidFill>
                <a:effectLst/>
              </a:rPr>
              <a:t> из эпителия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одонтогенных</a:t>
            </a:r>
            <a:r>
              <a:rPr lang="ru-RU" i="1" dirty="0">
                <a:solidFill>
                  <a:srgbClr val="FFC000"/>
                </a:solidFill>
                <a:effectLst/>
              </a:rPr>
              <a:t> кист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0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CC1D9-CBC5-774D-906B-7E44BD0A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Злокачественные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6CF1C-C23D-3947-BEF0-B2FF7E377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>
                <a:solidFill>
                  <a:srgbClr val="FFC000"/>
                </a:solidFill>
                <a:effectLst/>
              </a:rPr>
              <a:t>II.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саркомы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фибросаркома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одонтосаркома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52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9F10FD-528E-8E44-B145-15000FB0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75488"/>
            <a:ext cx="9905998" cy="612038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карцинома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карцинома</a:t>
            </a:r>
            <a:r>
              <a:rPr lang="ru-RU" dirty="0">
                <a:solidFill>
                  <a:srgbClr val="FFC000"/>
                </a:solidFill>
                <a:effectLst/>
              </a:rPr>
              <a:t>) — злокачественная эпителиальная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опухоль. Встречается, как правило, у лиц старше 20 лет. Помимо </a:t>
            </a:r>
            <a:r>
              <a:rPr lang="ru-RU" i="1" dirty="0">
                <a:solidFill>
                  <a:srgbClr val="FFC000"/>
                </a:solidFill>
                <a:effectLst/>
              </a:rPr>
              <a:t>внутрикостной</a:t>
            </a:r>
            <a:r>
              <a:rPr lang="ru-RU" dirty="0">
                <a:solidFill>
                  <a:srgbClr val="FFC000"/>
                </a:solidFill>
                <a:effectLst/>
              </a:rPr>
              <a:t> 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одонтогенной</a:t>
            </a:r>
            <a:r>
              <a:rPr lang="ru-RU" dirty="0">
                <a:solidFill>
                  <a:srgbClr val="FFC000"/>
                </a:solidFill>
                <a:effectLst/>
              </a:rPr>
              <a:t> карциномы изредка обнаруживается </a:t>
            </a:r>
            <a:r>
              <a:rPr lang="ru-RU" i="1" dirty="0">
                <a:solidFill>
                  <a:srgbClr val="FFC000"/>
                </a:solidFill>
                <a:effectLst/>
              </a:rPr>
              <a:t>периферическая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внекостная</a:t>
            </a:r>
            <a:r>
              <a:rPr lang="ru-RU" dirty="0">
                <a:solidFill>
                  <a:srgbClr val="FFC000"/>
                </a:solidFill>
                <a:effectLst/>
              </a:rPr>
              <a:t>) опухоль. Эти новообразования являются локально агрессивными, но </a:t>
            </a:r>
            <a:r>
              <a:rPr lang="ru-RU" dirty="0" err="1">
                <a:solidFill>
                  <a:srgbClr val="FFC000"/>
                </a:solidFill>
                <a:effectLst/>
              </a:rPr>
              <a:t>метастазируют</a:t>
            </a:r>
            <a:r>
              <a:rPr lang="ru-RU" dirty="0">
                <a:solidFill>
                  <a:srgbClr val="FFC000"/>
                </a:solidFill>
                <a:effectLst/>
              </a:rPr>
              <a:t> редко (</a:t>
            </a:r>
            <a:r>
              <a:rPr lang="ru-RU" dirty="0">
                <a:solidFill>
                  <a:srgbClr val="FFC000"/>
                </a:solidFill>
                <a:effectLst/>
                <a:hlinkClick r:id="rId2" tooltip="Опухоль (патологическая анатом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злокачественные опухоли с местно-деструирующим ростом</a:t>
            </a:r>
            <a:r>
              <a:rPr lang="ru-RU" dirty="0">
                <a:solidFill>
                  <a:srgbClr val="FFC000"/>
                </a:solidFill>
                <a:effectLst/>
              </a:rPr>
              <a:t>).</a:t>
            </a: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Злокачественная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 имеет строение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, но с признаками </a:t>
            </a:r>
            <a:r>
              <a:rPr lang="ru-RU" dirty="0">
                <a:solidFill>
                  <a:srgbClr val="FFC000"/>
                </a:solidFill>
                <a:effectLst/>
                <a:hlinkClick r:id="rId2" tooltip="Опухоль (патологическая анатом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клеточного атипизма</a:t>
            </a:r>
            <a:r>
              <a:rPr lang="ru-RU" dirty="0">
                <a:solidFill>
                  <a:srgbClr val="FFC000"/>
                </a:solidFill>
                <a:effectLst/>
              </a:rPr>
              <a:t> и усиленной митотической активностью. Отличается более быстрым инвазивным ростом, иногда метастазированием.</a:t>
            </a: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Первичная внутрикостная карцинома</a:t>
            </a:r>
            <a:r>
              <a:rPr lang="ru-RU" dirty="0">
                <a:solidFill>
                  <a:srgbClr val="FFC000"/>
                </a:solidFill>
                <a:effectLst/>
              </a:rPr>
              <a:t> развивается из остатков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одонтогенного</a:t>
            </a:r>
            <a:r>
              <a:rPr lang="ru-RU" dirty="0">
                <a:solidFill>
                  <a:srgbClr val="FFC000"/>
                </a:solidFill>
                <a:effectLst/>
              </a:rPr>
              <a:t> эпителия, сохраняющихся в костной ткани или в </a:t>
            </a:r>
            <a:r>
              <a:rPr lang="ru-RU" dirty="0" err="1">
                <a:solidFill>
                  <a:srgbClr val="FFC000"/>
                </a:solidFill>
                <a:effectLst/>
              </a:rPr>
              <a:t>десмодонте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91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D40855-14A9-5F40-BA63-0A4A93D8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949" y="377953"/>
            <a:ext cx="9905998" cy="526694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саркомы</a:t>
            </a:r>
            <a:r>
              <a:rPr lang="ru-RU" dirty="0">
                <a:solidFill>
                  <a:srgbClr val="FFC000"/>
                </a:solidFill>
                <a:effectLst/>
              </a:rPr>
              <a:t> — злокачественные </a:t>
            </a:r>
            <a:r>
              <a:rPr lang="ru-RU" dirty="0" err="1">
                <a:solidFill>
                  <a:srgbClr val="FFC000"/>
                </a:solidFill>
                <a:effectLst/>
              </a:rPr>
              <a:t>неэпителиальные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одонтогенные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опухоли. Различают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амелобластную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фибросаркому</a:t>
            </a:r>
            <a:r>
              <a:rPr lang="ru-RU" dirty="0">
                <a:solidFill>
                  <a:srgbClr val="FFC000"/>
                </a:solidFill>
                <a:effectLst/>
              </a:rPr>
              <a:t> и 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амелобластную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одонтосаркому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фибросаркома</a:t>
            </a:r>
            <a:r>
              <a:rPr lang="ru-RU" dirty="0">
                <a:solidFill>
                  <a:srgbClr val="FFC000"/>
                </a:solidFill>
                <a:effectLst/>
              </a:rPr>
              <a:t> — </a:t>
            </a:r>
            <a:r>
              <a:rPr lang="ru-RU" dirty="0" err="1">
                <a:solidFill>
                  <a:srgbClr val="FFC000"/>
                </a:solidFill>
                <a:effectLst/>
              </a:rPr>
              <a:t>фибросаркома</a:t>
            </a:r>
            <a:r>
              <a:rPr lang="ru-RU" dirty="0">
                <a:solidFill>
                  <a:srgbClr val="FFC000"/>
                </a:solidFill>
                <a:effectLst/>
              </a:rPr>
              <a:t> с включениями тяжей или островков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одонтогенного</a:t>
            </a:r>
            <a:r>
              <a:rPr lang="ru-RU" dirty="0">
                <a:solidFill>
                  <a:srgbClr val="FFC000"/>
                </a:solidFill>
                <a:effectLst/>
              </a:rPr>
              <a:t> эпителия (эпителий без признаков малигнизации).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одонтосаркома</a:t>
            </a:r>
            <a:r>
              <a:rPr lang="ru-RU" dirty="0">
                <a:solidFill>
                  <a:srgbClr val="FFC000"/>
                </a:solidFill>
                <a:effectLst/>
              </a:rPr>
              <a:t> —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dirty="0">
                <a:solidFill>
                  <a:srgbClr val="FFC000"/>
                </a:solidFill>
                <a:effectLst/>
              </a:rPr>
              <a:t> </a:t>
            </a:r>
            <a:r>
              <a:rPr lang="ru-RU" dirty="0" err="1">
                <a:solidFill>
                  <a:srgbClr val="FFC000"/>
                </a:solidFill>
                <a:effectLst/>
              </a:rPr>
              <a:t>фибросаркома</a:t>
            </a:r>
            <a:r>
              <a:rPr lang="ru-RU" dirty="0">
                <a:solidFill>
                  <a:srgbClr val="FFC000"/>
                </a:solidFill>
                <a:effectLst/>
              </a:rPr>
              <a:t> с включениями дентина и эмали.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72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981F-63FD-E945-BE53-54A610F1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Неодонтогенные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 и опухолеподобные поражения челюстных костей</a:t>
            </a:r>
            <a:br>
              <a:rPr lang="ru-RU" b="1" dirty="0">
                <a:solidFill>
                  <a:srgbClr val="C00000"/>
                </a:solidFill>
                <a:effectLst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852AE-B676-3242-B52B-F62C65EE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Недонтогенными</a:t>
            </a:r>
            <a:r>
              <a:rPr lang="ru-RU" b="1" dirty="0">
                <a:solidFill>
                  <a:srgbClr val="FFC000"/>
                </a:solidFill>
                <a:effectLst/>
              </a:rPr>
              <a:t> опухолями</a:t>
            </a:r>
            <a:r>
              <a:rPr lang="ru-RU" dirty="0">
                <a:solidFill>
                  <a:srgbClr val="FFC000"/>
                </a:solidFill>
                <a:effectLst/>
              </a:rPr>
              <a:t> челюстных костей называют все новообразования челюстей, за исключением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одонтогенных</a:t>
            </a:r>
            <a:r>
              <a:rPr lang="ru-RU" dirty="0">
                <a:solidFill>
                  <a:srgbClr val="FFC000"/>
                </a:solidFill>
                <a:effectLst/>
              </a:rPr>
              <a:t>. В этой же группе удобно рассматривать </a:t>
            </a:r>
            <a:r>
              <a:rPr lang="ru-RU" dirty="0" err="1">
                <a:solidFill>
                  <a:srgbClr val="FFC000"/>
                </a:solidFill>
                <a:effectLst/>
              </a:rPr>
              <a:t>неодонтогенные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опухолеподобные процессы.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7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3ED6-7BA7-B942-8DDF-47332D85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Фиброзно-костные поражения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3862F-092D-E545-8910-8F358053D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</a:rPr>
              <a:t>Фиброзная остеодисплазия</a:t>
            </a:r>
          </a:p>
          <a:p>
            <a:pPr marL="0" indent="0">
              <a:buNone/>
            </a:pPr>
            <a:r>
              <a:rPr lang="ru-RU" i="1" dirty="0" err="1">
                <a:solidFill>
                  <a:srgbClr val="FFC000"/>
                </a:solidFill>
              </a:rPr>
              <a:t>Оссифицированная</a:t>
            </a:r>
            <a:r>
              <a:rPr lang="ru-RU" i="1" dirty="0">
                <a:solidFill>
                  <a:srgbClr val="FFC000"/>
                </a:solidFill>
              </a:rPr>
              <a:t> фиброма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</a:rPr>
              <a:t>Цементирующая фиброма</a:t>
            </a:r>
          </a:p>
          <a:p>
            <a:pPr marL="0" indent="0">
              <a:buNone/>
            </a:pPr>
            <a:r>
              <a:rPr lang="ru-RU" i="1" dirty="0" err="1">
                <a:solidFill>
                  <a:srgbClr val="FFC000"/>
                </a:solidFill>
              </a:rPr>
              <a:t>Цементо-оссифицированная</a:t>
            </a:r>
            <a:r>
              <a:rPr lang="ru-RU" i="1" dirty="0">
                <a:solidFill>
                  <a:srgbClr val="FFC000"/>
                </a:solidFill>
              </a:rPr>
              <a:t> фиброма</a:t>
            </a:r>
          </a:p>
          <a:p>
            <a:pPr marL="0" indent="0">
              <a:buNone/>
            </a:pPr>
            <a:r>
              <a:rPr lang="ru-RU" i="1" dirty="0" err="1">
                <a:solidFill>
                  <a:srgbClr val="FFC000"/>
                </a:solidFill>
              </a:rPr>
              <a:t>Периапикальная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цементодисплазия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496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5DB0-4BD9-8D44-80FD-98821655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Гигантоклеточные поражения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C65D5-F6AD-DA4C-B048-09434066C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FFC000"/>
                </a:solidFill>
                <a:effectLst/>
              </a:rPr>
              <a:t>Гигантоклеточная гранулёма</a:t>
            </a:r>
            <a:r>
              <a:rPr lang="ru-RU" dirty="0">
                <a:solidFill>
                  <a:srgbClr val="FFC000"/>
                </a:solidFill>
                <a:effectLst/>
              </a:rPr>
              <a:t> (периферическая и центральная)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Херувизм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Аневризмальная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костная киста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438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44C1E-C2A0-5343-8743-7BBAB94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Гемобластозы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A8173-B29A-AD43-88E5-31648703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Гистиоцитоз</a:t>
            </a:r>
            <a:r>
              <a:rPr lang="ru-RU" i="1" dirty="0">
                <a:solidFill>
                  <a:srgbClr val="FFC000"/>
                </a:solidFill>
                <a:effectLst/>
              </a:rPr>
              <a:t> из клеток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Лангерганса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Миелома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Лейкемии</a:t>
            </a:r>
            <a:r>
              <a:rPr lang="ru-RU" dirty="0">
                <a:solidFill>
                  <a:srgbClr val="FFC000"/>
                </a:solidFill>
                <a:effectLst/>
              </a:rPr>
              <a:t> и </a:t>
            </a:r>
            <a:r>
              <a:rPr lang="ru-RU" i="1" dirty="0">
                <a:solidFill>
                  <a:srgbClr val="FFC000"/>
                </a:solidFill>
                <a:effectLst/>
              </a:rPr>
              <a:t>злокачественные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лимфомы</a:t>
            </a:r>
            <a:r>
              <a:rPr lang="ru-RU" dirty="0">
                <a:solidFill>
                  <a:srgbClr val="FFC000"/>
                </a:solidFill>
                <a:effectLst/>
              </a:rPr>
              <a:t>, особенно 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лимфома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Беркитта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742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3268E9-8ACB-5B47-A416-C690C5AA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75489"/>
            <a:ext cx="9905998" cy="53157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Фиброзная остеодисплазия</a:t>
            </a:r>
            <a:r>
              <a:rPr lang="ru-RU" dirty="0">
                <a:solidFill>
                  <a:srgbClr val="FFC000"/>
                </a:solidFill>
                <a:effectLst/>
              </a:rPr>
              <a:t> — заболевание, при котором в костях происходит разрастание фиброзной ткани. Различают </a:t>
            </a:r>
            <a:r>
              <a:rPr lang="ru-RU" i="1" dirty="0">
                <a:solidFill>
                  <a:srgbClr val="FFC000"/>
                </a:solidFill>
                <a:effectLst/>
              </a:rPr>
              <a:t>моно-</a:t>
            </a:r>
            <a:r>
              <a:rPr lang="ru-RU" dirty="0">
                <a:solidFill>
                  <a:srgbClr val="FFC000"/>
                </a:solidFill>
                <a:effectLst/>
              </a:rPr>
              <a:t> и 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полиоссальную</a:t>
            </a:r>
            <a:r>
              <a:rPr lang="ru-RU" dirty="0" err="1">
                <a:solidFill>
                  <a:srgbClr val="FFC000"/>
                </a:solidFill>
                <a:effectLst/>
              </a:rPr>
              <a:t>формы</a:t>
            </a:r>
            <a:r>
              <a:rPr lang="ru-RU" dirty="0">
                <a:solidFill>
                  <a:srgbClr val="FFC000"/>
                </a:solidFill>
                <a:effectLst/>
              </a:rPr>
              <a:t> фиброзной остеодисплазии. При </a:t>
            </a:r>
            <a:r>
              <a:rPr lang="ru-RU" dirty="0" err="1">
                <a:solidFill>
                  <a:srgbClr val="FFC000"/>
                </a:solidFill>
                <a:effectLst/>
              </a:rPr>
              <a:t>монооссальной</a:t>
            </a:r>
            <a:r>
              <a:rPr lang="ru-RU" dirty="0">
                <a:solidFill>
                  <a:srgbClr val="FFC000"/>
                </a:solidFill>
                <a:effectLst/>
              </a:rPr>
              <a:t> форме поражается одна кость (обычно кости черепа, в том числе лицевого, бедренная, большеберцовая кости или рёбра), при </a:t>
            </a:r>
            <a:r>
              <a:rPr lang="ru-RU" dirty="0" err="1">
                <a:solidFill>
                  <a:srgbClr val="FFC000"/>
                </a:solidFill>
                <a:effectLst/>
              </a:rPr>
              <a:t>полиоссальной</a:t>
            </a:r>
            <a:r>
              <a:rPr lang="ru-RU" dirty="0">
                <a:solidFill>
                  <a:srgbClr val="FFC000"/>
                </a:solidFill>
                <a:effectLst/>
              </a:rPr>
              <a:t> — несколько костей (как правило, кости таза, бедра и большеберцовые кости). </a:t>
            </a:r>
            <a:r>
              <a:rPr lang="ru-RU" dirty="0" err="1">
                <a:solidFill>
                  <a:srgbClr val="FFC000"/>
                </a:solidFill>
                <a:effectLst/>
              </a:rPr>
              <a:t>Монооссальный</a:t>
            </a:r>
            <a:r>
              <a:rPr lang="ru-RU" dirty="0">
                <a:solidFill>
                  <a:srgbClr val="FFC000"/>
                </a:solidFill>
                <a:effectLst/>
              </a:rPr>
              <a:t> вариант болезни встречается в основном у лиц 5—20 лет. </a:t>
            </a:r>
            <a:r>
              <a:rPr lang="ru-RU" dirty="0" err="1">
                <a:solidFill>
                  <a:srgbClr val="FFC000"/>
                </a:solidFill>
                <a:effectLst/>
              </a:rPr>
              <a:t>Полиоссальный</a:t>
            </a:r>
            <a:r>
              <a:rPr lang="ru-RU" dirty="0">
                <a:solidFill>
                  <a:srgbClr val="FFC000"/>
                </a:solidFill>
                <a:effectLst/>
              </a:rPr>
              <a:t> тип болезни развивается в любом возрасте. Поражение в подавляющем большинстве случаев доброкачественное, но изредка наблюдается малигнизация (особенно при проведении лучевой терапии). Иногда после хирургического лечения развиваются рецидивы.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21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639A77-BA61-C545-B0AD-DE8364B0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87553"/>
            <a:ext cx="9905998" cy="4803648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Синдром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МакКьюна</a:t>
            </a:r>
            <a:r>
              <a:rPr lang="ru-RU" b="1" dirty="0">
                <a:solidFill>
                  <a:srgbClr val="FFC000"/>
                </a:solidFill>
                <a:effectLst/>
              </a:rPr>
              <a:t>—Олбрайта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en" i="1" dirty="0">
                <a:solidFill>
                  <a:srgbClr val="FFC000"/>
                </a:solidFill>
                <a:effectLst/>
              </a:rPr>
              <a:t>McCune—Albright's syndrome</a:t>
            </a:r>
            <a:r>
              <a:rPr lang="en" dirty="0">
                <a:solidFill>
                  <a:srgbClr val="FFC000"/>
                </a:solidFill>
                <a:effectLst/>
              </a:rPr>
              <a:t>) — </a:t>
            </a:r>
            <a:r>
              <a:rPr lang="ru-RU" dirty="0">
                <a:solidFill>
                  <a:srgbClr val="FFC000"/>
                </a:solidFill>
                <a:effectLst/>
              </a:rPr>
              <a:t>наследственный вариант </a:t>
            </a:r>
            <a:r>
              <a:rPr lang="ru-RU" dirty="0" err="1">
                <a:solidFill>
                  <a:srgbClr val="FFC000"/>
                </a:solidFill>
                <a:effectLst/>
              </a:rPr>
              <a:t>полиоссальной</a:t>
            </a:r>
            <a:r>
              <a:rPr lang="ru-RU" dirty="0">
                <a:solidFill>
                  <a:srgbClr val="FFC000"/>
                </a:solidFill>
                <a:effectLst/>
              </a:rPr>
              <a:t> формы фиброзной остеодисплазии в сочетании с </a:t>
            </a:r>
            <a:r>
              <a:rPr lang="ru-RU" dirty="0" err="1">
                <a:solidFill>
                  <a:srgbClr val="FFC000"/>
                </a:solidFill>
                <a:effectLst/>
              </a:rPr>
              <a:t>меланоцитарными</a:t>
            </a:r>
            <a:r>
              <a:rPr lang="ru-RU" dirty="0">
                <a:solidFill>
                  <a:srgbClr val="FFC000"/>
                </a:solidFill>
                <a:effectLst/>
              </a:rPr>
              <a:t> поражениями кожи, преждевременным половым созреванием и патологией щитовидной железы.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9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C8787-6BC5-CC45-8958-C8B4AE66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Доброкачественные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07954-CC35-1948-864C-DB66BE43A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>
                <a:solidFill>
                  <a:srgbClr val="FFC000"/>
                </a:solidFill>
                <a:effectLst/>
              </a:rPr>
              <a:t>II.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Мезенхимальные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доброкачественные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опухоли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Цементобластома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>
                <a:solidFill>
                  <a:srgbClr val="FFC000"/>
                </a:solidFill>
                <a:effectLst/>
              </a:rPr>
              <a:t>истинная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цементома</a:t>
            </a:r>
            <a:r>
              <a:rPr lang="ru-RU" dirty="0">
                <a:solidFill>
                  <a:srgbClr val="FFC000"/>
                </a:solidFill>
                <a:effectLst/>
              </a:rPr>
              <a:t>)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Дентинома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57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37ED4A-8572-3F4F-B497-D184479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53569"/>
            <a:ext cx="9905998" cy="5437632"/>
          </a:xfrm>
        </p:spPr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Макроморфологическая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Кость деформируется вследствие её очагового увеличения («вздутия»).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Микроморфологическая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Узкие изогнутые по типу «рыболовного крючка» костные балки расположены в умеренно клеточной фиброзной ткани, не содержащей остеокластов и остеобластов (эти клетки появляются в случае травмы, например, патологического перелома). Нередко образуются </a:t>
            </a:r>
            <a:r>
              <a:rPr lang="ru-RU" dirty="0" err="1">
                <a:solidFill>
                  <a:srgbClr val="FFC000"/>
                </a:solidFill>
                <a:effectLst/>
              </a:rPr>
              <a:t>аневризмальные</a:t>
            </a:r>
            <a:r>
              <a:rPr lang="ru-RU" dirty="0">
                <a:solidFill>
                  <a:srgbClr val="FFC000"/>
                </a:solidFill>
                <a:effectLst/>
              </a:rPr>
              <a:t> костные кисты или другие кистозные изменения.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161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39DC24-7A2A-D14D-9F34-DCD5CDD1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53569"/>
            <a:ext cx="9905998" cy="543763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C000"/>
                </a:solidFill>
                <a:effectLst/>
              </a:rPr>
              <a:t>Оссифицированная</a:t>
            </a:r>
            <a:r>
              <a:rPr lang="ru-RU" dirty="0">
                <a:solidFill>
                  <a:srgbClr val="FFC000"/>
                </a:solidFill>
                <a:effectLst/>
              </a:rPr>
              <a:t>, цементирующая и 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цементо-оссифицированная</a:t>
            </a:r>
            <a:r>
              <a:rPr lang="ru-RU" dirty="0">
                <a:solidFill>
                  <a:srgbClr val="FFC000"/>
                </a:solidFill>
                <a:effectLst/>
              </a:rPr>
              <a:t> фибромы, по существу, представляют собой единый патологический процесс. Они отличаются только по микроскопической картине. Наиболее часто встречаются в возрасте 20—40 лет, обычно в нижнечелюстной кости, особенно в области моляров и </a:t>
            </a:r>
            <a:r>
              <a:rPr lang="ru-RU" dirty="0" err="1">
                <a:solidFill>
                  <a:srgbClr val="FFC000"/>
                </a:solidFill>
                <a:effectLst/>
              </a:rPr>
              <a:t>премоляров</a:t>
            </a:r>
            <a:r>
              <a:rPr lang="ru-RU" dirty="0">
                <a:solidFill>
                  <a:srgbClr val="FFC000"/>
                </a:solidFill>
                <a:effectLst/>
              </a:rPr>
              <a:t>. После удаления рецидивируют крайне редко.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Оссифицированная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фиброма</a:t>
            </a:r>
            <a:r>
              <a:rPr lang="ru-RU" dirty="0">
                <a:solidFill>
                  <a:srgbClr val="FFC000"/>
                </a:solidFill>
                <a:effectLst/>
              </a:rPr>
              <a:t> образована фиброзной тканью с очагами </a:t>
            </a:r>
            <a:r>
              <a:rPr lang="ru-RU" dirty="0">
                <a:solidFill>
                  <a:srgbClr val="FFC000"/>
                </a:solidFill>
                <a:effectLst/>
                <a:hlinkClick r:id="rId2" tooltip="Смешанные дистроф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кальциноза</a:t>
            </a:r>
            <a:r>
              <a:rPr lang="ru-RU" dirty="0">
                <a:solidFill>
                  <a:srgbClr val="FFC000"/>
                </a:solidFill>
                <a:effectLst/>
              </a:rPr>
              <a:t> и костными балками. </a:t>
            </a:r>
            <a:r>
              <a:rPr lang="ru-RU" b="1" dirty="0">
                <a:solidFill>
                  <a:srgbClr val="FFC000"/>
                </a:solidFill>
                <a:effectLst/>
              </a:rPr>
              <a:t>Цементирующая фиброма</a:t>
            </a:r>
            <a:r>
              <a:rPr lang="ru-RU" dirty="0">
                <a:solidFill>
                  <a:srgbClr val="FFC000"/>
                </a:solidFill>
                <a:effectLst/>
              </a:rPr>
              <a:t> представлена фиброзной тканью с включениями </a:t>
            </a:r>
            <a:r>
              <a:rPr lang="ru-RU" dirty="0" err="1">
                <a:solidFill>
                  <a:srgbClr val="FFC000"/>
                </a:solidFill>
                <a:effectLst/>
              </a:rPr>
              <a:t>цементоподобного</a:t>
            </a:r>
            <a:r>
              <a:rPr lang="ru-RU" dirty="0">
                <a:solidFill>
                  <a:srgbClr val="FFC000"/>
                </a:solidFill>
                <a:effectLst/>
              </a:rPr>
              <a:t> вещества.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Цементо-оссифицированная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фиброма</a:t>
            </a:r>
            <a:r>
              <a:rPr lang="ru-RU" dirty="0">
                <a:solidFill>
                  <a:srgbClr val="FFC000"/>
                </a:solidFill>
                <a:effectLst/>
              </a:rPr>
              <a:t> представляет собой поражение, сочетающее признаки цементирующей и </a:t>
            </a:r>
            <a:r>
              <a:rPr lang="ru-RU" dirty="0" err="1">
                <a:solidFill>
                  <a:srgbClr val="FFC000"/>
                </a:solidFill>
                <a:effectLst/>
              </a:rPr>
              <a:t>оссифицированной</a:t>
            </a:r>
            <a:r>
              <a:rPr lang="ru-RU" dirty="0">
                <a:solidFill>
                  <a:srgbClr val="FFC000"/>
                </a:solidFill>
                <a:effectLst/>
              </a:rPr>
              <a:t> фибром.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33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0C1E28-A0A9-A041-8C48-32E54978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524257"/>
            <a:ext cx="9905998" cy="5266944"/>
          </a:xfrm>
        </p:spPr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Периапикальная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цементодисплазия</a:t>
            </a:r>
            <a:r>
              <a:rPr lang="ru-RU" dirty="0">
                <a:solidFill>
                  <a:srgbClr val="FFC000"/>
                </a:solidFill>
                <a:effectLst/>
              </a:rPr>
              <a:t> локализуется в области верхушек корней нижних резцов. Вначале напоминает цементирующую фиброму, позднее в ней образуются участки, сходные с грубоволокнистой костью.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640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B2B7D-2D94-8340-87AD-37A0D462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Гигантоклеточные поражения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E74BB-B578-A845-8724-19EC71D1B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Периферическая гигантоклеточная гранулёма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>
                <a:solidFill>
                  <a:srgbClr val="FFC000"/>
                </a:solidFill>
                <a:effectLst/>
              </a:rPr>
              <a:t>гигантоклеточный эпулис</a:t>
            </a:r>
            <a:r>
              <a:rPr lang="ru-RU" dirty="0">
                <a:solidFill>
                  <a:srgbClr val="FFC000"/>
                </a:solidFill>
                <a:effectLst/>
              </a:rPr>
              <a:t>) наиболее часто встречается в возрасте 40—60 лет. После хирургического лечения рецидивирует в 10% случаев. Расположена или только в ткани десны или частично погружена в костную ткань альвеолярного отростка челюсти. Узелок </a:t>
            </a:r>
            <a:r>
              <a:rPr lang="ru-RU" dirty="0" err="1">
                <a:solidFill>
                  <a:srgbClr val="FFC000"/>
                </a:solidFill>
                <a:effectLst/>
              </a:rPr>
              <a:t>буровато</a:t>
            </a:r>
            <a:r>
              <a:rPr lang="ru-RU" dirty="0">
                <a:solidFill>
                  <a:srgbClr val="FFC000"/>
                </a:solidFill>
                <a:effectLst/>
              </a:rPr>
              <a:t>-красного цвета, обычно до 2 см в диаметре, на широком основании или на ножке. Часто происходит изъязвление десны над гранулёмой. Микроскопическая картина описана ниже при характеристике центральной гигантоклеточной гранулёмы. Практически постоянно обнаруживаются признаки воспаления. Возможны очаги </a:t>
            </a:r>
            <a:r>
              <a:rPr lang="ru-RU" dirty="0" err="1">
                <a:solidFill>
                  <a:srgbClr val="FFC000"/>
                </a:solidFill>
                <a:effectLst/>
              </a:rPr>
              <a:t>кальциноза</a:t>
            </a:r>
            <a:r>
              <a:rPr lang="ru-RU" dirty="0">
                <a:solidFill>
                  <a:srgbClr val="FFC000"/>
                </a:solidFill>
                <a:effectLst/>
              </a:rPr>
              <a:t> и образование костной ткани. При </a:t>
            </a:r>
            <a:r>
              <a:rPr lang="ru-RU" dirty="0">
                <a:solidFill>
                  <a:srgbClr val="FFC000"/>
                </a:solidFill>
                <a:effectLst/>
                <a:hlinkClick r:id="rId2" tooltip="Патологическая анатомия эндокринной систем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гиперпаратиреозе</a:t>
            </a:r>
            <a:r>
              <a:rPr lang="ru-RU" dirty="0">
                <a:solidFill>
                  <a:srgbClr val="FFC000"/>
                </a:solidFill>
                <a:effectLst/>
              </a:rPr>
              <a:t> в костях развиваются поражения аналогичного строения; они называются </a:t>
            </a:r>
            <a:r>
              <a:rPr lang="ru-RU" i="1" dirty="0">
                <a:solidFill>
                  <a:srgbClr val="FFC000"/>
                </a:solidFill>
                <a:effectLst/>
              </a:rPr>
              <a:t>«бурыми опухолями»</a:t>
            </a:r>
            <a:r>
              <a:rPr lang="ru-RU" dirty="0">
                <a:solidFill>
                  <a:srgbClr val="FFC000"/>
                </a:solidFill>
                <a:effectLst/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73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87AC4-C6C3-3D4B-83B1-CF9614D7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Гигантоклеточные поражения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5045A-EF6D-864F-A301-FBB1E61B0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Центральная гигантоклеточная гранулёма</a:t>
            </a:r>
            <a:r>
              <a:rPr lang="ru-RU" dirty="0">
                <a:solidFill>
                  <a:srgbClr val="FFC000"/>
                </a:solidFill>
                <a:effectLst/>
              </a:rPr>
              <a:t>. Обычно поражается нижняя челюсть, особенно передние её отделы. Изредка достигает больших размеров (до 10 см). Образована многоядерными гигантскими клетками типа остеокластов и веретеновидными клетками. Последние обнаруживают многочисленные фигуры митоза. Обычно выявляются кровоизлияния и зёрна </a:t>
            </a:r>
            <a:r>
              <a:rPr lang="ru-RU" dirty="0">
                <a:solidFill>
                  <a:srgbClr val="FFC000"/>
                </a:solidFill>
                <a:effectLst/>
                <a:hlinkClick r:id="rId2" tooltip="Эндогенные пигмент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гемосидерина</a:t>
            </a:r>
            <a:r>
              <a:rPr lang="ru-RU" dirty="0">
                <a:solidFill>
                  <a:srgbClr val="FFC000"/>
                </a:solidFill>
                <a:effectLst/>
              </a:rPr>
              <a:t> (особенно по периферии очагов поражения). Возможны фокальный фиброз, образование </a:t>
            </a:r>
            <a:r>
              <a:rPr lang="ru-RU" dirty="0" err="1">
                <a:solidFill>
                  <a:srgbClr val="FFC000"/>
                </a:solidFill>
                <a:effectLst/>
              </a:rPr>
              <a:t>остеоида</a:t>
            </a:r>
            <a:r>
              <a:rPr lang="ru-RU" dirty="0">
                <a:solidFill>
                  <a:srgbClr val="FFC000"/>
                </a:solidFill>
                <a:effectLst/>
              </a:rPr>
              <a:t> или костной ткани. Различают </a:t>
            </a:r>
            <a:r>
              <a:rPr lang="ru-RU" i="1" dirty="0">
                <a:solidFill>
                  <a:srgbClr val="FFC000"/>
                </a:solidFill>
                <a:effectLst/>
              </a:rPr>
              <a:t>агрессивные</a:t>
            </a:r>
            <a:r>
              <a:rPr lang="ru-RU" dirty="0">
                <a:solidFill>
                  <a:srgbClr val="FFC000"/>
                </a:solidFill>
                <a:effectLst/>
              </a:rPr>
              <a:t> и </a:t>
            </a:r>
            <a:r>
              <a:rPr lang="ru-RU" i="1" dirty="0">
                <a:solidFill>
                  <a:srgbClr val="FFC000"/>
                </a:solidFill>
                <a:effectLst/>
              </a:rPr>
              <a:t>неагрессивные</a:t>
            </a:r>
            <a:r>
              <a:rPr lang="ru-RU" dirty="0">
                <a:solidFill>
                  <a:srgbClr val="FFC000"/>
                </a:solidFill>
                <a:effectLst/>
              </a:rPr>
              <a:t> гигантоклеточные гранулёмы. Агрессивные гранулёмы, как правило, болезненны, обладают </a:t>
            </a:r>
            <a:r>
              <a:rPr lang="ru-RU" dirty="0">
                <a:solidFill>
                  <a:srgbClr val="FFC000"/>
                </a:solidFill>
                <a:effectLst/>
                <a:hlinkClick r:id="rId3" tooltip="Опухоль (патологическая анатом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место-деструирующим ростом</a:t>
            </a:r>
            <a:r>
              <a:rPr lang="ru-RU" dirty="0">
                <a:solidFill>
                  <a:srgbClr val="FFC000"/>
                </a:solidFill>
                <a:effectLst/>
              </a:rPr>
              <a:t>, более клеточной стромой, более крупными гигантскими клетками, часто рецидивируют.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6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BEB84-613E-314A-A47D-0D157B77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Доброкачественные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</a:t>
            </a:r>
            <a:br>
              <a:rPr lang="ru-RU" b="1" dirty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0AD18-092D-2F4E-A63C-B57FF6B4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65249"/>
            <a:ext cx="9905998" cy="3425952"/>
          </a:xfrm>
        </p:spPr>
        <p:txBody>
          <a:bodyPr/>
          <a:lstStyle/>
          <a:p>
            <a:r>
              <a:rPr lang="en" b="1" dirty="0">
                <a:solidFill>
                  <a:srgbClr val="FFC000"/>
                </a:solidFill>
                <a:effectLst/>
              </a:rPr>
              <a:t>II. </a:t>
            </a:r>
            <a:r>
              <a:rPr lang="ru-RU" b="1" dirty="0">
                <a:solidFill>
                  <a:srgbClr val="FFC000"/>
                </a:solidFill>
                <a:effectLst/>
              </a:rPr>
              <a:t>Смешанные доброкачественные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одонтогенные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опухоли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миксома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фиброма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Одонтоамелобластома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фиброма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фиброодонтома</a:t>
            </a:r>
            <a:endParaRPr lang="ru-RU" dirty="0">
              <a:solidFill>
                <a:srgbClr val="FFC000"/>
              </a:solidFill>
              <a:effectLst/>
            </a:endParaRP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Одонтома</a:t>
            </a:r>
            <a:r>
              <a:rPr lang="ru-RU" dirty="0">
                <a:solidFill>
                  <a:srgbClr val="FFC000"/>
                </a:solidFill>
                <a:effectLst/>
              </a:rPr>
              <a:t> (условно, т.к. не опухоль, а порок развития).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34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33A68-89BA-0E45-A87D-039381E7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Амелобластома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C72CD-7C84-5C45-8087-87AC21A2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 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адамантинома</a:t>
            </a:r>
            <a:r>
              <a:rPr lang="ru-RU" dirty="0">
                <a:solidFill>
                  <a:srgbClr val="FFC000"/>
                </a:solidFill>
                <a:effectLst/>
              </a:rPr>
              <a:t>) —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опухоль, структуры которой напоминают строение эмалевого органа. Наиболее распространённая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опухоль. Отличается медленным </a:t>
            </a:r>
            <a:r>
              <a:rPr lang="ru-RU" dirty="0">
                <a:solidFill>
                  <a:srgbClr val="FFC000"/>
                </a:solidFill>
                <a:effectLst/>
                <a:hlinkClick r:id="rId2" tooltip="Опухоль (патологическая анатом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местно-деструирующим ростом</a:t>
            </a:r>
            <a:r>
              <a:rPr lang="ru-RU" dirty="0">
                <a:solidFill>
                  <a:srgbClr val="FFC000"/>
                </a:solidFill>
                <a:effectLst/>
              </a:rPr>
              <a:t> (доброкачественная опухоль с местно-</a:t>
            </a:r>
            <a:r>
              <a:rPr lang="ru-RU" dirty="0" err="1">
                <a:solidFill>
                  <a:srgbClr val="FFC000"/>
                </a:solidFill>
                <a:effectLst/>
              </a:rPr>
              <a:t>деструирующим</a:t>
            </a:r>
            <a:r>
              <a:rPr lang="ru-RU" dirty="0">
                <a:solidFill>
                  <a:srgbClr val="FFC000"/>
                </a:solidFill>
                <a:effectLst/>
              </a:rPr>
              <a:t> ростом). В 80% случаев локализуется в нижней челюсти, особенно задних её отделах (область моляров, </a:t>
            </a:r>
            <a:r>
              <a:rPr lang="ru-RU" dirty="0" err="1">
                <a:solidFill>
                  <a:srgbClr val="FFC000"/>
                </a:solidFill>
                <a:effectLst/>
              </a:rPr>
              <a:t>премоляров</a:t>
            </a:r>
            <a:r>
              <a:rPr lang="ru-RU" dirty="0">
                <a:solidFill>
                  <a:srgbClr val="FFC000"/>
                </a:solidFill>
                <a:effectLst/>
              </a:rPr>
              <a:t>, углы и ветви). Помимо центральной (внутрикостной)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 изредка встречается периферическая (</a:t>
            </a:r>
            <a:r>
              <a:rPr lang="ru-RU" dirty="0" err="1">
                <a:solidFill>
                  <a:srgbClr val="FFC000"/>
                </a:solidFill>
                <a:effectLst/>
              </a:rPr>
              <a:t>внекостная</a:t>
            </a:r>
            <a:r>
              <a:rPr lang="ru-RU" dirty="0">
                <a:solidFill>
                  <a:srgbClr val="FFC000"/>
                </a:solidFill>
                <a:effectLst/>
              </a:rPr>
              <a:t>)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 (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i="1" dirty="0">
                <a:solidFill>
                  <a:srgbClr val="FFC000"/>
                </a:solidFill>
                <a:effectLst/>
              </a:rPr>
              <a:t> мягких тканей</a:t>
            </a:r>
            <a:r>
              <a:rPr lang="ru-RU" dirty="0">
                <a:solidFill>
                  <a:srgbClr val="FFC000"/>
                </a:solidFill>
                <a:effectLst/>
              </a:rPr>
              <a:t>). После удаления нередко рецидивирует.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3F00B-6DBD-364C-906A-17709827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Амелобластома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458F2-1BF1-6E4F-B996-42ACE545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Макроморфологическая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Различают три клинико-морфологических варианта опухоли: солидный, </a:t>
            </a:r>
            <a:r>
              <a:rPr lang="ru-RU" dirty="0" err="1">
                <a:solidFill>
                  <a:srgbClr val="FFC000"/>
                </a:solidFill>
                <a:effectLst/>
              </a:rPr>
              <a:t>монокистозный</a:t>
            </a:r>
            <a:r>
              <a:rPr lang="ru-RU" dirty="0">
                <a:solidFill>
                  <a:srgbClr val="FFC000"/>
                </a:solidFill>
                <a:effectLst/>
              </a:rPr>
              <a:t> и поликистозный: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Со́лидная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 — узел плотной серо-розовой ткани без кист (редкий вариант опухоли).</a:t>
            </a:r>
          </a:p>
          <a:p>
            <a:r>
              <a:rPr lang="ru-RU" i="1" dirty="0" err="1">
                <a:solidFill>
                  <a:srgbClr val="FFC000"/>
                </a:solidFill>
                <a:effectLst/>
              </a:rPr>
              <a:t>Монокистозная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 — опухоль с </a:t>
            </a:r>
            <a:r>
              <a:rPr lang="ru-RU" dirty="0" err="1">
                <a:solidFill>
                  <a:srgbClr val="FFC000"/>
                </a:solidFill>
                <a:effectLst/>
              </a:rPr>
              <a:t>солитарной</a:t>
            </a:r>
            <a:r>
              <a:rPr lang="ru-RU" dirty="0">
                <a:solidFill>
                  <a:srgbClr val="FFC000"/>
                </a:solidFill>
                <a:effectLst/>
              </a:rPr>
              <a:t> (одиночной) гладкостенной кистой. Костная ткань челюсти окружает опухоль в виде тонкой скорлупы.</a:t>
            </a:r>
          </a:p>
          <a:p>
            <a:r>
              <a:rPr lang="ru-RU" i="1" dirty="0">
                <a:solidFill>
                  <a:srgbClr val="FFC000"/>
                </a:solidFill>
                <a:effectLst/>
              </a:rPr>
              <a:t>Поликистозная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 —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 с множественными кистами. На рентгенограммах кистозная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амелобластома</a:t>
            </a:r>
            <a:r>
              <a:rPr lang="ru-RU" dirty="0">
                <a:solidFill>
                  <a:srgbClr val="FFC000"/>
                </a:solidFill>
                <a:effectLst/>
              </a:rPr>
              <a:t> выглядят как один или несколько «мыльных пузырей».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36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28368-CC55-6541-AD4F-876B6C2E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Амелобластома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2F970-3498-1740-9F09-DB4AB244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Микроморфологическая</a:t>
            </a:r>
            <a:r>
              <a:rPr lang="ru-RU" i="1" dirty="0">
                <a:solidFill>
                  <a:srgbClr val="FFC000"/>
                </a:solidFill>
                <a:effectLst/>
              </a:rPr>
              <a:t> картина.</a:t>
            </a:r>
            <a:r>
              <a:rPr lang="ru-RU" dirty="0">
                <a:solidFill>
                  <a:srgbClr val="FFC000"/>
                </a:solidFill>
                <a:effectLst/>
              </a:rPr>
              <a:t> Различают по крайней мере семь </a:t>
            </a:r>
            <a:r>
              <a:rPr lang="ru-RU" dirty="0" err="1">
                <a:solidFill>
                  <a:srgbClr val="FFC000"/>
                </a:solidFill>
                <a:effectLst/>
              </a:rPr>
              <a:t>микроморфологических</a:t>
            </a:r>
            <a:r>
              <a:rPr lang="ru-RU" dirty="0">
                <a:solidFill>
                  <a:srgbClr val="FFC000"/>
                </a:solidFill>
                <a:effectLst/>
              </a:rPr>
              <a:t> вариантов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: фолликулярный, </a:t>
            </a:r>
            <a:r>
              <a:rPr lang="ru-RU" dirty="0" err="1">
                <a:solidFill>
                  <a:srgbClr val="FFC000"/>
                </a:solidFill>
                <a:effectLst/>
              </a:rPr>
              <a:t>акантоматозный</a:t>
            </a:r>
            <a:r>
              <a:rPr lang="ru-RU" dirty="0">
                <a:solidFill>
                  <a:srgbClr val="FFC000"/>
                </a:solidFill>
                <a:effectLst/>
              </a:rPr>
              <a:t>, </a:t>
            </a:r>
            <a:r>
              <a:rPr lang="ru-RU" dirty="0" err="1">
                <a:solidFill>
                  <a:srgbClr val="FFC000"/>
                </a:solidFill>
                <a:effectLst/>
              </a:rPr>
              <a:t>плексиформный</a:t>
            </a:r>
            <a:r>
              <a:rPr lang="ru-RU" dirty="0">
                <a:solidFill>
                  <a:srgbClr val="FFC000"/>
                </a:solidFill>
                <a:effectLst/>
              </a:rPr>
              <a:t>, </a:t>
            </a:r>
            <a:r>
              <a:rPr lang="ru-RU" dirty="0" err="1">
                <a:solidFill>
                  <a:srgbClr val="FFC000"/>
                </a:solidFill>
                <a:effectLst/>
              </a:rPr>
              <a:t>зернистоклеточный</a:t>
            </a:r>
            <a:r>
              <a:rPr lang="ru-RU" dirty="0">
                <a:solidFill>
                  <a:srgbClr val="FFC000"/>
                </a:solidFill>
                <a:effectLst/>
              </a:rPr>
              <a:t>, </a:t>
            </a:r>
            <a:r>
              <a:rPr lang="ru-RU" dirty="0" err="1">
                <a:solidFill>
                  <a:srgbClr val="FFC000"/>
                </a:solidFill>
                <a:effectLst/>
              </a:rPr>
              <a:t>десмопластический</a:t>
            </a:r>
            <a:r>
              <a:rPr lang="ru-RU" dirty="0">
                <a:solidFill>
                  <a:srgbClr val="FFC000"/>
                </a:solidFill>
                <a:effectLst/>
              </a:rPr>
              <a:t>, базальноклеточный и </a:t>
            </a:r>
            <a:r>
              <a:rPr lang="ru-RU" dirty="0" err="1">
                <a:solidFill>
                  <a:srgbClr val="FFC000"/>
                </a:solidFill>
                <a:effectLst/>
              </a:rPr>
              <a:t>микрокистозный</a:t>
            </a:r>
            <a:r>
              <a:rPr lang="ru-RU" dirty="0">
                <a:solidFill>
                  <a:srgbClr val="FFC000"/>
                </a:solidFill>
                <a:effectLst/>
              </a:rPr>
              <a:t>. Указанные варианты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 не имеют клинического значения и не влияют на прогноз. Их знание необходимо патологоанатому для проведения дифференциальной морфологической диагностики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 и сходных поражений.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3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C2102-3AF6-3046-8922-81953486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Аденоматоидная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одонтогенная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85D3D-0807-B94B-9810-2F86544C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FFC000"/>
                </a:solidFill>
                <a:effectLst/>
              </a:rPr>
              <a:t>Аденоматоидная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</a:t>
            </a:r>
            <a:r>
              <a:rPr lang="ru-RU" i="1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i="1" dirty="0">
                <a:solidFill>
                  <a:srgbClr val="FFC000"/>
                </a:solidFill>
                <a:effectLst/>
              </a:rPr>
              <a:t> опухоль</a:t>
            </a:r>
            <a:r>
              <a:rPr lang="ru-RU" dirty="0">
                <a:solidFill>
                  <a:srgbClr val="FFC000"/>
                </a:solidFill>
                <a:effectLst/>
              </a:rPr>
              <a:t> — </a:t>
            </a:r>
            <a:r>
              <a:rPr lang="ru-RU" dirty="0" err="1">
                <a:solidFill>
                  <a:srgbClr val="FFC000"/>
                </a:solidFill>
                <a:effectLst/>
              </a:rPr>
              <a:t>одонтогенная</a:t>
            </a:r>
            <a:r>
              <a:rPr lang="ru-RU" dirty="0">
                <a:solidFill>
                  <a:srgbClr val="FFC000"/>
                </a:solidFill>
                <a:effectLst/>
              </a:rPr>
              <a:t> опухоль со структурами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амелобластомы</a:t>
            </a:r>
            <a:r>
              <a:rPr lang="ru-RU" dirty="0">
                <a:solidFill>
                  <a:srgbClr val="FFC000"/>
                </a:solidFill>
                <a:effectLst/>
              </a:rPr>
              <a:t> и образованием мелких трубочек из </a:t>
            </a:r>
            <a:r>
              <a:rPr lang="ru-RU" dirty="0" err="1">
                <a:solidFill>
                  <a:srgbClr val="FFC000"/>
                </a:solidFill>
                <a:effectLst/>
              </a:rPr>
              <a:t>амелобластов</a:t>
            </a:r>
            <a:r>
              <a:rPr lang="ru-RU" dirty="0">
                <a:solidFill>
                  <a:srgbClr val="FFC000"/>
                </a:solidFill>
                <a:effectLst/>
              </a:rPr>
              <a:t> с расположенными внутри них базальной мембраной и </a:t>
            </a:r>
            <a:r>
              <a:rPr lang="ru-RU" dirty="0">
                <a:solidFill>
                  <a:srgbClr val="FFC000"/>
                </a:solidFill>
                <a:effectLst/>
                <a:hlinkClick r:id="rId2" tooltip="Мезенхимальные диспротеиноз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амилоидом</a:t>
            </a:r>
            <a:r>
              <a:rPr lang="ru-RU" dirty="0">
                <a:solidFill>
                  <a:srgbClr val="FFC000"/>
                </a:solidFill>
                <a:effectLst/>
              </a:rPr>
              <a:t>. Наиболее часто эта опухоль встречается в возрасте 10—20 лет; после 30 лет она практически не выявляется.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4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{29A6B592-0C32-C24B-A8FC-1FD9B151A8A1}tf10001063</Template>
  <TotalTime>530</TotalTime>
  <Words>2553</Words>
  <Application>Microsoft Macintosh PowerPoint</Application>
  <PresentationFormat>Широкоэкранный</PresentationFormat>
  <Paragraphs>130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Arial</vt:lpstr>
      <vt:lpstr>Century Gothic</vt:lpstr>
      <vt:lpstr>Сетка</vt:lpstr>
      <vt:lpstr>Одонтогенные и неодонтогенные опухоли челюстей</vt:lpstr>
      <vt:lpstr>Одонтогенные опухоли челюстных костей </vt:lpstr>
      <vt:lpstr>Доброкачественные одонтогенные опухоли </vt:lpstr>
      <vt:lpstr>Доброкачественные одонтогенные опухоли </vt:lpstr>
      <vt:lpstr>Доброкачественные одонтогенные опухоли </vt:lpstr>
      <vt:lpstr>Амелобластома</vt:lpstr>
      <vt:lpstr>Амелобластома</vt:lpstr>
      <vt:lpstr>Амелобластома</vt:lpstr>
      <vt:lpstr>Аденоматоидная одонтогенная опухоль</vt:lpstr>
      <vt:lpstr>Аденоматоидная одонтогенная опухоль</vt:lpstr>
      <vt:lpstr>Аденоматоидная одонтогенная опухоль</vt:lpstr>
      <vt:lpstr>Плоскоклеточная одонтогенная опухоль</vt:lpstr>
      <vt:lpstr>Кератокистозная одонтогенная опухоль</vt:lpstr>
      <vt:lpstr>Кератокистозная одонтогенная опухоль</vt:lpstr>
      <vt:lpstr>Кератокистозная одонтогенная опухоль</vt:lpstr>
      <vt:lpstr>Обызвествлённая эпителиальная одонтогенная опухоль (опухоль Пиндборга)</vt:lpstr>
      <vt:lpstr>Обызвествлённая кистозная одонтогенная опухоль («киста Горлина», Gorlin cyst)</vt:lpstr>
      <vt:lpstr>Мезенхимальные доброкачественные одонтогенные опухоли </vt:lpstr>
      <vt:lpstr> Цементобластома (истинная цементома) </vt:lpstr>
      <vt:lpstr> Цементобластома (истинная цементома)</vt:lpstr>
      <vt:lpstr>Смешанные доброкачественные одонтогенные опухоли </vt:lpstr>
      <vt:lpstr>Одонтогенная фиброма</vt:lpstr>
      <vt:lpstr>Одонтогенная фиброма</vt:lpstr>
      <vt:lpstr>Одонтогенная фиброма</vt:lpstr>
      <vt:lpstr>Одонтоамелобластома</vt:lpstr>
      <vt:lpstr>Амелобластная фиброма</vt:lpstr>
      <vt:lpstr>Амелобластная фиброодонтома</vt:lpstr>
      <vt:lpstr>Одонтома</vt:lpstr>
      <vt:lpstr>Одонтома</vt:lpstr>
      <vt:lpstr>Злокачественные одонтогенные опухоли </vt:lpstr>
      <vt:lpstr>Злокачественные одонтогенные опухоли </vt:lpstr>
      <vt:lpstr>Презентация PowerPoint</vt:lpstr>
      <vt:lpstr>Презентация PowerPoint</vt:lpstr>
      <vt:lpstr>Неодонтогенные опухоли и опухолеподобные поражения челюстных костей </vt:lpstr>
      <vt:lpstr>Фиброзно-костные поражения</vt:lpstr>
      <vt:lpstr>Гигантоклеточные поражения</vt:lpstr>
      <vt:lpstr>Гемобластозы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Гигантоклеточные поражения </vt:lpstr>
      <vt:lpstr>Гигантоклеточные поражения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Одонтогенные и неодонтогенные опухоли челюстей</dc:title>
  <dc:creator>Leonid Speransky</dc:creator>
  <cp:lastModifiedBy>Leonid Speransky</cp:lastModifiedBy>
  <cp:revision>7</cp:revision>
  <dcterms:created xsi:type="dcterms:W3CDTF">2021-02-12T10:27:34Z</dcterms:created>
  <dcterms:modified xsi:type="dcterms:W3CDTF">2021-02-12T19:18:26Z</dcterms:modified>
</cp:coreProperties>
</file>