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0" r:id="rId9"/>
    <p:sldId id="261" r:id="rId10"/>
    <p:sldId id="265" r:id="rId11"/>
    <p:sldId id="293" r:id="rId12"/>
    <p:sldId id="294" r:id="rId13"/>
    <p:sldId id="266" r:id="rId14"/>
    <p:sldId id="296" r:id="rId15"/>
    <p:sldId id="267" r:id="rId16"/>
    <p:sldId id="295" r:id="rId17"/>
    <p:sldId id="268" r:id="rId18"/>
    <p:sldId id="269" r:id="rId19"/>
    <p:sldId id="270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5491077-DFB4-4F49-A347-5B465C5F4507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4DF36BF-B6E9-427F-A7D4-2145DA377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1077-DFB4-4F49-A347-5B465C5F4507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36BF-B6E9-427F-A7D4-2145DA377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15491077-DFB4-4F49-A347-5B465C5F4507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4DF36BF-B6E9-427F-A7D4-2145DA377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1077-DFB4-4F49-A347-5B465C5F4507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36BF-B6E9-427F-A7D4-2145DA377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5491077-DFB4-4F49-A347-5B465C5F4507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D4DF36BF-B6E9-427F-A7D4-2145DA377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1077-DFB4-4F49-A347-5B465C5F4507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36BF-B6E9-427F-A7D4-2145DA377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1077-DFB4-4F49-A347-5B465C5F4507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36BF-B6E9-427F-A7D4-2145DA377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1077-DFB4-4F49-A347-5B465C5F4507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36BF-B6E9-427F-A7D4-2145DA377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5491077-DFB4-4F49-A347-5B465C5F4507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36BF-B6E9-427F-A7D4-2145DA377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1077-DFB4-4F49-A347-5B465C5F4507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36BF-B6E9-427F-A7D4-2145DA377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91077-DFB4-4F49-A347-5B465C5F4507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F36BF-B6E9-427F-A7D4-2145DA37787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5491077-DFB4-4F49-A347-5B465C5F4507}" type="datetimeFigureOut">
              <a:rPr lang="ru-RU" smtClean="0"/>
              <a:pPr/>
              <a:t>08.07.2020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4DF36BF-B6E9-427F-A7D4-2145DA37787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5112567"/>
          </a:xfrm>
        </p:spPr>
        <p:txBody>
          <a:bodyPr>
            <a:normAutofit/>
          </a:bodyPr>
          <a:lstStyle/>
          <a:p>
            <a:r>
              <a:rPr lang="ru-RU" sz="6600" dirty="0" smtClean="0"/>
              <a:t>РЕЧЕВОЕ ОБЩЕНИЕ. </a:t>
            </a:r>
            <a:br>
              <a:rPr lang="ru-RU" sz="6600" dirty="0" smtClean="0"/>
            </a:br>
            <a:r>
              <a:rPr lang="ru-RU" sz="6600" dirty="0" smtClean="0"/>
              <a:t>РЕЧЕВОЙ ЭТИКЕТ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445224"/>
            <a:ext cx="6400800" cy="193576"/>
          </a:xfrm>
        </p:spPr>
        <p:txBody>
          <a:bodyPr>
            <a:normAutofit fontScale="70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lnSpcReduction="10000"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ru-RU" sz="3600" u="sng" dirty="0">
                <a:solidFill>
                  <a:srgbClr val="C00000"/>
                </a:solidFill>
              </a:rPr>
              <a:t>Правильность</a:t>
            </a:r>
            <a:r>
              <a:rPr lang="ru-RU" sz="3600" dirty="0">
                <a:solidFill>
                  <a:srgbClr val="7030A0"/>
                </a:solidFill>
              </a:rPr>
              <a:t> – соблюдение всех языковых норм современного русского литературного языка</a:t>
            </a:r>
            <a:r>
              <a:rPr lang="ru-RU" sz="3600" dirty="0" smtClean="0">
                <a:solidFill>
                  <a:srgbClr val="7030A0"/>
                </a:solidFill>
              </a:rPr>
              <a:t>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ru-RU" dirty="0"/>
              <a:t>Говорящий должен быть уверен, что создаваемый им текст соответствует всем нормам литературного языка: орфоэпическим, акцентологическим, морфологическим, синтаксическим, лексическим, стилистическим. </a:t>
            </a:r>
            <a:endParaRPr lang="ru-RU" sz="3600" dirty="0"/>
          </a:p>
          <a:p>
            <a:r>
              <a:rPr lang="ru-RU" dirty="0">
                <a:solidFill>
                  <a:srgbClr val="FF0000"/>
                </a:solidFill>
              </a:rPr>
              <a:t>(</a:t>
            </a:r>
            <a:r>
              <a:rPr lang="ru-RU" i="1" dirty="0">
                <a:solidFill>
                  <a:srgbClr val="FF0000"/>
                </a:solidFill>
              </a:rPr>
              <a:t>это было слегка нереально, </a:t>
            </a:r>
            <a:r>
              <a:rPr lang="ru-RU" b="1" i="1" dirty="0">
                <a:solidFill>
                  <a:srgbClr val="FF0000"/>
                </a:solidFill>
              </a:rPr>
              <a:t>моё</a:t>
            </a:r>
            <a:r>
              <a:rPr lang="ru-RU" i="1" dirty="0">
                <a:solidFill>
                  <a:srgbClr val="FF0000"/>
                </a:solidFill>
              </a:rPr>
              <a:t> день рождени</a:t>
            </a:r>
            <a:r>
              <a:rPr lang="ru-RU" b="1" i="1" dirty="0">
                <a:solidFill>
                  <a:srgbClr val="FF0000"/>
                </a:solidFill>
              </a:rPr>
              <a:t>е, </a:t>
            </a:r>
            <a:r>
              <a:rPr lang="ru-RU" i="1" dirty="0">
                <a:solidFill>
                  <a:srgbClr val="FF0000"/>
                </a:solidFill>
              </a:rPr>
              <a:t>текст стал более лучший, Памятник Пушкина, глубокий вздох, моё кофе </a:t>
            </a:r>
            <a:r>
              <a:rPr lang="ru-RU" i="1" dirty="0" smtClean="0">
                <a:solidFill>
                  <a:srgbClr val="FF0000"/>
                </a:solidFill>
              </a:rPr>
              <a:t>остыло).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7859216" cy="5547016"/>
          </a:xfrm>
        </p:spPr>
        <p:txBody>
          <a:bodyPr>
            <a:normAutofit lnSpcReduction="10000"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ru-RU" sz="2800" dirty="0"/>
              <a:t> </a:t>
            </a:r>
            <a:r>
              <a:rPr lang="ru-RU" sz="3600" u="sng" dirty="0">
                <a:solidFill>
                  <a:srgbClr val="C00000"/>
                </a:solidFill>
              </a:rPr>
              <a:t>Точность </a:t>
            </a:r>
            <a:r>
              <a:rPr lang="ru-RU" sz="3600" dirty="0">
                <a:solidFill>
                  <a:srgbClr val="7030A0"/>
                </a:solidFill>
              </a:rPr>
              <a:t>– смысловое содержание должно соответствовать его словесному выражению</a:t>
            </a:r>
            <a:r>
              <a:rPr lang="ru-RU" sz="3600" dirty="0" smtClean="0">
                <a:solidFill>
                  <a:srgbClr val="7030A0"/>
                </a:solidFill>
              </a:rPr>
              <a:t>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ru-RU" dirty="0"/>
              <a:t>Наиболее распространённые ошибки: 1) употребление слов в несвойственном им значении; 2) многозначность, порождающая двусмысленность; 3) смешение паронимов, синонимов </a:t>
            </a:r>
            <a:endParaRPr lang="ru-RU" dirty="0" smtClean="0"/>
          </a:p>
          <a:p>
            <a:pPr marL="365760" indent="-283464">
              <a:buFont typeface="Wingdings 2"/>
              <a:buChar char=""/>
              <a:defRPr/>
            </a:pP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>
                <a:solidFill>
                  <a:srgbClr val="FF0000"/>
                </a:solidFill>
              </a:rPr>
              <a:t>У Кутузова была кровавая связь с народом; сдам комнату с хозяйкой; в парке стоит архитектура; мальчика послали за гранатами).</a:t>
            </a:r>
            <a:endParaRPr lang="ru-RU" dirty="0">
              <a:solidFill>
                <a:srgbClr val="FF0000"/>
              </a:solidFill>
            </a:endParaRPr>
          </a:p>
          <a:p>
            <a:pPr marL="365760" indent="-283464">
              <a:buFont typeface="Wingdings 2"/>
              <a:buChar char=""/>
              <a:defRPr/>
            </a:pP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90030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>
            <a:normAutofit/>
          </a:bodyPr>
          <a:lstStyle/>
          <a:p>
            <a:r>
              <a:rPr lang="ru-RU" sz="4000" u="sng" dirty="0">
                <a:solidFill>
                  <a:srgbClr val="C00000"/>
                </a:solidFill>
              </a:rPr>
              <a:t>Логичность</a:t>
            </a:r>
            <a:r>
              <a:rPr lang="ru-RU" sz="4000" dirty="0">
                <a:solidFill>
                  <a:srgbClr val="7030A0"/>
                </a:solidFill>
              </a:rPr>
              <a:t> – умение последовательно, логично, аргументировано выражать свои мысли</a:t>
            </a:r>
            <a:r>
              <a:rPr lang="ru-RU" sz="4000" dirty="0" smtClean="0">
                <a:solidFill>
                  <a:srgbClr val="7030A0"/>
                </a:solidFill>
              </a:rPr>
              <a:t>.</a:t>
            </a:r>
          </a:p>
          <a:p>
            <a:endParaRPr lang="ru-RU" sz="40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dirty="0" smtClean="0"/>
              <a:t>Чтобы </a:t>
            </a:r>
            <a:r>
              <a:rPr lang="ru-RU" dirty="0"/>
              <a:t>логично говорить и писать, надо уметь логично рассуждать, строить умозаключения, аргументировать свою точку </a:t>
            </a:r>
            <a:r>
              <a:rPr lang="ru-RU" dirty="0" smtClean="0"/>
              <a:t>зрения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067746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ru-RU" sz="4000" u="sng" dirty="0">
                <a:solidFill>
                  <a:srgbClr val="C00000"/>
                </a:solidFill>
              </a:rPr>
              <a:t>Соблюдение этических норм</a:t>
            </a:r>
            <a:r>
              <a:rPr lang="ru-RU" sz="4000" dirty="0" smtClean="0">
                <a:solidFill>
                  <a:srgbClr val="7030A0"/>
                </a:solidFill>
              </a:rPr>
              <a:t>.</a:t>
            </a:r>
          </a:p>
          <a:p>
            <a:pPr marL="82296" indent="0">
              <a:buNone/>
              <a:defRPr/>
            </a:pPr>
            <a:endParaRPr lang="ru-RU" sz="4000" dirty="0">
              <a:solidFill>
                <a:srgbClr val="7030A0"/>
              </a:solidFill>
            </a:endParaRPr>
          </a:p>
          <a:p>
            <a:pPr marL="365760" indent="-283464">
              <a:buFont typeface="Wingdings 2"/>
              <a:buChar char=""/>
              <a:defRPr/>
            </a:pPr>
            <a:r>
              <a:rPr lang="ru-RU" sz="4000" u="sng" dirty="0">
                <a:solidFill>
                  <a:srgbClr val="C00000"/>
                </a:solidFill>
              </a:rPr>
              <a:t>Уместность</a:t>
            </a:r>
            <a:r>
              <a:rPr lang="ru-RU" sz="4000" dirty="0">
                <a:solidFill>
                  <a:srgbClr val="7030A0"/>
                </a:solidFill>
              </a:rPr>
              <a:t> – соответствие речи содержанию выражаемой информации, жанру, стилю изложения.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7715200" cy="5619024"/>
          </a:xfrm>
        </p:spPr>
        <p:txBody>
          <a:bodyPr>
            <a:normAutofit/>
          </a:bodyPr>
          <a:lstStyle/>
          <a:p>
            <a:r>
              <a:rPr lang="ru-RU" sz="3200" u="sng" dirty="0">
                <a:solidFill>
                  <a:srgbClr val="C00000"/>
                </a:solidFill>
              </a:rPr>
              <a:t>Выразительность</a:t>
            </a:r>
            <a:r>
              <a:rPr lang="ru-RU" sz="3200" dirty="0">
                <a:solidFill>
                  <a:srgbClr val="7030A0"/>
                </a:solidFill>
              </a:rPr>
              <a:t> – </a:t>
            </a:r>
            <a:r>
              <a:rPr lang="ru-RU" sz="3200" dirty="0" smtClean="0">
                <a:solidFill>
                  <a:srgbClr val="7030A0"/>
                </a:solidFill>
              </a:rPr>
              <a:t>особенность </a:t>
            </a:r>
            <a:r>
              <a:rPr lang="ru-RU" sz="3200" dirty="0">
                <a:solidFill>
                  <a:srgbClr val="7030A0"/>
                </a:solidFill>
              </a:rPr>
              <a:t>структуры речи, которая привлекает внимание, интерес слушателей, усиливает эффективность, оказывает воздействие не только на разум, но и на чувства и воображение слушателей. </a:t>
            </a:r>
            <a:endParaRPr lang="ru-RU" sz="3600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(соблюдение </a:t>
            </a:r>
            <a:r>
              <a:rPr lang="ru-RU" sz="3600" dirty="0">
                <a:solidFill>
                  <a:srgbClr val="0070C0"/>
                </a:solidFill>
              </a:rPr>
              <a:t>ритма, интонации; умение </a:t>
            </a:r>
            <a:r>
              <a:rPr lang="ru-RU" sz="3600" dirty="0" smtClean="0">
                <a:solidFill>
                  <a:srgbClr val="0070C0"/>
                </a:solidFill>
              </a:rPr>
              <a:t>использовать </a:t>
            </a:r>
            <a:r>
              <a:rPr lang="ru-RU" sz="3600" dirty="0">
                <a:solidFill>
                  <a:srgbClr val="0070C0"/>
                </a:solidFill>
              </a:rPr>
              <a:t>экстралингвистические </a:t>
            </a:r>
            <a:r>
              <a:rPr lang="ru-RU" sz="3600" dirty="0" smtClean="0">
                <a:solidFill>
                  <a:srgbClr val="0070C0"/>
                </a:solidFill>
              </a:rPr>
              <a:t>средства).</a:t>
            </a:r>
            <a:endParaRPr lang="ru-RU" sz="3600" dirty="0">
              <a:solidFill>
                <a:srgbClr val="0070C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85207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16624"/>
          </a:xfrm>
        </p:spPr>
        <p:txBody>
          <a:bodyPr>
            <a:normAutofit lnSpcReduction="10000"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ru-RU" sz="4000" u="sng" dirty="0">
                <a:solidFill>
                  <a:srgbClr val="C00000"/>
                </a:solidFill>
              </a:rPr>
              <a:t>Богатство</a:t>
            </a:r>
            <a:r>
              <a:rPr lang="ru-RU" sz="4000" dirty="0">
                <a:solidFill>
                  <a:srgbClr val="7030A0"/>
                </a:solidFill>
              </a:rPr>
              <a:t> – умение максимально использовать лексические, фразеологические средства </a:t>
            </a:r>
            <a:r>
              <a:rPr lang="ru-RU" sz="4000" dirty="0" smtClean="0">
                <a:solidFill>
                  <a:srgbClr val="7030A0"/>
                </a:solidFill>
              </a:rPr>
              <a:t>языка  </a:t>
            </a:r>
            <a:r>
              <a:rPr lang="ru-RU" sz="4000" dirty="0" smtClean="0">
                <a:solidFill>
                  <a:srgbClr val="0070C0"/>
                </a:solidFill>
              </a:rPr>
              <a:t>(</a:t>
            </a:r>
            <a:r>
              <a:rPr lang="ru-RU" i="1" dirty="0" smtClean="0">
                <a:solidFill>
                  <a:srgbClr val="0070C0"/>
                </a:solidFill>
              </a:rPr>
              <a:t>тропы</a:t>
            </a:r>
            <a:r>
              <a:rPr lang="ru-RU" i="1" dirty="0">
                <a:solidFill>
                  <a:srgbClr val="0070C0"/>
                </a:solidFill>
              </a:rPr>
              <a:t>, речевые фигуры, пословицы и поговорки, фразеологические </a:t>
            </a:r>
            <a:r>
              <a:rPr lang="ru-RU" i="1" dirty="0" smtClean="0">
                <a:solidFill>
                  <a:srgbClr val="0070C0"/>
                </a:solidFill>
              </a:rPr>
              <a:t>обороты)</a:t>
            </a:r>
            <a:endParaRPr lang="ru-RU" sz="4000" dirty="0">
              <a:solidFill>
                <a:srgbClr val="0070C0"/>
              </a:solidFill>
            </a:endParaRPr>
          </a:p>
          <a:p>
            <a:pPr marL="365760" indent="-283464">
              <a:buFont typeface="Wingdings 2"/>
              <a:buChar char=""/>
              <a:defRPr/>
            </a:pPr>
            <a:r>
              <a:rPr lang="ru-RU" sz="4000" u="sng" dirty="0" smtClean="0">
                <a:solidFill>
                  <a:srgbClr val="C00000"/>
                </a:solidFill>
              </a:rPr>
              <a:t>Лаконизм</a:t>
            </a:r>
            <a:r>
              <a:rPr lang="ru-RU" sz="4000" dirty="0">
                <a:solidFill>
                  <a:srgbClr val="7030A0"/>
                </a:solidFill>
              </a:rPr>
              <a:t> </a:t>
            </a:r>
            <a:r>
              <a:rPr lang="ru-RU" sz="4000" dirty="0" smtClean="0">
                <a:solidFill>
                  <a:srgbClr val="7030A0"/>
                </a:solidFill>
              </a:rPr>
              <a:t>– краткость.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ru-RU" sz="4000" u="sng" dirty="0">
                <a:solidFill>
                  <a:srgbClr val="C00000"/>
                </a:solidFill>
              </a:rPr>
              <a:t>Чистота</a:t>
            </a:r>
            <a:r>
              <a:rPr lang="ru-RU" sz="4000" dirty="0">
                <a:solidFill>
                  <a:srgbClr val="7030A0"/>
                </a:solidFill>
              </a:rPr>
              <a:t> – отсутствие в речи жаргонизмов, просторечных и диалектных слов.</a:t>
            </a:r>
          </a:p>
          <a:p>
            <a:pPr marL="365760" indent="-283464">
              <a:buFont typeface="Wingdings 2"/>
              <a:buChar char=""/>
              <a:defRPr/>
            </a:pPr>
            <a:endParaRPr lang="ru-RU" sz="4000" dirty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147248" cy="5835048"/>
          </a:xfrm>
        </p:spPr>
        <p:txBody>
          <a:bodyPr>
            <a:normAutofit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ru-RU" sz="3600" u="sng" dirty="0">
                <a:solidFill>
                  <a:srgbClr val="C00000"/>
                </a:solidFill>
              </a:rPr>
              <a:t>Ясность</a:t>
            </a:r>
            <a:r>
              <a:rPr lang="ru-RU" sz="3600" dirty="0">
                <a:solidFill>
                  <a:srgbClr val="7030A0"/>
                </a:solidFill>
              </a:rPr>
              <a:t> - доходчивость, доступность речи для тех, кому она адресована. </a:t>
            </a:r>
          </a:p>
          <a:p>
            <a:r>
              <a:rPr lang="ru-RU" sz="3600" u="sng" dirty="0">
                <a:solidFill>
                  <a:srgbClr val="C00000"/>
                </a:solidFill>
              </a:rPr>
              <a:t>Понятность</a:t>
            </a:r>
            <a:r>
              <a:rPr lang="ru-RU" sz="3600" dirty="0">
                <a:solidFill>
                  <a:srgbClr val="7030A0"/>
                </a:solidFill>
              </a:rPr>
              <a:t> </a:t>
            </a:r>
            <a:r>
              <a:rPr lang="ru-RU" sz="3500" dirty="0">
                <a:solidFill>
                  <a:srgbClr val="7030A0"/>
                </a:solidFill>
              </a:rPr>
              <a:t>- </a:t>
            </a:r>
            <a:r>
              <a:rPr lang="ru-RU" sz="3500" dirty="0" smtClean="0">
                <a:solidFill>
                  <a:srgbClr val="7030A0"/>
                </a:solidFill>
              </a:rPr>
              <a:t>зависит </a:t>
            </a:r>
            <a:r>
              <a:rPr lang="ru-RU" sz="3500" dirty="0">
                <a:solidFill>
                  <a:srgbClr val="7030A0"/>
                </a:solidFill>
              </a:rPr>
              <a:t>от характера используемых слов. </a:t>
            </a:r>
            <a:endParaRPr lang="ru-RU" sz="35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ru-RU" dirty="0" smtClean="0"/>
              <a:t>Чтобы </a:t>
            </a:r>
            <a:r>
              <a:rPr lang="ru-RU" dirty="0"/>
              <a:t>речь была понятной, необходимо ограничить употребление слов-профессионализмов, иноязычных </a:t>
            </a:r>
            <a:r>
              <a:rPr lang="ru-RU" dirty="0" smtClean="0"/>
              <a:t>слов, </a:t>
            </a:r>
            <a:r>
              <a:rPr lang="ru-RU" dirty="0"/>
              <a:t>узкоспециальных терминов, диалектизмов. 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i="1" dirty="0">
                <a:solidFill>
                  <a:srgbClr val="FF0000"/>
                </a:solidFill>
              </a:rPr>
              <a:t>Фиксированные денотативные </a:t>
            </a:r>
            <a:r>
              <a:rPr lang="ru-RU" i="1" dirty="0" err="1">
                <a:solidFill>
                  <a:srgbClr val="FF0000"/>
                </a:solidFill>
              </a:rPr>
              <a:t>пресуппозиционные</a:t>
            </a:r>
            <a:r>
              <a:rPr lang="ru-RU" i="1" dirty="0">
                <a:solidFill>
                  <a:srgbClr val="FF0000"/>
                </a:solidFill>
              </a:rPr>
              <a:t> семы; </a:t>
            </a:r>
            <a:r>
              <a:rPr lang="ru-RU" i="1" dirty="0" err="1">
                <a:solidFill>
                  <a:srgbClr val="FF0000"/>
                </a:solidFill>
              </a:rPr>
              <a:t>неконститутивные</a:t>
            </a:r>
            <a:r>
              <a:rPr lang="ru-RU" i="1" dirty="0">
                <a:solidFill>
                  <a:srgbClr val="FF0000"/>
                </a:solidFill>
              </a:rPr>
              <a:t> определители предиката).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662438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098578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chemeClr val="tx2">
                    <a:satMod val="130000"/>
                  </a:schemeClr>
                </a:solidFill>
              </a:rPr>
              <a:t>Шесть максим вежливости  </a:t>
            </a:r>
            <a:r>
              <a:rPr lang="ru-RU" sz="5400" dirty="0" smtClean="0"/>
              <a:t>составляют </a:t>
            </a:r>
            <a:r>
              <a:rPr lang="ru-RU" sz="5400" dirty="0"/>
              <a:t>основу </a:t>
            </a:r>
            <a:r>
              <a:rPr lang="ru-RU" sz="5400" i="1" dirty="0"/>
              <a:t>коммуникативного кодекса</a:t>
            </a:r>
            <a:endParaRPr lang="ru-RU" sz="5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- </a:t>
            </a:r>
            <a:r>
              <a:rPr lang="ru-RU" sz="4200" dirty="0" smtClean="0">
                <a:solidFill>
                  <a:schemeClr val="accent1">
                    <a:lumMod val="75000"/>
                  </a:schemeClr>
                </a:solidFill>
              </a:rPr>
              <a:t>максима такта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(Не затрагивай тем, опасных для собеседника(личная жизнь, религия, предпочтения)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4200" dirty="0" smtClean="0">
                <a:solidFill>
                  <a:schemeClr val="accent1">
                    <a:lumMod val="75000"/>
                  </a:schemeClr>
                </a:solidFill>
              </a:rPr>
              <a:t>великодушия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(не связывать партнёра обещаниями, обязательствами)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4200" dirty="0" smtClean="0">
                <a:solidFill>
                  <a:schemeClr val="accent1">
                    <a:lumMod val="75000"/>
                  </a:schemeClr>
                </a:solidFill>
              </a:rPr>
              <a:t>одобрения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(Не осуждайте других, будьте позитивными в оценке других)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4200" dirty="0" smtClean="0">
                <a:solidFill>
                  <a:schemeClr val="accent1">
                    <a:lumMod val="75000"/>
                  </a:schemeClr>
                </a:solidFill>
              </a:rPr>
              <a:t>скромности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(не быть высокомерным, не завышать свою самооценку)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4200" dirty="0" smtClean="0">
                <a:solidFill>
                  <a:schemeClr val="accent1">
                    <a:lumMod val="75000"/>
                  </a:schemeClr>
                </a:solidFill>
              </a:rPr>
              <a:t>согласия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(избегать конфликтов и возражений, стремится к взаимодействию)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ru-RU" sz="4200" dirty="0" smtClean="0">
                <a:solidFill>
                  <a:schemeClr val="accent1">
                    <a:lumMod val="75000"/>
                  </a:schemeClr>
                </a:solidFill>
              </a:rPr>
              <a:t>симпатии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(демонстрировать доброжелательность, создавать благоприятный фон общения)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91264" cy="54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000" dirty="0" smtClean="0">
                <a:solidFill>
                  <a:srgbClr val="7030A0"/>
                </a:solidFill>
              </a:rPr>
              <a:t>  </a:t>
            </a:r>
            <a:r>
              <a:rPr lang="ru-RU" sz="5400" dirty="0" smtClean="0">
                <a:solidFill>
                  <a:srgbClr val="7030A0"/>
                </a:solidFill>
              </a:rPr>
              <a:t>Большое </a:t>
            </a:r>
            <a:r>
              <a:rPr lang="ru-RU" sz="5400" dirty="0">
                <a:solidFill>
                  <a:srgbClr val="7030A0"/>
                </a:solidFill>
              </a:rPr>
              <a:t>влияние на эффективность речевой коммуникации оказывают </a:t>
            </a:r>
            <a:r>
              <a:rPr lang="ru-RU" sz="5400" i="1" dirty="0" smtClean="0">
                <a:solidFill>
                  <a:srgbClr val="00B050"/>
                </a:solidFill>
              </a:rPr>
              <a:t>жесты</a:t>
            </a:r>
            <a:r>
              <a:rPr lang="ru-RU" sz="5400" i="1" dirty="0">
                <a:solidFill>
                  <a:srgbClr val="00B050"/>
                </a:solidFill>
              </a:rPr>
              <a:t>, мимика, </a:t>
            </a:r>
            <a:r>
              <a:rPr lang="ru-RU" sz="5400" i="1" dirty="0" smtClean="0">
                <a:solidFill>
                  <a:srgbClr val="00B050"/>
                </a:solidFill>
              </a:rPr>
              <a:t>интонация, паузы, поза собеседника.</a:t>
            </a:r>
            <a:endParaRPr lang="ru-RU" sz="5400" i="1" u="sng" dirty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1"/>
                </a:solidFill>
              </a:rPr>
              <a:t>   </a:t>
            </a:r>
            <a:r>
              <a:rPr lang="ru-RU" sz="3400" dirty="0" smtClean="0">
                <a:solidFill>
                  <a:schemeClr val="accent1"/>
                </a:solidFill>
              </a:rPr>
              <a:t>Человек </a:t>
            </a:r>
            <a:r>
              <a:rPr lang="ru-RU" sz="3400" dirty="0">
                <a:solidFill>
                  <a:schemeClr val="accent1"/>
                </a:solidFill>
              </a:rPr>
              <a:t>– существо социальное. </a:t>
            </a:r>
            <a:r>
              <a:rPr lang="ru-RU" sz="3400" dirty="0"/>
              <a:t>Он не может обходиться </a:t>
            </a:r>
            <a:r>
              <a:rPr lang="ru-RU" sz="3400" dirty="0">
                <a:solidFill>
                  <a:schemeClr val="accent1"/>
                </a:solidFill>
              </a:rPr>
              <a:t>без общения</a:t>
            </a:r>
            <a:r>
              <a:rPr lang="ru-RU" sz="3400" dirty="0"/>
              <a:t>. </a:t>
            </a:r>
            <a:r>
              <a:rPr lang="ru-RU" sz="3400" dirty="0">
                <a:solidFill>
                  <a:srgbClr val="7030A0"/>
                </a:solidFill>
              </a:rPr>
              <a:t>Общение формирует личность, определяет воспитание человека, развитие его интеллекта. </a:t>
            </a:r>
            <a:r>
              <a:rPr lang="ru-RU" sz="3400" dirty="0">
                <a:solidFill>
                  <a:srgbClr val="0070C0"/>
                </a:solidFill>
              </a:rPr>
              <a:t>Через общение обеспечивается материальная и духовная деятельность, усвоение человеком норм языка, культуры, его социализация (вхождение в коллектив).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3312368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   </a:t>
            </a:r>
            <a:r>
              <a:rPr lang="ru-RU" sz="5400" dirty="0" smtClean="0">
                <a:solidFill>
                  <a:schemeClr val="tx2">
                    <a:satMod val="130000"/>
                  </a:schemeClr>
                </a:solidFill>
              </a:rPr>
              <a:t>Роль </a:t>
            </a:r>
            <a:r>
              <a:rPr lang="ru-RU" sz="5400" dirty="0">
                <a:solidFill>
                  <a:schemeClr val="tx2">
                    <a:satMod val="130000"/>
                  </a:schemeClr>
                </a:solidFill>
              </a:rPr>
              <a:t>и количество участников общения</a:t>
            </a:r>
            <a:r>
              <a:rPr lang="ru-RU" sz="5400" dirty="0" smtClean="0">
                <a:solidFill>
                  <a:schemeClr val="tx2">
                    <a:satMod val="130000"/>
                  </a:schemeClr>
                </a:solidFill>
              </a:rPr>
              <a:t>.</a:t>
            </a:r>
          </a:p>
          <a:p>
            <a:pPr>
              <a:buNone/>
            </a:pPr>
            <a:r>
              <a:rPr lang="ru-RU" sz="4300" dirty="0" smtClean="0"/>
              <a:t>   В </a:t>
            </a:r>
            <a:r>
              <a:rPr lang="ru-RU" sz="4300" dirty="0"/>
              <a:t>зависимости от количества участников общение может протекать в форме</a:t>
            </a:r>
            <a:r>
              <a:rPr lang="ru-RU" sz="5400" dirty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ru-RU" sz="5400" dirty="0">
                <a:solidFill>
                  <a:schemeClr val="tx2">
                    <a:satMod val="130000"/>
                  </a:schemeClr>
                </a:solidFill>
              </a:rPr>
            </a:br>
            <a:r>
              <a:rPr lang="ru-RU" sz="4800" b="1" dirty="0">
                <a:solidFill>
                  <a:schemeClr val="tx2">
                    <a:satMod val="130000"/>
                  </a:schemeClr>
                </a:solidFill>
              </a:rPr>
              <a:t>м</a:t>
            </a:r>
            <a:r>
              <a:rPr lang="ru-RU" sz="4800" b="1" dirty="0" smtClean="0">
                <a:solidFill>
                  <a:schemeClr val="tx2">
                    <a:satMod val="130000"/>
                  </a:schemeClr>
                </a:solidFill>
              </a:rPr>
              <a:t>онолога</a:t>
            </a:r>
            <a:r>
              <a:rPr lang="ru-RU" sz="4800" dirty="0" smtClean="0">
                <a:solidFill>
                  <a:schemeClr val="tx2">
                    <a:satMod val="130000"/>
                  </a:schemeClr>
                </a:solidFill>
              </a:rPr>
              <a:t>, диалога, </a:t>
            </a:r>
            <a:r>
              <a:rPr lang="ru-RU" sz="4800" dirty="0" err="1" smtClean="0">
                <a:solidFill>
                  <a:schemeClr val="tx2">
                    <a:satMod val="130000"/>
                  </a:schemeClr>
                </a:solidFill>
              </a:rPr>
              <a:t>полилога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</p:spPr>
        <p:txBody>
          <a:bodyPr>
            <a:normAutofit fontScale="70000" lnSpcReduction="20000"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ru-RU" sz="4100" b="1" u="sng" dirty="0">
                <a:solidFill>
                  <a:srgbClr val="0070C0"/>
                </a:solidFill>
              </a:rPr>
              <a:t>Монолог</a:t>
            </a:r>
            <a:r>
              <a:rPr lang="ru-RU" sz="4100" b="1" dirty="0">
                <a:solidFill>
                  <a:srgbClr val="0070C0"/>
                </a:solidFill>
              </a:rPr>
              <a:t> </a:t>
            </a:r>
            <a:r>
              <a:rPr lang="ru-RU" sz="4100" dirty="0" smtClean="0">
                <a:solidFill>
                  <a:srgbClr val="0070C0"/>
                </a:solidFill>
              </a:rPr>
              <a:t>-</a:t>
            </a:r>
            <a:r>
              <a:rPr lang="ru-RU" sz="4100" dirty="0">
                <a:solidFill>
                  <a:srgbClr val="0070C0"/>
                </a:solidFill>
              </a:rPr>
              <a:t>развернутое высказывание одного лица, обращенное к самому себе или к другим, обладающее </a:t>
            </a:r>
            <a:r>
              <a:rPr lang="ru-RU" sz="4100" dirty="0" smtClean="0">
                <a:solidFill>
                  <a:srgbClr val="0070C0"/>
                </a:solidFill>
              </a:rPr>
              <a:t>композицией и </a:t>
            </a:r>
            <a:r>
              <a:rPr lang="ru-RU" sz="4100" dirty="0">
                <a:solidFill>
                  <a:srgbClr val="0070C0"/>
                </a:solidFill>
              </a:rPr>
              <a:t>смысловой законченностью. </a:t>
            </a:r>
          </a:p>
          <a:p>
            <a:pPr marL="365760" indent="-283464">
              <a:buNone/>
              <a:defRPr/>
            </a:pPr>
            <a:endParaRPr lang="ru-RU" sz="3400" dirty="0"/>
          </a:p>
          <a:p>
            <a:pPr marL="365760" indent="-283464">
              <a:buFont typeface="Wingdings 2"/>
              <a:buChar char=""/>
              <a:defRPr/>
            </a:pPr>
            <a:r>
              <a:rPr lang="ru-RU" sz="3400" b="1" dirty="0">
                <a:solidFill>
                  <a:srgbClr val="C00000"/>
                </a:solidFill>
              </a:rPr>
              <a:t>Виды монолога:</a:t>
            </a:r>
            <a:endParaRPr lang="ru-RU" sz="3400" dirty="0">
              <a:solidFill>
                <a:srgbClr val="C00000"/>
              </a:solidFill>
            </a:endParaRPr>
          </a:p>
          <a:p>
            <a:pPr marL="365760" indent="-283464">
              <a:buNone/>
              <a:defRPr/>
            </a:pPr>
            <a:r>
              <a:rPr lang="ru-RU" sz="3400" dirty="0">
                <a:solidFill>
                  <a:srgbClr val="C00000"/>
                </a:solidFill>
              </a:rPr>
              <a:t>1. Бытовой</a:t>
            </a:r>
          </a:p>
          <a:p>
            <a:pPr marL="365760" indent="-283464">
              <a:buNone/>
              <a:defRPr/>
            </a:pPr>
            <a:r>
              <a:rPr lang="ru-RU" sz="3400" dirty="0">
                <a:solidFill>
                  <a:srgbClr val="C00000"/>
                </a:solidFill>
              </a:rPr>
              <a:t>2. Официально-деловой</a:t>
            </a:r>
          </a:p>
          <a:p>
            <a:pPr marL="365760" indent="-283464">
              <a:buNone/>
              <a:defRPr/>
            </a:pPr>
            <a:r>
              <a:rPr lang="ru-RU" sz="3400" dirty="0">
                <a:solidFill>
                  <a:srgbClr val="C00000"/>
                </a:solidFill>
              </a:rPr>
              <a:t>3. Публицистический</a:t>
            </a:r>
          </a:p>
          <a:p>
            <a:pPr marL="365760" indent="-283464">
              <a:buNone/>
              <a:defRPr/>
            </a:pPr>
            <a:r>
              <a:rPr lang="ru-RU" sz="3400" dirty="0">
                <a:solidFill>
                  <a:srgbClr val="C00000"/>
                </a:solidFill>
              </a:rPr>
              <a:t>4. Научный</a:t>
            </a:r>
          </a:p>
          <a:p>
            <a:pPr marL="365760" indent="-283464">
              <a:buNone/>
              <a:defRPr/>
            </a:pPr>
            <a:r>
              <a:rPr lang="ru-RU" sz="3400" dirty="0">
                <a:solidFill>
                  <a:srgbClr val="C00000"/>
                </a:solidFill>
              </a:rPr>
              <a:t>5. Художественный</a:t>
            </a:r>
          </a:p>
          <a:p>
            <a:pPr marL="365760" indent="-283464">
              <a:buNone/>
              <a:defRPr/>
            </a:pPr>
            <a:endParaRPr lang="ru-RU" sz="3400" dirty="0">
              <a:solidFill>
                <a:srgbClr val="C00000"/>
              </a:solidFill>
            </a:endParaRPr>
          </a:p>
          <a:p>
            <a:pPr marL="365760" indent="-283464">
              <a:buFont typeface="Wingdings 2"/>
              <a:buChar char=""/>
              <a:defRPr/>
            </a:pPr>
            <a:r>
              <a:rPr lang="ru-RU" sz="3400" dirty="0">
                <a:solidFill>
                  <a:srgbClr val="C00000"/>
                </a:solidFill>
              </a:rPr>
              <a:t>Информационный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ru-RU" sz="3400" dirty="0">
                <a:solidFill>
                  <a:srgbClr val="C00000"/>
                </a:solidFill>
              </a:rPr>
              <a:t>Убеждающий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ru-RU" sz="3400" dirty="0">
                <a:solidFill>
                  <a:srgbClr val="C00000"/>
                </a:solidFill>
              </a:rPr>
              <a:t>Побуждающий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760640"/>
          </a:xfrm>
        </p:spPr>
        <p:txBody>
          <a:bodyPr>
            <a:normAutofit fontScale="32500" lnSpcReduction="20000"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ru-RU" sz="9800" b="1" u="sng" dirty="0" smtClean="0">
                <a:solidFill>
                  <a:srgbClr val="0070C0"/>
                </a:solidFill>
              </a:rPr>
              <a:t>Диалог</a:t>
            </a:r>
            <a:r>
              <a:rPr lang="ru-RU" sz="9800" b="1" dirty="0" smtClean="0">
                <a:solidFill>
                  <a:srgbClr val="0070C0"/>
                </a:solidFill>
              </a:rPr>
              <a:t> </a:t>
            </a:r>
            <a:r>
              <a:rPr lang="ru-RU" sz="9800" dirty="0" smtClean="0">
                <a:solidFill>
                  <a:srgbClr val="0070C0"/>
                </a:solidFill>
              </a:rPr>
              <a:t>– </a:t>
            </a:r>
            <a:r>
              <a:rPr lang="ru-RU" sz="9800" dirty="0">
                <a:solidFill>
                  <a:srgbClr val="0070C0"/>
                </a:solidFill>
              </a:rPr>
              <a:t>разговор двух или нескольких </a:t>
            </a:r>
            <a:r>
              <a:rPr lang="ru-RU" sz="9800" dirty="0" smtClean="0">
                <a:solidFill>
                  <a:srgbClr val="0070C0"/>
                </a:solidFill>
              </a:rPr>
              <a:t>лиц.</a:t>
            </a:r>
            <a:endParaRPr lang="ru-RU" sz="9800" dirty="0">
              <a:solidFill>
                <a:srgbClr val="0070C0"/>
              </a:solidFill>
            </a:endParaRPr>
          </a:p>
          <a:p>
            <a:pPr marL="365760" indent="-283464">
              <a:buNone/>
              <a:defRPr/>
            </a:pPr>
            <a:r>
              <a:rPr lang="ru-RU" sz="9800" dirty="0" smtClean="0">
                <a:solidFill>
                  <a:srgbClr val="0070C0"/>
                </a:solidFill>
              </a:rPr>
              <a:t>     Основной </a:t>
            </a:r>
            <a:r>
              <a:rPr lang="ru-RU" sz="9800" dirty="0">
                <a:solidFill>
                  <a:srgbClr val="0070C0"/>
                </a:solidFill>
              </a:rPr>
              <a:t>единицей диалога является </a:t>
            </a:r>
            <a:r>
              <a:rPr lang="ru-RU" sz="9800" b="1" dirty="0">
                <a:solidFill>
                  <a:srgbClr val="C00000"/>
                </a:solidFill>
              </a:rPr>
              <a:t>диалогическое единство </a:t>
            </a:r>
            <a:r>
              <a:rPr lang="ru-RU" sz="9800" dirty="0">
                <a:solidFill>
                  <a:srgbClr val="0070C0"/>
                </a:solidFill>
              </a:rPr>
              <a:t>- тематическое объединение нескольких реплик, представляющее собой обмен </a:t>
            </a:r>
            <a:r>
              <a:rPr lang="ru-RU" sz="9800" dirty="0" smtClean="0">
                <a:solidFill>
                  <a:srgbClr val="0070C0"/>
                </a:solidFill>
              </a:rPr>
              <a:t>мнениями.</a:t>
            </a:r>
            <a:endParaRPr lang="ru-RU" sz="9800" dirty="0"/>
          </a:p>
          <a:p>
            <a:pPr marL="365760" indent="-283464">
              <a:buFont typeface="Wingdings 2"/>
              <a:buChar char=""/>
              <a:defRPr/>
            </a:pPr>
            <a:r>
              <a:rPr lang="ru-RU" sz="9800" b="1" dirty="0"/>
              <a:t>Виды </a:t>
            </a:r>
            <a:r>
              <a:rPr lang="ru-RU" sz="9800" b="1" dirty="0" smtClean="0"/>
              <a:t>диалога:</a:t>
            </a:r>
            <a:endParaRPr lang="ru-RU" sz="9800" dirty="0"/>
          </a:p>
          <a:p>
            <a:pPr marL="365760" indent="-283464">
              <a:buNone/>
              <a:defRPr/>
            </a:pPr>
            <a:r>
              <a:rPr lang="ru-RU" sz="9800" dirty="0"/>
              <a:t>1. Бытовой</a:t>
            </a:r>
          </a:p>
          <a:p>
            <a:pPr marL="365760" indent="-283464">
              <a:buNone/>
              <a:defRPr/>
            </a:pPr>
            <a:r>
              <a:rPr lang="ru-RU" sz="9800" dirty="0"/>
              <a:t>2. Официально-деловой</a:t>
            </a:r>
          </a:p>
          <a:p>
            <a:pPr marL="365760" indent="-283464">
              <a:buNone/>
              <a:defRPr/>
            </a:pPr>
            <a:r>
              <a:rPr lang="ru-RU" sz="9800" dirty="0"/>
              <a:t>3. Научно-деловой</a:t>
            </a:r>
          </a:p>
          <a:p>
            <a:pPr marL="365760" indent="-283464">
              <a:buNone/>
              <a:defRPr/>
            </a:pPr>
            <a:r>
              <a:rPr lang="ru-RU" sz="9800" dirty="0"/>
              <a:t>4. Научный</a:t>
            </a:r>
          </a:p>
          <a:p>
            <a:pPr marL="365760" indent="-283464">
              <a:buNone/>
              <a:defRPr/>
            </a:pPr>
            <a:r>
              <a:rPr lang="ru-RU" sz="9800" dirty="0"/>
              <a:t>5. Художественный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0000" lnSpcReduction="20000"/>
          </a:bodyPr>
          <a:lstStyle/>
          <a:p>
            <a:pPr marL="365760" indent="-283464">
              <a:buFont typeface="Wingdings 2"/>
              <a:buChar char=""/>
              <a:defRPr/>
            </a:pPr>
            <a:r>
              <a:rPr lang="ru-RU" sz="3800" b="1" u="sng" dirty="0" err="1">
                <a:solidFill>
                  <a:srgbClr val="0070C0"/>
                </a:solidFill>
              </a:rPr>
              <a:t>Полилог</a:t>
            </a:r>
            <a:r>
              <a:rPr lang="ru-RU" sz="3800" u="sng" dirty="0">
                <a:solidFill>
                  <a:srgbClr val="0070C0"/>
                </a:solidFill>
              </a:rPr>
              <a:t> </a:t>
            </a:r>
            <a:r>
              <a:rPr lang="ru-RU" sz="3800" dirty="0" smtClean="0">
                <a:solidFill>
                  <a:srgbClr val="0070C0"/>
                </a:solidFill>
              </a:rPr>
              <a:t> - </a:t>
            </a:r>
            <a:r>
              <a:rPr lang="ru-RU" sz="3800" dirty="0">
                <a:solidFill>
                  <a:srgbClr val="0070C0"/>
                </a:solidFill>
              </a:rPr>
              <a:t>разговор многих, разговор между несколькими лицами. </a:t>
            </a:r>
          </a:p>
          <a:p>
            <a:pPr marL="365760" indent="-283464">
              <a:buNone/>
              <a:defRPr/>
            </a:pPr>
            <a:endParaRPr lang="ru-RU" sz="3800" dirty="0">
              <a:solidFill>
                <a:srgbClr val="0070C0"/>
              </a:solidFill>
            </a:endParaRPr>
          </a:p>
          <a:p>
            <a:pPr marL="365760" indent="-283464">
              <a:buFont typeface="Wingdings 2"/>
              <a:buChar char=""/>
              <a:defRPr/>
            </a:pPr>
            <a:r>
              <a:rPr lang="ru-RU" sz="3800" b="1" dirty="0">
                <a:solidFill>
                  <a:srgbClr val="C00000"/>
                </a:solidFill>
              </a:rPr>
              <a:t>Признаки </a:t>
            </a:r>
            <a:r>
              <a:rPr lang="ru-RU" sz="3800" b="1" dirty="0" err="1">
                <a:solidFill>
                  <a:srgbClr val="C00000"/>
                </a:solidFill>
              </a:rPr>
              <a:t>полилога</a:t>
            </a:r>
            <a:r>
              <a:rPr lang="ru-RU" sz="3800" dirty="0">
                <a:solidFill>
                  <a:srgbClr val="C00000"/>
                </a:solidFill>
              </a:rPr>
              <a:t>:</a:t>
            </a:r>
          </a:p>
          <a:p>
            <a:pPr marL="596646" indent="-514350">
              <a:buFont typeface="+mj-lt"/>
              <a:buAutoNum type="arabicPeriod"/>
              <a:defRPr/>
            </a:pPr>
            <a:r>
              <a:rPr lang="ru-RU" sz="3800" dirty="0">
                <a:solidFill>
                  <a:srgbClr val="C00000"/>
                </a:solidFill>
              </a:rPr>
              <a:t>Не менее трех участников;</a:t>
            </a:r>
          </a:p>
          <a:p>
            <a:pPr marL="596646" indent="-514350">
              <a:buFont typeface="+mj-lt"/>
              <a:buAutoNum type="arabicPeriod"/>
              <a:defRPr/>
            </a:pPr>
            <a:r>
              <a:rPr lang="ru-RU" sz="3800" dirty="0">
                <a:solidFill>
                  <a:srgbClr val="C00000"/>
                </a:solidFill>
              </a:rPr>
              <a:t>Единая тема;</a:t>
            </a:r>
          </a:p>
          <a:p>
            <a:pPr marL="596646" indent="-514350">
              <a:buFont typeface="+mj-lt"/>
              <a:buAutoNum type="arabicPeriod"/>
              <a:defRPr/>
            </a:pPr>
            <a:r>
              <a:rPr lang="ru-RU" sz="3800" dirty="0">
                <a:solidFill>
                  <a:srgbClr val="C00000"/>
                </a:solidFill>
              </a:rPr>
              <a:t>Ситуативная связанность;</a:t>
            </a:r>
          </a:p>
          <a:p>
            <a:pPr marL="365760" indent="-283464">
              <a:buNone/>
              <a:defRPr/>
            </a:pPr>
            <a:r>
              <a:rPr lang="ru-RU" sz="3800" dirty="0">
                <a:solidFill>
                  <a:srgbClr val="C00000"/>
                </a:solidFill>
              </a:rPr>
              <a:t> </a:t>
            </a:r>
          </a:p>
          <a:p>
            <a:pPr marL="365760" indent="-283464">
              <a:buFont typeface="Wingdings 2"/>
              <a:buChar char=""/>
              <a:defRPr/>
            </a:pPr>
            <a:r>
              <a:rPr lang="ru-RU" sz="3800" b="1" dirty="0">
                <a:solidFill>
                  <a:srgbClr val="C00000"/>
                </a:solidFill>
              </a:rPr>
              <a:t>Виды </a:t>
            </a:r>
            <a:r>
              <a:rPr lang="ru-RU" sz="3800" b="1" dirty="0" err="1">
                <a:solidFill>
                  <a:srgbClr val="C00000"/>
                </a:solidFill>
              </a:rPr>
              <a:t>полилога</a:t>
            </a:r>
            <a:r>
              <a:rPr lang="ru-RU" sz="3800" b="1" dirty="0">
                <a:solidFill>
                  <a:srgbClr val="C00000"/>
                </a:solidFill>
              </a:rPr>
              <a:t>:</a:t>
            </a:r>
            <a:endParaRPr lang="ru-RU" sz="3800" dirty="0">
              <a:solidFill>
                <a:srgbClr val="C00000"/>
              </a:solidFill>
            </a:endParaRP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3800" dirty="0">
                <a:solidFill>
                  <a:srgbClr val="C00000"/>
                </a:solidFill>
              </a:rPr>
              <a:t>Беседа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3800" dirty="0">
                <a:solidFill>
                  <a:srgbClr val="C00000"/>
                </a:solidFill>
              </a:rPr>
              <a:t>Дискуссия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3800" dirty="0">
                <a:solidFill>
                  <a:srgbClr val="C00000"/>
                </a:solidFill>
              </a:rPr>
              <a:t>Собрание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sz="3800" dirty="0">
                <a:solidFill>
                  <a:srgbClr val="C00000"/>
                </a:solidFill>
              </a:rPr>
              <a:t>Игра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3456384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6600" dirty="0" smtClean="0"/>
          </a:p>
          <a:p>
            <a:pPr>
              <a:buNone/>
            </a:pPr>
            <a:r>
              <a:rPr lang="ru-RU" sz="6600" dirty="0"/>
              <a:t> </a:t>
            </a:r>
            <a:r>
              <a:rPr lang="ru-RU" sz="6600" dirty="0" smtClean="0"/>
              <a:t>  </a:t>
            </a:r>
            <a:r>
              <a:rPr lang="ru-RU" sz="6600" dirty="0" smtClean="0">
                <a:solidFill>
                  <a:srgbClr val="00B0F0"/>
                </a:solidFill>
              </a:rPr>
              <a:t>РЕЧЕВОЙ ЭТИКЕТ</a:t>
            </a:r>
            <a:endParaRPr lang="ru-RU" sz="6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600" dirty="0" smtClean="0"/>
              <a:t>Этикет </a:t>
            </a:r>
            <a:r>
              <a:rPr lang="ru-RU" sz="3600" dirty="0"/>
              <a:t>является одним из ярко выраженных </a:t>
            </a:r>
            <a:r>
              <a:rPr lang="ru-RU" sz="3600" dirty="0">
                <a:solidFill>
                  <a:srgbClr val="7030A0"/>
                </a:solidFill>
              </a:rPr>
              <a:t>феноменов культуры</a:t>
            </a:r>
            <a:r>
              <a:rPr lang="ru-RU" sz="3600" dirty="0"/>
              <a:t>, который затрагивает всю гамму чувств и эмоций человека, обогащает само человеческое общение. </a:t>
            </a:r>
            <a:r>
              <a:rPr lang="ru-RU" sz="3600" dirty="0">
                <a:solidFill>
                  <a:srgbClr val="0070C0"/>
                </a:solidFill>
              </a:rPr>
              <a:t>Нормы этикета помогают людям найти общий язык, достойно  вести себя в сложных ситуациях.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88032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ru-RU" sz="4400" b="1" i="1" u="sng" dirty="0" smtClean="0">
                <a:solidFill>
                  <a:srgbClr val="7030A0"/>
                </a:solidFill>
              </a:rPr>
              <a:t>ЭТИКЕТ</a:t>
            </a:r>
            <a:r>
              <a:rPr lang="ru-RU" sz="4400" b="1" i="1" dirty="0" smtClean="0">
                <a:solidFill>
                  <a:srgbClr val="7030A0"/>
                </a:solidFill>
              </a:rPr>
              <a:t> </a:t>
            </a:r>
            <a:r>
              <a:rPr lang="ru-RU" sz="4400" i="1" dirty="0" smtClean="0">
                <a:solidFill>
                  <a:srgbClr val="7030A0"/>
                </a:solidFill>
              </a:rPr>
              <a:t>- порядок </a:t>
            </a:r>
            <a:r>
              <a:rPr lang="ru-RU" sz="4400" i="1" dirty="0">
                <a:solidFill>
                  <a:srgbClr val="7030A0"/>
                </a:solidFill>
              </a:rPr>
              <a:t>поведения и соблюдение </a:t>
            </a:r>
            <a:r>
              <a:rPr lang="ru-RU" sz="4400" i="1" dirty="0" smtClean="0">
                <a:solidFill>
                  <a:srgbClr val="7030A0"/>
                </a:solidFill>
              </a:rPr>
              <a:t>норм и правил учтивости, принятых в обществе</a:t>
            </a:r>
            <a:r>
              <a:rPr lang="ru-RU" sz="4400" dirty="0" smtClean="0">
                <a:solidFill>
                  <a:srgbClr val="7030A0"/>
                </a:solidFill>
              </a:rPr>
              <a:t>. </a:t>
            </a:r>
            <a:r>
              <a:rPr lang="ru-RU" sz="4400" dirty="0"/>
              <a:t>Синонимами этикета являются «хорошие манеры», «хороший тон».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400" dirty="0" smtClean="0">
                <a:solidFill>
                  <a:srgbClr val="C00000"/>
                </a:solidFill>
              </a:rPr>
              <a:t>В </a:t>
            </a:r>
            <a:r>
              <a:rPr lang="ru-RU" sz="4400" dirty="0">
                <a:solidFill>
                  <a:srgbClr val="C00000"/>
                </a:solidFill>
              </a:rPr>
              <a:t>настоящее время всё большее распространение получает </a:t>
            </a:r>
            <a:r>
              <a:rPr lang="ru-RU" sz="4400" b="1" i="1" u="sng" dirty="0">
                <a:solidFill>
                  <a:srgbClr val="C00000"/>
                </a:solidFill>
              </a:rPr>
              <a:t>деловой этикет</a:t>
            </a:r>
            <a:r>
              <a:rPr lang="ru-RU" sz="4400" i="1" dirty="0">
                <a:solidFill>
                  <a:srgbClr val="C00000"/>
                </a:solidFill>
              </a:rPr>
              <a:t>,</a:t>
            </a:r>
            <a:r>
              <a:rPr lang="ru-RU" sz="4400" dirty="0">
                <a:solidFill>
                  <a:srgbClr val="C00000"/>
                </a:solidFill>
              </a:rPr>
              <a:t> </a:t>
            </a:r>
            <a:r>
              <a:rPr lang="ru-RU" sz="4400" dirty="0" smtClean="0">
                <a:solidFill>
                  <a:srgbClr val="C00000"/>
                </a:solidFill>
              </a:rPr>
              <a:t>который предусматривает </a:t>
            </a:r>
            <a:r>
              <a:rPr lang="ru-RU" sz="4400" dirty="0">
                <a:solidFill>
                  <a:srgbClr val="C00000"/>
                </a:solidFill>
              </a:rPr>
              <a:t>соблюдение норм поведения и </a:t>
            </a:r>
            <a:r>
              <a:rPr lang="ru-RU" sz="4400" dirty="0" smtClean="0">
                <a:solidFill>
                  <a:srgbClr val="C00000"/>
                </a:solidFill>
              </a:rPr>
              <a:t>общения</a:t>
            </a:r>
            <a:r>
              <a:rPr lang="ru-RU" sz="4400" dirty="0">
                <a:solidFill>
                  <a:srgbClr val="C00000"/>
                </a:solidFill>
              </a:rPr>
              <a:t> </a:t>
            </a:r>
            <a:r>
              <a:rPr lang="ru-RU" sz="4400" dirty="0" smtClean="0">
                <a:solidFill>
                  <a:srgbClr val="C00000"/>
                </a:solidFill>
              </a:rPr>
              <a:t>в деловой (рабочей) ситуации.</a:t>
            </a:r>
            <a:endParaRPr lang="ru-RU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400" dirty="0" smtClean="0">
                <a:solidFill>
                  <a:srgbClr val="7030A0"/>
                </a:solidFill>
              </a:rPr>
              <a:t>При  общении </a:t>
            </a:r>
            <a:r>
              <a:rPr lang="ru-RU" sz="4400" dirty="0">
                <a:solidFill>
                  <a:srgbClr val="7030A0"/>
                </a:solidFill>
              </a:rPr>
              <a:t>в первую очередь учитываются особенности </a:t>
            </a:r>
            <a:r>
              <a:rPr lang="ru-RU" sz="4400" b="1" i="1" u="sng" dirty="0">
                <a:solidFill>
                  <a:srgbClr val="C00000"/>
                </a:solidFill>
              </a:rPr>
              <a:t>речевого этикета</a:t>
            </a:r>
            <a:r>
              <a:rPr lang="ru-RU" sz="4400" b="1" i="1" dirty="0">
                <a:solidFill>
                  <a:srgbClr val="7030A0"/>
                </a:solidFill>
              </a:rPr>
              <a:t>.</a:t>
            </a:r>
            <a:r>
              <a:rPr lang="ru-RU" sz="4400" dirty="0">
                <a:solidFill>
                  <a:srgbClr val="7030A0"/>
                </a:solidFill>
              </a:rPr>
              <a:t> Под </a:t>
            </a:r>
            <a:r>
              <a:rPr lang="ru-RU" sz="4400" i="1" dirty="0">
                <a:solidFill>
                  <a:srgbClr val="7030A0"/>
                </a:solidFill>
              </a:rPr>
              <a:t>речевым этикетом </a:t>
            </a:r>
            <a:r>
              <a:rPr lang="ru-RU" sz="4400" dirty="0">
                <a:solidFill>
                  <a:srgbClr val="7030A0"/>
                </a:solidFill>
              </a:rPr>
              <a:t>понимаются общепринятые </a:t>
            </a:r>
            <a:r>
              <a:rPr lang="ru-RU" sz="4400" u="sng" dirty="0">
                <a:solidFill>
                  <a:srgbClr val="FF0000"/>
                </a:solidFill>
              </a:rPr>
              <a:t>правила речевого поведения и система речевых формул общения</a:t>
            </a:r>
            <a:r>
              <a:rPr lang="ru-RU" sz="4400" dirty="0">
                <a:solidFill>
                  <a:srgbClr val="FF0000"/>
                </a:solidFill>
              </a:rPr>
              <a:t>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4000" dirty="0" smtClean="0"/>
              <a:t>По тому, как человек соблюдает этикет, судят </a:t>
            </a:r>
            <a:r>
              <a:rPr lang="ru-RU" sz="4000" b="1" dirty="0" smtClean="0">
                <a:solidFill>
                  <a:srgbClr val="00B050"/>
                </a:solidFill>
              </a:rPr>
              <a:t>о нём самом, его воспитании, общей культуре, деловых качествах. </a:t>
            </a:r>
            <a:r>
              <a:rPr lang="ru-RU" sz="4000" dirty="0" smtClean="0"/>
              <a:t>Владение речевым эт</a:t>
            </a:r>
            <a:r>
              <a:rPr lang="ru-RU" sz="4000" b="1" dirty="0" smtClean="0"/>
              <a:t>и</a:t>
            </a:r>
            <a:r>
              <a:rPr lang="ru-RU" sz="4000" dirty="0" smtClean="0"/>
              <a:t>кетом способствует приобретению авторитета, порождает доверие и уважение.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000" dirty="0" smtClean="0">
                <a:solidFill>
                  <a:schemeClr val="tx2">
                    <a:lumMod val="75000"/>
                  </a:schemeClr>
                </a:solidFill>
              </a:rPr>
              <a:t>В </a:t>
            </a:r>
            <a:r>
              <a:rPr lang="ru-RU" sz="4000" dirty="0">
                <a:solidFill>
                  <a:schemeClr val="tx2">
                    <a:lumMod val="75000"/>
                  </a:schemeClr>
                </a:solidFill>
              </a:rPr>
              <a:t>качестве средства общения человек пользуется некой системой знаков, социальным кодом, который называют </a:t>
            </a:r>
            <a:r>
              <a:rPr lang="ru-RU" sz="4000" i="1" u="sng" dirty="0">
                <a:solidFill>
                  <a:srgbClr val="C00000"/>
                </a:solidFill>
              </a:rPr>
              <a:t>языком</a:t>
            </a:r>
            <a:r>
              <a:rPr lang="ru-RU" sz="4000" i="1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sz="4000" dirty="0">
                <a:solidFill>
                  <a:schemeClr val="tx2">
                    <a:lumMod val="75000"/>
                  </a:schemeClr>
                </a:solidFill>
              </a:rPr>
              <a:t>Язык находит своё воплощение в речи, реализуется в ней. </a:t>
            </a:r>
            <a:r>
              <a:rPr lang="ru-RU" sz="4000" i="1" u="sng" dirty="0">
                <a:solidFill>
                  <a:srgbClr val="C00000"/>
                </a:solidFill>
              </a:rPr>
              <a:t>Речь</a:t>
            </a:r>
            <a:r>
              <a:rPr lang="ru-RU" sz="4000" i="1" dirty="0">
                <a:solidFill>
                  <a:schemeClr val="tx2">
                    <a:lumMod val="75000"/>
                  </a:schemeClr>
                </a:solidFill>
              </a:rPr>
              <a:t> – </a:t>
            </a:r>
            <a:r>
              <a:rPr lang="ru-RU" sz="4000" dirty="0">
                <a:solidFill>
                  <a:schemeClr val="tx2">
                    <a:lumMod val="75000"/>
                  </a:schemeClr>
                </a:solidFill>
              </a:rPr>
              <a:t>это конкретное проявление языка как знаковой системы.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600" dirty="0" smtClean="0">
                <a:solidFill>
                  <a:srgbClr val="0070C0"/>
                </a:solidFill>
              </a:rPr>
              <a:t>Соблюдение речевого этикета представителями </a:t>
            </a:r>
            <a:r>
              <a:rPr lang="ru-RU" sz="3600" dirty="0" err="1" smtClean="0">
                <a:solidFill>
                  <a:srgbClr val="0070C0"/>
                </a:solidFill>
              </a:rPr>
              <a:t>лингвоактивных</a:t>
            </a:r>
            <a:r>
              <a:rPr lang="ru-RU" sz="3600" dirty="0" smtClean="0">
                <a:solidFill>
                  <a:srgbClr val="0070C0"/>
                </a:solidFill>
              </a:rPr>
              <a:t> профессий (преподавателями, врачами, юристами, продавцами, чиновниками) имеет </a:t>
            </a:r>
            <a:r>
              <a:rPr lang="ru-RU" sz="3600" i="1" dirty="0" smtClean="0">
                <a:solidFill>
                  <a:srgbClr val="0070C0"/>
                </a:solidFill>
              </a:rPr>
              <a:t>воспитательное значение, </a:t>
            </a:r>
            <a:r>
              <a:rPr lang="ru-RU" sz="3600" dirty="0" smtClean="0">
                <a:solidFill>
                  <a:srgbClr val="0070C0"/>
                </a:solidFill>
              </a:rPr>
              <a:t>способствует повышению и речевой и общей культуры общества.</a:t>
            </a:r>
            <a:endParaRPr lang="ru-RU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048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3200" dirty="0" smtClean="0"/>
              <a:t>Любое </a:t>
            </a:r>
            <a:r>
              <a:rPr lang="ru-RU" sz="3200" dirty="0"/>
              <a:t>общение начинается со </a:t>
            </a:r>
            <a:r>
              <a:rPr lang="ru-RU" sz="3200" b="1" i="1" dirty="0">
                <a:solidFill>
                  <a:srgbClr val="7030A0"/>
                </a:solidFill>
              </a:rPr>
              <a:t>знакомства</a:t>
            </a:r>
            <a:r>
              <a:rPr lang="ru-RU" sz="3200" b="1" dirty="0"/>
              <a:t>. </a:t>
            </a:r>
            <a:r>
              <a:rPr lang="ru-RU" sz="3200" dirty="0"/>
              <a:t>Есть случаи, когда необходимо самому представиться. Этикет предписывает следующие формулы:</a:t>
            </a:r>
          </a:p>
          <a:p>
            <a:r>
              <a:rPr lang="ru-RU" sz="3200" i="1" dirty="0"/>
              <a:t>- </a:t>
            </a:r>
            <a:r>
              <a:rPr lang="ru-RU" sz="3200" i="1" dirty="0">
                <a:solidFill>
                  <a:srgbClr val="FF0000"/>
                </a:solidFill>
              </a:rPr>
              <a:t>Разрешите с вами познакомиться.</a:t>
            </a:r>
          </a:p>
          <a:p>
            <a:r>
              <a:rPr lang="ru-RU" sz="3200" i="1" dirty="0">
                <a:solidFill>
                  <a:srgbClr val="FF0000"/>
                </a:solidFill>
              </a:rPr>
              <a:t>- Я хотел бы с вами познакомиться.</a:t>
            </a:r>
          </a:p>
          <a:p>
            <a:r>
              <a:rPr lang="ru-RU" sz="3200" i="1" dirty="0">
                <a:solidFill>
                  <a:srgbClr val="FF0000"/>
                </a:solidFill>
              </a:rPr>
              <a:t>- Позвольте с вами познакомиться.</a:t>
            </a:r>
          </a:p>
          <a:p>
            <a:r>
              <a:rPr lang="ru-RU" sz="3200" i="1" dirty="0">
                <a:solidFill>
                  <a:srgbClr val="FF0000"/>
                </a:solidFill>
              </a:rPr>
              <a:t>- Будем знакомы.</a:t>
            </a:r>
          </a:p>
          <a:p>
            <a:r>
              <a:rPr lang="ru-RU" sz="3200" i="1" dirty="0">
                <a:solidFill>
                  <a:srgbClr val="FF0000"/>
                </a:solidFill>
              </a:rPr>
              <a:t>- Позвольте (разрешите) представиться. Моя фамилия Колесов.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Встречи </a:t>
            </a:r>
            <a:r>
              <a:rPr lang="ru-RU" sz="3600" dirty="0"/>
              <a:t>начинаются с </a:t>
            </a:r>
            <a:r>
              <a:rPr lang="ru-RU" sz="3600" b="1" i="1" dirty="0" smtClean="0">
                <a:solidFill>
                  <a:srgbClr val="7030A0"/>
                </a:solidFill>
              </a:rPr>
              <a:t>приветствия</a:t>
            </a:r>
            <a:r>
              <a:rPr lang="ru-RU" sz="3600" dirty="0"/>
              <a:t>:</a:t>
            </a:r>
          </a:p>
          <a:p>
            <a:r>
              <a:rPr lang="ru-RU" sz="4000" dirty="0"/>
              <a:t>- </a:t>
            </a:r>
            <a:r>
              <a:rPr lang="ru-RU" sz="4000" dirty="0">
                <a:solidFill>
                  <a:srgbClr val="FF0000"/>
                </a:solidFill>
              </a:rPr>
              <a:t>Здравствуйте!</a:t>
            </a:r>
          </a:p>
          <a:p>
            <a:r>
              <a:rPr lang="ru-RU" sz="4000" dirty="0">
                <a:solidFill>
                  <a:srgbClr val="FF0000"/>
                </a:solidFill>
              </a:rPr>
              <a:t>- Доброе утро! Добрый день! Добрый вечер!</a:t>
            </a:r>
          </a:p>
          <a:p>
            <a:r>
              <a:rPr lang="ru-RU" sz="4000" dirty="0">
                <a:solidFill>
                  <a:srgbClr val="FF0000"/>
                </a:solidFill>
              </a:rPr>
              <a:t>- Рад вас видеть!</a:t>
            </a:r>
          </a:p>
          <a:p>
            <a:r>
              <a:rPr lang="ru-RU" sz="4000" dirty="0">
                <a:solidFill>
                  <a:srgbClr val="FF0000"/>
                </a:solidFill>
              </a:rPr>
              <a:t>- Приветствую вас!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600" u="sng" dirty="0" smtClean="0"/>
              <a:t>Этикет предусматривает характер поведения и очерёдность </a:t>
            </a:r>
            <a:r>
              <a:rPr lang="ru-RU" sz="3600" u="sng" dirty="0" smtClean="0">
                <a:solidFill>
                  <a:srgbClr val="7030A0"/>
                </a:solidFill>
              </a:rPr>
              <a:t>приветствия</a:t>
            </a:r>
            <a:r>
              <a:rPr lang="ru-RU" sz="3600" dirty="0" smtClean="0">
                <a:solidFill>
                  <a:srgbClr val="7030A0"/>
                </a:solidFill>
              </a:rPr>
              <a:t>.</a:t>
            </a:r>
          </a:p>
          <a:p>
            <a:pPr>
              <a:buNone/>
            </a:pPr>
            <a:r>
              <a:rPr lang="ru-RU" sz="3600" i="1" dirty="0" smtClean="0">
                <a:solidFill>
                  <a:srgbClr val="C00000"/>
                </a:solidFill>
              </a:rPr>
              <a:t>Первыми приветствуют</a:t>
            </a:r>
            <a:r>
              <a:rPr lang="ru-RU" sz="3600" dirty="0" smtClean="0">
                <a:solidFill>
                  <a:srgbClr val="C00000"/>
                </a:solidFill>
              </a:rPr>
              <a:t>: </a:t>
            </a:r>
          </a:p>
          <a:p>
            <a:r>
              <a:rPr lang="ru-RU" sz="3600" dirty="0" smtClean="0">
                <a:solidFill>
                  <a:srgbClr val="C00000"/>
                </a:solidFill>
              </a:rPr>
              <a:t>- мужчина – женщину,</a:t>
            </a:r>
          </a:p>
          <a:p>
            <a:r>
              <a:rPr lang="ru-RU" sz="3600" dirty="0" smtClean="0">
                <a:solidFill>
                  <a:srgbClr val="C00000"/>
                </a:solidFill>
              </a:rPr>
              <a:t>- младший по возрасту – старшего,</a:t>
            </a:r>
          </a:p>
          <a:p>
            <a:r>
              <a:rPr lang="ru-RU" sz="3600" dirty="0" smtClean="0">
                <a:solidFill>
                  <a:srgbClr val="C00000"/>
                </a:solidFill>
              </a:rPr>
              <a:t>- младшая по возрасту женщина – мужчину, значительно старше её,</a:t>
            </a:r>
          </a:p>
          <a:p>
            <a:r>
              <a:rPr lang="ru-RU" sz="3600" dirty="0" smtClean="0">
                <a:solidFill>
                  <a:srgbClr val="C00000"/>
                </a:solidFill>
              </a:rPr>
              <a:t>- младший по должности – старшего,</a:t>
            </a:r>
          </a:p>
          <a:p>
            <a:r>
              <a:rPr lang="ru-RU" sz="3600" dirty="0" smtClean="0">
                <a:solidFill>
                  <a:srgbClr val="C00000"/>
                </a:solidFill>
              </a:rPr>
              <a:t>- член делегации – её руководителя,</a:t>
            </a:r>
          </a:p>
          <a:p>
            <a:r>
              <a:rPr lang="ru-RU" sz="3600" dirty="0" smtClean="0">
                <a:solidFill>
                  <a:srgbClr val="C00000"/>
                </a:solidFill>
              </a:rPr>
              <a:t>- студент – преподавателя.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r>
              <a:rPr lang="ru-RU" sz="3600" b="1" i="1" u="sng" dirty="0">
                <a:solidFill>
                  <a:srgbClr val="7030A0"/>
                </a:solidFill>
              </a:rPr>
              <a:t>Прощание</a:t>
            </a:r>
            <a:r>
              <a:rPr lang="ru-RU" sz="3600" b="1" dirty="0">
                <a:solidFill>
                  <a:srgbClr val="7030A0"/>
                </a:solidFill>
              </a:rPr>
              <a:t> </a:t>
            </a:r>
            <a:r>
              <a:rPr lang="ru-RU" sz="3600" dirty="0">
                <a:solidFill>
                  <a:srgbClr val="7030A0"/>
                </a:solidFill>
              </a:rPr>
              <a:t>завершает общение:</a:t>
            </a:r>
          </a:p>
          <a:p>
            <a:r>
              <a:rPr lang="ru-RU" sz="3600" dirty="0">
                <a:solidFill>
                  <a:srgbClr val="7030A0"/>
                </a:solidFill>
              </a:rPr>
              <a:t>- </a:t>
            </a:r>
            <a:r>
              <a:rPr lang="ru-RU" sz="3600" dirty="0">
                <a:solidFill>
                  <a:srgbClr val="C00000"/>
                </a:solidFill>
              </a:rPr>
              <a:t>Всего вам доброго!</a:t>
            </a:r>
          </a:p>
          <a:p>
            <a:r>
              <a:rPr lang="ru-RU" sz="3600" dirty="0">
                <a:solidFill>
                  <a:srgbClr val="C00000"/>
                </a:solidFill>
              </a:rPr>
              <a:t>- До свидания!</a:t>
            </a:r>
          </a:p>
          <a:p>
            <a:r>
              <a:rPr lang="ru-RU" sz="3600" dirty="0">
                <a:solidFill>
                  <a:srgbClr val="C00000"/>
                </a:solidFill>
              </a:rPr>
              <a:t>- Надеюсь на скорую встречу!</a:t>
            </a:r>
          </a:p>
          <a:p>
            <a:r>
              <a:rPr lang="ru-RU" sz="3600" dirty="0">
                <a:solidFill>
                  <a:srgbClr val="C00000"/>
                </a:solidFill>
              </a:rPr>
              <a:t>- Надеюсь, мы расстаёмся ненадолго!</a:t>
            </a:r>
          </a:p>
          <a:p>
            <a:r>
              <a:rPr lang="ru-RU" sz="3600" dirty="0">
                <a:solidFill>
                  <a:srgbClr val="C00000"/>
                </a:solidFill>
              </a:rPr>
              <a:t>- Прощайте! Вряд ли удастся ещё встретиться!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>
              <a:buNone/>
            </a:pPr>
            <a:r>
              <a:rPr lang="ru-RU" sz="4000" u="sng" dirty="0">
                <a:solidFill>
                  <a:srgbClr val="7030A0"/>
                </a:solidFill>
              </a:rPr>
              <a:t>В ситуации </a:t>
            </a:r>
            <a:r>
              <a:rPr lang="ru-RU" sz="4000" b="1" i="1" u="sng" dirty="0">
                <a:solidFill>
                  <a:srgbClr val="7030A0"/>
                </a:solidFill>
              </a:rPr>
              <a:t>поздравления</a:t>
            </a:r>
            <a:r>
              <a:rPr lang="ru-RU" sz="4000" u="sng" dirty="0">
                <a:solidFill>
                  <a:srgbClr val="7030A0"/>
                </a:solidFill>
              </a:rPr>
              <a:t>:</a:t>
            </a:r>
          </a:p>
          <a:p>
            <a:r>
              <a:rPr lang="ru-RU" sz="4000" dirty="0"/>
              <a:t>- </a:t>
            </a:r>
            <a:r>
              <a:rPr lang="ru-RU" sz="4000" dirty="0">
                <a:solidFill>
                  <a:srgbClr val="C00000"/>
                </a:solidFill>
              </a:rPr>
              <a:t>Разрешите вас поздравить!</a:t>
            </a:r>
          </a:p>
          <a:p>
            <a:r>
              <a:rPr lang="ru-RU" sz="4000" dirty="0">
                <a:solidFill>
                  <a:srgbClr val="C00000"/>
                </a:solidFill>
              </a:rPr>
              <a:t>- Примите мои сердечные поздравления…</a:t>
            </a:r>
          </a:p>
          <a:p>
            <a:r>
              <a:rPr lang="ru-RU" sz="4000" dirty="0">
                <a:solidFill>
                  <a:srgbClr val="C00000"/>
                </a:solidFill>
              </a:rPr>
              <a:t>- От всей души поздравляем вас…</a:t>
            </a:r>
          </a:p>
          <a:p>
            <a:r>
              <a:rPr lang="ru-RU" sz="4000" dirty="0">
                <a:solidFill>
                  <a:srgbClr val="C00000"/>
                </a:solidFill>
              </a:rPr>
              <a:t>- Горячо поздравляю вас…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3600" b="1" i="1" u="sng" dirty="0">
                <a:solidFill>
                  <a:srgbClr val="7030A0"/>
                </a:solidFill>
              </a:rPr>
              <a:t>Скорбная ситуация</a:t>
            </a:r>
            <a:r>
              <a:rPr lang="ru-RU" sz="3600" b="1" u="sng" dirty="0">
                <a:solidFill>
                  <a:srgbClr val="7030A0"/>
                </a:solidFill>
              </a:rPr>
              <a:t> </a:t>
            </a:r>
            <a:r>
              <a:rPr lang="ru-RU" sz="3600" dirty="0">
                <a:solidFill>
                  <a:srgbClr val="7030A0"/>
                </a:solidFill>
              </a:rPr>
              <a:t>предусматривает речевые формулы:</a:t>
            </a:r>
          </a:p>
          <a:p>
            <a:r>
              <a:rPr lang="ru-RU" sz="3600" dirty="0">
                <a:solidFill>
                  <a:srgbClr val="C00000"/>
                </a:solidFill>
              </a:rPr>
              <a:t>- Позвольте выразить вам мои глубокие (искренние) соболезнования.</a:t>
            </a:r>
          </a:p>
          <a:p>
            <a:r>
              <a:rPr lang="ru-RU" sz="3600" dirty="0">
                <a:solidFill>
                  <a:srgbClr val="C00000"/>
                </a:solidFill>
              </a:rPr>
              <a:t>- Примите мои глубокие соболезнования.</a:t>
            </a:r>
          </a:p>
          <a:p>
            <a:r>
              <a:rPr lang="ru-RU" sz="3600" dirty="0">
                <a:solidFill>
                  <a:srgbClr val="C00000"/>
                </a:solidFill>
              </a:rPr>
              <a:t>- Я вам искренне (глубоко, сердечно) соболезную.</a:t>
            </a:r>
          </a:p>
          <a:p>
            <a:r>
              <a:rPr lang="ru-RU" sz="3600" dirty="0">
                <a:solidFill>
                  <a:srgbClr val="C00000"/>
                </a:solidFill>
              </a:rPr>
              <a:t>- Скорблю вместе с вами.</a:t>
            </a:r>
          </a:p>
          <a:p>
            <a:r>
              <a:rPr lang="ru-RU" sz="3600" dirty="0">
                <a:solidFill>
                  <a:srgbClr val="C00000"/>
                </a:solidFill>
              </a:rPr>
              <a:t>- Разделяю ваше горе.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4000" b="1" i="1" u="sng" dirty="0">
                <a:solidFill>
                  <a:srgbClr val="7030A0"/>
                </a:solidFill>
              </a:rPr>
              <a:t>Утешение, сочувствие</a:t>
            </a:r>
            <a:r>
              <a:rPr lang="ru-RU" sz="4000" u="sng" dirty="0">
                <a:solidFill>
                  <a:srgbClr val="7030A0"/>
                </a:solidFill>
              </a:rPr>
              <a:t>:</a:t>
            </a:r>
          </a:p>
          <a:p>
            <a:r>
              <a:rPr lang="ru-RU" sz="4000" dirty="0">
                <a:solidFill>
                  <a:srgbClr val="C00000"/>
                </a:solidFill>
              </a:rPr>
              <a:t>- Как я вам сочувствую!</a:t>
            </a:r>
          </a:p>
          <a:p>
            <a:r>
              <a:rPr lang="ru-RU" sz="4000" dirty="0">
                <a:solidFill>
                  <a:srgbClr val="C00000"/>
                </a:solidFill>
              </a:rPr>
              <a:t>- Как я вас понимаю!</a:t>
            </a:r>
          </a:p>
          <a:p>
            <a:r>
              <a:rPr lang="ru-RU" sz="4000" dirty="0">
                <a:solidFill>
                  <a:srgbClr val="C00000"/>
                </a:solidFill>
              </a:rPr>
              <a:t>- Не впадайте в отчаяние!</a:t>
            </a:r>
          </a:p>
          <a:p>
            <a:r>
              <a:rPr lang="ru-RU" sz="4000" dirty="0">
                <a:solidFill>
                  <a:srgbClr val="C00000"/>
                </a:solidFill>
              </a:rPr>
              <a:t>- Всё обойдётся!</a:t>
            </a:r>
          </a:p>
          <a:p>
            <a:r>
              <a:rPr lang="ru-RU" sz="4000" dirty="0">
                <a:solidFill>
                  <a:srgbClr val="C00000"/>
                </a:solidFill>
              </a:rPr>
              <a:t>- Не нужно так волноваться (огорчаться, переживать)!</a:t>
            </a:r>
          </a:p>
          <a:p>
            <a:r>
              <a:rPr lang="ru-RU" sz="4000" dirty="0" smtClean="0">
                <a:solidFill>
                  <a:srgbClr val="C00000"/>
                </a:solidFill>
              </a:rPr>
              <a:t>- </a:t>
            </a:r>
            <a:r>
              <a:rPr lang="ru-RU" sz="4000" dirty="0">
                <a:solidFill>
                  <a:srgbClr val="C00000"/>
                </a:solidFill>
              </a:rPr>
              <a:t>Нужно успокоиться (взять себя в руки)!</a:t>
            </a:r>
          </a:p>
          <a:p>
            <a:r>
              <a:rPr lang="ru-RU" sz="4000" dirty="0">
                <a:solidFill>
                  <a:srgbClr val="C00000"/>
                </a:solidFill>
              </a:rPr>
              <a:t>- Вы должны надеяться на лучшее!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ru-RU" dirty="0">
                <a:solidFill>
                  <a:srgbClr val="7030A0"/>
                </a:solidFill>
              </a:rPr>
              <a:t>Немаловажным компонентом речевого этикета является </a:t>
            </a:r>
            <a:r>
              <a:rPr lang="ru-RU" b="1" i="1" u="sng" dirty="0">
                <a:solidFill>
                  <a:srgbClr val="7030A0"/>
                </a:solidFill>
              </a:rPr>
              <a:t>комплимент</a:t>
            </a:r>
            <a:r>
              <a:rPr lang="ru-RU" i="1" u="sng" dirty="0">
                <a:solidFill>
                  <a:srgbClr val="7030A0"/>
                </a:solidFill>
              </a:rPr>
              <a:t>.</a:t>
            </a:r>
            <a:r>
              <a:rPr lang="ru-RU" u="sng" dirty="0">
                <a:solidFill>
                  <a:srgbClr val="7030A0"/>
                </a:solidFill>
              </a:rPr>
              <a:t> </a:t>
            </a:r>
            <a:r>
              <a:rPr lang="ru-RU" dirty="0">
                <a:solidFill>
                  <a:srgbClr val="7030A0"/>
                </a:solidFill>
              </a:rPr>
              <a:t>Тактично и вовремя сказанный, он поднимает настроение у адресата, настраивает его на положительное отношение к оппоненту. </a:t>
            </a:r>
          </a:p>
          <a:p>
            <a:r>
              <a:rPr lang="ru-RU" dirty="0">
                <a:solidFill>
                  <a:srgbClr val="C00000"/>
                </a:solidFill>
              </a:rPr>
              <a:t>- Вы хорошо (отлично, прекрасно, превосходно, молодо) выглядите!</a:t>
            </a:r>
          </a:p>
          <a:p>
            <a:r>
              <a:rPr lang="ru-RU" dirty="0">
                <a:solidFill>
                  <a:srgbClr val="C00000"/>
                </a:solidFill>
              </a:rPr>
              <a:t>- Вы так обаятельны (умны, рассудительны, находчивы, практичны)!</a:t>
            </a:r>
          </a:p>
          <a:p>
            <a:r>
              <a:rPr lang="ru-RU" dirty="0">
                <a:solidFill>
                  <a:srgbClr val="C00000"/>
                </a:solidFill>
              </a:rPr>
              <a:t>- Вы прекрасный компаньон (игрок, танцор, спортсмен)!</a:t>
            </a:r>
          </a:p>
          <a:p>
            <a:pPr>
              <a:buNone/>
            </a:pPr>
            <a:r>
              <a:rPr lang="ru-RU" dirty="0">
                <a:solidFill>
                  <a:srgbClr val="C00000"/>
                </a:solidFill>
              </a:rPr>
              <a:t>- Вы умеете хорошо руководить людьми! Вы прекрасно разбираетесь в людях!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ru-RU" sz="4000" b="1" i="1" u="sng" dirty="0" smtClean="0">
                <a:solidFill>
                  <a:srgbClr val="7030A0"/>
                </a:solidFill>
              </a:rPr>
              <a:t>Привлечение</a:t>
            </a:r>
            <a:r>
              <a:rPr lang="ru-RU" sz="4000" b="1" u="sng" dirty="0" smtClean="0">
                <a:solidFill>
                  <a:srgbClr val="7030A0"/>
                </a:solidFill>
              </a:rPr>
              <a:t> </a:t>
            </a:r>
            <a:r>
              <a:rPr lang="ru-RU" sz="4000" b="1" u="sng" dirty="0">
                <a:solidFill>
                  <a:srgbClr val="7030A0"/>
                </a:solidFill>
              </a:rPr>
              <a:t>внимания</a:t>
            </a:r>
            <a:r>
              <a:rPr lang="ru-RU" sz="4000" u="sng" dirty="0">
                <a:solidFill>
                  <a:srgbClr val="7030A0"/>
                </a:solidFill>
              </a:rPr>
              <a:t>: </a:t>
            </a:r>
            <a:r>
              <a:rPr lang="ru-RU" sz="4000" dirty="0">
                <a:solidFill>
                  <a:srgbClr val="0070C0"/>
                </a:solidFill>
              </a:rPr>
              <a:t>слова </a:t>
            </a:r>
            <a:r>
              <a:rPr lang="ru-RU" sz="4000" i="1" dirty="0">
                <a:solidFill>
                  <a:srgbClr val="0070C0"/>
                </a:solidFill>
              </a:rPr>
              <a:t>мужчина, женщина </a:t>
            </a:r>
            <a:r>
              <a:rPr lang="ru-RU" sz="4000" dirty="0">
                <a:solidFill>
                  <a:srgbClr val="0070C0"/>
                </a:solidFill>
              </a:rPr>
              <a:t>нарушают норму речевого этикета. </a:t>
            </a:r>
            <a:r>
              <a:rPr lang="ru-RU" sz="4000" dirty="0"/>
              <a:t>Предпочтительно использовать:</a:t>
            </a:r>
          </a:p>
          <a:p>
            <a:r>
              <a:rPr lang="ru-RU" sz="4000" dirty="0">
                <a:solidFill>
                  <a:srgbClr val="C00000"/>
                </a:solidFill>
              </a:rPr>
              <a:t>- </a:t>
            </a:r>
            <a:r>
              <a:rPr lang="ru-RU" sz="4000" i="1" dirty="0">
                <a:solidFill>
                  <a:srgbClr val="C00000"/>
                </a:solidFill>
              </a:rPr>
              <a:t>Прошу прощения…</a:t>
            </a:r>
          </a:p>
          <a:p>
            <a:r>
              <a:rPr lang="ru-RU" sz="4000" i="1" dirty="0">
                <a:solidFill>
                  <a:srgbClr val="C00000"/>
                </a:solidFill>
              </a:rPr>
              <a:t>- Извините… Простите…</a:t>
            </a:r>
          </a:p>
          <a:p>
            <a:r>
              <a:rPr lang="ru-RU" sz="4000" i="1" dirty="0">
                <a:solidFill>
                  <a:srgbClr val="C00000"/>
                </a:solidFill>
              </a:rPr>
              <a:t>- Не подскажите… </a:t>
            </a:r>
          </a:p>
          <a:p>
            <a:r>
              <a:rPr lang="ru-RU" sz="4000" i="1" dirty="0">
                <a:solidFill>
                  <a:srgbClr val="C00000"/>
                </a:solidFill>
              </a:rPr>
              <a:t>- Будьте добры (любезны)…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73853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    </a:t>
            </a:r>
            <a:r>
              <a:rPr lang="ru-RU" sz="5400" i="1" u="sng" dirty="0" smtClean="0">
                <a:solidFill>
                  <a:srgbClr val="C00000"/>
                </a:solidFill>
              </a:rPr>
              <a:t>Речевое </a:t>
            </a:r>
            <a:r>
              <a:rPr lang="ru-RU" sz="5400" i="1" u="sng" dirty="0">
                <a:solidFill>
                  <a:srgbClr val="C00000"/>
                </a:solidFill>
              </a:rPr>
              <a:t>общение </a:t>
            </a:r>
            <a:r>
              <a:rPr lang="ru-RU" sz="5400" i="1" dirty="0">
                <a:solidFill>
                  <a:srgbClr val="C00000"/>
                </a:solidFill>
              </a:rPr>
              <a:t>– </a:t>
            </a:r>
            <a:r>
              <a:rPr lang="ru-RU" sz="5400" dirty="0">
                <a:solidFill>
                  <a:srgbClr val="C00000"/>
                </a:solidFill>
              </a:rPr>
              <a:t>это процесс взаимодействия между участниками коммуникации.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29600" cy="36004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4400" dirty="0" smtClean="0">
                <a:solidFill>
                  <a:srgbClr val="00B050"/>
                </a:solidFill>
              </a:rPr>
              <a:t>Этикет</a:t>
            </a:r>
            <a:r>
              <a:rPr lang="ru-RU" sz="4400" dirty="0">
                <a:solidFill>
                  <a:srgbClr val="00B050"/>
                </a:solidFill>
              </a:rPr>
              <a:t>, являясь величайшим достоянием человеческой культуры, не только регулирует социальные отношения, но и обогащает  жизнь людей, поскольку обладает ярким «игровым эффектом».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Условия, необходимые для речевой деятельности: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  <a:defRPr/>
            </a:pPr>
            <a:r>
              <a:rPr lang="ru-RU" dirty="0"/>
              <a:t>Потребность в коммуникативной заинтересованности, в теме разговора и в его участниках;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/>
              <a:t>настроенность на мир собеседника;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/>
              <a:t>близость мировоззрения говорящего и слушающего;</a:t>
            </a:r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/>
              <a:t>умение слушателя вникнуть в замысел </a:t>
            </a:r>
            <a:r>
              <a:rPr lang="ru-RU" dirty="0" smtClean="0"/>
              <a:t>говорящего;</a:t>
            </a:r>
            <a:endParaRPr lang="ru-RU" dirty="0"/>
          </a:p>
          <a:p>
            <a:pPr marL="514350" indent="-514350">
              <a:buFont typeface="+mj-lt"/>
              <a:buAutoNum type="arabicPeriod"/>
              <a:defRPr/>
            </a:pPr>
            <a:r>
              <a:rPr lang="ru-RU" dirty="0"/>
              <a:t>знание норм речевого этикета;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pPr marL="514350" indent="-514350">
              <a:buNone/>
              <a:defRPr/>
            </a:pPr>
            <a:r>
              <a:rPr lang="ru-RU" dirty="0" smtClean="0"/>
              <a:t>6. понимание </a:t>
            </a:r>
            <a:r>
              <a:rPr lang="ru-RU" dirty="0"/>
              <a:t>собственной социальной роли и роли партнёра;</a:t>
            </a:r>
          </a:p>
          <a:p>
            <a:pPr marL="514350" indent="-514350">
              <a:buNone/>
              <a:defRPr/>
            </a:pPr>
            <a:r>
              <a:rPr lang="ru-RU" dirty="0" smtClean="0"/>
              <a:t>7. умение </a:t>
            </a:r>
            <a:r>
              <a:rPr lang="ru-RU" dirty="0"/>
              <a:t>слушать;</a:t>
            </a:r>
          </a:p>
          <a:p>
            <a:pPr marL="514350" indent="-514350">
              <a:buNone/>
              <a:defRPr/>
            </a:pPr>
            <a:r>
              <a:rPr lang="ru-RU" dirty="0" smtClean="0"/>
              <a:t>8. зрительный </a:t>
            </a:r>
            <a:r>
              <a:rPr lang="ru-RU" dirty="0"/>
              <a:t>контакт между собеседниками;</a:t>
            </a:r>
          </a:p>
          <a:p>
            <a:pPr marL="514350" indent="-514350">
              <a:buNone/>
              <a:defRPr/>
            </a:pPr>
            <a:r>
              <a:rPr lang="ru-RU" dirty="0" smtClean="0"/>
              <a:t>9. богатый </a:t>
            </a:r>
            <a:r>
              <a:rPr lang="ru-RU" dirty="0"/>
              <a:t>словарный запас собеседника;</a:t>
            </a:r>
          </a:p>
          <a:p>
            <a:pPr marL="514350" indent="-514350">
              <a:buNone/>
              <a:defRPr/>
            </a:pPr>
            <a:r>
              <a:rPr lang="ru-RU" dirty="0" smtClean="0"/>
              <a:t>10. межличностное </a:t>
            </a:r>
            <a:r>
              <a:rPr lang="ru-RU" dirty="0"/>
              <a:t>пространство; расстояние на котором собеседники находятся по отношению друг к другу.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72819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Расстояние, на котором собеседники находятся по отношению друг к другу: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3489251"/>
          </a:xfrm>
        </p:spPr>
        <p:txBody>
          <a:bodyPr/>
          <a:lstStyle/>
          <a:p>
            <a:r>
              <a:rPr lang="ru-RU" dirty="0" smtClean="0"/>
              <a:t>0,5 – 1,2 м. – для друзей,</a:t>
            </a:r>
          </a:p>
          <a:p>
            <a:r>
              <a:rPr lang="ru-RU" dirty="0" smtClean="0"/>
              <a:t>1,2 – 3,7 м. – при неформальных и деловых отношениях,</a:t>
            </a:r>
          </a:p>
          <a:p>
            <a:r>
              <a:rPr lang="ru-RU" dirty="0" smtClean="0"/>
              <a:t>3,7 м. – публичное расстояние.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3200" dirty="0" smtClean="0"/>
              <a:t>Поскольку </a:t>
            </a:r>
            <a:r>
              <a:rPr lang="ru-RU" sz="3200" dirty="0"/>
              <a:t>в акте общения принимают участие </a:t>
            </a:r>
            <a:r>
              <a:rPr lang="ru-RU" sz="3200" i="1" dirty="0">
                <a:solidFill>
                  <a:srgbClr val="FF0000"/>
                </a:solidFill>
              </a:rPr>
              <a:t>адресант</a:t>
            </a:r>
            <a:r>
              <a:rPr lang="ru-RU" sz="3200" i="1" dirty="0"/>
              <a:t> </a:t>
            </a:r>
            <a:r>
              <a:rPr lang="ru-RU" sz="3200" dirty="0"/>
              <a:t>(создатель информации) и </a:t>
            </a:r>
            <a:r>
              <a:rPr lang="ru-RU" sz="3200" i="1" dirty="0">
                <a:solidFill>
                  <a:srgbClr val="FF0000"/>
                </a:solidFill>
              </a:rPr>
              <a:t>адресат(</a:t>
            </a:r>
            <a:r>
              <a:rPr lang="ru-RU" sz="3200" i="1" dirty="0" err="1">
                <a:solidFill>
                  <a:srgbClr val="FF0000"/>
                </a:solidFill>
              </a:rPr>
              <a:t>ы</a:t>
            </a:r>
            <a:r>
              <a:rPr lang="ru-RU" sz="3200" i="1" dirty="0">
                <a:solidFill>
                  <a:srgbClr val="FF0000"/>
                </a:solidFill>
              </a:rPr>
              <a:t>) </a:t>
            </a:r>
            <a:r>
              <a:rPr lang="ru-RU" sz="3200" dirty="0"/>
              <a:t>(воспринимающие информацию), то важно определить, </a:t>
            </a:r>
            <a:r>
              <a:rPr lang="ru-RU" sz="3200" dirty="0">
                <a:solidFill>
                  <a:srgbClr val="7030A0"/>
                </a:solidFill>
              </a:rPr>
              <a:t>какими </a:t>
            </a:r>
            <a:r>
              <a:rPr lang="ru-RU" sz="3200" b="1" u="sng" dirty="0">
                <a:solidFill>
                  <a:srgbClr val="7030A0"/>
                </a:solidFill>
              </a:rPr>
              <a:t>коммуникативными качествами </a:t>
            </a:r>
            <a:r>
              <a:rPr lang="ru-RU" sz="3200" dirty="0">
                <a:solidFill>
                  <a:srgbClr val="7030A0"/>
                </a:solidFill>
              </a:rPr>
              <a:t>должна обладать речь говорящего, чтобы адресат правильно декодировал её, адекватно воспринимал и был заинтересован в получении информации.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616624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dirty="0" smtClean="0">
                <a:solidFill>
                  <a:srgbClr val="C00000"/>
                </a:solidFill>
              </a:rPr>
              <a:t>    </a:t>
            </a:r>
            <a:r>
              <a:rPr lang="ru-RU" sz="5400" i="1" u="sng" dirty="0" smtClean="0">
                <a:solidFill>
                  <a:srgbClr val="C00000"/>
                </a:solidFill>
              </a:rPr>
              <a:t>Коммуникативные качества речи </a:t>
            </a:r>
            <a:r>
              <a:rPr lang="ru-RU" sz="5400" i="1" dirty="0" smtClean="0">
                <a:solidFill>
                  <a:srgbClr val="C00000"/>
                </a:solidFill>
              </a:rPr>
              <a:t>– </a:t>
            </a:r>
            <a:r>
              <a:rPr lang="ru-RU" sz="5400" dirty="0" smtClean="0">
                <a:solidFill>
                  <a:srgbClr val="0070C0"/>
                </a:solidFill>
              </a:rPr>
              <a:t>такие свойства речи, которые помогают организовать общение и сделать его эффективным. </a:t>
            </a:r>
          </a:p>
          <a:p>
            <a:pPr algn="ctr">
              <a:buNone/>
            </a:pPr>
            <a:r>
              <a:rPr lang="ru-RU" sz="4000" dirty="0"/>
              <a:t> </a:t>
            </a:r>
            <a:r>
              <a:rPr lang="ru-RU" sz="4000" dirty="0" smtClean="0"/>
              <a:t> 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109</TotalTime>
  <Words>1427</Words>
  <Application>Microsoft Office PowerPoint</Application>
  <PresentationFormat>Экран (4:3)</PresentationFormat>
  <Paragraphs>148</Paragraphs>
  <Slides>40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40</vt:i4>
      </vt:variant>
    </vt:vector>
  </HeadingPairs>
  <TitlesOfParts>
    <vt:vector size="41" baseType="lpstr">
      <vt:lpstr>Изящная</vt:lpstr>
      <vt:lpstr>РЕЧЕВОЕ ОБЩЕНИЕ.  РЕЧЕВОЙ ЭТИКЕТ</vt:lpstr>
      <vt:lpstr>Слайд 2</vt:lpstr>
      <vt:lpstr>Слайд 3</vt:lpstr>
      <vt:lpstr>Слайд 4</vt:lpstr>
      <vt:lpstr>Условия, необходимые для речевой деятельности:</vt:lpstr>
      <vt:lpstr>Слайд 6</vt:lpstr>
      <vt:lpstr>Расстояние, на котором собеседники находятся по отношению друг к другу:</vt:lpstr>
      <vt:lpstr>Слайд 8</vt:lpstr>
      <vt:lpstr> 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Шесть максим вежливости  составляют основу коммуникативного кодекса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РЕЧЕВОЕ ОБЩЕНИЕ.  РЕЧЕВОЙ ЭТИКЕТ</dc:title>
  <dc:creator>home</dc:creator>
  <cp:lastModifiedBy>home</cp:lastModifiedBy>
  <cp:revision>32</cp:revision>
  <dcterms:created xsi:type="dcterms:W3CDTF">2016-12-23T15:33:55Z</dcterms:created>
  <dcterms:modified xsi:type="dcterms:W3CDTF">2020-07-08T09:45:53Z</dcterms:modified>
</cp:coreProperties>
</file>