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73" r:id="rId27"/>
    <p:sldId id="274" r:id="rId28"/>
    <p:sldId id="290" r:id="rId29"/>
    <p:sldId id="291" r:id="rId30"/>
    <p:sldId id="292" r:id="rId31"/>
    <p:sldId id="293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ОРФОЭПИЧЕСКАЯ НОРМА. </a:t>
            </a:r>
            <a:r>
              <a:rPr lang="ru-RU" b="1" smtClean="0"/>
              <a:t>ЛЕКСИЧЕСКАЯ НОРМА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smtClean="0"/>
              <a:t>Ударение всегда </a:t>
            </a:r>
            <a:r>
              <a:rPr lang="ru-RU" smtClean="0"/>
              <a:t/>
            </a:r>
            <a:br>
              <a:rPr lang="ru-RU" smtClean="0"/>
            </a:br>
            <a:r>
              <a:rPr lang="ru-RU" b="1" smtClean="0"/>
              <a:t>на 3-ем слоге</a:t>
            </a:r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35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0" dirty="0" err="1">
                          <a:latin typeface="Verdana"/>
                          <a:ea typeface="Times New Roman"/>
                          <a:cs typeface="Times New Roman"/>
                        </a:rPr>
                        <a:t>апострОф</a:t>
                      </a:r>
                      <a:endParaRPr lang="ru-RU" sz="28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b="0" dirty="0" err="1">
                          <a:latin typeface="Verdana"/>
                          <a:ea typeface="Times New Roman"/>
                          <a:cs typeface="Times New Roman"/>
                        </a:rPr>
                        <a:t>тошнотА</a:t>
                      </a:r>
                      <a:endParaRPr lang="ru-RU" sz="28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Verdana"/>
                          <a:ea typeface="Times New Roman"/>
                          <a:cs typeface="Times New Roman"/>
                        </a:rPr>
                        <a:t>кладовАя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Verdana"/>
                          <a:ea typeface="Times New Roman"/>
                          <a:cs typeface="Times New Roman"/>
                        </a:rPr>
                        <a:t>паралИч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баловАть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эпилЕпсия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Verdana"/>
                          <a:ea typeface="Times New Roman"/>
                          <a:cs typeface="Times New Roman"/>
                        </a:rPr>
                        <a:t>диспансЕр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Verdana"/>
                          <a:ea typeface="Times New Roman"/>
                          <a:cs typeface="Times New Roman"/>
                        </a:rPr>
                        <a:t>жалюзИ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алкогОль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углубИть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алфавИт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Verdana"/>
                          <a:ea typeface="Times New Roman"/>
                          <a:cs typeface="Times New Roman"/>
                        </a:rPr>
                        <a:t>обезУметь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договОр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Verdana"/>
                          <a:ea typeface="Times New Roman"/>
                          <a:cs typeface="Times New Roman"/>
                        </a:rPr>
                        <a:t>похудЕние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каталОГ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Verdana"/>
                          <a:ea typeface="Times New Roman"/>
                          <a:cs typeface="Times New Roman"/>
                        </a:rPr>
                        <a:t>предвосхИтить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Verdana"/>
                          <a:ea typeface="Times New Roman"/>
                          <a:cs typeface="Times New Roman"/>
                        </a:rPr>
                        <a:t>обеспЕчение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Verdana"/>
                          <a:ea typeface="Times New Roman"/>
                          <a:cs typeface="Times New Roman"/>
                        </a:rPr>
                        <a:t>облегчИть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Ударение всегда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на 4-ом слоге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5603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Verdana"/>
                          <a:ea typeface="Times New Roman"/>
                          <a:cs typeface="Times New Roman"/>
                        </a:rPr>
                        <a:t>асимметрИя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пломбировАть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водопровОд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маркировАть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флюорогрАфия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приобретЕние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христианИн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сосредотОчение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Verdana"/>
                          <a:ea typeface="Times New Roman"/>
                          <a:cs typeface="Times New Roman"/>
                        </a:rPr>
                        <a:t>медикамЕнты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усугубИть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Verdana"/>
                          <a:ea typeface="Times New Roman"/>
                          <a:cs typeface="Times New Roman"/>
                        </a:rPr>
                        <a:t>новорождЁнный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Ударение всегда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на 5-ом слоге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95536" y="3068960"/>
          <a:ext cx="8229600" cy="4267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Verdana"/>
                          <a:ea typeface="Times New Roman"/>
                          <a:cs typeface="Times New Roman"/>
                        </a:rPr>
                        <a:t>мусоропровОд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Verdana"/>
                          <a:ea typeface="Times New Roman"/>
                          <a:cs typeface="Times New Roman"/>
                        </a:rPr>
                        <a:t>вероисповЕдание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Равноправные варианты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3774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одноврЕмЕнный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кулинАрИя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твОрОг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пЕтлЯ</a:t>
                      </a:r>
                      <a:r>
                        <a:rPr lang="ru-RU" sz="2600" b="1">
                          <a:latin typeface="Verdana"/>
                          <a:ea typeface="Times New Roman"/>
                          <a:cs typeface="Times New Roman"/>
                        </a:rPr>
                        <a:t>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нормИровАть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бУнгАло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нормИрОванный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бАржА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мАркЕтинг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мИзЕрный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мАркЕтинговый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endParaRPr lang="ru-RU" sz="2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Запомните: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бр</a:t>
            </a:r>
            <a:r>
              <a:rPr lang="ru-RU" b="1" dirty="0" err="1" smtClean="0"/>
              <a:t>О</a:t>
            </a:r>
            <a:r>
              <a:rPr lang="ru-RU" dirty="0" err="1" smtClean="0"/>
              <a:t>ня</a:t>
            </a:r>
            <a:r>
              <a:rPr lang="ru-RU" dirty="0" smtClean="0"/>
              <a:t> и </a:t>
            </a:r>
            <a:r>
              <a:rPr lang="ru-RU" dirty="0" err="1" smtClean="0"/>
              <a:t>брон</a:t>
            </a:r>
            <a:r>
              <a:rPr lang="ru-RU" b="1" dirty="0" err="1" smtClean="0"/>
              <a:t>Я</a:t>
            </a:r>
            <a:r>
              <a:rPr lang="ru-RU" b="1" dirty="0" smtClean="0"/>
              <a:t> </a:t>
            </a:r>
            <a:r>
              <a:rPr lang="ru-RU" dirty="0" smtClean="0"/>
              <a:t>= различаются значением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2800">
                          <a:latin typeface="Verdana"/>
                          <a:ea typeface="Times New Roman"/>
                          <a:cs typeface="Times New Roman"/>
                        </a:rPr>
                        <a:t>[</a:t>
                      </a:r>
                      <a:r>
                        <a:rPr lang="ru-RU" sz="2800" b="1">
                          <a:latin typeface="Verdana"/>
                          <a:ea typeface="Times New Roman"/>
                          <a:cs typeface="Times New Roman"/>
                        </a:rPr>
                        <a:t>э</a:t>
                      </a:r>
                      <a:r>
                        <a:rPr lang="en-US" sz="2800" b="1">
                          <a:latin typeface="Verdana"/>
                          <a:ea typeface="Times New Roman"/>
                          <a:cs typeface="Times New Roman"/>
                        </a:rPr>
                        <a:t>]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мягкий </a:t>
                      </a:r>
                      <a:r>
                        <a:rPr lang="en-US" sz="2800">
                          <a:latin typeface="Verdana"/>
                          <a:ea typeface="Times New Roman"/>
                          <a:cs typeface="Times New Roman"/>
                        </a:rPr>
                        <a:t>[</a:t>
                      </a:r>
                      <a:r>
                        <a:rPr lang="ru-RU" sz="2800" b="1">
                          <a:latin typeface="Verdana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en-US" sz="2800">
                          <a:latin typeface="Verdana"/>
                          <a:ea typeface="Times New Roman"/>
                          <a:cs typeface="Times New Roman"/>
                        </a:rPr>
                        <a:t>]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анестезия, темп,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депо, интервью, компьютер, сепсис,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стресс, термос, антисептик, атеросклероз, пациент, декомпенсация, секс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пресса, демография, консистенция, сейф,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Одесса, компресс, анемия, эссенция, компетенция, юриспруденция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u="sng" dirty="0" smtClean="0"/>
              <a:t>Равнозначные:</a:t>
            </a:r>
            <a:endParaRPr lang="ru-RU" sz="3600" dirty="0" smtClean="0"/>
          </a:p>
          <a:p>
            <a:pPr algn="ctr">
              <a:buNone/>
            </a:pPr>
            <a:r>
              <a:rPr lang="ru-RU" sz="3600" dirty="0" smtClean="0"/>
              <a:t>сессия, декан, террор, диета, претензия,  дерматолог, импотенция, нейлон.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093064"/>
          </a:xfrm>
        </p:spPr>
        <p:txBody>
          <a:bodyPr>
            <a:noAutofit/>
          </a:bodyPr>
          <a:lstStyle/>
          <a:p>
            <a:r>
              <a:rPr lang="ru-RU" sz="5400" u="sng" dirty="0" smtClean="0"/>
              <a:t>Лексическая норма </a:t>
            </a:r>
            <a:r>
              <a:rPr lang="ru-RU" sz="5400" dirty="0" smtClean="0"/>
              <a:t>– правила употребления слова в речи в соответствии с особенностями его лексического значения.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13176"/>
            <a:ext cx="8229600" cy="131142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813144"/>
          </a:xfrm>
        </p:spPr>
        <p:txBody>
          <a:bodyPr>
            <a:normAutofit/>
          </a:bodyPr>
          <a:lstStyle/>
          <a:p>
            <a:r>
              <a:rPr lang="ru-RU" u="sng" dirty="0" smtClean="0"/>
              <a:t>Лексика</a:t>
            </a:r>
            <a:r>
              <a:rPr lang="ru-RU" dirty="0" smtClean="0"/>
              <a:t> – словарный состав языка.</a:t>
            </a:r>
            <a:br>
              <a:rPr lang="ru-RU" dirty="0" smtClean="0"/>
            </a:br>
            <a:r>
              <a:rPr lang="ru-RU" u="sng" dirty="0" smtClean="0"/>
              <a:t>Лексикология</a:t>
            </a:r>
            <a:r>
              <a:rPr lang="ru-RU" dirty="0" smtClean="0"/>
              <a:t> – раздел науки о языке, изучающий лексику.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165304"/>
            <a:ext cx="8229600" cy="15929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09088"/>
          </a:xfrm>
        </p:spPr>
        <p:txBody>
          <a:bodyPr/>
          <a:lstStyle/>
          <a:p>
            <a:r>
              <a:rPr lang="ru-RU" u="sng" dirty="0" smtClean="0"/>
              <a:t>Слово</a:t>
            </a:r>
            <a:r>
              <a:rPr lang="ru-RU" dirty="0" smtClean="0"/>
              <a:t> – основная значимая единица языка, обладает лексическим значением.</a:t>
            </a:r>
            <a:br>
              <a:rPr lang="ru-RU" dirty="0" smtClean="0"/>
            </a:br>
            <a:r>
              <a:rPr lang="ru-RU" u="sng" dirty="0" smtClean="0"/>
              <a:t>Лексическое значение </a:t>
            </a:r>
            <a:r>
              <a:rPr lang="ru-RU" dirty="0" smtClean="0"/>
              <a:t>– содержание слова.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949280"/>
            <a:ext cx="8229600" cy="375320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08495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НОРМА – единообразное, образцовое, общепризнанное употребление элементов языка (слов, словосочетаний, предложений)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282359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 algn="ctr">
              <a:buNone/>
            </a:pPr>
            <a:r>
              <a:rPr lang="ru-RU" sz="4000" dirty="0" smtClean="0"/>
              <a:t>Норма обязательна как для устной, так и для письменной речи.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pPr>
              <a:buNone/>
            </a:pPr>
            <a:r>
              <a:rPr lang="ru-RU" sz="3600" u="sng" dirty="0" smtClean="0"/>
              <a:t>Слова бывают:</a:t>
            </a:r>
          </a:p>
          <a:p>
            <a:r>
              <a:rPr lang="ru-RU" sz="3600" dirty="0" smtClean="0"/>
              <a:t>Однозначные (врач, моряк)</a:t>
            </a:r>
          </a:p>
          <a:p>
            <a:r>
              <a:rPr lang="ru-RU" sz="3600" dirty="0" smtClean="0"/>
              <a:t>Многозначные (чёрствый, молодая)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u="sng" dirty="0" smtClean="0"/>
              <a:t>Лексическое значение бывает:</a:t>
            </a:r>
          </a:p>
          <a:p>
            <a:r>
              <a:rPr lang="ru-RU" sz="3600" dirty="0" smtClean="0"/>
              <a:t>Прямое (стол)</a:t>
            </a:r>
          </a:p>
          <a:p>
            <a:r>
              <a:rPr lang="ru-RU" sz="3600" dirty="0" smtClean="0"/>
              <a:t>Переносное  (золотые волосы)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НАРУШЕНИЕ ЛЕКСИЧЕСКОЙ НОРМЫ: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Ошибки, связанные с непониманием лексического значения слов (заимствованных и русских)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Я не выучил урок, у меня есть алиби.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Он полиглот: и физик, и математик, и поэт.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Ошибки, связанные с употреблением многозначных слов.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dirty="0" smtClean="0"/>
              <a:t> На экране спортсмен Гаврилов в красивой комбинации.</a:t>
            </a:r>
          </a:p>
          <a:p>
            <a:pPr>
              <a:buNone/>
            </a:pPr>
            <a:r>
              <a:rPr lang="ru-RU" dirty="0" smtClean="0"/>
              <a:t>На костре – лучшие люди села.</a:t>
            </a:r>
          </a:p>
          <a:p>
            <a:pPr>
              <a:buNone/>
            </a:pPr>
            <a:r>
              <a:rPr lang="ru-RU" dirty="0" smtClean="0"/>
              <a:t>Несколько часов на нашем самолёте – и вы в раю!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Ошибки, связанные с нарушением лексической сочетаемости.</a:t>
            </a:r>
          </a:p>
          <a:p>
            <a:endParaRPr lang="ru-RU" sz="2800" dirty="0" smtClean="0"/>
          </a:p>
          <a:p>
            <a:pPr>
              <a:buNone/>
            </a:pPr>
            <a:r>
              <a:rPr lang="ru-RU" sz="2800" smtClean="0"/>
              <a:t>Стадо </a:t>
            </a:r>
            <a:r>
              <a:rPr lang="ru-RU" sz="2800" dirty="0" smtClean="0"/>
              <a:t>зайцев, глубокий день, взять автобус,</a:t>
            </a:r>
          </a:p>
          <a:p>
            <a:pPr>
              <a:buNone/>
            </a:pPr>
            <a:r>
              <a:rPr lang="ru-RU" sz="2800" dirty="0" smtClean="0"/>
              <a:t>причинить радость,  облокотиться спиной.</a:t>
            </a:r>
          </a:p>
          <a:p>
            <a:pPr>
              <a:buNone/>
            </a:pP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r>
              <a:rPr lang="ru-RU" sz="3600" dirty="0" smtClean="0"/>
              <a:t>Ошибки, связанные с употреблением омонимов.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Футболисты сегодня ушли с поля без голов.</a:t>
            </a:r>
          </a:p>
          <a:p>
            <a:pPr>
              <a:buNone/>
            </a:pPr>
            <a:r>
              <a:rPr lang="ru-RU" dirty="0" smtClean="0"/>
              <a:t>Не удержал мяч вратарь, но добить его было некому.</a:t>
            </a:r>
          </a:p>
          <a:p>
            <a:pPr>
              <a:buNone/>
            </a:pPr>
            <a:r>
              <a:rPr lang="ru-RU" dirty="0" smtClean="0"/>
              <a:t>С свинцом в груди лежал недвижим я.</a:t>
            </a:r>
          </a:p>
          <a:p>
            <a:pPr>
              <a:buNone/>
            </a:pPr>
            <a:r>
              <a:rPr lang="ru-RU" dirty="0" smtClean="0"/>
              <a:t>И шаг твой землю тяготил.</a:t>
            </a:r>
          </a:p>
          <a:p>
            <a:pPr>
              <a:buNone/>
            </a:pPr>
            <a:r>
              <a:rPr lang="ru-RU" dirty="0" smtClean="0"/>
              <a:t>Души прекрасные порывы.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/>
          <a:lstStyle/>
          <a:p>
            <a:r>
              <a:rPr lang="ru-RU" sz="3600" dirty="0" smtClean="0"/>
              <a:t>Ошибки, связанные с употреблением синонимов (относящихся к разным стилям и сферам употребления).</a:t>
            </a:r>
          </a:p>
          <a:p>
            <a:endParaRPr lang="ru-RU" sz="2800" dirty="0" smtClean="0"/>
          </a:p>
          <a:p>
            <a:r>
              <a:rPr lang="ru-RU" sz="2800" dirty="0" smtClean="0"/>
              <a:t>Похитить-украсть-стащить</a:t>
            </a:r>
          </a:p>
          <a:p>
            <a:r>
              <a:rPr lang="ru-RU" sz="2800" dirty="0" smtClean="0"/>
              <a:t>Смотреть-глядеть</a:t>
            </a:r>
          </a:p>
          <a:p>
            <a:r>
              <a:rPr lang="ru-RU" sz="2800" dirty="0" err="1" smtClean="0"/>
              <a:t>Есть-жрать</a:t>
            </a:r>
            <a:endParaRPr lang="ru-RU" sz="2800" dirty="0" smtClean="0"/>
          </a:p>
          <a:p>
            <a:r>
              <a:rPr lang="ru-RU" sz="2800" dirty="0" smtClean="0"/>
              <a:t>Изобилует - кишит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46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fontScale="92500" lnSpcReduction="20000"/>
          </a:bodyPr>
          <a:lstStyle/>
          <a:p>
            <a:r>
              <a:rPr lang="ru-RU" sz="3900" dirty="0" smtClean="0"/>
              <a:t>Ошибки, связанные с употреблением паронимов.</a:t>
            </a:r>
          </a:p>
          <a:p>
            <a:endParaRPr lang="ru-RU" i="1" dirty="0" smtClean="0"/>
          </a:p>
          <a:p>
            <a:r>
              <a:rPr lang="ru-RU" i="1" dirty="0" smtClean="0"/>
              <a:t>адресат (получатель)  – адресант (отправитель)</a:t>
            </a:r>
            <a:endParaRPr lang="ru-RU" dirty="0" smtClean="0"/>
          </a:p>
          <a:p>
            <a:r>
              <a:rPr lang="ru-RU" i="1" dirty="0" smtClean="0"/>
              <a:t>  невежа (невоспитанный)  – невежда (необразованный)</a:t>
            </a:r>
            <a:endParaRPr lang="ru-RU" dirty="0" smtClean="0"/>
          </a:p>
          <a:p>
            <a:r>
              <a:rPr lang="ru-RU" i="1" dirty="0" smtClean="0"/>
              <a:t> подпись (написанная фамилия) – роспись (живопись)</a:t>
            </a:r>
            <a:endParaRPr lang="ru-RU" dirty="0" smtClean="0"/>
          </a:p>
          <a:p>
            <a:r>
              <a:rPr lang="ru-RU" i="1" dirty="0" smtClean="0"/>
              <a:t>  представить (друга)  – предоставить (слово)</a:t>
            </a:r>
            <a:endParaRPr lang="ru-RU" dirty="0" smtClean="0"/>
          </a:p>
          <a:p>
            <a:r>
              <a:rPr lang="ru-RU" i="1" dirty="0" smtClean="0"/>
              <a:t>  экономический (кризис) – экономичный (выгодный) способ  – экономный  (бережливо расходующий) человек</a:t>
            </a:r>
            <a:endParaRPr lang="ru-RU" dirty="0" smtClean="0"/>
          </a:p>
          <a:p>
            <a:r>
              <a:rPr lang="ru-RU" i="1" dirty="0" smtClean="0"/>
              <a:t>  безответный – безответственный</a:t>
            </a:r>
            <a:endParaRPr lang="ru-RU" dirty="0" smtClean="0"/>
          </a:p>
          <a:p>
            <a:r>
              <a:rPr lang="ru-RU" i="1" dirty="0" smtClean="0"/>
              <a:t>  надеть (что?) – одеть (кого?)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486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r>
              <a:rPr lang="ru-RU" i="1" dirty="0" smtClean="0"/>
              <a:t>командировочный (удостоверение)  – командированный (человек)</a:t>
            </a:r>
            <a:endParaRPr lang="ru-RU" dirty="0" smtClean="0"/>
          </a:p>
          <a:p>
            <a:r>
              <a:rPr lang="ru-RU" i="1" dirty="0" smtClean="0"/>
              <a:t> оплатить (что?)  – заплатить (за что?)</a:t>
            </a:r>
            <a:endParaRPr lang="ru-RU" dirty="0" smtClean="0"/>
          </a:p>
          <a:p>
            <a:r>
              <a:rPr lang="ru-RU" i="1" dirty="0" smtClean="0"/>
              <a:t> поступок – проступок</a:t>
            </a:r>
            <a:endParaRPr lang="ru-RU" dirty="0" smtClean="0"/>
          </a:p>
          <a:p>
            <a:r>
              <a:rPr lang="ru-RU" i="1" dirty="0" smtClean="0"/>
              <a:t> </a:t>
            </a:r>
            <a:r>
              <a:rPr lang="ru-RU" i="1" dirty="0" err="1" smtClean="0"/>
              <a:t>запАсный</a:t>
            </a:r>
            <a:r>
              <a:rPr lang="ru-RU" i="1" dirty="0" smtClean="0"/>
              <a:t> (выход) – </a:t>
            </a:r>
            <a:r>
              <a:rPr lang="ru-RU" i="1" dirty="0" err="1" smtClean="0"/>
              <a:t>запаснОй</a:t>
            </a:r>
            <a:r>
              <a:rPr lang="ru-RU" i="1" dirty="0" smtClean="0"/>
              <a:t> (игрок)</a:t>
            </a:r>
            <a:endParaRPr lang="ru-RU" dirty="0" smtClean="0"/>
          </a:p>
          <a:p>
            <a:r>
              <a:rPr lang="ru-RU" i="1" dirty="0" smtClean="0"/>
              <a:t> </a:t>
            </a:r>
            <a:r>
              <a:rPr lang="ru-RU" i="1" dirty="0" err="1" smtClean="0"/>
              <a:t>языкОвый</a:t>
            </a:r>
            <a:r>
              <a:rPr lang="ru-RU" i="1" dirty="0" smtClean="0"/>
              <a:t> (паштет) – </a:t>
            </a:r>
            <a:r>
              <a:rPr lang="ru-RU" i="1" dirty="0" err="1" smtClean="0"/>
              <a:t>языковОй</a:t>
            </a:r>
            <a:r>
              <a:rPr lang="ru-RU" i="1" dirty="0" smtClean="0"/>
              <a:t> (барьер)</a:t>
            </a:r>
            <a:endParaRPr lang="ru-RU" dirty="0" smtClean="0"/>
          </a:p>
          <a:p>
            <a:r>
              <a:rPr lang="ru-RU" i="1" dirty="0" smtClean="0"/>
              <a:t> </a:t>
            </a:r>
            <a:r>
              <a:rPr lang="ru-RU" i="1" dirty="0" err="1" smtClean="0"/>
              <a:t>характЕрный</a:t>
            </a:r>
            <a:r>
              <a:rPr lang="ru-RU" i="1" dirty="0" smtClean="0"/>
              <a:t> (признак) – </a:t>
            </a:r>
            <a:r>
              <a:rPr lang="ru-RU" i="1" dirty="0" err="1" smtClean="0"/>
              <a:t>харАктерный</a:t>
            </a:r>
            <a:r>
              <a:rPr lang="ru-RU" i="1" dirty="0" smtClean="0"/>
              <a:t> (актёр)</a:t>
            </a:r>
            <a:endParaRPr lang="ru-RU" dirty="0" smtClean="0"/>
          </a:p>
          <a:p>
            <a:r>
              <a:rPr lang="ru-RU" i="1" dirty="0" smtClean="0"/>
              <a:t>  искусный (талантливо сделан) – искусственный (ненастоящий)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44792"/>
          </a:xfrm>
        </p:spPr>
        <p:txBody>
          <a:bodyPr>
            <a:normAutofit/>
          </a:bodyPr>
          <a:lstStyle/>
          <a:p>
            <a:r>
              <a:rPr lang="ru-RU" dirty="0" smtClean="0"/>
              <a:t>Плеоназм – употребление в речи близких по смыслу слов.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317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   Каждая минута времени, в апреле месяце, отступить назад, очень огромный, упал вниз, 5 рублей денег, свободная вакансия, памятный сувенир.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048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Тавтология – повторение однокоренных слов, одинаковых морфем.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543672"/>
          </a:xfrm>
        </p:spPr>
        <p:txBody>
          <a:bodyPr/>
          <a:lstStyle/>
          <a:p>
            <a:r>
              <a:rPr lang="ru-RU" dirty="0" smtClean="0"/>
              <a:t>Активисты активно участвовали в работе.</a:t>
            </a:r>
          </a:p>
          <a:p>
            <a:r>
              <a:rPr lang="ru-RU" dirty="0" smtClean="0"/>
              <a:t>Спросить вопрос.</a:t>
            </a:r>
          </a:p>
          <a:p>
            <a:r>
              <a:rPr lang="ru-RU" dirty="0" smtClean="0"/>
              <a:t>Ответить в ответ.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Различают следующие нормы: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Орфоэпическая (произношение)</a:t>
            </a:r>
          </a:p>
          <a:p>
            <a:r>
              <a:rPr lang="ru-RU" sz="3600" dirty="0" smtClean="0"/>
              <a:t>Орфографическая (правописание)</a:t>
            </a:r>
          </a:p>
          <a:p>
            <a:r>
              <a:rPr lang="ru-RU" sz="3600" dirty="0" smtClean="0"/>
              <a:t>Словообразовательная</a:t>
            </a:r>
          </a:p>
          <a:p>
            <a:r>
              <a:rPr lang="ru-RU" sz="3600" dirty="0" smtClean="0"/>
              <a:t>Лексическая</a:t>
            </a:r>
          </a:p>
          <a:p>
            <a:r>
              <a:rPr lang="ru-RU" sz="3600" dirty="0" smtClean="0"/>
              <a:t>Морфологическая</a:t>
            </a:r>
          </a:p>
          <a:p>
            <a:r>
              <a:rPr lang="ru-RU" sz="3600" dirty="0" smtClean="0"/>
              <a:t>Синтаксическая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447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Слова-паразиты – слова, часто и неумело повторяющиеся в речи.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3170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(Так сказать, значит, вот, понятно, да, так, собственного говоря, видите ли).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600" dirty="0" smtClean="0"/>
              <a:t>Они НЕ несут смысловой нагрузки и НЕ обладают информативностью.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Причины появления слов-паразитов в речи: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Волнение во время речи;</a:t>
            </a:r>
          </a:p>
          <a:p>
            <a:r>
              <a:rPr lang="ru-RU" sz="3200" dirty="0" smtClean="0"/>
              <a:t>Неумение подбирать нужные слова для оформления своих мыслей;</a:t>
            </a:r>
          </a:p>
          <a:p>
            <a:r>
              <a:rPr lang="ru-RU" sz="3200" dirty="0" smtClean="0"/>
              <a:t>Бедность индивидуального словаря.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Языковые нормы - явление     историческое.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Изменение литературных норм обусловлено постоянным развитием языка. То, что было нормой в прошлом столетии, сегодня может стать отклонением от неё.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46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/>
              <a:t>  </a:t>
            </a:r>
            <a:r>
              <a:rPr lang="ru-RU" sz="4400" dirty="0" smtClean="0"/>
              <a:t>В пределах литературной нормы существуют варианты (книжные, разговорные), один из которых является предпочтительным.  </a:t>
            </a:r>
          </a:p>
          <a:p>
            <a:pPr>
              <a:buNone/>
            </a:pPr>
            <a:r>
              <a:rPr lang="ru-RU" sz="4400" dirty="0" smtClean="0"/>
              <a:t>  Например, </a:t>
            </a:r>
            <a:r>
              <a:rPr lang="ru-RU" sz="4400" dirty="0" err="1" smtClean="0"/>
              <a:t>творОг</a:t>
            </a:r>
            <a:r>
              <a:rPr lang="ru-RU" sz="4400" dirty="0" smtClean="0"/>
              <a:t> и </a:t>
            </a:r>
          </a:p>
          <a:p>
            <a:pPr>
              <a:buNone/>
            </a:pPr>
            <a:r>
              <a:rPr lang="ru-RU" sz="4400" dirty="0" smtClean="0"/>
              <a:t>                             </a:t>
            </a:r>
            <a:r>
              <a:rPr lang="ru-RU" sz="4400" dirty="0" err="1" smtClean="0"/>
              <a:t>твОрог</a:t>
            </a:r>
            <a:r>
              <a:rPr lang="ru-RU" sz="4400" dirty="0" smtClean="0"/>
              <a:t> (разг.)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 fontScale="92500"/>
          </a:bodyPr>
          <a:lstStyle/>
          <a:p>
            <a:r>
              <a:rPr lang="ru-RU" sz="4000" dirty="0" smtClean="0"/>
              <a:t>За пределами литературной нормы находятся профессиональные, просторечные и устаревшие варианты.</a:t>
            </a:r>
          </a:p>
          <a:p>
            <a:r>
              <a:rPr lang="ru-RU" sz="4400" dirty="0" smtClean="0"/>
              <a:t>Литературные нормы зафиксированы в словарях современного русского литературного языка.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156960"/>
          </a:xfrm>
        </p:spPr>
        <p:txBody>
          <a:bodyPr>
            <a:normAutofit/>
          </a:bodyPr>
          <a:lstStyle/>
          <a:p>
            <a:pPr algn="ctr"/>
            <a:r>
              <a:rPr lang="ru-RU" sz="4800" u="sng" dirty="0" smtClean="0"/>
              <a:t>ОРФОЭПИЯ</a:t>
            </a:r>
            <a:r>
              <a:rPr lang="ru-RU" sz="4800" dirty="0" smtClean="0"/>
              <a:t> – СОВОКУПНОСТЬ ПРАВИЛ НОРМАТИВНОГО ПРОИЗНОШЕНИЯ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13176"/>
            <a:ext cx="8229600" cy="131142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Ударение всегда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на 1-ом слоге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820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 dirty="0" err="1">
                          <a:latin typeface="Verdana"/>
                          <a:ea typeface="Times New Roman"/>
                          <a:cs typeface="Times New Roman"/>
                        </a:rPr>
                        <a:t>свЁкла</a:t>
                      </a: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 dirty="0" err="1">
                          <a:latin typeface="Verdana"/>
                          <a:ea typeface="Times New Roman"/>
                          <a:cs typeface="Times New Roman"/>
                        </a:rPr>
                        <a:t>увЕдомить</a:t>
                      </a: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кУхонный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сОгнутый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Verdana"/>
                          <a:ea typeface="Times New Roman"/>
                          <a:cs typeface="Times New Roman"/>
                        </a:rPr>
                        <a:t>тУфля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кАмбала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Verdana"/>
                          <a:ea typeface="Times New Roman"/>
                          <a:cs typeface="Times New Roman"/>
                        </a:rPr>
                        <a:t>знАмение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бАрмен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Иконопись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блАговест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гЕрбовый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Verdana"/>
                          <a:ea typeface="Times New Roman"/>
                          <a:cs typeface="Times New Roman"/>
                        </a:rPr>
                        <a:t>мЫтарь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зАговор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Verdana"/>
                          <a:ea typeface="Times New Roman"/>
                          <a:cs typeface="Times New Roman"/>
                        </a:rPr>
                        <a:t>Ягодица-Ягодицы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нАчатый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Ишиас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срЕдства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тОрты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чЕрпать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щпрИцы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стАтуя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склАды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слИвовый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Verdana"/>
                          <a:ea typeface="Times New Roman"/>
                          <a:cs typeface="Times New Roman"/>
                        </a:rPr>
                        <a:t>шАрфы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Verdana"/>
                          <a:ea typeface="Times New Roman"/>
                          <a:cs typeface="Times New Roman"/>
                        </a:rPr>
                        <a:t>йОгурт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Verdana"/>
                          <a:ea typeface="Times New Roman"/>
                          <a:cs typeface="Times New Roman"/>
                        </a:rPr>
                        <a:t>вы </a:t>
                      </a:r>
                      <a:r>
                        <a:rPr lang="ru-RU" sz="2000" dirty="0" err="1">
                          <a:latin typeface="Verdana"/>
                          <a:ea typeface="Times New Roman"/>
                          <a:cs typeface="Times New Roman"/>
                        </a:rPr>
                        <a:t>прАвы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Ударение всегда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на 2-ом слоге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820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12420" algn="l"/>
                        </a:tabLst>
                      </a:pPr>
                      <a:r>
                        <a:rPr lang="ru-RU" sz="2000" b="0" dirty="0" err="1">
                          <a:latin typeface="Verdana"/>
                          <a:ea typeface="Times New Roman"/>
                          <a:cs typeface="Times New Roman"/>
                        </a:rPr>
                        <a:t>балОванный</a:t>
                      </a: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Verdana"/>
                          <a:ea typeface="Times New Roman"/>
                          <a:cs typeface="Times New Roman"/>
                        </a:rPr>
                        <a:t>ходАтайствовать</a:t>
                      </a: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 dirty="0" err="1">
                          <a:latin typeface="Verdana"/>
                          <a:ea typeface="Times New Roman"/>
                          <a:cs typeface="Times New Roman"/>
                        </a:rPr>
                        <a:t>ломОта</a:t>
                      </a: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  <a:tabLst>
                          <a:tab pos="312420" algn="l"/>
                        </a:tabLs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бутИк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экспЕрт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дремОта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12420" algn="l"/>
                        </a:tabLs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давнИшний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квартАл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кремЕнь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  <a:tabLst>
                          <a:tab pos="312420" algn="l"/>
                        </a:tabLs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мытАрство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красИвее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факсИмиле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коклЮш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завИдно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заИндеветь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Verdana"/>
                          <a:ea typeface="Times New Roman"/>
                          <a:cs typeface="Times New Roman"/>
                        </a:rPr>
                        <a:t>инсУльт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Verdana"/>
                          <a:ea typeface="Times New Roman"/>
                          <a:cs typeface="Times New Roman"/>
                        </a:rPr>
                        <a:t>ходАтайствовать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толИка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Verdana"/>
                          <a:ea typeface="Times New Roman"/>
                          <a:cs typeface="Times New Roman"/>
                        </a:rPr>
                        <a:t>агЕнт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Verdana"/>
                          <a:ea typeface="Times New Roman"/>
                          <a:cs typeface="Times New Roman"/>
                        </a:rPr>
                        <a:t>сирОты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заплЕсневелый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закУпорка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принУдить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Verdana"/>
                          <a:ea typeface="Times New Roman"/>
                          <a:cs typeface="Times New Roman"/>
                        </a:rPr>
                        <a:t>кружИтся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закУпоренный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придАное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Verdana"/>
                          <a:ea typeface="Times New Roman"/>
                          <a:cs typeface="Times New Roman"/>
                        </a:rPr>
                        <a:t>о </a:t>
                      </a:r>
                      <a:r>
                        <a:rPr lang="ru-RU" sz="2000" dirty="0" err="1">
                          <a:latin typeface="Verdana"/>
                          <a:ea typeface="Times New Roman"/>
                          <a:cs typeface="Times New Roman"/>
                        </a:rPr>
                        <a:t>деньгАх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звонИт, звонИшь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Verdana"/>
                          <a:ea typeface="Times New Roman"/>
                          <a:cs typeface="Times New Roman"/>
                        </a:rPr>
                        <a:t>танцОвщица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по средАм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неврОлог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Verdana"/>
                          <a:ea typeface="Times New Roman"/>
                          <a:cs typeface="Times New Roman"/>
                        </a:rPr>
                        <a:t>умЕрший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симмЕтрия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оптОвый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Verdana"/>
                          <a:ea typeface="Times New Roman"/>
                          <a:cs typeface="Times New Roman"/>
                        </a:rPr>
                        <a:t>фенОмен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Verdana"/>
                          <a:ea typeface="Times New Roman"/>
                          <a:cs typeface="Times New Roman"/>
                        </a:rPr>
                        <a:t>за бортОм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Verdana"/>
                          <a:ea typeface="Times New Roman"/>
                          <a:cs typeface="Times New Roman"/>
                        </a:rPr>
                        <a:t>ходАтайство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Verdana"/>
                          <a:ea typeface="Times New Roman"/>
                          <a:cs typeface="Times New Roman"/>
                        </a:rPr>
                        <a:t>щ</a:t>
                      </a:r>
                      <a:r>
                        <a:rPr lang="ru-RU" sz="2000" dirty="0" err="1" smtClean="0">
                          <a:latin typeface="Verdana"/>
                          <a:ea typeface="Times New Roman"/>
                          <a:cs typeface="Times New Roman"/>
                        </a:rPr>
                        <a:t>авЕль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122</TotalTime>
  <Words>707</Words>
  <Application>Microsoft Office PowerPoint</Application>
  <PresentationFormat>Экран (4:3)</PresentationFormat>
  <Paragraphs>211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7" baseType="lpstr">
      <vt:lpstr>Calibri</vt:lpstr>
      <vt:lpstr>Constantia</vt:lpstr>
      <vt:lpstr>Times New Roman</vt:lpstr>
      <vt:lpstr>Verdana</vt:lpstr>
      <vt:lpstr>Wingdings 2</vt:lpstr>
      <vt:lpstr>Поток</vt:lpstr>
      <vt:lpstr>ОРФОЭПИЧЕСКАЯ НОРМА. ЛЕКСИЧЕСКАЯ НОРМА</vt:lpstr>
      <vt:lpstr>НОРМА – единообразное, образцовое, общепризнанное употребление элементов языка (слов, словосочетаний, предложений) </vt:lpstr>
      <vt:lpstr>Различают следующие нормы:</vt:lpstr>
      <vt:lpstr>  Языковые нормы - явление     историческое.</vt:lpstr>
      <vt:lpstr>Презентация PowerPoint</vt:lpstr>
      <vt:lpstr>Презентация PowerPoint</vt:lpstr>
      <vt:lpstr>ОРФОЭПИЯ – СОВОКУПНОСТЬ ПРАВИЛ НОРМАТИВНОГО ПРОИЗНОШЕНИЯ</vt:lpstr>
      <vt:lpstr>Ударение всегда  на 1-ом слоге</vt:lpstr>
      <vt:lpstr>Ударение всегда  на 2-ом слоге</vt:lpstr>
      <vt:lpstr>Ударение всегда  на 3-ем слоге</vt:lpstr>
      <vt:lpstr>Ударение всегда  на 4-ом слоге</vt:lpstr>
      <vt:lpstr>Ударение всегда  на 5-ом слоге</vt:lpstr>
      <vt:lpstr>Равноправные варианты</vt:lpstr>
      <vt:lpstr>Запомните:</vt:lpstr>
      <vt:lpstr>Презентация PowerPoint</vt:lpstr>
      <vt:lpstr>Презентация PowerPoint</vt:lpstr>
      <vt:lpstr>Лексическая норма – правила употребления слова в речи в соответствии с особенностями его лексического значения.</vt:lpstr>
      <vt:lpstr>Лексика – словарный состав языка. Лексикология – раздел науки о языке, изучающий лексику. </vt:lpstr>
      <vt:lpstr>Слово – основная значимая единица языка, обладает лексическим значением. Лексическое значение – содержание слова.</vt:lpstr>
      <vt:lpstr>Презентация PowerPoint</vt:lpstr>
      <vt:lpstr>НАРУШЕНИЕ ЛЕКСИЧЕСКОЙ НОРМЫ: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Плеоназм – употребление в речи близких по смыслу слов.</vt:lpstr>
      <vt:lpstr>Тавтология – повторение однокоренных слов, одинаковых морфем.</vt:lpstr>
      <vt:lpstr>Слова-паразиты – слова, часто и неумело повторяющиеся в речи.</vt:lpstr>
      <vt:lpstr>Причины появления слов-паразитов в речи: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ЯЗЫКОВЫЕ НОРМЫ</dc:title>
  <dc:creator>Хьюго</dc:creator>
  <cp:lastModifiedBy>Пользователь Windows</cp:lastModifiedBy>
  <cp:revision>29</cp:revision>
  <dcterms:created xsi:type="dcterms:W3CDTF">2014-11-30T19:28:04Z</dcterms:created>
  <dcterms:modified xsi:type="dcterms:W3CDTF">2019-04-01T06:32:53Z</dcterms:modified>
</cp:coreProperties>
</file>