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7" r:id="rId31"/>
    <p:sldId id="318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3" r:id="rId50"/>
    <p:sldId id="316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12/31/2020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8098" y="1528233"/>
            <a:ext cx="8825658" cy="2677648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Злокачественные опухоли кожи</a:t>
            </a:r>
          </a:p>
        </p:txBody>
      </p:sp>
    </p:spTree>
    <p:extLst>
      <p:ext uri="{BB962C8B-B14F-4D97-AF65-F5344CB8AC3E}">
        <p14:creationId xmlns:p14="http://schemas.microsoft.com/office/powerpoint/2010/main" val="68084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50603" cy="3911600"/>
          </a:xfrm>
        </p:spPr>
        <p:txBody>
          <a:bodyPr>
            <a:noAutofit/>
          </a:bodyPr>
          <a:lstStyle/>
          <a:p>
            <a:r>
              <a:rPr lang="ru-RU" sz="2400" dirty="0"/>
              <a:t>В 2018 г. в Российской Федерации меланомой кожи заболело 11258 человек </a:t>
            </a:r>
            <a:r>
              <a:rPr lang="ru-RU" sz="2400" dirty="0" smtClean="0"/>
              <a:t>, </a:t>
            </a:r>
            <a:r>
              <a:rPr lang="ru-RU" sz="2400" dirty="0"/>
              <a:t>при этом лиц до 18 лет (0-17 лет) – 19 пациентов. В возрасте 0-14 лет заболело 6 пациентов (4 мальчика и 2 девочки), а возрасте 15-17 лет – 13 пациентов. В 2018 г. грубый показатель заболеваемости (оба пола) составил 0,02 на 100 000 населения в возрастной группе 0-14 лет и 0,04 в возрастной группе 15-17 лет, стандартизованный – численно не отличался от грубого (Таблица 1). В структуре заболеваемости меланома кожи в 2018 г. составила менее 1 % и мальчиков и у девочек в обеих возрастных группах . </a:t>
            </a:r>
          </a:p>
        </p:txBody>
      </p:sp>
    </p:spTree>
    <p:extLst>
      <p:ext uri="{BB962C8B-B14F-4D97-AF65-F5344CB8AC3E}">
        <p14:creationId xmlns:p14="http://schemas.microsoft.com/office/powerpoint/2010/main" val="218644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9" y="2290905"/>
            <a:ext cx="10516620" cy="43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411" y="2227943"/>
            <a:ext cx="11037046" cy="4254500"/>
          </a:xfrm>
        </p:spPr>
        <p:txBody>
          <a:bodyPr>
            <a:noAutofit/>
          </a:bodyPr>
          <a:lstStyle/>
          <a:p>
            <a:r>
              <a:rPr lang="ru-RU" sz="2000" dirty="0" err="1"/>
              <a:t>Cателлитами</a:t>
            </a:r>
            <a:r>
              <a:rPr lang="ru-RU" sz="2000" dirty="0"/>
              <a:t> называют опухолевые отсевы или узелки (макро- или микроскопические) в пределах 2 см от первичной опухоли. Транзитными метастазами называют метастазы в кожу или подкожную клетчатку на расстоянии более 2 см от первичной опухоли, но не распространяющиеся за пределы регионарных лимфатических узлов. Изолированные опухолевые клетки, которые представляют собой отдельные клетки или кластеры клеток не более 0,2 мм в наибольшем измерении и которые могут быть обнаружены при помощи рутинного окрашивания гематоксилином и эозином или </a:t>
            </a:r>
            <a:r>
              <a:rPr lang="ru-RU" sz="2000" dirty="0" err="1"/>
              <a:t>иммуногистохимического</a:t>
            </a:r>
            <a:r>
              <a:rPr lang="ru-RU" sz="2000" dirty="0"/>
              <a:t> окрашивания, выявляемые в регионарных лимфатических узлах, классифицируются как метастазы (N1, N2 или N3 в зависимости от количества пораженных лимфатических узлов).</a:t>
            </a:r>
          </a:p>
        </p:txBody>
      </p:sp>
    </p:spTree>
    <p:extLst>
      <p:ext uri="{BB962C8B-B14F-4D97-AF65-F5344CB8AC3E}">
        <p14:creationId xmlns:p14="http://schemas.microsoft.com/office/powerpoint/2010/main" val="348431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ПРОЯВЛЕНИЯ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52632" cy="4025900"/>
          </a:xfrm>
        </p:spPr>
        <p:txBody>
          <a:bodyPr>
            <a:normAutofit/>
          </a:bodyPr>
          <a:lstStyle/>
          <a:p>
            <a:r>
              <a:rPr lang="ru-RU" sz="2400" dirty="0"/>
              <a:t>В большинстве случаев клиническая диагностика первичной меланомы кожи у взрослых и подростков не вызывает затруднений у подготовленного </a:t>
            </a:r>
            <a:r>
              <a:rPr lang="ru-RU" sz="2400" dirty="0" smtClean="0"/>
              <a:t>специалиста. </a:t>
            </a:r>
            <a:r>
              <a:rPr lang="ru-RU" sz="2400" dirty="0"/>
              <a:t>С меланомой кожи у детей могут возникать значительные трудности. Выделяют 4 наиболее распространенные клинические формы меланомы: поверхностно-распространяющуюся, узловую, лентиго-меланому и </a:t>
            </a:r>
            <a:r>
              <a:rPr lang="ru-RU" sz="2400" dirty="0" err="1"/>
              <a:t>акрально-лентигинозную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991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83" y="2325914"/>
            <a:ext cx="11581331" cy="4368799"/>
          </a:xfrm>
        </p:spPr>
        <p:txBody>
          <a:bodyPr>
            <a:normAutofit/>
          </a:bodyPr>
          <a:lstStyle/>
          <a:p>
            <a:r>
              <a:rPr lang="ru-RU" sz="2000" dirty="0"/>
              <a:t>Поверхностно-распространяющаяся меланома составляет около 70 % случаев меланомы кожи и в целом имеет относительно благоприятный прогноз, что связано с присутствием 2 фаз в ее развитии. Для фазы радиального роста характерен низкий потенциал метастазирования (II уровень инвазии по Кларку), и она может продолжаться в течение нескольких лет. Затем меланома переходит в фазу вертикального роста, которая характеризуется инвазией клеток опухоли в ретикулярный и подкожно-жировой слои и высоким потенциалом метастазирования. </a:t>
            </a:r>
            <a:r>
              <a:rPr lang="ru-RU" sz="2000" dirty="0" err="1"/>
              <a:t>Поверхностнораспространяющаяся</a:t>
            </a:r>
            <a:r>
              <a:rPr lang="ru-RU" sz="2000" dirty="0"/>
              <a:t> форма меланомы развивается на внешне неизмененной коже – </a:t>
            </a:r>
            <a:r>
              <a:rPr lang="ru-RU" sz="2000" dirty="0" err="1"/>
              <a:t>de</a:t>
            </a:r>
            <a:r>
              <a:rPr lang="ru-RU" sz="2000" dirty="0"/>
              <a:t> </a:t>
            </a:r>
            <a:r>
              <a:rPr lang="ru-RU" sz="2000" dirty="0" err="1"/>
              <a:t>novo</a:t>
            </a:r>
            <a:r>
              <a:rPr lang="ru-RU" sz="2000" dirty="0"/>
              <a:t> или на фоне пигментного </a:t>
            </a:r>
            <a:r>
              <a:rPr lang="ru-RU" sz="2000" dirty="0" err="1"/>
              <a:t>невуса</a:t>
            </a:r>
            <a:r>
              <a:rPr lang="ru-RU" sz="2000" dirty="0"/>
              <a:t> в виде небольшого плоского узелка темного, почти черного цвета, диметром 1–3 мм, с постепенным развитием уплотнения и изменением границ; поверхность его становится неровной, очертания неправильными, легко травмируется и кровоточит. Нередко рост опухоли сопровождается субъективными ощущениями в виде зуда и дискомфорта («ощущения опухоли»). </a:t>
            </a:r>
          </a:p>
        </p:txBody>
      </p:sp>
    </p:spTree>
    <p:extLst>
      <p:ext uri="{BB962C8B-B14F-4D97-AF65-F5344CB8AC3E}">
        <p14:creationId xmlns:p14="http://schemas.microsoft.com/office/powerpoint/2010/main" val="142055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868" y="2423886"/>
            <a:ext cx="11037046" cy="4254500"/>
          </a:xfrm>
        </p:spPr>
        <p:txBody>
          <a:bodyPr>
            <a:normAutofit/>
          </a:bodyPr>
          <a:lstStyle/>
          <a:p>
            <a:r>
              <a:rPr lang="ru-RU" sz="2800" dirty="0"/>
              <a:t>Узловая (</a:t>
            </a:r>
            <a:r>
              <a:rPr lang="ru-RU" sz="2800" dirty="0" err="1"/>
              <a:t>нодуляpная</a:t>
            </a:r>
            <a:r>
              <a:rPr lang="ru-RU" sz="2800" dirty="0"/>
              <a:t>) меланома характеризуется первично вертикальным ростом и считается самым неблагоприятным в плане прогноза типом опухоли. Узловой вариант меланомы представлен плотным узлом с бугристой поверхностью различных размеров, поверхность ее изъязвляется, кровоточит и покрывается корками. </a:t>
            </a:r>
          </a:p>
        </p:txBody>
      </p:sp>
    </p:spTree>
    <p:extLst>
      <p:ext uri="{BB962C8B-B14F-4D97-AF65-F5344CB8AC3E}">
        <p14:creationId xmlns:p14="http://schemas.microsoft.com/office/powerpoint/2010/main" val="166444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68" y="2342242"/>
            <a:ext cx="11450703" cy="4287157"/>
          </a:xfrm>
        </p:spPr>
        <p:txBody>
          <a:bodyPr>
            <a:noAutofit/>
          </a:bodyPr>
          <a:lstStyle/>
          <a:p>
            <a:r>
              <a:rPr lang="ru-RU" sz="2000" dirty="0"/>
              <a:t>Лентиго-меланома, как и поверхностно-распространяющаяся меланома, в своей эволюции претерпевает </a:t>
            </a:r>
            <a:r>
              <a:rPr lang="ru-RU" sz="2000" dirty="0" err="1"/>
              <a:t>двухфазность</a:t>
            </a:r>
            <a:r>
              <a:rPr lang="ru-RU" sz="2000" dirty="0"/>
              <a:t> процесса, причем фаза радиального роста при этом типе опухоли может длиться гораздо дольше – 10 и более лет. Условно можно выделить 2 стадии в фазе радиального роста: 1-я стадия не является инвазивной и соответствует злокачественному лентиго – </a:t>
            </a:r>
            <a:r>
              <a:rPr lang="ru-RU" sz="2000" dirty="0" err="1"/>
              <a:t>melanoma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situ</a:t>
            </a:r>
            <a:r>
              <a:rPr lang="ru-RU" sz="2000" dirty="0"/>
              <a:t>. Далее начинается инвазивный рост и переход злокачественного лентиго в лентиго-меланому; скорость инвазии в данном случае менее выражена, чем при меланоме поверхностно-распространяющегося типа. Вертикальный рост в глубину дермы и подкожно-жирового слоя характерен и для лентиго-меланомы, однако может реализоваться в течение ряда лет, а не месяцев, как при меланоме </a:t>
            </a:r>
            <a:r>
              <a:rPr lang="ru-RU" sz="2000" dirty="0" err="1"/>
              <a:t>поверхностнораспространяющегося</a:t>
            </a:r>
            <a:r>
              <a:rPr lang="ru-RU" sz="2000" dirty="0"/>
              <a:t> типа, что объясняет отсутствие заметных изменений в биологическом течении опухоли и низкий риск развития метастазов. Прогноз при этой форме меланомы более благоприятный, чем при поверхностно-распространяющейся.</a:t>
            </a:r>
          </a:p>
        </p:txBody>
      </p:sp>
    </p:spTree>
    <p:extLst>
      <p:ext uri="{BB962C8B-B14F-4D97-AF65-F5344CB8AC3E}">
        <p14:creationId xmlns:p14="http://schemas.microsoft.com/office/powerpoint/2010/main" val="337988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83" y="2342242"/>
            <a:ext cx="11401717" cy="4287157"/>
          </a:xfrm>
        </p:spPr>
        <p:txBody>
          <a:bodyPr>
            <a:normAutofit/>
          </a:bodyPr>
          <a:lstStyle/>
          <a:p>
            <a:r>
              <a:rPr lang="ru-RU" sz="2400" dirty="0" err="1"/>
              <a:t>Акрально-лентигинозная</a:t>
            </a:r>
            <a:r>
              <a:rPr lang="ru-RU" sz="2400" dirty="0"/>
              <a:t> меланома локализуется на дистальных участках конечностей – коже кистей и стоп, в области ногтевого ложа и проксимального околоногтевого валика. Для нее также свойственна </a:t>
            </a:r>
            <a:r>
              <a:rPr lang="ru-RU" sz="2400" dirty="0" err="1"/>
              <a:t>двухфазность</a:t>
            </a:r>
            <a:r>
              <a:rPr lang="ru-RU" sz="2400" dirty="0"/>
              <a:t> развития: фаза горизонтального роста, что соответствует биологическому поведению лентиго-меланомы, и фаза вертикального инвазивного роста. Этот тип опухоли отличается более агрессивным характером течения, чаще и раньше </a:t>
            </a:r>
            <a:r>
              <a:rPr lang="ru-RU" sz="2400" dirty="0" err="1"/>
              <a:t>метастазирует</a:t>
            </a:r>
            <a:r>
              <a:rPr lang="ru-RU" sz="2400" dirty="0"/>
              <a:t>, кроме того, специфическая локализация затрудняет визуализацию опухоли, и в большинстве случаев она диагностируется уже на стадии инвазивного роста. </a:t>
            </a:r>
          </a:p>
        </p:txBody>
      </p:sp>
    </p:spTree>
    <p:extLst>
      <p:ext uri="{BB962C8B-B14F-4D97-AF65-F5344CB8AC3E}">
        <p14:creationId xmlns:p14="http://schemas.microsoft.com/office/powerpoint/2010/main" val="57330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4600"/>
            <a:ext cx="11805556" cy="4343400"/>
          </a:xfrm>
        </p:spPr>
        <p:txBody>
          <a:bodyPr>
            <a:noAutofit/>
          </a:bodyPr>
          <a:lstStyle/>
          <a:p>
            <a:r>
              <a:rPr lang="ru-RU" sz="2000" dirty="0"/>
              <a:t>При клинико-анамнестическом анализе картина </a:t>
            </a:r>
            <a:r>
              <a:rPr lang="ru-RU" sz="2000" dirty="0" err="1"/>
              <a:t>поверхностнораспространяющейся</a:t>
            </a:r>
            <a:r>
              <a:rPr lang="ru-RU" sz="2000" dirty="0"/>
              <a:t> меланомы кожи лучше всего описывается классической аббревиатурой ABCDE: А (</a:t>
            </a:r>
            <a:r>
              <a:rPr lang="ru-RU" sz="2000" dirty="0" err="1"/>
              <a:t>asymmetry</a:t>
            </a:r>
            <a:r>
              <a:rPr lang="ru-RU" sz="2000" dirty="0"/>
              <a:t>) – поверхностно-распространяющая меланома кожи имеет вид пигментного пятна, характеризующегося асимметрией: если провести через образование две взаимно перпендикулярных линии, то ни одна из половин по форме не будет соответствовать друг другу. B (</a:t>
            </a:r>
            <a:r>
              <a:rPr lang="ru-RU" sz="2000" dirty="0" err="1"/>
              <a:t>border</a:t>
            </a:r>
            <a:r>
              <a:rPr lang="ru-RU" sz="2000" dirty="0"/>
              <a:t>) – границы меланомы кожи имеют неравномерный характер: они могут быть неровными, нечеткими, иметь «географические» очертания. С (</a:t>
            </a:r>
            <a:r>
              <a:rPr lang="ru-RU" sz="2000" dirty="0" err="1"/>
              <a:t>color</a:t>
            </a:r>
            <a:r>
              <a:rPr lang="ru-RU" sz="2000" dirty="0"/>
              <a:t>) – для поверхностно-распространяющейся меланомы кожи характерна полихромия – наличие нескольких цветов в одном образовании. D (</a:t>
            </a:r>
            <a:r>
              <a:rPr lang="ru-RU" sz="2000" dirty="0" err="1"/>
              <a:t>diameter</a:t>
            </a:r>
            <a:r>
              <a:rPr lang="ru-RU" sz="2000" dirty="0"/>
              <a:t>) – размеры поверхностно-распространяющейся меланомы кожи чаще всего превышают 0,5 см. E (</a:t>
            </a:r>
            <a:r>
              <a:rPr lang="ru-RU" sz="2000" dirty="0" err="1"/>
              <a:t>evolution</a:t>
            </a:r>
            <a:r>
              <a:rPr lang="ru-RU" sz="2000" dirty="0"/>
              <a:t> или </a:t>
            </a:r>
            <a:r>
              <a:rPr lang="ru-RU" sz="2000" dirty="0" err="1"/>
              <a:t>elevation</a:t>
            </a:r>
            <a:r>
              <a:rPr lang="ru-RU" sz="2000" dirty="0"/>
              <a:t> – эволюция или возвышение) – для меланомы кожи всегда характерна какая-либо эволюция в течение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71304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86" y="1861457"/>
            <a:ext cx="11674927" cy="4392385"/>
          </a:xfrm>
        </p:spPr>
        <p:txBody>
          <a:bodyPr>
            <a:noAutofit/>
          </a:bodyPr>
          <a:lstStyle/>
          <a:p>
            <a:r>
              <a:rPr lang="ru-RU" sz="1600" dirty="0"/>
              <a:t>Правило ABCDE неприменимо для меланомы малых размеров (менее 0,5 см), а также для узловой меланомы, поскольку формирующийся узел на первых порах может быть симметричным, с ровными границами, гомогенного черного или сине-черного цвета, диаметр может быть любым. Симптом эволюции образования, тем не менее, остается актуальным – пациенты отмечают рост </a:t>
            </a:r>
            <a:r>
              <a:rPr lang="ru-RU" sz="1600" dirty="0" err="1"/>
              <a:t>экзофитных</a:t>
            </a:r>
            <a:r>
              <a:rPr lang="ru-RU" sz="1600" dirty="0"/>
              <a:t> элементов на поверхности новообразования в течение времени, иногда – чувство боли или жжения, появившееся в области опухоли. Более редкие клинические формы меланомы (меланома по типу злокачественного лентиго, </a:t>
            </a:r>
            <a:r>
              <a:rPr lang="ru-RU" sz="1600" dirty="0" err="1"/>
              <a:t>акрально-лентигинозная</a:t>
            </a:r>
            <a:r>
              <a:rPr lang="ru-RU" sz="1600" dirty="0"/>
              <a:t> меланома, </a:t>
            </a:r>
            <a:r>
              <a:rPr lang="ru-RU" sz="1600" dirty="0" err="1"/>
              <a:t>подногтевая</a:t>
            </a:r>
            <a:r>
              <a:rPr lang="ru-RU" sz="1600" dirty="0"/>
              <a:t> меланома, </a:t>
            </a:r>
            <a:r>
              <a:rPr lang="ru-RU" sz="1600" dirty="0" err="1"/>
              <a:t>беспигментная</a:t>
            </a:r>
            <a:r>
              <a:rPr lang="ru-RU" sz="1600" dirty="0"/>
              <a:t> форма опухоли и др.) могут вызывать затруднения в клинической диагностике, в связи с чем рекомендованы дополнительные </a:t>
            </a:r>
            <a:r>
              <a:rPr lang="ru-RU" sz="1600" dirty="0" err="1"/>
              <a:t>неинвазивные</a:t>
            </a:r>
            <a:r>
              <a:rPr lang="ru-RU" sz="1600" dirty="0"/>
              <a:t> методы диагностики (</a:t>
            </a:r>
            <a:r>
              <a:rPr lang="ru-RU" sz="1600" dirty="0" err="1"/>
              <a:t>дерматоскопия</a:t>
            </a:r>
            <a:r>
              <a:rPr lang="ru-RU" sz="1600" dirty="0"/>
              <a:t>), применяемые подготовленными специалистами </a:t>
            </a:r>
            <a:r>
              <a:rPr lang="ru-RU" sz="1600" dirty="0" smtClean="0"/>
              <a:t>, </a:t>
            </a:r>
            <a:r>
              <a:rPr lang="ru-RU" sz="1600" dirty="0"/>
              <a:t>при этом в случае затруднения интерпретации полученных данных или неоднозначности </a:t>
            </a:r>
            <a:r>
              <a:rPr lang="ru-RU" sz="1600" dirty="0" err="1"/>
              <a:t>дерматоскопической</a:t>
            </a:r>
            <a:r>
              <a:rPr lang="ru-RU" sz="1600" dirty="0"/>
              <a:t> картины показано выполнение биопсии новообразования </a:t>
            </a:r>
            <a:r>
              <a:rPr lang="ru-RU" sz="1600" dirty="0" smtClean="0"/>
              <a:t>. </a:t>
            </a:r>
            <a:r>
              <a:rPr lang="ru-RU" sz="1600" dirty="0"/>
              <a:t>Другим приемом клинической диагностики меланомы кожи является </a:t>
            </a:r>
            <a:r>
              <a:rPr lang="ru-RU" sz="1600" dirty="0" err="1"/>
              <a:t>внутрииндивидуальный</a:t>
            </a:r>
            <a:r>
              <a:rPr lang="ru-RU" sz="1600" dirty="0"/>
              <a:t> сравнительный анализ (симптомы «гадкого утенка» и «красной шапочки»). Симптом «гадкого утенка» основан на общей оценке всех имеющихся новообразований кожи и явном отличии меланомы от имеющихся доброкачественных пигментных новообразований. Другим вариантом симптома «гадкого утенка» является обнаружение единственного, изменяющегося с течением времени, новообразования в определенной топографической области, особенно если динамические изменения противоречат стереотипным эволюционным и возрастным особенностям течения доброкачественных пигментных опухолей кожи. Симптом «красной шапочки» характеризуется </a:t>
            </a:r>
            <a:r>
              <a:rPr lang="ru-RU" sz="1600" dirty="0" err="1"/>
              <a:t>дерматоскопическими</a:t>
            </a:r>
            <a:r>
              <a:rPr lang="ru-RU" sz="1600" dirty="0"/>
              <a:t> отличиями злокачественного новообразования от доброкачественных </a:t>
            </a:r>
            <a:r>
              <a:rPr lang="ru-RU" sz="1600" dirty="0" err="1"/>
              <a:t>невусов</a:t>
            </a:r>
            <a:r>
              <a:rPr lang="ru-RU" sz="1600" dirty="0"/>
              <a:t> при клинически однотипной картине </a:t>
            </a:r>
          </a:p>
        </p:txBody>
      </p:sp>
    </p:spTree>
    <p:extLst>
      <p:ext uri="{BB962C8B-B14F-4D97-AF65-F5344CB8AC3E}">
        <p14:creationId xmlns:p14="http://schemas.microsoft.com/office/powerpoint/2010/main" val="406377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ЗЛОКАЧЕСТВЕННЫЕ ОПУХОЛИ КОЖИ</a:t>
            </a:r>
            <a:b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98271"/>
            <a:ext cx="10487317" cy="5143500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Только 1–2% всех опухолей кожи, удаляемых  у детей, в том числе раннего возраста,  являются злокачественными.</a:t>
            </a:r>
          </a:p>
          <a:p>
            <a:r>
              <a:rPr lang="ru-RU" altLang="ru-RU" sz="2400" dirty="0"/>
              <a:t>Они включают такие нозологии  как:</a:t>
            </a:r>
          </a:p>
          <a:p>
            <a:r>
              <a:rPr lang="ru-RU" altLang="ru-RU" sz="2400" dirty="0" err="1"/>
              <a:t>фибросаркома</a:t>
            </a:r>
            <a:endParaRPr lang="ru-RU" altLang="ru-RU" sz="2400" dirty="0"/>
          </a:p>
          <a:p>
            <a:r>
              <a:rPr lang="ru-RU" altLang="ru-RU" sz="2400" dirty="0" err="1"/>
              <a:t>рабдомиосаркома</a:t>
            </a:r>
            <a:endParaRPr lang="ru-RU" altLang="ru-RU" sz="2400" dirty="0"/>
          </a:p>
          <a:p>
            <a:r>
              <a:rPr lang="ru-RU" altLang="ru-RU" sz="2400" dirty="0" err="1"/>
              <a:t>ангиосаркома</a:t>
            </a:r>
            <a:endParaRPr lang="ru-RU" altLang="ru-RU" sz="2400" dirty="0"/>
          </a:p>
          <a:p>
            <a:r>
              <a:rPr lang="ru-RU" altLang="ru-RU" sz="2400" dirty="0" err="1"/>
              <a:t>нейробластома</a:t>
            </a:r>
            <a:endParaRPr lang="ru-RU" altLang="ru-RU" sz="2400" dirty="0"/>
          </a:p>
          <a:p>
            <a:r>
              <a:rPr lang="ru-RU" altLang="ru-RU" sz="2400" dirty="0"/>
              <a:t>Опухоль  злокачественной периферической нервной оболочки</a:t>
            </a:r>
          </a:p>
          <a:p>
            <a:r>
              <a:rPr lang="ru-RU" altLang="ru-RU" sz="2400" dirty="0"/>
              <a:t>Кожные </a:t>
            </a:r>
            <a:r>
              <a:rPr lang="ru-RU" altLang="ru-RU" sz="2400" dirty="0" err="1"/>
              <a:t>лимфомы</a:t>
            </a:r>
            <a:r>
              <a:rPr lang="ru-RU" altLang="ru-RU" sz="2400" dirty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590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25" y="2064656"/>
            <a:ext cx="11728289" cy="4385129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/>
              <a:t>детей клиническая картина часто может быть иной. </a:t>
            </a:r>
            <a:r>
              <a:rPr lang="ru-RU" sz="2400" dirty="0" err="1"/>
              <a:t>Cordoro</a:t>
            </a:r>
            <a:r>
              <a:rPr lang="ru-RU" sz="2400" dirty="0"/>
              <a:t> и </a:t>
            </a:r>
            <a:r>
              <a:rPr lang="ru-RU" sz="2400" dirty="0" err="1"/>
              <a:t>соавт</a:t>
            </a:r>
            <a:r>
              <a:rPr lang="ru-RU" sz="2400" dirty="0"/>
              <a:t>. обнаружили, что у 60% детей в возрасте до 10 лет и 40% подростков клиническая картина меланомы не соответствовала традиционным критериям </a:t>
            </a:r>
            <a:r>
              <a:rPr lang="ru-RU" sz="2400" dirty="0" smtClean="0"/>
              <a:t>ABCDE. </a:t>
            </a:r>
            <a:r>
              <a:rPr lang="ru-RU" sz="2400" dirty="0"/>
              <a:t>У детей встречалась симметричность новообразования, ровные границы, однородный цвет и диаметры ≤6 мм. Таким образом, </a:t>
            </a:r>
            <a:r>
              <a:rPr lang="ru-RU" sz="2400" dirty="0" err="1"/>
              <a:t>Кордоро</a:t>
            </a:r>
            <a:r>
              <a:rPr lang="ru-RU" sz="2400" dirty="0"/>
              <a:t> и соавторы </a:t>
            </a:r>
            <a:r>
              <a:rPr lang="ru-RU" sz="2400" dirty="0" smtClean="0"/>
              <a:t>предложили </a:t>
            </a:r>
            <a:r>
              <a:rPr lang="ru-RU" sz="2400" dirty="0"/>
              <a:t>следующие критерии, более специфичные для детской меланомы: A = </a:t>
            </a:r>
            <a:r>
              <a:rPr lang="ru-RU" sz="2400" dirty="0" err="1"/>
              <a:t>амеланотичность</a:t>
            </a:r>
            <a:r>
              <a:rPr lang="ru-RU" sz="2400" dirty="0"/>
              <a:t>; B = кровоточивость, узел; C = однородность цвета; D = </a:t>
            </a:r>
            <a:r>
              <a:rPr lang="ru-RU" sz="2400" dirty="0" err="1"/>
              <a:t>de</a:t>
            </a:r>
            <a:r>
              <a:rPr lang="ru-RU" sz="2400" dirty="0"/>
              <a:t> </a:t>
            </a:r>
            <a:r>
              <a:rPr lang="ru-RU" sz="2400" dirty="0" err="1"/>
              <a:t>novo</a:t>
            </a:r>
            <a:r>
              <a:rPr lang="ru-RU" sz="2400" dirty="0"/>
              <a:t>, любой диаметр; E = эволюция образования. Меланомы у детей имеют тенденцию быть </a:t>
            </a:r>
            <a:r>
              <a:rPr lang="ru-RU" sz="2400" dirty="0" err="1"/>
              <a:t>беспигментными</a:t>
            </a:r>
            <a:r>
              <a:rPr lang="ru-RU" sz="2400" dirty="0"/>
              <a:t> и узловыми, представляя собой быстро растущую опухоль, которая может имитировать </a:t>
            </a:r>
            <a:r>
              <a:rPr lang="ru-RU" sz="2400" dirty="0" err="1"/>
              <a:t>пиогенную</a:t>
            </a:r>
            <a:r>
              <a:rPr lang="ru-RU" sz="2400" dirty="0"/>
              <a:t> гранулему, келоидный рубец или бородавку, а не меняющийся </a:t>
            </a:r>
            <a:r>
              <a:rPr lang="ru-RU" sz="2400" dirty="0" err="1"/>
              <a:t>невус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38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54" y="2358570"/>
            <a:ext cx="11613989" cy="4319815"/>
          </a:xfrm>
        </p:spPr>
        <p:txBody>
          <a:bodyPr>
            <a:noAutofit/>
          </a:bodyPr>
          <a:lstStyle/>
          <a:p>
            <a:r>
              <a:rPr lang="ru-RU" sz="2800" dirty="0"/>
              <a:t>Еще одно мнемоническое правило – это CUP, которое включает в себя однородность цвета (розовый, красный) (С - </a:t>
            </a:r>
            <a:r>
              <a:rPr lang="ru-RU" sz="2800" dirty="0" err="1"/>
              <a:t>color</a:t>
            </a:r>
            <a:r>
              <a:rPr lang="ru-RU" sz="2800" dirty="0"/>
              <a:t> </a:t>
            </a:r>
            <a:r>
              <a:rPr lang="ru-RU" sz="2800" dirty="0" err="1"/>
              <a:t>uniformity</a:t>
            </a:r>
            <a:r>
              <a:rPr lang="ru-RU" sz="2800" dirty="0"/>
              <a:t> (</a:t>
            </a:r>
            <a:r>
              <a:rPr lang="ru-RU" sz="2800" dirty="0" err="1"/>
              <a:t>pink</a:t>
            </a:r>
            <a:r>
              <a:rPr lang="ru-RU" sz="2800" dirty="0"/>
              <a:t>/</a:t>
            </a:r>
            <a:r>
              <a:rPr lang="ru-RU" sz="2800" dirty="0" err="1"/>
              <a:t>red</a:t>
            </a:r>
            <a:r>
              <a:rPr lang="ru-RU" sz="2800" dirty="0"/>
              <a:t>),), наличие изъязвления и вертикального утолщения (U - </a:t>
            </a:r>
            <a:r>
              <a:rPr lang="ru-RU" sz="2800" dirty="0" err="1"/>
              <a:t>ulceration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upward</a:t>
            </a:r>
            <a:r>
              <a:rPr lang="ru-RU" sz="2800" dirty="0"/>
              <a:t> </a:t>
            </a:r>
            <a:r>
              <a:rPr lang="ru-RU" sz="2800" dirty="0" err="1"/>
              <a:t>thickening</a:t>
            </a:r>
            <a:r>
              <a:rPr lang="ru-RU" sz="2800" dirty="0"/>
              <a:t>), наличие признаков </a:t>
            </a:r>
            <a:r>
              <a:rPr lang="ru-RU" sz="2800" dirty="0" err="1"/>
              <a:t>пиогенной</a:t>
            </a:r>
            <a:r>
              <a:rPr lang="ru-RU" sz="2800" dirty="0"/>
              <a:t> гранулемы и появление 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novo</a:t>
            </a:r>
            <a:r>
              <a:rPr lang="ru-RU" sz="2800" dirty="0"/>
              <a:t> (P - </a:t>
            </a:r>
            <a:r>
              <a:rPr lang="ru-RU" sz="2800" dirty="0" err="1"/>
              <a:t>pyogenic</a:t>
            </a:r>
            <a:r>
              <a:rPr lang="ru-RU" sz="2800" dirty="0"/>
              <a:t> </a:t>
            </a:r>
            <a:r>
              <a:rPr lang="ru-RU" sz="2800" dirty="0" err="1"/>
              <a:t>granuloma</a:t>
            </a:r>
            <a:r>
              <a:rPr lang="ru-RU" sz="2800" dirty="0"/>
              <a:t>–</a:t>
            </a:r>
            <a:r>
              <a:rPr lang="ru-RU" sz="2800" dirty="0" err="1"/>
              <a:t>like</a:t>
            </a:r>
            <a:r>
              <a:rPr lang="ru-RU" sz="2800" dirty="0"/>
              <a:t> </a:t>
            </a:r>
            <a:r>
              <a:rPr lang="ru-RU" sz="2800" dirty="0" err="1"/>
              <a:t>lesions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pop-up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new</a:t>
            </a:r>
            <a:r>
              <a:rPr lang="ru-RU" sz="2800" dirty="0"/>
              <a:t> </a:t>
            </a:r>
            <a:r>
              <a:rPr lang="ru-RU" sz="2800" dirty="0" err="1"/>
              <a:t>lesions</a:t>
            </a:r>
            <a:r>
              <a:rPr lang="ru-RU" sz="2800" dirty="0" smtClean="0"/>
              <a:t>). </a:t>
            </a:r>
            <a:r>
              <a:rPr lang="ru-RU" sz="2800" dirty="0"/>
              <a:t>Особую проблему у детей вызывает клиническая и инструментальная дифференциальная диагностика </a:t>
            </a:r>
            <a:r>
              <a:rPr lang="ru-RU" sz="2800" dirty="0" err="1"/>
              <a:t>невуса</a:t>
            </a:r>
            <a:r>
              <a:rPr lang="ru-RU" sz="2800" dirty="0"/>
              <a:t> </a:t>
            </a:r>
            <a:r>
              <a:rPr lang="ru-RU" sz="2800" dirty="0" err="1"/>
              <a:t>Спитц</a:t>
            </a:r>
            <a:r>
              <a:rPr lang="ru-RU" sz="2800" dirty="0"/>
              <a:t> и меланомы из </a:t>
            </a:r>
            <a:r>
              <a:rPr lang="ru-RU" sz="2800" dirty="0" err="1"/>
              <a:t>невуса</a:t>
            </a:r>
            <a:r>
              <a:rPr lang="ru-RU" sz="2800" dirty="0"/>
              <a:t> </a:t>
            </a:r>
            <a:r>
              <a:rPr lang="ru-RU" sz="2800" dirty="0" err="1"/>
              <a:t>Спитц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576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54" y="2342243"/>
            <a:ext cx="11891575" cy="4385128"/>
          </a:xfrm>
        </p:spPr>
        <p:txBody>
          <a:bodyPr>
            <a:normAutofit/>
          </a:bodyPr>
          <a:lstStyle/>
          <a:p>
            <a:r>
              <a:rPr lang="ru-RU" sz="2400" dirty="0" err="1"/>
              <a:t>Невус</a:t>
            </a:r>
            <a:r>
              <a:rPr lang="ru-RU" sz="2400" dirty="0"/>
              <a:t> </a:t>
            </a:r>
            <a:r>
              <a:rPr lang="ru-RU" sz="2400" dirty="0" err="1"/>
              <a:t>Спитц</a:t>
            </a:r>
            <a:r>
              <a:rPr lang="ru-RU" sz="2400" dirty="0"/>
              <a:t> - это особый тип доброкачественного </a:t>
            </a:r>
            <a:r>
              <a:rPr lang="ru-RU" sz="2400" dirty="0" err="1"/>
              <a:t>меланоцитарного</a:t>
            </a:r>
            <a:r>
              <a:rPr lang="ru-RU" sz="2400" dirty="0"/>
              <a:t> новообразования, который чаще всего развивается у детей. </a:t>
            </a:r>
            <a:r>
              <a:rPr lang="ru-RU" sz="2400" dirty="0" err="1"/>
              <a:t>Невус</a:t>
            </a:r>
            <a:r>
              <a:rPr lang="ru-RU" sz="2400" dirty="0"/>
              <a:t> </a:t>
            </a:r>
            <a:r>
              <a:rPr lang="ru-RU" sz="2400" dirty="0" err="1"/>
              <a:t>Спитц</a:t>
            </a:r>
            <a:r>
              <a:rPr lang="ru-RU" sz="2400" dirty="0"/>
              <a:t> классически представляет собой одиночную розовую, красную или коричневую папулу, чаще всего на лице (особенно у маленьких детей) или нижней конечности. Первоначальный рост имеет тенденцию быть быстрым, что может вызывать тревогу у родителей и врачей. Поверхность может быть гладкой или покрытой бороздками, в связи с чем </a:t>
            </a:r>
            <a:r>
              <a:rPr lang="ru-RU" sz="2400" dirty="0" err="1"/>
              <a:t>невус</a:t>
            </a:r>
            <a:r>
              <a:rPr lang="ru-RU" sz="2400" dirty="0"/>
              <a:t> обычно ошибочно диагностируется как вульгарная бородавка, </a:t>
            </a:r>
            <a:r>
              <a:rPr lang="ru-RU" sz="2400" dirty="0" err="1"/>
              <a:t>пиогенная</a:t>
            </a:r>
            <a:r>
              <a:rPr lang="ru-RU" sz="2400" dirty="0"/>
              <a:t> гранулема, </a:t>
            </a:r>
            <a:r>
              <a:rPr lang="ru-RU" sz="2400" dirty="0" err="1"/>
              <a:t>дерматофиброма</a:t>
            </a:r>
            <a:r>
              <a:rPr lang="ru-RU" sz="2400" dirty="0"/>
              <a:t> или ювенильная </a:t>
            </a:r>
            <a:r>
              <a:rPr lang="ru-RU" sz="2400" dirty="0" err="1"/>
              <a:t>ксантогранулема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769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54" y="2342242"/>
            <a:ext cx="11842589" cy="4352471"/>
          </a:xfrm>
        </p:spPr>
        <p:txBody>
          <a:bodyPr>
            <a:normAutofit/>
          </a:bodyPr>
          <a:lstStyle/>
          <a:p>
            <a:r>
              <a:rPr lang="ru-RU" sz="2000" dirty="0"/>
              <a:t>Особая клиническая картина, до крайности затрудняющая раннюю диагностику, наблюдается при возникновении меланомы во врождённом гигантском </a:t>
            </a:r>
            <a:r>
              <a:rPr lang="ru-RU" sz="2000" dirty="0" err="1"/>
              <a:t>меланоцитарном</a:t>
            </a:r>
            <a:r>
              <a:rPr lang="ru-RU" sz="2000" dirty="0"/>
              <a:t> </a:t>
            </a:r>
            <a:r>
              <a:rPr lang="ru-RU" sz="2000" dirty="0" err="1"/>
              <a:t>невусе</a:t>
            </a:r>
            <a:r>
              <a:rPr lang="ru-RU" sz="2000" dirty="0"/>
              <a:t>. Врожденные </a:t>
            </a:r>
            <a:r>
              <a:rPr lang="ru-RU" sz="2000" dirty="0" err="1"/>
              <a:t>меланоцитарные</a:t>
            </a:r>
            <a:r>
              <a:rPr lang="ru-RU" sz="2000" dirty="0"/>
              <a:t> </a:t>
            </a:r>
            <a:r>
              <a:rPr lang="ru-RU" sz="2000" dirty="0" err="1"/>
              <a:t>невусы</a:t>
            </a:r>
            <a:r>
              <a:rPr lang="ru-RU" sz="2000" dirty="0"/>
              <a:t> классически определяются как присутствующие при рождении. Множественные недавние клинические исследователи свидетельствуют, что ВМН встречаются приблизительно у 2-3% новорожденных вне зависимости от этнической принадлежности </a:t>
            </a:r>
            <a:r>
              <a:rPr lang="ru-RU" sz="2000" dirty="0" smtClean="0"/>
              <a:t>. </a:t>
            </a:r>
            <a:r>
              <a:rPr lang="ru-RU" sz="2000" dirty="0"/>
              <a:t>Хотя малые и средние ВМН относительно распространены, большие или гигантские ВМН встречаются только приблизительно в 1 случае на 20 000 – 50 000 новорожденных. Врожденные </a:t>
            </a:r>
            <a:r>
              <a:rPr lang="ru-RU" sz="2000" dirty="0" err="1"/>
              <a:t>невусы</a:t>
            </a:r>
            <a:r>
              <a:rPr lang="ru-RU" sz="2000" dirty="0"/>
              <a:t> классифицируют по их размерам во взрослом возрасте, которых они могут достичь по мере роста ребенка: малые врожденные </a:t>
            </a:r>
            <a:r>
              <a:rPr lang="ru-RU" sz="2000" dirty="0" err="1"/>
              <a:t>невусы</a:t>
            </a:r>
            <a:r>
              <a:rPr lang="ru-RU" sz="2000" dirty="0"/>
              <a:t> (менее 1,5 см); средние врожденные </a:t>
            </a:r>
            <a:r>
              <a:rPr lang="ru-RU" sz="2000" dirty="0" err="1"/>
              <a:t>невусы</a:t>
            </a:r>
            <a:r>
              <a:rPr lang="ru-RU" sz="2000" dirty="0"/>
              <a:t> (от 1,5 до 20 см), большие врожденные </a:t>
            </a:r>
            <a:r>
              <a:rPr lang="ru-RU" sz="2000" dirty="0" err="1"/>
              <a:t>невусы</a:t>
            </a:r>
            <a:r>
              <a:rPr lang="ru-RU" sz="2000" dirty="0"/>
              <a:t> (от 20 до 40 см) и гигантские врожденные </a:t>
            </a:r>
            <a:r>
              <a:rPr lang="ru-RU" sz="2000" dirty="0" err="1"/>
              <a:t>невусы</a:t>
            </a:r>
            <a:r>
              <a:rPr lang="ru-RU" sz="2000" dirty="0"/>
              <a:t> (от 40 до 60 см и более 60 см) </a:t>
            </a:r>
            <a:r>
              <a:rPr lang="ru-RU" sz="2000" dirty="0" smtClean="0"/>
              <a:t>. </a:t>
            </a:r>
            <a:r>
              <a:rPr lang="ru-RU" sz="2000" dirty="0"/>
              <a:t>Риск развития меланомы в малом и среднем ВМН составляет </a:t>
            </a:r>
          </a:p>
        </p:txBody>
      </p:sp>
    </p:spTree>
    <p:extLst>
      <p:ext uri="{BB962C8B-B14F-4D97-AF65-F5344CB8AC3E}">
        <p14:creationId xmlns:p14="http://schemas.microsoft.com/office/powerpoint/2010/main" val="342082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25" y="2358570"/>
            <a:ext cx="11662975" cy="4336143"/>
          </a:xfrm>
        </p:spPr>
        <p:txBody>
          <a:bodyPr>
            <a:noAutofit/>
          </a:bodyPr>
          <a:lstStyle/>
          <a:p>
            <a:r>
              <a:rPr lang="ru-RU" sz="2800" dirty="0"/>
              <a:t>В некоторых случаях меланома манифестирует с увеличения лимфатических узлов, которые на первом этапе неверно расцениваются как лимфаденит, </a:t>
            </a:r>
            <a:r>
              <a:rPr lang="ru-RU" sz="2800" dirty="0" err="1"/>
              <a:t>лимфома</a:t>
            </a:r>
            <a:r>
              <a:rPr lang="ru-RU" sz="2800" dirty="0"/>
              <a:t> или метастазы рака без выявленного первичного очага. Своевременно проведенная тонкоигольная биопсия или </a:t>
            </a:r>
            <a:r>
              <a:rPr lang="ru-RU" sz="2800" dirty="0" err="1"/>
              <a:t>core</a:t>
            </a:r>
            <a:r>
              <a:rPr lang="ru-RU" sz="2800" dirty="0"/>
              <a:t>-биопсия (иногда с последующим </a:t>
            </a:r>
            <a:r>
              <a:rPr lang="ru-RU" sz="2800" dirty="0" err="1"/>
              <a:t>иммуногистохимическим</a:t>
            </a:r>
            <a:r>
              <a:rPr lang="ru-RU" sz="2800" dirty="0"/>
              <a:t> или </a:t>
            </a:r>
            <a:r>
              <a:rPr lang="ru-RU" sz="2800" dirty="0" err="1"/>
              <a:t>иммуноцитохимическим</a:t>
            </a:r>
            <a:r>
              <a:rPr lang="ru-RU" sz="2800" dirty="0"/>
              <a:t> анализом) увеличенного лимфатического узла позволяет отличить другие причины </a:t>
            </a:r>
            <a:r>
              <a:rPr lang="ru-RU" sz="2800" dirty="0" err="1"/>
              <a:t>лимфаденопатии</a:t>
            </a:r>
            <a:r>
              <a:rPr lang="ru-RU" sz="2800" dirty="0"/>
              <a:t> от метастазов меланомы. </a:t>
            </a:r>
          </a:p>
        </p:txBody>
      </p:sp>
    </p:spTree>
    <p:extLst>
      <p:ext uri="{BB962C8B-B14F-4D97-AF65-F5344CB8AC3E}">
        <p14:creationId xmlns:p14="http://schemas.microsoft.com/office/powerpoint/2010/main" val="323587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10601617" cy="3993243"/>
          </a:xfrm>
        </p:spPr>
        <p:txBody>
          <a:bodyPr>
            <a:noAutofit/>
          </a:bodyPr>
          <a:lstStyle/>
          <a:p>
            <a:r>
              <a:rPr lang="ru-RU" sz="2400" dirty="0"/>
              <a:t>При локализации меланомы на слизистых оболочках полости носа и околоносовых пазух самыми частыми симптомами бывают заложенность носа и носовые кровотечения. Реже встречаются диплопия, экзофтальм, боли и деформация контуров лица. При локализации меланомы на слизистых оболочках полости клинически заболевание на ранних стадиях протекает бессимптомно, на поздних стадиях появляются такие симптомы, как боль, изъязвление и кровоточивость. </a:t>
            </a:r>
          </a:p>
        </p:txBody>
      </p:sp>
    </p:spTree>
    <p:extLst>
      <p:ext uri="{BB962C8B-B14F-4D97-AF65-F5344CB8AC3E}">
        <p14:creationId xmlns:p14="http://schemas.microsoft.com/office/powerpoint/2010/main" val="2073002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2286000"/>
            <a:ext cx="11887200" cy="4572000"/>
          </a:xfrm>
        </p:spPr>
        <p:txBody>
          <a:bodyPr>
            <a:normAutofit/>
          </a:bodyPr>
          <a:lstStyle/>
          <a:p>
            <a:r>
              <a:rPr lang="ru-RU" sz="2400" dirty="0"/>
              <a:t>В соответствии с правилами классификации UICC, для оценки состояния регионарных узлов допускается клинический или радиологический метод, в то время как правила AJCC строго рекомендуют выполнять морфологическую оценку состояния регионарных лимфатических узлов и указывать </a:t>
            </a:r>
            <a:r>
              <a:rPr lang="ru-RU" sz="2400" dirty="0" err="1"/>
              <a:t>Nx</a:t>
            </a:r>
            <a:r>
              <a:rPr lang="ru-RU" sz="2400" dirty="0"/>
              <a:t> всегда, когда биопсия сторожевого лимфатического узла не выполнялась или регионарные лимфатические узлы ранее удалены по иной причине. Исключение: морфологическое </a:t>
            </a:r>
            <a:r>
              <a:rPr lang="ru-RU" sz="2400" dirty="0" err="1"/>
              <a:t>стадирование</a:t>
            </a:r>
            <a:r>
              <a:rPr lang="ru-RU" sz="2400" dirty="0"/>
              <a:t> не требуется для меланомы с категорией̆ Т1, следует использовать клинические </a:t>
            </a:r>
            <a:r>
              <a:rPr lang="ru-RU" sz="2400" dirty="0" smtClean="0"/>
              <a:t>данные. При </a:t>
            </a:r>
            <a:r>
              <a:rPr lang="ru-RU" sz="2400" dirty="0"/>
              <a:t>стадии </a:t>
            </a:r>
            <a:r>
              <a:rPr lang="ru-RU" sz="2400" dirty="0" err="1"/>
              <a:t>Tis</a:t>
            </a:r>
            <a:r>
              <a:rPr lang="ru-RU" sz="2400" dirty="0"/>
              <a:t> или T1 не требуется морфологическая верификация состояния лимфатических узлов. Допускается использовать клиническую оценку состояния лимфатических узлов для патологического </a:t>
            </a:r>
            <a:r>
              <a:rPr lang="ru-RU" sz="2400" dirty="0" err="1"/>
              <a:t>стадирования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16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11" y="2342243"/>
            <a:ext cx="11858918" cy="4368800"/>
          </a:xfrm>
        </p:spPr>
        <p:txBody>
          <a:bodyPr>
            <a:normAutofit/>
          </a:bodyPr>
          <a:lstStyle/>
          <a:p>
            <a:r>
              <a:rPr lang="ru-RU" sz="2800" dirty="0"/>
              <a:t>Критерии установления диагноза/состояния: </a:t>
            </a:r>
            <a:endParaRPr lang="ru-RU" sz="2800" dirty="0" smtClean="0"/>
          </a:p>
          <a:p>
            <a:r>
              <a:rPr lang="ru-RU" sz="2800" dirty="0" smtClean="0"/>
              <a:t>1</a:t>
            </a:r>
            <a:r>
              <a:rPr lang="ru-RU" sz="2800" dirty="0"/>
              <a:t>. данные анамнеза; 2. данные </a:t>
            </a:r>
            <a:r>
              <a:rPr lang="ru-RU" sz="2800" dirty="0" err="1"/>
              <a:t>физикального</a:t>
            </a:r>
            <a:r>
              <a:rPr lang="ru-RU" sz="2800" dirty="0"/>
              <a:t> обследования и, в ряде случаев, </a:t>
            </a:r>
            <a:r>
              <a:rPr lang="ru-RU" sz="2800" dirty="0" err="1"/>
              <a:t>дерматоскопического</a:t>
            </a:r>
            <a:r>
              <a:rPr lang="ru-RU" sz="2800" dirty="0"/>
              <a:t> исследования; 3. данные прижизненного патолого-анатомического исследования </a:t>
            </a:r>
            <a:r>
              <a:rPr lang="ru-RU" sz="2800" dirty="0" err="1"/>
              <a:t>биопсийного</a:t>
            </a:r>
            <a:r>
              <a:rPr lang="ru-RU" sz="2800" dirty="0"/>
              <a:t> материала. </a:t>
            </a:r>
            <a:endParaRPr lang="ru-RU" sz="2800" dirty="0" smtClean="0"/>
          </a:p>
          <a:p>
            <a:r>
              <a:rPr lang="ru-RU" sz="2800" dirty="0" smtClean="0"/>
              <a:t>Принципы </a:t>
            </a:r>
            <a:r>
              <a:rPr lang="ru-RU" sz="2800" dirty="0"/>
              <a:t>диагностики меланомы у пациентов детского возраста не отличаются от принципов диагностики данного заболевания у пациентов взрослого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205454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2269671"/>
            <a:ext cx="11821884" cy="4588329"/>
          </a:xfrm>
        </p:spPr>
        <p:txBody>
          <a:bodyPr>
            <a:noAutofit/>
          </a:bodyPr>
          <a:lstStyle/>
          <a:p>
            <a:r>
              <a:rPr lang="ru-RU" sz="2400" dirty="0"/>
              <a:t>У детей изменение </a:t>
            </a:r>
            <a:r>
              <a:rPr lang="ru-RU" sz="2400" dirty="0" err="1"/>
              <a:t>невуса</a:t>
            </a:r>
            <a:r>
              <a:rPr lang="ru-RU" sz="2400" dirty="0"/>
              <a:t> не должно использоваться в качестве единственного критерия для его удаления! Естественная эволюция доброкачественных пигментных поражений у детей в определенный момент может соответствовать критериям диагностики меланомы, в частности алгоритму «ABCDE» (асимметрия, неравномерность границы, изменчивость цвета, диаметр &gt; 6 мм, эволюция</a:t>
            </a:r>
            <a:r>
              <a:rPr lang="ru-RU" sz="2400" dirty="0" smtClean="0"/>
              <a:t>). </a:t>
            </a:r>
            <a:r>
              <a:rPr lang="ru-RU" sz="2400" dirty="0"/>
              <a:t>Следует помнить, модификацию правила ABCDE для детской меланомы: A = </a:t>
            </a:r>
            <a:r>
              <a:rPr lang="ru-RU" sz="2400" dirty="0" err="1"/>
              <a:t>амеланотичность</a:t>
            </a:r>
            <a:r>
              <a:rPr lang="ru-RU" sz="2400" dirty="0"/>
              <a:t>; B = кровоточивость, узел; C = однородность цвета; D = </a:t>
            </a:r>
            <a:r>
              <a:rPr lang="ru-RU" sz="2400" dirty="0" err="1"/>
              <a:t>de</a:t>
            </a:r>
            <a:r>
              <a:rPr lang="ru-RU" sz="2400" dirty="0"/>
              <a:t> </a:t>
            </a:r>
            <a:r>
              <a:rPr lang="ru-RU" sz="2400" dirty="0" err="1"/>
              <a:t>novo</a:t>
            </a:r>
            <a:r>
              <a:rPr lang="ru-RU" sz="2400" dirty="0"/>
              <a:t>, любой диаметр; E = эволюция образования. Меланомы у детей имеют тенденцию быть </a:t>
            </a:r>
            <a:r>
              <a:rPr lang="ru-RU" sz="2400" dirty="0" err="1"/>
              <a:t>беспигментными</a:t>
            </a:r>
            <a:r>
              <a:rPr lang="ru-RU" sz="2400" dirty="0"/>
              <a:t> и узловыми, представляя собой быстро растущую опухоль, которая может имитировать </a:t>
            </a:r>
            <a:r>
              <a:rPr lang="ru-RU" sz="2400" dirty="0" err="1"/>
              <a:t>пиогенную</a:t>
            </a:r>
            <a:r>
              <a:rPr lang="ru-RU" sz="2400" dirty="0"/>
              <a:t> гранулему, келоидный рубец или бородавку, а не меняющийся </a:t>
            </a:r>
            <a:r>
              <a:rPr lang="ru-RU" sz="2400" dirty="0" err="1"/>
              <a:t>невус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66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11" y="2293257"/>
            <a:ext cx="11760946" cy="4352472"/>
          </a:xfrm>
        </p:spPr>
        <p:txBody>
          <a:bodyPr>
            <a:noAutofit/>
          </a:bodyPr>
          <a:lstStyle/>
          <a:p>
            <a:r>
              <a:rPr lang="ru-RU" sz="2400" dirty="0"/>
              <a:t>Наибольшую сложность в дифференциальной диагностике </a:t>
            </a:r>
            <a:r>
              <a:rPr lang="ru-RU" sz="2400" dirty="0" err="1"/>
              <a:t>меланоцитарных</a:t>
            </a:r>
            <a:r>
              <a:rPr lang="ru-RU" sz="2400" dirty="0"/>
              <a:t> образований у детей представляют собой </a:t>
            </a:r>
            <a:r>
              <a:rPr lang="ru-RU" sz="2400" dirty="0" err="1"/>
              <a:t>спитцоидные</a:t>
            </a:r>
            <a:r>
              <a:rPr lang="ru-RU" sz="2400" dirty="0"/>
              <a:t> образования (доброкачественные и атипические). Пигментированные </a:t>
            </a:r>
            <a:r>
              <a:rPr lang="ru-RU" sz="2400" dirty="0" err="1"/>
              <a:t>невусы</a:t>
            </a:r>
            <a:r>
              <a:rPr lang="ru-RU" sz="2400" dirty="0"/>
              <a:t> (</a:t>
            </a:r>
            <a:r>
              <a:rPr lang="ru-RU" sz="2400" dirty="0" err="1"/>
              <a:t>невус</a:t>
            </a:r>
            <a:r>
              <a:rPr lang="ru-RU" sz="2400" dirty="0"/>
              <a:t> Рида) </a:t>
            </a:r>
            <a:r>
              <a:rPr lang="ru-RU" sz="2400" dirty="0" err="1"/>
              <a:t>дерматоскопически</a:t>
            </a:r>
            <a:r>
              <a:rPr lang="ru-RU" sz="2400" dirty="0"/>
              <a:t> имеют характерную симметричную структуру напоминающую «взрыв звезды». Такая структура состоит из центральной темной, однородной пигментированной бесструктурной области, окруженной периферическими радиальными линиями (псевдоподиями) или многоуровневыми глобулами. Непигментированные </a:t>
            </a:r>
            <a:r>
              <a:rPr lang="ru-RU" sz="2400" dirty="0" err="1"/>
              <a:t>невусы</a:t>
            </a:r>
            <a:r>
              <a:rPr lang="ru-RU" sz="2400" dirty="0"/>
              <a:t> Шпиц могут </a:t>
            </a:r>
            <a:r>
              <a:rPr lang="ru-RU" sz="2400" dirty="0" err="1"/>
              <a:t>дерматоскопически</a:t>
            </a:r>
            <a:r>
              <a:rPr lang="ru-RU" sz="2400" dirty="0"/>
              <a:t> демонстрировать точечные сосуды и негативную сеть (белые линии) и представляют наибольшую диагностическую сложность </a:t>
            </a:r>
          </a:p>
        </p:txBody>
      </p:sp>
    </p:spTree>
    <p:extLst>
      <p:ext uri="{BB962C8B-B14F-4D97-AF65-F5344CB8AC3E}">
        <p14:creationId xmlns:p14="http://schemas.microsoft.com/office/powerpoint/2010/main" val="35472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/>
              <a:t>а также </a:t>
            </a:r>
            <a:r>
              <a:rPr lang="ru-RU" altLang="ru-RU" sz="2800" dirty="0" err="1"/>
              <a:t>полузлокачественные</a:t>
            </a:r>
            <a:r>
              <a:rPr lang="ru-RU" altLang="ru-RU" sz="2800" dirty="0"/>
              <a:t> (или условно злокачественные): </a:t>
            </a:r>
          </a:p>
          <a:p>
            <a:r>
              <a:rPr lang="ru-RU" altLang="ru-RU" sz="2800" dirty="0"/>
              <a:t>Детские </a:t>
            </a:r>
            <a:r>
              <a:rPr lang="ru-RU" altLang="ru-RU" sz="2800" dirty="0" err="1"/>
              <a:t>фиброматозы</a:t>
            </a:r>
            <a:endParaRPr lang="ru-RU" altLang="ru-RU" sz="2800" dirty="0"/>
          </a:p>
          <a:p>
            <a:r>
              <a:rPr lang="ru-RU" altLang="ru-RU" sz="2800" dirty="0" err="1"/>
              <a:t>Гемангиоэндотелиома</a:t>
            </a:r>
            <a:endParaRPr lang="ru-RU" altLang="ru-RU" sz="2800" dirty="0"/>
          </a:p>
          <a:p>
            <a:r>
              <a:rPr lang="ru-RU" altLang="ru-RU" sz="2800" dirty="0" err="1"/>
              <a:t>Дерматофибросаркома</a:t>
            </a:r>
            <a:r>
              <a:rPr lang="ru-RU" altLang="ru-RU" sz="2800" dirty="0"/>
              <a:t> </a:t>
            </a:r>
            <a:r>
              <a:rPr lang="ru-RU" altLang="ru-RU" sz="2800" dirty="0" err="1"/>
              <a:t>протуберанс</a:t>
            </a:r>
            <a:r>
              <a:rPr lang="ru-RU" altLang="ru-RU" sz="2800" dirty="0"/>
              <a:t>  (</a:t>
            </a:r>
            <a:r>
              <a:rPr lang="ru-RU" altLang="ru-RU" sz="2800" dirty="0" err="1"/>
              <a:t>выбухающая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дерматофибросаркома</a:t>
            </a:r>
            <a:r>
              <a:rPr lang="ru-RU" altLang="ru-RU" sz="2800" dirty="0"/>
              <a:t>).</a:t>
            </a:r>
          </a:p>
          <a:p>
            <a:endParaRPr lang="ru-RU" alt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4793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err="1"/>
              <a:t>Невус</a:t>
            </a:r>
            <a:r>
              <a:rPr lang="ru-RU" altLang="ru-RU" dirty="0"/>
              <a:t> Шпица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owqo93fpiuc4633lp1zthz57-wpengine.netdna-ssl.com/wp-content/uploads/sites/11/2019/01/ch1440.fig4_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362200"/>
            <a:ext cx="6197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99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err="1"/>
              <a:t>Невус</a:t>
            </a:r>
            <a:r>
              <a:rPr lang="ru-RU" altLang="ru-RU" dirty="0"/>
              <a:t> Шпица</a:t>
            </a:r>
            <a:endParaRPr lang="ru-RU" dirty="0"/>
          </a:p>
        </p:txBody>
      </p:sp>
      <p:pic>
        <p:nvPicPr>
          <p:cNvPr id="6" name="Объект 3" descr="http://gidmed.com/wp-content/uploads/2016/06/nevus-shpits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2519" y="2799442"/>
            <a:ext cx="5253575" cy="3416300"/>
          </a:xfrm>
        </p:spPr>
      </p:pic>
    </p:spTree>
    <p:extLst>
      <p:ext uri="{BB962C8B-B14F-4D97-AF65-F5344CB8AC3E}">
        <p14:creationId xmlns:p14="http://schemas.microsoft.com/office/powerpoint/2010/main" val="2719100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54" y="2293257"/>
            <a:ext cx="11826260" cy="4417786"/>
          </a:xfrm>
        </p:spPr>
        <p:txBody>
          <a:bodyPr>
            <a:normAutofit/>
          </a:bodyPr>
          <a:lstStyle/>
          <a:p>
            <a:r>
              <a:rPr lang="ru-RU" sz="2400" dirty="0"/>
              <a:t>Последовательная цифровая дермоскопическая визуализация включает фиксацию и оценку последовательных дермоскопических изображений одного или нескольких </a:t>
            </a:r>
            <a:r>
              <a:rPr lang="ru-RU" sz="2400" dirty="0" err="1"/>
              <a:t>меланоцитарных</a:t>
            </a:r>
            <a:r>
              <a:rPr lang="ru-RU" sz="2400" dirty="0"/>
              <a:t> очагов, разделенных интервалом времени, для выявления подозрительных изменений. </a:t>
            </a:r>
            <a:endParaRPr lang="ru-RU" sz="2400" dirty="0" smtClean="0"/>
          </a:p>
          <a:p>
            <a:r>
              <a:rPr lang="ru-RU" sz="2400" dirty="0"/>
              <a:t>Динамическая цифровая </a:t>
            </a:r>
            <a:r>
              <a:rPr lang="ru-RU" sz="2400" dirty="0" err="1"/>
              <a:t>дерматосопия</a:t>
            </a:r>
            <a:r>
              <a:rPr lang="ru-RU" sz="2400" dirty="0"/>
              <a:t> может быть очень полезна у детей с </a:t>
            </a:r>
            <a:r>
              <a:rPr lang="ru-RU" sz="2400" dirty="0" err="1"/>
              <a:t>невусами</a:t>
            </a:r>
            <a:r>
              <a:rPr lang="ru-RU" sz="2400" dirty="0"/>
              <a:t> </a:t>
            </a:r>
            <a:r>
              <a:rPr lang="ru-RU" sz="2400" dirty="0" err="1"/>
              <a:t>Спитц</a:t>
            </a:r>
            <a:r>
              <a:rPr lang="ru-RU" sz="2400" dirty="0"/>
              <a:t>, трудно отличимыми от </a:t>
            </a:r>
            <a:r>
              <a:rPr lang="ru-RU" sz="2400" dirty="0" err="1"/>
              <a:t>беспигментной</a:t>
            </a:r>
            <a:r>
              <a:rPr lang="ru-RU" sz="2400" dirty="0"/>
              <a:t> меланомы.</a:t>
            </a:r>
          </a:p>
        </p:txBody>
      </p:sp>
    </p:spTree>
    <p:extLst>
      <p:ext uri="{BB962C8B-B14F-4D97-AF65-F5344CB8AC3E}">
        <p14:creationId xmlns:p14="http://schemas.microsoft.com/office/powerpoint/2010/main" val="180181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подтверждении диагноза рекомендуется выполнять: клинический и биохимический анализы крови (включая определение уровня ЛДГ</a:t>
            </a:r>
            <a:r>
              <a:rPr lang="ru-RU" dirty="0" smtClean="0"/>
              <a:t>).</a:t>
            </a:r>
          </a:p>
          <a:p>
            <a:r>
              <a:rPr lang="ru-RU" dirty="0"/>
              <a:t>При наличии соответствующих показаний (симптомов) диагностические мероприятия (включая лучевую диагностику) проводят в полном объеме вне зависимости от стадии заболевания</a:t>
            </a:r>
            <a:r>
              <a:rPr lang="ru-RU" dirty="0" smtClean="0"/>
              <a:t>.</a:t>
            </a:r>
          </a:p>
          <a:p>
            <a:r>
              <a:rPr lang="ru-RU" dirty="0"/>
              <a:t>УЗИ регионарных лимфоузлов • Лучевая диагностика в полном объеме • МРТ головного мозга с в/в </a:t>
            </a:r>
            <a:r>
              <a:rPr lang="ru-RU" dirty="0" smtClean="0"/>
              <a:t>контрастом</a:t>
            </a:r>
          </a:p>
          <a:p>
            <a:r>
              <a:rPr lang="ru-RU" dirty="0"/>
              <a:t>тест на мутацию BRAF обязателен (при меланоме кожи), при отсутствии мутации в гене BRAF – тест на мутацию в гене CKIT</a:t>
            </a:r>
          </a:p>
        </p:txBody>
      </p:sp>
    </p:spTree>
    <p:extLst>
      <p:ext uri="{BB962C8B-B14F-4D97-AF65-F5344CB8AC3E}">
        <p14:creationId xmlns:p14="http://schemas.microsoft.com/office/powerpoint/2010/main" val="4084226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86000"/>
            <a:ext cx="11348357" cy="4278086"/>
          </a:xfrm>
        </p:spPr>
        <p:txBody>
          <a:bodyPr>
            <a:noAutofit/>
          </a:bodyPr>
          <a:lstStyle/>
          <a:p>
            <a:r>
              <a:rPr lang="ru-RU" sz="2000" dirty="0" err="1"/>
              <a:t>Эксцизионная</a:t>
            </a:r>
            <a:r>
              <a:rPr lang="ru-RU" sz="2000" dirty="0"/>
              <a:t> биопсия является рекомендуемым стандартом для установления диагноза меланомы кожи. Тем не менее, следует помнить, что меланома кожи у детей крайне редкая патология. </a:t>
            </a:r>
            <a:endParaRPr lang="ru-RU" sz="2000" dirty="0" smtClean="0"/>
          </a:p>
          <a:p>
            <a:r>
              <a:rPr lang="ru-RU" sz="2000" dirty="0"/>
              <a:t>В ряде клинических ситуаций (например, обширный рассыпной </a:t>
            </a:r>
            <a:r>
              <a:rPr lang="ru-RU" sz="2000" dirty="0" err="1"/>
              <a:t>невус</a:t>
            </a:r>
            <a:r>
              <a:rPr lang="ru-RU" sz="2000" dirty="0"/>
              <a:t>, требующий дифференциальной диагностики с меланомой на одном из участков, гигантские врожденные </a:t>
            </a:r>
            <a:r>
              <a:rPr lang="ru-RU" sz="2000" dirty="0" err="1"/>
              <a:t>меланоцитарные</a:t>
            </a:r>
            <a:r>
              <a:rPr lang="ru-RU" sz="2000" dirty="0"/>
              <a:t> </a:t>
            </a:r>
            <a:r>
              <a:rPr lang="ru-RU" sz="2000" dirty="0" err="1"/>
              <a:t>невусы</a:t>
            </a:r>
            <a:r>
              <a:rPr lang="ru-RU" sz="2000" dirty="0"/>
              <a:t> с участками, подозрительными на </a:t>
            </a:r>
            <a:r>
              <a:rPr lang="ru-RU" sz="2000" dirty="0" err="1"/>
              <a:t>озлокачествление</a:t>
            </a:r>
            <a:r>
              <a:rPr lang="ru-RU" sz="2000" dirty="0"/>
              <a:t> и т.д.) выполнение </a:t>
            </a:r>
            <a:r>
              <a:rPr lang="ru-RU" sz="2000" dirty="0" err="1"/>
              <a:t>эксцизионной</a:t>
            </a:r>
            <a:r>
              <a:rPr lang="ru-RU" sz="2000" dirty="0"/>
              <a:t> биопсии всего пигментного новообразования сопряжено со значительными трудностями и неоправданной хирургической травмой для пациента. В этом случае безопасно выполнить </a:t>
            </a:r>
            <a:r>
              <a:rPr lang="ru-RU" sz="2000" dirty="0" err="1"/>
              <a:t>инцизионную</a:t>
            </a:r>
            <a:r>
              <a:rPr lang="ru-RU" sz="2000" dirty="0"/>
              <a:t> (или </a:t>
            </a:r>
            <a:r>
              <a:rPr lang="ru-RU" sz="2000" dirty="0" err="1"/>
              <a:t>панч</a:t>
            </a:r>
            <a:r>
              <a:rPr lang="ru-RU" sz="2000" dirty="0"/>
              <a:t>) биопсию на всю толщину кожи.</a:t>
            </a:r>
          </a:p>
        </p:txBody>
      </p:sp>
    </p:spTree>
    <p:extLst>
      <p:ext uri="{BB962C8B-B14F-4D97-AF65-F5344CB8AC3E}">
        <p14:creationId xmlns:p14="http://schemas.microsoft.com/office/powerpoint/2010/main" val="1535851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2" y="2318657"/>
            <a:ext cx="11511642" cy="4392386"/>
          </a:xfrm>
        </p:spPr>
        <p:txBody>
          <a:bodyPr/>
          <a:lstStyle/>
          <a:p>
            <a:r>
              <a:rPr lang="ru-RU" dirty="0"/>
              <a:t>Детям старше 12 лет рекомендовано выполнять </a:t>
            </a:r>
            <a:r>
              <a:rPr lang="ru-RU" dirty="0" err="1"/>
              <a:t>эксцизионную</a:t>
            </a:r>
            <a:r>
              <a:rPr lang="ru-RU" dirty="0"/>
              <a:t> биопсию новообразований кожи при подозрении на </a:t>
            </a:r>
            <a:r>
              <a:rPr lang="ru-RU" dirty="0" err="1"/>
              <a:t>невус</a:t>
            </a:r>
            <a:r>
              <a:rPr lang="ru-RU" dirty="0"/>
              <a:t> </a:t>
            </a:r>
            <a:r>
              <a:rPr lang="ru-RU" dirty="0" err="1"/>
              <a:t>Спитц</a:t>
            </a:r>
            <a:r>
              <a:rPr lang="ru-RU" dirty="0"/>
              <a:t> с целью дифференциальной диагностики с ювенильной меланомой </a:t>
            </a:r>
            <a:r>
              <a:rPr lang="ru-RU" dirty="0" smtClean="0"/>
              <a:t>кожи.</a:t>
            </a:r>
          </a:p>
          <a:p>
            <a:r>
              <a:rPr lang="ru-RU" dirty="0"/>
              <a:t>подозрение должны вызывать </a:t>
            </a:r>
            <a:r>
              <a:rPr lang="ru-RU" dirty="0" err="1"/>
              <a:t>беспигментные</a:t>
            </a:r>
            <a:r>
              <a:rPr lang="ru-RU" dirty="0"/>
              <a:t> </a:t>
            </a:r>
            <a:r>
              <a:rPr lang="ru-RU" dirty="0" err="1"/>
              <a:t>папулонодулярные</a:t>
            </a:r>
            <a:r>
              <a:rPr lang="ru-RU" dirty="0"/>
              <a:t> образования, размер более 8-10 мм, быстрое увеличение размеров. При наличии асимметрии образования или изъязвления поверхности </a:t>
            </a:r>
            <a:r>
              <a:rPr lang="ru-RU" dirty="0" err="1"/>
              <a:t>эксцизионная</a:t>
            </a:r>
            <a:r>
              <a:rPr lang="ru-RU" dirty="0"/>
              <a:t> биопсия рекомендована пациентам любого возраста </a:t>
            </a:r>
            <a:endParaRPr lang="ru-RU" dirty="0" smtClean="0"/>
          </a:p>
          <a:p>
            <a:r>
              <a:rPr lang="ru-RU" dirty="0"/>
              <a:t>Рекомендуется все случаи меланомы кожи у детей в возрасте до 18 лет направлять на консультацию очно или посредством телемедицины для получения второго мнения относительно патологоанатомического диагноза в </a:t>
            </a:r>
            <a:r>
              <a:rPr lang="ru-RU" dirty="0" err="1"/>
              <a:t>референсный</a:t>
            </a:r>
            <a:r>
              <a:rPr lang="ru-RU" dirty="0"/>
              <a:t> центр</a:t>
            </a:r>
          </a:p>
        </p:txBody>
      </p:sp>
    </p:spTree>
    <p:extLst>
      <p:ext uri="{BB962C8B-B14F-4D97-AF65-F5344CB8AC3E}">
        <p14:creationId xmlns:p14="http://schemas.microsoft.com/office/powerpoint/2010/main" val="1769513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11511641" cy="4327071"/>
          </a:xfrm>
        </p:spPr>
        <p:txBody>
          <a:bodyPr>
            <a:noAutofit/>
          </a:bodyPr>
          <a:lstStyle/>
          <a:p>
            <a:r>
              <a:rPr lang="ru-RU" sz="2400" dirty="0"/>
              <a:t>Рекомендуется рассматривать хирургическое вмешательство как основной метод радикального лечения больных меланомой кожи 0-III </a:t>
            </a:r>
            <a:r>
              <a:rPr lang="ru-RU" sz="2400" dirty="0" smtClean="0"/>
              <a:t>стадии</a:t>
            </a:r>
          </a:p>
          <a:p>
            <a:r>
              <a:rPr lang="ru-RU" sz="2400" dirty="0"/>
              <a:t>по показаниям дополнительно проводится </a:t>
            </a:r>
            <a:r>
              <a:rPr lang="ru-RU" sz="2400" dirty="0" err="1"/>
              <a:t>адъювантная</a:t>
            </a:r>
            <a:r>
              <a:rPr lang="ru-RU" sz="2400" dirty="0"/>
              <a:t> </a:t>
            </a:r>
            <a:r>
              <a:rPr lang="ru-RU" sz="2400" dirty="0" smtClean="0"/>
              <a:t>терапия</a:t>
            </a:r>
          </a:p>
          <a:p>
            <a:r>
              <a:rPr lang="ru-RU" sz="2400" dirty="0"/>
              <a:t>Рекомендуется выполнять радикальное иссечение первичной опухоли в пределах здоровых тканей как основой этап лечения локальной меланомы </a:t>
            </a:r>
            <a:r>
              <a:rPr lang="ru-RU" sz="2400" dirty="0" smtClean="0"/>
              <a:t>кожи</a:t>
            </a:r>
          </a:p>
          <a:p>
            <a:r>
              <a:rPr lang="ru-RU" sz="2400" dirty="0"/>
              <a:t>Выбор хирургического отступа формируется на основании результатов морфологического исследования, а именно толщины опухоли. В настоящее время при уже установленной стадии рекомендуется выполнять следующие отступы </a:t>
            </a:r>
            <a:r>
              <a:rPr lang="ru-RU" sz="2400" dirty="0" smtClean="0"/>
              <a:t>⎯ </a:t>
            </a:r>
            <a:r>
              <a:rPr lang="ru-RU" sz="2400" dirty="0"/>
              <a:t>0,5 см для меланомы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situ</a:t>
            </a:r>
            <a:r>
              <a:rPr lang="ru-RU" sz="2400" dirty="0"/>
              <a:t>; ⎯ 1,0 см при толщине опухоли по </a:t>
            </a:r>
            <a:r>
              <a:rPr lang="ru-RU" sz="2400" dirty="0" err="1"/>
              <a:t>Бреслоу</a:t>
            </a:r>
            <a:r>
              <a:rPr lang="ru-RU" sz="2400" dirty="0"/>
              <a:t> ≤2 мм; ⎯ 2,0 см при толщине опухоли &gt; 2 мм.</a:t>
            </a:r>
          </a:p>
        </p:txBody>
      </p:sp>
    </p:spTree>
    <p:extLst>
      <p:ext uri="{BB962C8B-B14F-4D97-AF65-F5344CB8AC3E}">
        <p14:creationId xmlns:p14="http://schemas.microsoft.com/office/powerpoint/2010/main" val="1386156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2" y="2367643"/>
            <a:ext cx="11560628" cy="4245428"/>
          </a:xfrm>
        </p:spPr>
        <p:txBody>
          <a:bodyPr>
            <a:normAutofit/>
          </a:bodyPr>
          <a:lstStyle/>
          <a:p>
            <a:r>
              <a:rPr lang="ru-RU" sz="2800" dirty="0"/>
              <a:t>Рекомендуется для определения толщины опухоли на первом этапе использовать </a:t>
            </a:r>
            <a:r>
              <a:rPr lang="ru-RU" sz="2800" dirty="0" err="1"/>
              <a:t>эксцизионную</a:t>
            </a:r>
            <a:r>
              <a:rPr lang="ru-RU" sz="2800" dirty="0"/>
              <a:t> биопсию пигментного образования с отступом не более 0,5 см. В случае подтверждения диагноза меланомы кожи рубец после биопсии иссекается с большим отступом в сроки 4-8 </a:t>
            </a:r>
            <a:r>
              <a:rPr lang="ru-RU" sz="2800" dirty="0" smtClean="0"/>
              <a:t>недели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0580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66932" cy="3960586"/>
          </a:xfrm>
        </p:spPr>
        <p:txBody>
          <a:bodyPr>
            <a:normAutofit/>
          </a:bodyPr>
          <a:lstStyle/>
          <a:p>
            <a:r>
              <a:rPr lang="ru-RU" sz="2400" dirty="0"/>
              <a:t>Если </a:t>
            </a:r>
            <a:r>
              <a:rPr lang="ru-RU" sz="2400" dirty="0" err="1"/>
              <a:t>эксцизионная</a:t>
            </a:r>
            <a:r>
              <a:rPr lang="ru-RU" sz="2400" dirty="0"/>
              <a:t> биопсия не проводится из-за очевидности диагноза, отступы от видимых краев опухоли не рекомендуется расширять более чем на 3 см, так как без точных знаний </a:t>
            </a:r>
            <a:r>
              <a:rPr lang="ru-RU" sz="2400" dirty="0" err="1"/>
              <a:t>микростадии</a:t>
            </a:r>
            <a:r>
              <a:rPr lang="ru-RU" sz="2400" dirty="0"/>
              <a:t> это будет приводить к излишним манипуляциям, связанным с закрытием послеоперационной раны (например, различным видам сложной пластики)</a:t>
            </a:r>
          </a:p>
        </p:txBody>
      </p:sp>
    </p:spTree>
    <p:extLst>
      <p:ext uri="{BB962C8B-B14F-4D97-AF65-F5344CB8AC3E}">
        <p14:creationId xmlns:p14="http://schemas.microsoft.com/office/powerpoint/2010/main" val="3846762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68" y="2358570"/>
            <a:ext cx="11760946" cy="4270829"/>
          </a:xfrm>
        </p:spPr>
        <p:txBody>
          <a:bodyPr>
            <a:normAutofit/>
          </a:bodyPr>
          <a:lstStyle/>
          <a:p>
            <a:r>
              <a:rPr lang="ru-RU" sz="2400" dirty="0"/>
              <a:t>Если после иссечения первичной опухоли в краях резекции обнаруживаются опухолевые клетки при инвазивной или </a:t>
            </a:r>
            <a:r>
              <a:rPr lang="ru-RU" sz="2400" dirty="0" err="1"/>
              <a:t>десмопластической</a:t>
            </a:r>
            <a:r>
              <a:rPr lang="ru-RU" sz="2400" dirty="0"/>
              <a:t> меланоме, а </a:t>
            </a:r>
            <a:r>
              <a:rPr lang="ru-RU" sz="2400" dirty="0" err="1"/>
              <a:t>ререзекция</a:t>
            </a:r>
            <a:r>
              <a:rPr lang="ru-RU" sz="2400" dirty="0"/>
              <a:t> не представляется возможной, рекомендуется проведение </a:t>
            </a:r>
            <a:r>
              <a:rPr lang="ru-RU" sz="2400" dirty="0" err="1"/>
              <a:t>адъювантной</a:t>
            </a:r>
            <a:r>
              <a:rPr lang="ru-RU" sz="2400" dirty="0"/>
              <a:t> лучевой терапии на зону первичной опухоли (послеоперационный рубец). Проведение дистанционной </a:t>
            </a:r>
            <a:r>
              <a:rPr lang="ru-RU" sz="2400" dirty="0" smtClean="0"/>
              <a:t>лучевой </a:t>
            </a:r>
            <a:r>
              <a:rPr lang="ru-RU" sz="2400" dirty="0"/>
              <a:t>терапии возможно различными режимами: 60-66Гр за 30-33 фракции за 6-7 недель; 48Гр за 20 фракций за 4 недели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762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altLang="ru-RU" sz="2400" dirty="0" err="1"/>
              <a:t>Тафтинговая</a:t>
            </a:r>
            <a:r>
              <a:rPr lang="ru-RU" altLang="ru-RU" sz="2400" dirty="0"/>
              <a:t> ангиома (Стёганая ангиома, пучковая ангиома, хохлатая ангиома, приобретенная </a:t>
            </a:r>
            <a:r>
              <a:rPr lang="ru-RU" altLang="ru-RU" sz="2400" dirty="0" err="1"/>
              <a:t>прошиваная</a:t>
            </a:r>
            <a:r>
              <a:rPr lang="ru-RU" altLang="ru-RU" sz="2400" dirty="0"/>
              <a:t> ангиома, </a:t>
            </a:r>
            <a:r>
              <a:rPr lang="ru-RU" altLang="ru-RU" sz="2400" dirty="0" err="1"/>
              <a:t>ангиобластома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гипртрофическая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гемангиома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ангиобластома</a:t>
            </a:r>
            <a:r>
              <a:rPr lang="ru-RU" altLang="ru-RU" sz="2400" dirty="0"/>
              <a:t> из </a:t>
            </a:r>
            <a:r>
              <a:rPr lang="ru-RU" altLang="ru-RU" sz="2400" dirty="0" err="1"/>
              <a:t>Накагавы</a:t>
            </a:r>
            <a:r>
              <a:rPr lang="ru-RU" altLang="ru-RU" sz="2400" dirty="0"/>
              <a:t>, прогрессирующая капиллярная </a:t>
            </a:r>
            <a:r>
              <a:rPr lang="ru-RU" altLang="ru-RU" sz="2400" dirty="0" err="1"/>
              <a:t>гемангиома</a:t>
            </a:r>
            <a:r>
              <a:rPr lang="ru-RU" altLang="ru-RU" sz="2400" dirty="0"/>
              <a:t>, хохлатая </a:t>
            </a:r>
            <a:r>
              <a:rPr lang="ru-RU" altLang="ru-RU" sz="2400" dirty="0" err="1"/>
              <a:t>гемангиома</a:t>
            </a:r>
            <a:r>
              <a:rPr lang="ru-RU" altLang="ru-RU" sz="2400" dirty="0"/>
              <a:t>),которая обычно развивается в младенчестве или раннем детстве на шее и верхней части туловища в виде тусклого красного пятна с вкраплениями диаметром от 2 до 5 см.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7293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8" y="2367643"/>
            <a:ext cx="11283042" cy="4114800"/>
          </a:xfrm>
        </p:spPr>
        <p:txBody>
          <a:bodyPr>
            <a:normAutofit/>
          </a:bodyPr>
          <a:lstStyle/>
          <a:p>
            <a:r>
              <a:rPr lang="ru-RU" sz="2400" dirty="0"/>
              <a:t>В случае невозможности выполнения хирургического иссечения первичной опухоли из-за наличия выраженных сопутствующих заболеваний рекомендуется проведение локальной лучевой терапии в следующих режимах: 64-70Гр за 32-35 фракций за 6-7 недель, 50-57,5Гр за 20-23 фракции за 4 – 5 </a:t>
            </a:r>
            <a:r>
              <a:rPr lang="ru-RU" sz="2400" dirty="0" smtClean="0"/>
              <a:t>недель</a:t>
            </a:r>
          </a:p>
          <a:p>
            <a:r>
              <a:rPr lang="ru-RU" sz="2400" dirty="0"/>
              <a:t>Не рекомендуется рутинное выполнение профилактической </a:t>
            </a:r>
            <a:r>
              <a:rPr lang="ru-RU" sz="2400" dirty="0" err="1"/>
              <a:t>лимфаденэктомии</a:t>
            </a:r>
            <a:r>
              <a:rPr lang="ru-RU" sz="2400" dirty="0"/>
              <a:t> или проведение предоперационной лучевой терапии как на регионарные лимфатические узлы, так и на область первичной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834860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4" y="2204357"/>
            <a:ext cx="11511642" cy="4425043"/>
          </a:xfrm>
        </p:spPr>
        <p:txBody>
          <a:bodyPr>
            <a:normAutofit/>
          </a:bodyPr>
          <a:lstStyle/>
          <a:p>
            <a:r>
              <a:rPr lang="ru-RU" sz="2400" dirty="0"/>
              <a:t>Рекомендуется выполнять биопсию сторожевого лимфатического узла (БСЛУ) при толщине первичной опухоли &gt; 0,8 мм по </a:t>
            </a:r>
            <a:r>
              <a:rPr lang="ru-RU" sz="2400" dirty="0" err="1" smtClean="0"/>
              <a:t>Бреслоу</a:t>
            </a:r>
            <a:endParaRPr lang="ru-RU" sz="2400" dirty="0" smtClean="0"/>
          </a:p>
          <a:p>
            <a:r>
              <a:rPr lang="ru-RU" sz="2400" dirty="0"/>
              <a:t>Вопрос о выполнении </a:t>
            </a:r>
            <a:r>
              <a:rPr lang="ru-RU" sz="2400" dirty="0" err="1"/>
              <a:t>лимфодиссекции</a:t>
            </a:r>
            <a:r>
              <a:rPr lang="ru-RU" sz="2400" dirty="0"/>
              <a:t> в случае обнаружения </a:t>
            </a:r>
            <a:r>
              <a:rPr lang="ru-RU" sz="2400" dirty="0" err="1"/>
              <a:t>микрометастазов</a:t>
            </a:r>
            <a:r>
              <a:rPr lang="ru-RU" sz="2400" dirty="0"/>
              <a:t> в сторожевом лимфатическом узле следует тщательно обсудить с пациентом, взвесив потенциальные риски такой операции и ожидаемую пользу с учетом данных исследования MSLT-II </a:t>
            </a:r>
            <a:r>
              <a:rPr lang="ru-RU" sz="2400" dirty="0" smtClean="0"/>
              <a:t>. </a:t>
            </a:r>
            <a:r>
              <a:rPr lang="ru-RU" sz="2400" dirty="0"/>
              <a:t>Альтернативой выполнения безотлагательной </a:t>
            </a:r>
            <a:r>
              <a:rPr lang="ru-RU" sz="2400" dirty="0" err="1"/>
              <a:t>лимфодиссекции</a:t>
            </a:r>
            <a:r>
              <a:rPr lang="ru-RU" sz="2400" dirty="0"/>
              <a:t> может стать тщательное наблюдение за регионарным </a:t>
            </a:r>
            <a:r>
              <a:rPr lang="ru-RU" sz="2400" dirty="0" err="1"/>
              <a:t>лимфоколлектором</a:t>
            </a:r>
            <a:r>
              <a:rPr lang="ru-RU" sz="2400" dirty="0"/>
              <a:t> при помощи экспертного ультразвукового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950590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6" y="2367643"/>
            <a:ext cx="11691257" cy="4245428"/>
          </a:xfrm>
        </p:spPr>
        <p:txBody>
          <a:bodyPr>
            <a:normAutofit/>
          </a:bodyPr>
          <a:lstStyle/>
          <a:p>
            <a:r>
              <a:rPr lang="ru-RU" sz="2400" dirty="0"/>
              <a:t>Особое внимание рекомендуется уделить морфологическому исследованию удаленного сторожевого лимфатического узла (узлов) при БСЛУ: настоятельно рекомендуется выполнить как можно больше срезов, а также помимо окраски гематоксилином и эозином использовать </a:t>
            </a:r>
            <a:r>
              <a:rPr lang="ru-RU" sz="2400" dirty="0" err="1"/>
              <a:t>иммуногистохимическое</a:t>
            </a:r>
            <a:r>
              <a:rPr lang="ru-RU" sz="2400" dirty="0"/>
              <a:t> окрашивание на меланома-специфические маркеры (</a:t>
            </a:r>
            <a:r>
              <a:rPr lang="ru-RU" sz="2400" dirty="0" err="1"/>
              <a:t>Melan</a:t>
            </a:r>
            <a:r>
              <a:rPr lang="ru-RU" sz="2400" dirty="0"/>
              <a:t> A, </a:t>
            </a:r>
            <a:r>
              <a:rPr lang="ru-RU" sz="2400" dirty="0" err="1"/>
              <a:t>Тирозиназа</a:t>
            </a:r>
            <a:r>
              <a:rPr lang="ru-RU" sz="2400" dirty="0"/>
              <a:t>, S100, HMB45 или SOX-10). </a:t>
            </a:r>
            <a:r>
              <a:rPr lang="ru-RU" sz="2400" dirty="0" err="1"/>
              <a:t>Иммуногистохимическое</a:t>
            </a:r>
            <a:r>
              <a:rPr lang="ru-RU" sz="2400" dirty="0"/>
              <a:t> окрашивание рекомендуется рутинно выполнять в том числе и при отсутствии признаков метастатического поражения по данным окрашивания гематоксилином и эозином</a:t>
            </a:r>
          </a:p>
        </p:txBody>
      </p:sp>
    </p:spTree>
    <p:extLst>
      <p:ext uri="{BB962C8B-B14F-4D97-AF65-F5344CB8AC3E}">
        <p14:creationId xmlns:p14="http://schemas.microsoft.com/office/powerpoint/2010/main" val="3272073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2334986"/>
            <a:ext cx="11658599" cy="4359728"/>
          </a:xfrm>
        </p:spPr>
        <p:txBody>
          <a:bodyPr>
            <a:normAutofit/>
          </a:bodyPr>
          <a:lstStyle/>
          <a:p>
            <a:r>
              <a:rPr lang="ru-RU" sz="2400" dirty="0"/>
              <a:t>В отсутствие возможности выполнения БСЛУ рекомендуется максимально тщательно исследовать регионарные лимфоузлы, используя УЗИ для навигации на подозрительный лимфатический узел с последующей тонкоигольной пункцией и цитологическим исследованием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68167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30" y="2269671"/>
            <a:ext cx="11413670" cy="4229100"/>
          </a:xfrm>
        </p:spPr>
        <p:txBody>
          <a:bodyPr>
            <a:normAutofit/>
          </a:bodyPr>
          <a:lstStyle/>
          <a:p>
            <a:r>
              <a:rPr lang="ru-RU" sz="2400" dirty="0"/>
              <a:t>Пациенты с меланомой кожи III стадии представляют собой неоднородную группу пациентов с точки зрения лечебной тактики. С практической точки зрения следует различать </a:t>
            </a:r>
            <a:r>
              <a:rPr lang="ru-RU" sz="2400" dirty="0" err="1"/>
              <a:t>резектабельный</a:t>
            </a:r>
            <a:r>
              <a:rPr lang="ru-RU" sz="2400" dirty="0"/>
              <a:t> процесс и </a:t>
            </a:r>
            <a:r>
              <a:rPr lang="ru-RU" sz="2400" dirty="0" err="1"/>
              <a:t>нерезектабельный</a:t>
            </a:r>
            <a:r>
              <a:rPr lang="ru-RU" sz="2400" dirty="0"/>
              <a:t> </a:t>
            </a:r>
            <a:r>
              <a:rPr lang="ru-RU" sz="2400" dirty="0" err="1"/>
              <a:t>местнораспространенный</a:t>
            </a:r>
            <a:r>
              <a:rPr lang="ru-RU" sz="2400" dirty="0"/>
              <a:t> процесс (включая конгломераты лимфоузлов и/или транзитные или </a:t>
            </a:r>
            <a:r>
              <a:rPr lang="ru-RU" sz="2400" dirty="0" err="1"/>
              <a:t>сателлитные</a:t>
            </a:r>
            <a:r>
              <a:rPr lang="ru-RU" sz="2400" dirty="0"/>
              <a:t> метастазы - клинические варианты IIIB или IIIC/D стадии).</a:t>
            </a:r>
          </a:p>
        </p:txBody>
      </p:sp>
    </p:spTree>
    <p:extLst>
      <p:ext uri="{BB962C8B-B14F-4D97-AF65-F5344CB8AC3E}">
        <p14:creationId xmlns:p14="http://schemas.microsoft.com/office/powerpoint/2010/main" val="802236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91229"/>
            <a:ext cx="11989546" cy="4466771"/>
          </a:xfrm>
        </p:spPr>
        <p:txBody>
          <a:bodyPr>
            <a:normAutofit/>
          </a:bodyPr>
          <a:lstStyle/>
          <a:p>
            <a:r>
              <a:rPr lang="ru-RU" sz="2400" dirty="0"/>
              <a:t>Рекомендуется выполнить адекватное иссечение первичной опухоли (если не было выполнено ранее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Рекомендуется выполнять регионарную </a:t>
            </a:r>
            <a:r>
              <a:rPr lang="ru-RU" sz="2400" dirty="0" err="1"/>
              <a:t>лимфаденэктомию</a:t>
            </a:r>
            <a:r>
              <a:rPr lang="ru-RU" sz="2400" dirty="0"/>
              <a:t> всем пациентам с </a:t>
            </a:r>
            <a:r>
              <a:rPr lang="ru-RU" sz="2400" dirty="0" err="1"/>
              <a:t>резектабельной</a:t>
            </a:r>
            <a:r>
              <a:rPr lang="ru-RU" sz="2400" dirty="0"/>
              <a:t> меланомой кожи III </a:t>
            </a:r>
            <a:r>
              <a:rPr lang="ru-RU" sz="2400" dirty="0" smtClean="0"/>
              <a:t>стадии</a:t>
            </a:r>
          </a:p>
          <a:p>
            <a:r>
              <a:rPr lang="ru-RU" sz="2400" dirty="0"/>
              <a:t>При проведении </a:t>
            </a:r>
            <a:r>
              <a:rPr lang="ru-RU" sz="2400" dirty="0" err="1"/>
              <a:t>лимфаденэктомии</a:t>
            </a:r>
            <a:r>
              <a:rPr lang="ru-RU" sz="2400" dirty="0"/>
              <a:t> больным меланомой кожи III стадии рекомендуется выполнять максимально полное удаление клетчатки анатомической области, в лимфатических узлах которой выявлены метастазы меланомы (например, </a:t>
            </a:r>
            <a:r>
              <a:rPr lang="ru-RU" sz="2400" dirty="0" err="1"/>
              <a:t>Ib</a:t>
            </a:r>
            <a:r>
              <a:rPr lang="ru-RU" sz="2400" dirty="0"/>
              <a:t>-V клетчатки шеи (</a:t>
            </a:r>
            <a:r>
              <a:rPr lang="ru-RU" sz="2400" dirty="0" err="1"/>
              <a:t>Ia</a:t>
            </a:r>
            <a:r>
              <a:rPr lang="ru-RU" sz="2400" dirty="0"/>
              <a:t> - по показаниям), I-III уровни клетчатки подмышечной области, поверхностные и глубокие паховые лимфатические узлы)</a:t>
            </a:r>
          </a:p>
        </p:txBody>
      </p:sp>
    </p:spTree>
    <p:extLst>
      <p:ext uri="{BB962C8B-B14F-4D97-AF65-F5344CB8AC3E}">
        <p14:creationId xmlns:p14="http://schemas.microsoft.com/office/powerpoint/2010/main" val="3386826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56689" cy="4025900"/>
          </a:xfrm>
        </p:spPr>
        <p:txBody>
          <a:bodyPr>
            <a:noAutofit/>
          </a:bodyPr>
          <a:lstStyle/>
          <a:p>
            <a:r>
              <a:rPr lang="ru-RU" sz="2400" dirty="0"/>
              <a:t>при клинически определяемом поражении глубоких паховых лимфатических узлов большое внимание следует уделить наружным подвздошным лимфатическим узлам. Некоторые исследователи в случае массивного поражения глубоких паховых лимфатических узлов (более 3) или поражении узла </a:t>
            </a:r>
            <a:r>
              <a:rPr lang="ru-RU" sz="2400" dirty="0" err="1"/>
              <a:t>ПироговаРозенмюллера</a:t>
            </a:r>
            <a:r>
              <a:rPr lang="ru-RU" sz="2400" dirty="0"/>
              <a:t>-Клоке рекомендуют расширять объем операции до удаления </a:t>
            </a:r>
            <a:r>
              <a:rPr lang="ru-RU" sz="2400" dirty="0" err="1"/>
              <a:t>ипсилатеральных</a:t>
            </a:r>
            <a:r>
              <a:rPr lang="ru-RU" sz="2400" dirty="0"/>
              <a:t> наружных подвздошных лимфатических узлов, так как частота их поражения может доходить до 20-24%</a:t>
            </a:r>
          </a:p>
        </p:txBody>
      </p:sp>
    </p:spTree>
    <p:extLst>
      <p:ext uri="{BB962C8B-B14F-4D97-AF65-F5344CB8AC3E}">
        <p14:creationId xmlns:p14="http://schemas.microsoft.com/office/powerpoint/2010/main" val="1739570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2" y="2237013"/>
            <a:ext cx="11381014" cy="4245429"/>
          </a:xfrm>
        </p:spPr>
        <p:txBody>
          <a:bodyPr>
            <a:normAutofit/>
          </a:bodyPr>
          <a:lstStyle/>
          <a:p>
            <a:r>
              <a:rPr lang="ru-RU" sz="2800" dirty="0"/>
              <a:t>Рекомендуется определять следующие параметры при гистологическом исследовании метастазов меланомы в регионарные лимфоузлы </a:t>
            </a:r>
            <a:r>
              <a:rPr lang="ru-RU" sz="2800" dirty="0" smtClean="0"/>
              <a:t>: • </a:t>
            </a:r>
            <a:r>
              <a:rPr lang="ru-RU" sz="2800" dirty="0"/>
              <a:t>количество удаленных лимфатических узлов; • количество пораженных лимфатических узлов; • характер поражения лимфатических узлов: </a:t>
            </a:r>
            <a:r>
              <a:rPr lang="ru-RU" sz="2800" dirty="0" smtClean="0"/>
              <a:t>частичное </a:t>
            </a:r>
            <a:r>
              <a:rPr lang="ru-RU" sz="2800" dirty="0"/>
              <a:t>поражение (количество лимфатических узлов); </a:t>
            </a:r>
            <a:r>
              <a:rPr lang="ru-RU" sz="2800" dirty="0" smtClean="0"/>
              <a:t>полное </a:t>
            </a:r>
            <a:r>
              <a:rPr lang="ru-RU" sz="2800" dirty="0"/>
              <a:t>поражение (количество лимфатических узлов); </a:t>
            </a:r>
            <a:r>
              <a:rPr lang="ru-RU" sz="2800" dirty="0" smtClean="0"/>
              <a:t>прорастание </a:t>
            </a:r>
            <a:r>
              <a:rPr lang="ru-RU" sz="2800" dirty="0"/>
              <a:t>капсулы (количество лимфатических узлов).</a:t>
            </a:r>
          </a:p>
        </p:txBody>
      </p:sp>
    </p:spTree>
    <p:extLst>
      <p:ext uri="{BB962C8B-B14F-4D97-AF65-F5344CB8AC3E}">
        <p14:creationId xmlns:p14="http://schemas.microsoft.com/office/powerpoint/2010/main" val="1922734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11805556" cy="4620986"/>
          </a:xfrm>
        </p:spPr>
        <p:txBody>
          <a:bodyPr>
            <a:noAutofit/>
          </a:bodyPr>
          <a:lstStyle/>
          <a:p>
            <a:r>
              <a:rPr lang="ru-RU" sz="2000" dirty="0"/>
              <a:t>Рекомендуется предлагать пациентам после радикальной </a:t>
            </a:r>
            <a:r>
              <a:rPr lang="ru-RU" sz="2000" dirty="0" err="1"/>
              <a:t>лимфаденэктомии</a:t>
            </a:r>
            <a:r>
              <a:rPr lang="ru-RU" sz="2000" dirty="0"/>
              <a:t> при отсутствии противопоказаний </a:t>
            </a:r>
            <a:r>
              <a:rPr lang="ru-RU" sz="2000" dirty="0" err="1"/>
              <a:t>адъювантную</a:t>
            </a:r>
            <a:r>
              <a:rPr lang="ru-RU" sz="2000" dirty="0"/>
              <a:t> лекарственную терапию, информируя </a:t>
            </a:r>
            <a:r>
              <a:rPr lang="ru-RU" sz="2000" dirty="0" smtClean="0"/>
              <a:t>пациента </a:t>
            </a:r>
            <a:r>
              <a:rPr lang="ru-RU" sz="2000" dirty="0"/>
              <a:t>о потенциальных преимуществах и ограничениях данного метода </a:t>
            </a:r>
            <a:r>
              <a:rPr lang="ru-RU" sz="2000" dirty="0" smtClean="0"/>
              <a:t>лечения</a:t>
            </a:r>
          </a:p>
          <a:p>
            <a:r>
              <a:rPr lang="ru-RU" sz="2000" dirty="0"/>
              <a:t>Рекомендуется предлагать пациентам с высоким риском регионарного рецидива после радикальной </a:t>
            </a:r>
            <a:r>
              <a:rPr lang="ru-RU" sz="2000" dirty="0" err="1"/>
              <a:t>лимфаденэктомии</a:t>
            </a:r>
            <a:r>
              <a:rPr lang="ru-RU" sz="2000" dirty="0"/>
              <a:t> при отсутствии противопоказаний профилактическую послеоперационную лучевую терапию на область пораженного </a:t>
            </a:r>
            <a:r>
              <a:rPr lang="ru-RU" sz="2000" dirty="0" err="1"/>
              <a:t>лимфоколлектора</a:t>
            </a:r>
            <a:r>
              <a:rPr lang="ru-RU" sz="2000" dirty="0"/>
              <a:t>, информируя пациента о потенциальных преимуществах и ограничениях данного метода </a:t>
            </a:r>
            <a:r>
              <a:rPr lang="ru-RU" sz="2000" dirty="0" smtClean="0"/>
              <a:t>лечения</a:t>
            </a:r>
          </a:p>
          <a:p>
            <a:r>
              <a:rPr lang="ru-RU" sz="2000" dirty="0"/>
              <a:t>по данным проведенных исследований послеоперационная лучевая терапия снижает риск регионарного рецидива у больных с высоким риском, но не оказывает влияния на общую </a:t>
            </a:r>
            <a:r>
              <a:rPr lang="ru-RU" sz="2000" dirty="0" smtClean="0"/>
              <a:t>выживаемость. </a:t>
            </a:r>
            <a:r>
              <a:rPr lang="ru-RU" sz="2000" dirty="0"/>
              <a:t>К факторам высокого риска регионарного рецидива относят: • поражение 1 и более околоушного лимфатического узла, 2 и более шейных или подмышечных лимфатических узлов (или при размерах лимфатического узла более 3см), 3 и более пахово-бедренных лимфатических узлов (или при их размерах более 4 см); • прорастание метастаза за пределы капсулы лимфатического </a:t>
            </a:r>
            <a:r>
              <a:rPr lang="ru-RU" sz="2000" dirty="0" smtClean="0"/>
              <a:t>узла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8433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354" y="1013235"/>
            <a:ext cx="8761413" cy="728480"/>
          </a:xfrm>
        </p:spPr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адъювантной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терапии меланомы кожи у пациентов детского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2334986"/>
            <a:ext cx="11544299" cy="43434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При меланоме кожи с высоким риском прогрессирования рекомендуется проводить </a:t>
            </a:r>
            <a:r>
              <a:rPr lang="ru-RU" sz="2400" dirty="0" err="1"/>
              <a:t>адъювантную</a:t>
            </a:r>
            <a:r>
              <a:rPr lang="ru-RU" sz="2400" dirty="0"/>
              <a:t> терапию #интерфероном альфа-2а** #интерферон альфа-2b** 3 млн МЕ или 5 млн МЕ подкожно 3 р/</a:t>
            </a:r>
            <a:r>
              <a:rPr lang="ru-RU" sz="2400" dirty="0" err="1"/>
              <a:t>нед</a:t>
            </a:r>
            <a:r>
              <a:rPr lang="ru-RU" sz="2400" dirty="0"/>
              <a:t> 12 мес., информируя пациента (и/или его родителей, законных представителей) о потенциальных преимуществах и ограничениях данного </a:t>
            </a:r>
            <a:r>
              <a:rPr lang="ru-RU" sz="2400" dirty="0" smtClean="0"/>
              <a:t>метода </a:t>
            </a:r>
            <a:r>
              <a:rPr lang="ru-RU" sz="2400" dirty="0"/>
              <a:t>лечения </a:t>
            </a:r>
            <a:endParaRPr lang="ru-RU" sz="2400" dirty="0" smtClean="0"/>
          </a:p>
          <a:p>
            <a:r>
              <a:rPr lang="ru-RU" sz="2400" dirty="0"/>
              <a:t>При меланоме кожи с высоким риском прогрессирования рекомендуется проводить </a:t>
            </a:r>
            <a:r>
              <a:rPr lang="ru-RU" sz="2400" dirty="0" err="1"/>
              <a:t>адъювантную</a:t>
            </a:r>
            <a:r>
              <a:rPr lang="ru-RU" sz="2400" dirty="0"/>
              <a:t> терапию #</a:t>
            </a:r>
            <a:r>
              <a:rPr lang="ru-RU" sz="2400" dirty="0" err="1"/>
              <a:t>пембролизумабом</a:t>
            </a:r>
            <a:r>
              <a:rPr lang="ru-RU" sz="2400" dirty="0"/>
              <a:t> 2 мг/кг каждые 21 день в/в </a:t>
            </a:r>
            <a:r>
              <a:rPr lang="ru-RU" sz="2400" dirty="0" err="1"/>
              <a:t>капельно</a:t>
            </a:r>
            <a:r>
              <a:rPr lang="ru-RU" sz="2400" dirty="0"/>
              <a:t> (30 минут) 12 </a:t>
            </a:r>
            <a:r>
              <a:rPr lang="ru-RU" sz="2400" dirty="0" err="1"/>
              <a:t>мес</a:t>
            </a:r>
            <a:r>
              <a:rPr lang="ru-RU" sz="2400" dirty="0"/>
              <a:t>, информируя пациента (и/или его родителей, законных представителей) о потенциальных преимуществах и ограничениях данного метода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3058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/>
              <a:t>Настораживающие (предупреждающие)  признаки вероятно злокачественной  опухоли признаки включают:</a:t>
            </a:r>
            <a:br>
              <a:rPr lang="ru-RU" altLang="ru-RU" sz="2000" b="1" dirty="0"/>
            </a:br>
            <a:endParaRPr lang="ru-RU" altLang="ru-RU" sz="2000" dirty="0"/>
          </a:p>
          <a:p>
            <a:r>
              <a:rPr lang="ru-RU" altLang="ru-RU" sz="2000" dirty="0"/>
              <a:t>быстрый рост, </a:t>
            </a:r>
          </a:p>
          <a:p>
            <a:r>
              <a:rPr lang="ru-RU" altLang="ru-RU" sz="2000" dirty="0"/>
              <a:t>изъязвление, </a:t>
            </a:r>
          </a:p>
          <a:p>
            <a:r>
              <a:rPr lang="ru-RU" altLang="ru-RU" sz="2000" dirty="0"/>
              <a:t>неподвижность (фиксацию)</a:t>
            </a:r>
          </a:p>
          <a:p>
            <a:r>
              <a:rPr lang="ru-RU" altLang="ru-RU" sz="2000" dirty="0"/>
              <a:t> или глубокую локализацию на фасции, </a:t>
            </a:r>
          </a:p>
          <a:p>
            <a:r>
              <a:rPr lang="ru-RU" altLang="ru-RU" sz="2000" dirty="0"/>
              <a:t>грубую структуру,  размер более 3 см</a:t>
            </a:r>
          </a:p>
          <a:p>
            <a:r>
              <a:rPr lang="ru-RU" altLang="ru-RU" sz="2000" dirty="0"/>
              <a:t>манифестацию в период новорожденности.</a:t>
            </a:r>
          </a:p>
          <a:p>
            <a:endParaRPr lang="ru-RU" alt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7421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470989" cy="717594"/>
          </a:xfrm>
        </p:spPr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пациентов метастатической 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нерезектабельной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меланомой кожи (IIIC/D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нерезектабельная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IV)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6" y="2188029"/>
            <a:ext cx="11707585" cy="4490357"/>
          </a:xfrm>
        </p:spPr>
        <p:txBody>
          <a:bodyPr>
            <a:normAutofit/>
          </a:bodyPr>
          <a:lstStyle/>
          <a:p>
            <a:r>
              <a:rPr lang="ru-RU" sz="2400" dirty="0"/>
              <a:t>У пациентов детского возраста с метастатической и </a:t>
            </a:r>
            <a:r>
              <a:rPr lang="ru-RU" sz="2400" dirty="0" err="1"/>
              <a:t>нерезектабельной</a:t>
            </a:r>
            <a:r>
              <a:rPr lang="ru-RU" sz="2400" dirty="0"/>
              <a:t> меланомой кожи рекомендуется проводить системное противоопухолевое лечение, информируя пациента (и/или его родителей, законных представителей) о потенциальных преимуществах и ограничениях данного метода </a:t>
            </a:r>
            <a:r>
              <a:rPr lang="ru-RU" sz="2400" dirty="0" smtClean="0"/>
              <a:t>лечения</a:t>
            </a:r>
          </a:p>
          <a:p>
            <a:r>
              <a:rPr lang="ru-RU" sz="2400" dirty="0"/>
              <a:t>к настоящему времени ответы на лечение были зарегистрированы при применении </a:t>
            </a:r>
            <a:r>
              <a:rPr lang="ru-RU" sz="2400" dirty="0" err="1"/>
              <a:t>ипилимумаба</a:t>
            </a:r>
            <a:r>
              <a:rPr lang="ru-RU" sz="2400" dirty="0"/>
              <a:t> в </a:t>
            </a:r>
            <a:r>
              <a:rPr lang="ru-RU" sz="2400" dirty="0" err="1"/>
              <a:t>монотерапии</a:t>
            </a:r>
            <a:r>
              <a:rPr lang="ru-RU" sz="2400" dirty="0"/>
              <a:t>, и </a:t>
            </a:r>
            <a:r>
              <a:rPr lang="ru-RU" sz="2400" dirty="0" err="1"/>
              <a:t>ниволумаба</a:t>
            </a:r>
            <a:r>
              <a:rPr lang="ru-RU" sz="2400" dirty="0"/>
              <a:t> в </a:t>
            </a:r>
            <a:r>
              <a:rPr lang="ru-RU" sz="2400" dirty="0" err="1"/>
              <a:t>монотерапии</a:t>
            </a:r>
            <a:r>
              <a:rPr lang="ru-RU" sz="2400" dirty="0"/>
              <a:t>, </a:t>
            </a:r>
            <a:r>
              <a:rPr lang="ru-RU" sz="2400" dirty="0" err="1"/>
              <a:t>дакарбазина</a:t>
            </a:r>
            <a:r>
              <a:rPr lang="ru-RU" sz="2400" dirty="0"/>
              <a:t> в </a:t>
            </a:r>
            <a:r>
              <a:rPr lang="ru-RU" sz="2400" dirty="0" err="1"/>
              <a:t>монотерапии</a:t>
            </a:r>
            <a:r>
              <a:rPr lang="ru-RU" sz="2400" dirty="0"/>
              <a:t>. Эти лекарственные препараты должны быть рассмотрены как препараты первой линии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9839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56" y="695991"/>
            <a:ext cx="9575015" cy="59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0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86" y="2318657"/>
            <a:ext cx="11772900" cy="4359729"/>
          </a:xfrm>
        </p:spPr>
        <p:txBody>
          <a:bodyPr>
            <a:noAutofit/>
          </a:bodyPr>
          <a:lstStyle/>
          <a:p>
            <a:r>
              <a:rPr lang="ru-RU" sz="2000" dirty="0"/>
              <a:t>Рекомендовано проводить реабилитацию пациентов детского возраста с меланомой в соответствии с общими принципами реабилитации детей с онкологическими заболеваниями </a:t>
            </a:r>
            <a:endParaRPr lang="ru-RU" sz="2000" dirty="0" smtClean="0"/>
          </a:p>
          <a:p>
            <a:r>
              <a:rPr lang="ru-RU" sz="2000" dirty="0"/>
              <a:t>объем, длительность и характер реабилитационных мероприятий зависит от возраста пациента на момент постановки первичного диагноза и времени проведения реабилитационных мероприятий, объема проведенного лечения (</a:t>
            </a:r>
            <a:r>
              <a:rPr lang="ru-RU" sz="2000" dirty="0" err="1"/>
              <a:t>полихимиотерапия</a:t>
            </a:r>
            <a:r>
              <a:rPr lang="ru-RU" sz="2000" dirty="0"/>
              <a:t>, хирургия и др.), сопутствующей патологии, состояниями, не связанными с опухолью (врожденный порок сердца и др.). Начало реабилитационных мероприятий зависит от стадии, группы риска, и начинается на этапах проведения лечения и продолжается после ее окончания на всех этапах динамического наблюдения 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1017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1" y="2286000"/>
            <a:ext cx="11756571" cy="4408714"/>
          </a:xfrm>
        </p:spPr>
        <p:txBody>
          <a:bodyPr>
            <a:normAutofit/>
          </a:bodyPr>
          <a:lstStyle/>
          <a:p>
            <a:r>
              <a:rPr lang="ru-RU" sz="2400" dirty="0"/>
              <a:t>Рекомендуется включить в план реабилитационных мероприятий на всем протяжении специального лечения оказание социально-педагогической помощи ребенку, а также социально-психологическую поддержку </a:t>
            </a:r>
            <a:r>
              <a:rPr lang="ru-RU" sz="2400" dirty="0" smtClean="0"/>
              <a:t>семьи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012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126" y="2177573"/>
            <a:ext cx="11320074" cy="5186611"/>
          </a:xfrm>
        </p:spPr>
        <p:txBody>
          <a:bodyPr>
            <a:noAutofit/>
          </a:bodyPr>
          <a:lstStyle/>
          <a:p>
            <a:r>
              <a:rPr lang="ru-RU" sz="2000" dirty="0"/>
              <a:t>Меланома кожи – злокачественная опухоль </a:t>
            </a:r>
            <a:r>
              <a:rPr lang="ru-RU" sz="2000" dirty="0" err="1"/>
              <a:t>нейроэктодермального</a:t>
            </a:r>
            <a:r>
              <a:rPr lang="ru-RU" sz="2000" dirty="0"/>
              <a:t> происхождения, исходящая из </a:t>
            </a:r>
            <a:r>
              <a:rPr lang="ru-RU" sz="2000" dirty="0" err="1"/>
              <a:t>меланоцитов</a:t>
            </a:r>
            <a:r>
              <a:rPr lang="ru-RU" sz="2000" dirty="0"/>
              <a:t> (пигментных клеток) кожи </a:t>
            </a:r>
            <a:r>
              <a:rPr lang="ru-RU" sz="2000" dirty="0" smtClean="0"/>
              <a:t>. </a:t>
            </a:r>
            <a:r>
              <a:rPr lang="ru-RU" sz="2000" dirty="0"/>
              <a:t>В некоторых случаях при наличии отдаленных метастазов первичный очаг на коже (или в других органах) не может быть обнаружен (например, вследствие так называемой спонтанной регрессии первичной опухоли или удаления очага во время медицинской или косметологической манипуляции без морфологического исследования) – такую болезнь следует называть метастазами меланомы без выявленного первичного очага. С учетом того, что </a:t>
            </a:r>
            <a:r>
              <a:rPr lang="ru-RU" sz="2000" dirty="0" err="1"/>
              <a:t>меланоциты</a:t>
            </a:r>
            <a:r>
              <a:rPr lang="ru-RU" sz="2000" dirty="0"/>
              <a:t> в норме представлены в различных органах (включая слизистые оболочки желудочно-кишечного тракта, половых путей, мозговые оболочки, сосудистую оболочку глаза и др.) </a:t>
            </a:r>
            <a:r>
              <a:rPr lang="ru-RU" sz="2000" dirty="0" smtClean="0"/>
              <a:t>, </a:t>
            </a:r>
            <a:r>
              <a:rPr lang="ru-RU" sz="2000" dirty="0"/>
              <a:t>первичная опухоль (меланома) может возникнуть в любом из этих органов. В этом случае опухоль следует называть меланомой соответствующего органа, например, меланомой слизистой оболочки подвздошной кишки или меланомой сосудистой оболочки глаза.</a:t>
            </a:r>
          </a:p>
        </p:txBody>
      </p:sp>
    </p:spTree>
    <p:extLst>
      <p:ext uri="{BB962C8B-B14F-4D97-AF65-F5344CB8AC3E}">
        <p14:creationId xmlns:p14="http://schemas.microsoft.com/office/powerpoint/2010/main" val="196101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Этиология и патогенез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10764903" cy="3927929"/>
          </a:xfrm>
        </p:spPr>
        <p:txBody>
          <a:bodyPr>
            <a:noAutofit/>
          </a:bodyPr>
          <a:lstStyle/>
          <a:p>
            <a:r>
              <a:rPr lang="ru-RU" sz="2400" dirty="0"/>
              <a:t>Не существует единого этиологического фактора для развития меланомы. Самым значимым фактором риска спорадических (ненаследственных) форм меланомы кожи следует считать воздействие на кожу ультрафиолетового излучения типа В (длина волны 290–320 </a:t>
            </a:r>
            <a:r>
              <a:rPr lang="ru-RU" sz="2400" dirty="0" err="1"/>
              <a:t>нм</a:t>
            </a:r>
            <a:r>
              <a:rPr lang="ru-RU" sz="2400" dirty="0"/>
              <a:t>) и типа А (длина волны 320–400 </a:t>
            </a:r>
            <a:r>
              <a:rPr lang="ru-RU" sz="2400" dirty="0" err="1"/>
              <a:t>нм</a:t>
            </a:r>
            <a:r>
              <a:rPr lang="ru-RU" sz="2400" dirty="0"/>
              <a:t>). При этом чувствительность кожи к ультрафиолетовому воздействию различается у людей и может быть классифицирована на 6 типов, где 1-й и 2-й отличаются наибольшей чувствительностью (и, соответственно, вероятностью возникновения солнечного ожога), а 5-й и 6-й – наименьшей </a:t>
            </a:r>
          </a:p>
        </p:txBody>
      </p:sp>
    </p:spTree>
    <p:extLst>
      <p:ext uri="{BB962C8B-B14F-4D97-AF65-F5344CB8AC3E}">
        <p14:creationId xmlns:p14="http://schemas.microsoft.com/office/powerpoint/2010/main" val="269077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40" y="2244272"/>
            <a:ext cx="11385389" cy="4417786"/>
          </a:xfrm>
        </p:spPr>
        <p:txBody>
          <a:bodyPr>
            <a:noAutofit/>
          </a:bodyPr>
          <a:lstStyle/>
          <a:p>
            <a:r>
              <a:rPr lang="ru-RU" sz="2000" dirty="0"/>
              <a:t>Большинство случаев меланомы у детей являются спорадическими, чаще связаны с ультрафиолетовым излучением (УФ), и по своим биологическим характеристикам этот вариант меланомы наиболее близок к меланоме у взрослых </a:t>
            </a:r>
            <a:r>
              <a:rPr lang="ru-RU" sz="2000" dirty="0" smtClean="0"/>
              <a:t>. </a:t>
            </a:r>
            <a:r>
              <a:rPr lang="ru-RU" sz="2000" dirty="0"/>
              <a:t>Этиология меланомы кожи у детей является предметом обсуждений. Вполне вероятно, что существует взаимодействие наследуемых факторов и факторов окружающей среды. Есть, однако, несколько известных факторов риска у детей, к которым, в том числе, относят и врожденный гигантский </a:t>
            </a:r>
            <a:r>
              <a:rPr lang="ru-RU" sz="2000" dirty="0" err="1"/>
              <a:t>меланоцитарный</a:t>
            </a:r>
            <a:r>
              <a:rPr lang="ru-RU" sz="2000" dirty="0"/>
              <a:t> </a:t>
            </a:r>
            <a:r>
              <a:rPr lang="ru-RU" sz="2000" dirty="0" err="1"/>
              <a:t>невус</a:t>
            </a:r>
            <a:r>
              <a:rPr lang="ru-RU" sz="2000" dirty="0"/>
              <a:t> (ВГМН) </a:t>
            </a:r>
            <a:r>
              <a:rPr lang="ru-RU" sz="2000" dirty="0" smtClean="0"/>
              <a:t>, </a:t>
            </a:r>
            <a:r>
              <a:rPr lang="ru-RU" sz="2000" dirty="0" err="1"/>
              <a:t>ретинобластому</a:t>
            </a:r>
            <a:r>
              <a:rPr lang="ru-RU" sz="2000" dirty="0"/>
              <a:t>, пигментную ксеродерму и случаи семейной </a:t>
            </a:r>
            <a:r>
              <a:rPr lang="ru-RU" sz="2000" dirty="0" smtClean="0"/>
              <a:t>меланомы, </a:t>
            </a:r>
            <a:r>
              <a:rPr lang="ru-RU" sz="2000" dirty="0"/>
              <a:t>врожденный или приобретенный иммунодефицит (например, после трансплантации органов или других заболеваниях, связанных с необходимостью принимать </a:t>
            </a:r>
            <a:r>
              <a:rPr lang="ru-RU" sz="2000" dirty="0" err="1"/>
              <a:t>иммунносупрессоры</a:t>
            </a:r>
            <a:r>
              <a:rPr lang="ru-RU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6274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797" y="2178957"/>
            <a:ext cx="11205775" cy="4532086"/>
          </a:xfrm>
        </p:spPr>
        <p:txBody>
          <a:bodyPr>
            <a:noAutofit/>
          </a:bodyPr>
          <a:lstStyle/>
          <a:p>
            <a:r>
              <a:rPr lang="ru-RU" sz="2000" dirty="0"/>
              <a:t>Меланома у детей традиционно подразделяется на три основные варианта, которые отличаются друг от друга </a:t>
            </a:r>
            <a:r>
              <a:rPr lang="ru-RU" sz="2000" dirty="0" err="1"/>
              <a:t>этиологически</a:t>
            </a:r>
            <a:r>
              <a:rPr lang="ru-RU" sz="2000" dirty="0"/>
              <a:t>, механизмами канцерогенеза и клиническим течением </a:t>
            </a:r>
            <a:r>
              <a:rPr lang="ru-RU" sz="2000" dirty="0" smtClean="0"/>
              <a:t>: </a:t>
            </a:r>
            <a:r>
              <a:rPr lang="ru-RU" sz="2000" dirty="0"/>
              <a:t>1) Меланома, возникшая на фоне ВГМН </a:t>
            </a:r>
            <a:r>
              <a:rPr lang="ru-RU" sz="2000" dirty="0" smtClean="0"/>
              <a:t> </a:t>
            </a:r>
            <a:r>
              <a:rPr lang="ru-RU" sz="2000" dirty="0"/>
              <a:t>– редкий вариант меланомы с наиболее неблагоприятным прогнозом; 2) </a:t>
            </a:r>
            <a:r>
              <a:rPr lang="ru-RU" sz="2000" dirty="0" err="1"/>
              <a:t>Спитцоидная</a:t>
            </a:r>
            <a:r>
              <a:rPr lang="ru-RU" sz="2000" dirty="0"/>
              <a:t> (</a:t>
            </a:r>
            <a:r>
              <a:rPr lang="ru-RU" sz="2000" dirty="0" err="1"/>
              <a:t>Spitzoid</a:t>
            </a:r>
            <a:r>
              <a:rPr lang="ru-RU" sz="2000" dirty="0"/>
              <a:t>) меланома – на ее долю приходится примерно половина случаев всех меланом у подростков, и она характеризуется благоприятным течением; 3) Меланома кожи, возникшая </a:t>
            </a:r>
            <a:r>
              <a:rPr lang="ru-RU" sz="2000" dirty="0" err="1"/>
              <a:t>de</a:t>
            </a:r>
            <a:r>
              <a:rPr lang="ru-RU" sz="2000" dirty="0"/>
              <a:t> </a:t>
            </a:r>
            <a:r>
              <a:rPr lang="ru-RU" sz="2000" dirty="0" err="1"/>
              <a:t>novo</a:t>
            </a:r>
            <a:r>
              <a:rPr lang="ru-RU" sz="2000" dirty="0"/>
              <a:t> – порядка 40-50% всех меланом кожи у детей, характеризуется узловым типом роста и агрессивным течением, по своим биологическим и </a:t>
            </a:r>
            <a:r>
              <a:rPr lang="ru-RU" sz="2000" dirty="0" err="1"/>
              <a:t>молекулярногенетическим</a:t>
            </a:r>
            <a:r>
              <a:rPr lang="ru-RU" sz="2000" dirty="0"/>
              <a:t> характеристикам близка к меланоме кожи взрослых. Различие между этими подтипами важно для понимания, потому что существуют свои факторы риска и морфологические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984691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</TotalTime>
  <Words>3882</Words>
  <Application>Microsoft Office PowerPoint</Application>
  <PresentationFormat>Широкоэкранный</PresentationFormat>
  <Paragraphs>96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Century Gothic</vt:lpstr>
      <vt:lpstr>Wingdings 3</vt:lpstr>
      <vt:lpstr>Совет директоров</vt:lpstr>
      <vt:lpstr>Злокачественные опухоли кожи</vt:lpstr>
      <vt:lpstr>ЗЛОКАЧЕСТВЕННЫЕ ОПУХОЛИ КОЖИ 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 и патогенез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КЛИНИЧЕСКИЕ ПРОЯВЛЕНИЯ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Невус Шпица</vt:lpstr>
      <vt:lpstr>Невус Шпица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адъювантной терапии меланомы кожи у пациентов детского возраста</vt:lpstr>
      <vt:lpstr>Лечение пациентов метастатической и нерезектабельной меланомой кожи (IIIC/D нерезектабельная – IV) </vt:lpstr>
      <vt:lpstr>Презентация PowerPoint</vt:lpstr>
      <vt:lpstr>Реабилитация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Злокачественные опухоли кожи</dc:title>
  <dc:creator>Fenrir</dc:creator>
  <cp:lastModifiedBy>Fenrir</cp:lastModifiedBy>
  <cp:revision>6</cp:revision>
  <dcterms:created xsi:type="dcterms:W3CDTF">2020-12-30T20:47:53Z</dcterms:created>
  <dcterms:modified xsi:type="dcterms:W3CDTF">2020-12-30T21:35:04Z</dcterms:modified>
</cp:coreProperties>
</file>