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9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00"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8"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4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95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8BF4D-60F6-48B7-B318-6B6D6B9B9A5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1F8B8C5B-38DA-4E33-B826-BAF86D2C778E}">
      <dgm:prSet phldrT="[Текст]"/>
      <dgm:spPr/>
      <dgm:t>
        <a:bodyPr/>
        <a:lstStyle/>
        <a:p>
          <a:r>
            <a:rPr lang="en-US" b="1" dirty="0" smtClean="0">
              <a:solidFill>
                <a:srgbClr val="0070C0"/>
              </a:solidFill>
            </a:rPr>
            <a:t>Tropane-based drugs </a:t>
          </a:r>
          <a:endParaRPr lang="ru-RU" b="1" dirty="0">
            <a:solidFill>
              <a:srgbClr val="0070C0"/>
            </a:solidFill>
          </a:endParaRPr>
        </a:p>
      </dgm:t>
    </dgm:pt>
    <dgm:pt modelId="{9F4AA665-A58F-468A-871D-97AE772E2821}" type="parTrans" cxnId="{50475FA0-340C-47AB-A9ED-F80E5A419A64}">
      <dgm:prSet/>
      <dgm:spPr/>
      <dgm:t>
        <a:bodyPr/>
        <a:lstStyle/>
        <a:p>
          <a:endParaRPr lang="ru-RU"/>
        </a:p>
      </dgm:t>
    </dgm:pt>
    <dgm:pt modelId="{899029EE-D7BA-4E27-A153-C85B0B92D18D}" type="sibTrans" cxnId="{50475FA0-340C-47AB-A9ED-F80E5A419A64}">
      <dgm:prSet/>
      <dgm:spPr/>
      <dgm:t>
        <a:bodyPr/>
        <a:lstStyle/>
        <a:p>
          <a:endParaRPr lang="ru-RU"/>
        </a:p>
      </dgm:t>
    </dgm:pt>
    <dgm:pt modelId="{FA7CC1CA-16F7-4E14-9046-08ED083C5862}">
      <dgm:prSet phldrT="[Текст]" custT="1"/>
      <dgm:spPr/>
      <dgm:t>
        <a:bodyPr/>
        <a:lstStyle/>
        <a:p>
          <a:pPr>
            <a:lnSpc>
              <a:spcPct val="100000"/>
            </a:lnSpc>
            <a:spcAft>
              <a:spcPts val="0"/>
            </a:spcAft>
          </a:pPr>
          <a:r>
            <a:rPr lang="en-US" sz="3200" b="1" dirty="0" smtClean="0">
              <a:solidFill>
                <a:srgbClr val="7030A0"/>
              </a:solidFill>
            </a:rPr>
            <a:t>Atropine group</a:t>
          </a:r>
          <a:endParaRPr lang="ru-RU" sz="3200" b="1" dirty="0" smtClean="0">
            <a:solidFill>
              <a:srgbClr val="7030A0"/>
            </a:solidFill>
          </a:endParaRPr>
        </a:p>
        <a:p>
          <a:pPr>
            <a:lnSpc>
              <a:spcPct val="100000"/>
            </a:lnSpc>
            <a:spcAft>
              <a:spcPts val="0"/>
            </a:spcAft>
          </a:pPr>
          <a:r>
            <a:rPr lang="en-US" sz="2000" dirty="0" smtClean="0"/>
            <a:t>atropine </a:t>
          </a:r>
          <a:r>
            <a:rPr lang="en-US" sz="2000" dirty="0" err="1" smtClean="0"/>
            <a:t>sulphate</a:t>
          </a:r>
          <a:r>
            <a:rPr lang="en-US" sz="2000" dirty="0" smtClean="0"/>
            <a:t>, </a:t>
          </a:r>
          <a:r>
            <a:rPr lang="en-US" sz="2000" dirty="0" err="1" smtClean="0"/>
            <a:t>homatropine</a:t>
          </a:r>
          <a:r>
            <a:rPr lang="en-US" sz="2000" dirty="0" smtClean="0"/>
            <a:t> </a:t>
          </a:r>
          <a:r>
            <a:rPr lang="en-US" sz="2000" dirty="0" err="1" smtClean="0"/>
            <a:t>hydrobromide</a:t>
          </a:r>
          <a:r>
            <a:rPr lang="en-US" sz="2000" dirty="0" smtClean="0"/>
            <a:t>, scopolamine </a:t>
          </a:r>
          <a:r>
            <a:rPr lang="en-US" sz="2000" dirty="0" err="1" smtClean="0"/>
            <a:t>hydrobromide</a:t>
          </a:r>
          <a:r>
            <a:rPr lang="en-US" sz="2000" dirty="0" smtClean="0"/>
            <a:t>, </a:t>
          </a:r>
          <a:r>
            <a:rPr lang="en-US" sz="2000" dirty="0" err="1" smtClean="0"/>
            <a:t>tropacin</a:t>
          </a:r>
          <a:r>
            <a:rPr lang="en-US" sz="2000" dirty="0" smtClean="0"/>
            <a:t>, </a:t>
          </a:r>
          <a:r>
            <a:rPr lang="en-US" sz="2000" dirty="0" err="1" smtClean="0"/>
            <a:t>tropafen</a:t>
          </a:r>
          <a:r>
            <a:rPr lang="en-US" sz="2000" dirty="0" smtClean="0"/>
            <a:t>, </a:t>
          </a:r>
          <a:r>
            <a:rPr lang="en-US" sz="2000" dirty="0" err="1" smtClean="0"/>
            <a:t>troventol</a:t>
          </a:r>
          <a:endParaRPr lang="ru-RU" sz="2000" b="1" dirty="0">
            <a:solidFill>
              <a:srgbClr val="7030A0"/>
            </a:solidFill>
          </a:endParaRPr>
        </a:p>
      </dgm:t>
    </dgm:pt>
    <dgm:pt modelId="{43AE7119-8F98-48A4-911F-EFB253EEAD6D}" type="parTrans" cxnId="{E076D239-8E50-40BE-AD77-ADCF1AF3E153}">
      <dgm:prSet/>
      <dgm:spPr/>
      <dgm:t>
        <a:bodyPr/>
        <a:lstStyle/>
        <a:p>
          <a:endParaRPr lang="ru-RU"/>
        </a:p>
      </dgm:t>
    </dgm:pt>
    <dgm:pt modelId="{5C0B821C-7435-48FA-A1E4-0F046BC90A4C}" type="sibTrans" cxnId="{E076D239-8E50-40BE-AD77-ADCF1AF3E153}">
      <dgm:prSet/>
      <dgm:spPr/>
      <dgm:t>
        <a:bodyPr/>
        <a:lstStyle/>
        <a:p>
          <a:endParaRPr lang="ru-RU"/>
        </a:p>
      </dgm:t>
    </dgm:pt>
    <dgm:pt modelId="{252E4865-D246-40C6-A394-D9BA60C109C8}">
      <dgm:prSet phldrT="[Текст]" custT="1"/>
      <dgm:spPr/>
      <dgm:t>
        <a:bodyPr/>
        <a:lstStyle/>
        <a:p>
          <a:r>
            <a:rPr lang="en-US" sz="3200" b="1" dirty="0" smtClean="0">
              <a:solidFill>
                <a:srgbClr val="7030A0"/>
              </a:solidFill>
            </a:rPr>
            <a:t>Cocaine group</a:t>
          </a:r>
          <a:endParaRPr lang="ru-RU" sz="3200" b="1" dirty="0" smtClean="0">
            <a:solidFill>
              <a:srgbClr val="7030A0"/>
            </a:solidFill>
          </a:endParaRPr>
        </a:p>
        <a:p>
          <a:r>
            <a:rPr lang="en-US" sz="2000" b="0" dirty="0" smtClean="0">
              <a:solidFill>
                <a:schemeClr val="tx1"/>
              </a:solidFill>
            </a:rPr>
            <a:t>Cocaine hydrochloride </a:t>
          </a:r>
          <a:endParaRPr lang="ru-RU" sz="2000" b="0" dirty="0">
            <a:solidFill>
              <a:schemeClr val="tx1"/>
            </a:solidFill>
          </a:endParaRPr>
        </a:p>
      </dgm:t>
    </dgm:pt>
    <dgm:pt modelId="{C5372FE5-4E5E-4FA8-B241-69861013D60B}" type="parTrans" cxnId="{561A6C7E-AC3B-476F-B477-3452CABE0E20}">
      <dgm:prSet/>
      <dgm:spPr/>
      <dgm:t>
        <a:bodyPr/>
        <a:lstStyle/>
        <a:p>
          <a:endParaRPr lang="ru-RU"/>
        </a:p>
      </dgm:t>
    </dgm:pt>
    <dgm:pt modelId="{D4D728CF-9EE5-4F9D-A044-0F36A31385A5}" type="sibTrans" cxnId="{561A6C7E-AC3B-476F-B477-3452CABE0E20}">
      <dgm:prSet/>
      <dgm:spPr/>
      <dgm:t>
        <a:bodyPr/>
        <a:lstStyle/>
        <a:p>
          <a:endParaRPr lang="ru-RU"/>
        </a:p>
      </dgm:t>
    </dgm:pt>
    <dgm:pt modelId="{486E5F3B-5AA9-4294-B9C9-64AD1123781A}" type="pres">
      <dgm:prSet presAssocID="{1398BF4D-60F6-48B7-B318-6B6D6B9B9A57}" presName="hierChild1" presStyleCnt="0">
        <dgm:presLayoutVars>
          <dgm:chPref val="1"/>
          <dgm:dir/>
          <dgm:animOne val="branch"/>
          <dgm:animLvl val="lvl"/>
          <dgm:resizeHandles/>
        </dgm:presLayoutVars>
      </dgm:prSet>
      <dgm:spPr/>
    </dgm:pt>
    <dgm:pt modelId="{CA885864-B74A-49BC-ADF4-4038B9FF47A5}" type="pres">
      <dgm:prSet presAssocID="{1F8B8C5B-38DA-4E33-B826-BAF86D2C778E}" presName="hierRoot1" presStyleCnt="0"/>
      <dgm:spPr/>
    </dgm:pt>
    <dgm:pt modelId="{99101681-0962-4E45-8913-6C1C879AD05E}" type="pres">
      <dgm:prSet presAssocID="{1F8B8C5B-38DA-4E33-B826-BAF86D2C778E}" presName="composite" presStyleCnt="0"/>
      <dgm:spPr/>
    </dgm:pt>
    <dgm:pt modelId="{542CA518-7DFE-4690-B5B0-7210C595BFA6}" type="pres">
      <dgm:prSet presAssocID="{1F8B8C5B-38DA-4E33-B826-BAF86D2C778E}" presName="background" presStyleLbl="node0" presStyleIdx="0" presStyleCnt="1"/>
      <dgm:spPr/>
    </dgm:pt>
    <dgm:pt modelId="{127C715E-B04E-44FF-9485-D4ED2C8ACA5B}" type="pres">
      <dgm:prSet presAssocID="{1F8B8C5B-38DA-4E33-B826-BAF86D2C778E}" presName="text" presStyleLbl="fgAcc0" presStyleIdx="0" presStyleCnt="1">
        <dgm:presLayoutVars>
          <dgm:chPref val="3"/>
        </dgm:presLayoutVars>
      </dgm:prSet>
      <dgm:spPr/>
      <dgm:t>
        <a:bodyPr/>
        <a:lstStyle/>
        <a:p>
          <a:endParaRPr lang="ru-RU"/>
        </a:p>
      </dgm:t>
    </dgm:pt>
    <dgm:pt modelId="{7027D36E-AEEE-44A2-A772-FDF53C4C7EE7}" type="pres">
      <dgm:prSet presAssocID="{1F8B8C5B-38DA-4E33-B826-BAF86D2C778E}" presName="hierChild2" presStyleCnt="0"/>
      <dgm:spPr/>
    </dgm:pt>
    <dgm:pt modelId="{9BF496C6-FE9F-4BBF-817E-5E33D19B42E8}" type="pres">
      <dgm:prSet presAssocID="{43AE7119-8F98-48A4-911F-EFB253EEAD6D}" presName="Name10" presStyleLbl="parChTrans1D2" presStyleIdx="0" presStyleCnt="2"/>
      <dgm:spPr/>
    </dgm:pt>
    <dgm:pt modelId="{18F3602F-E77B-4C82-861A-13211DCEBC03}" type="pres">
      <dgm:prSet presAssocID="{FA7CC1CA-16F7-4E14-9046-08ED083C5862}" presName="hierRoot2" presStyleCnt="0"/>
      <dgm:spPr/>
    </dgm:pt>
    <dgm:pt modelId="{DB16BD42-0B91-43C5-B6AD-069D93ABAE0B}" type="pres">
      <dgm:prSet presAssocID="{FA7CC1CA-16F7-4E14-9046-08ED083C5862}" presName="composite2" presStyleCnt="0"/>
      <dgm:spPr/>
    </dgm:pt>
    <dgm:pt modelId="{6EF0AEDF-629F-4D9A-A752-C20731403267}" type="pres">
      <dgm:prSet presAssocID="{FA7CC1CA-16F7-4E14-9046-08ED083C5862}" presName="background2" presStyleLbl="node2" presStyleIdx="0" presStyleCnt="2"/>
      <dgm:spPr/>
    </dgm:pt>
    <dgm:pt modelId="{DB198140-1D5B-48CE-A400-EE68C5C8BCB7}" type="pres">
      <dgm:prSet presAssocID="{FA7CC1CA-16F7-4E14-9046-08ED083C5862}" presName="text2" presStyleLbl="fgAcc2" presStyleIdx="0" presStyleCnt="2" custScaleX="111111">
        <dgm:presLayoutVars>
          <dgm:chPref val="3"/>
        </dgm:presLayoutVars>
      </dgm:prSet>
      <dgm:spPr/>
      <dgm:t>
        <a:bodyPr/>
        <a:lstStyle/>
        <a:p>
          <a:endParaRPr lang="ru-RU"/>
        </a:p>
      </dgm:t>
    </dgm:pt>
    <dgm:pt modelId="{B4CB6313-00EE-47C0-B144-2EDF8CCD93F1}" type="pres">
      <dgm:prSet presAssocID="{FA7CC1CA-16F7-4E14-9046-08ED083C5862}" presName="hierChild3" presStyleCnt="0"/>
      <dgm:spPr/>
    </dgm:pt>
    <dgm:pt modelId="{3D4AB192-DFC7-47DB-8531-89B09181419F}" type="pres">
      <dgm:prSet presAssocID="{C5372FE5-4E5E-4FA8-B241-69861013D60B}" presName="Name10" presStyleLbl="parChTrans1D2" presStyleIdx="1" presStyleCnt="2"/>
      <dgm:spPr/>
    </dgm:pt>
    <dgm:pt modelId="{82BA0787-EC23-455B-8BFB-25F2318CF243}" type="pres">
      <dgm:prSet presAssocID="{252E4865-D246-40C6-A394-D9BA60C109C8}" presName="hierRoot2" presStyleCnt="0"/>
      <dgm:spPr/>
    </dgm:pt>
    <dgm:pt modelId="{EDE64FE6-F473-47FA-8AEB-876B91416701}" type="pres">
      <dgm:prSet presAssocID="{252E4865-D246-40C6-A394-D9BA60C109C8}" presName="composite2" presStyleCnt="0"/>
      <dgm:spPr/>
    </dgm:pt>
    <dgm:pt modelId="{D9E196C1-50D5-4E0B-803E-861EE6D25E4F}" type="pres">
      <dgm:prSet presAssocID="{252E4865-D246-40C6-A394-D9BA60C109C8}" presName="background2" presStyleLbl="node2" presStyleIdx="1" presStyleCnt="2"/>
      <dgm:spPr/>
    </dgm:pt>
    <dgm:pt modelId="{5C6FF8EA-E7FA-4195-8950-9550AD8501A3}" type="pres">
      <dgm:prSet presAssocID="{252E4865-D246-40C6-A394-D9BA60C109C8}" presName="text2" presStyleLbl="fgAcc2" presStyleIdx="1" presStyleCnt="2">
        <dgm:presLayoutVars>
          <dgm:chPref val="3"/>
        </dgm:presLayoutVars>
      </dgm:prSet>
      <dgm:spPr/>
      <dgm:t>
        <a:bodyPr/>
        <a:lstStyle/>
        <a:p>
          <a:endParaRPr lang="ru-RU"/>
        </a:p>
      </dgm:t>
    </dgm:pt>
    <dgm:pt modelId="{BA6CC65C-7CE3-45E1-A5FD-4F359EF6BA80}" type="pres">
      <dgm:prSet presAssocID="{252E4865-D246-40C6-A394-D9BA60C109C8}" presName="hierChild3" presStyleCnt="0"/>
      <dgm:spPr/>
    </dgm:pt>
  </dgm:ptLst>
  <dgm:cxnLst>
    <dgm:cxn modelId="{2BC81432-615B-4161-80C1-955C4CED25F0}" type="presOf" srcId="{1F8B8C5B-38DA-4E33-B826-BAF86D2C778E}" destId="{127C715E-B04E-44FF-9485-D4ED2C8ACA5B}" srcOrd="0" destOrd="0" presId="urn:microsoft.com/office/officeart/2005/8/layout/hierarchy1"/>
    <dgm:cxn modelId="{FAF3E1CF-02E9-4C2A-A868-088224BB4CE8}" type="presOf" srcId="{43AE7119-8F98-48A4-911F-EFB253EEAD6D}" destId="{9BF496C6-FE9F-4BBF-817E-5E33D19B42E8}" srcOrd="0" destOrd="0" presId="urn:microsoft.com/office/officeart/2005/8/layout/hierarchy1"/>
    <dgm:cxn modelId="{561A6C7E-AC3B-476F-B477-3452CABE0E20}" srcId="{1F8B8C5B-38DA-4E33-B826-BAF86D2C778E}" destId="{252E4865-D246-40C6-A394-D9BA60C109C8}" srcOrd="1" destOrd="0" parTransId="{C5372FE5-4E5E-4FA8-B241-69861013D60B}" sibTransId="{D4D728CF-9EE5-4F9D-A044-0F36A31385A5}"/>
    <dgm:cxn modelId="{CF95AC49-AFD4-47AD-9943-5DF6D8495CE0}" type="presOf" srcId="{C5372FE5-4E5E-4FA8-B241-69861013D60B}" destId="{3D4AB192-DFC7-47DB-8531-89B09181419F}" srcOrd="0" destOrd="0" presId="urn:microsoft.com/office/officeart/2005/8/layout/hierarchy1"/>
    <dgm:cxn modelId="{FEF86312-3840-468D-A756-38B85C2EB6AD}" type="presOf" srcId="{1398BF4D-60F6-48B7-B318-6B6D6B9B9A57}" destId="{486E5F3B-5AA9-4294-B9C9-64AD1123781A}" srcOrd="0" destOrd="0" presId="urn:microsoft.com/office/officeart/2005/8/layout/hierarchy1"/>
    <dgm:cxn modelId="{50475FA0-340C-47AB-A9ED-F80E5A419A64}" srcId="{1398BF4D-60F6-48B7-B318-6B6D6B9B9A57}" destId="{1F8B8C5B-38DA-4E33-B826-BAF86D2C778E}" srcOrd="0" destOrd="0" parTransId="{9F4AA665-A58F-468A-871D-97AE772E2821}" sibTransId="{899029EE-D7BA-4E27-A153-C85B0B92D18D}"/>
    <dgm:cxn modelId="{E076D239-8E50-40BE-AD77-ADCF1AF3E153}" srcId="{1F8B8C5B-38DA-4E33-B826-BAF86D2C778E}" destId="{FA7CC1CA-16F7-4E14-9046-08ED083C5862}" srcOrd="0" destOrd="0" parTransId="{43AE7119-8F98-48A4-911F-EFB253EEAD6D}" sibTransId="{5C0B821C-7435-48FA-A1E4-0F046BC90A4C}"/>
    <dgm:cxn modelId="{01832D7B-13C7-48A3-B550-271F6491280F}" type="presOf" srcId="{FA7CC1CA-16F7-4E14-9046-08ED083C5862}" destId="{DB198140-1D5B-48CE-A400-EE68C5C8BCB7}" srcOrd="0" destOrd="0" presId="urn:microsoft.com/office/officeart/2005/8/layout/hierarchy1"/>
    <dgm:cxn modelId="{8C67221B-BA76-4922-9DF7-AF2389239E54}" type="presOf" srcId="{252E4865-D246-40C6-A394-D9BA60C109C8}" destId="{5C6FF8EA-E7FA-4195-8950-9550AD8501A3}" srcOrd="0" destOrd="0" presId="urn:microsoft.com/office/officeart/2005/8/layout/hierarchy1"/>
    <dgm:cxn modelId="{C51BD63C-66E7-4166-A14B-1AE6C2D696A2}" type="presParOf" srcId="{486E5F3B-5AA9-4294-B9C9-64AD1123781A}" destId="{CA885864-B74A-49BC-ADF4-4038B9FF47A5}" srcOrd="0" destOrd="0" presId="urn:microsoft.com/office/officeart/2005/8/layout/hierarchy1"/>
    <dgm:cxn modelId="{82B57427-0E41-45F1-90B4-85459D3E7C52}" type="presParOf" srcId="{CA885864-B74A-49BC-ADF4-4038B9FF47A5}" destId="{99101681-0962-4E45-8913-6C1C879AD05E}" srcOrd="0" destOrd="0" presId="urn:microsoft.com/office/officeart/2005/8/layout/hierarchy1"/>
    <dgm:cxn modelId="{0D6A2A99-EAEC-4D41-BABC-FE55EA5AAAC3}" type="presParOf" srcId="{99101681-0962-4E45-8913-6C1C879AD05E}" destId="{542CA518-7DFE-4690-B5B0-7210C595BFA6}" srcOrd="0" destOrd="0" presId="urn:microsoft.com/office/officeart/2005/8/layout/hierarchy1"/>
    <dgm:cxn modelId="{457E76D0-E5F0-4437-A421-8A1F30E72575}" type="presParOf" srcId="{99101681-0962-4E45-8913-6C1C879AD05E}" destId="{127C715E-B04E-44FF-9485-D4ED2C8ACA5B}" srcOrd="1" destOrd="0" presId="urn:microsoft.com/office/officeart/2005/8/layout/hierarchy1"/>
    <dgm:cxn modelId="{75F93BA1-3F30-45B6-A14D-545600ECCF67}" type="presParOf" srcId="{CA885864-B74A-49BC-ADF4-4038B9FF47A5}" destId="{7027D36E-AEEE-44A2-A772-FDF53C4C7EE7}" srcOrd="1" destOrd="0" presId="urn:microsoft.com/office/officeart/2005/8/layout/hierarchy1"/>
    <dgm:cxn modelId="{3DA6DEAA-1200-4707-BD6B-B2D2475C58F3}" type="presParOf" srcId="{7027D36E-AEEE-44A2-A772-FDF53C4C7EE7}" destId="{9BF496C6-FE9F-4BBF-817E-5E33D19B42E8}" srcOrd="0" destOrd="0" presId="urn:microsoft.com/office/officeart/2005/8/layout/hierarchy1"/>
    <dgm:cxn modelId="{73D70622-D5C0-45A5-8874-6E2B84CA47A5}" type="presParOf" srcId="{7027D36E-AEEE-44A2-A772-FDF53C4C7EE7}" destId="{18F3602F-E77B-4C82-861A-13211DCEBC03}" srcOrd="1" destOrd="0" presId="urn:microsoft.com/office/officeart/2005/8/layout/hierarchy1"/>
    <dgm:cxn modelId="{CFC26B22-6C38-4F35-9D31-05CCCB872B71}" type="presParOf" srcId="{18F3602F-E77B-4C82-861A-13211DCEBC03}" destId="{DB16BD42-0B91-43C5-B6AD-069D93ABAE0B}" srcOrd="0" destOrd="0" presId="urn:microsoft.com/office/officeart/2005/8/layout/hierarchy1"/>
    <dgm:cxn modelId="{3DC1AF55-6368-4472-8621-D421B9F5BB28}" type="presParOf" srcId="{DB16BD42-0B91-43C5-B6AD-069D93ABAE0B}" destId="{6EF0AEDF-629F-4D9A-A752-C20731403267}" srcOrd="0" destOrd="0" presId="urn:microsoft.com/office/officeart/2005/8/layout/hierarchy1"/>
    <dgm:cxn modelId="{A3D72D3D-07FD-424E-9CB8-7A320581FE08}" type="presParOf" srcId="{DB16BD42-0B91-43C5-B6AD-069D93ABAE0B}" destId="{DB198140-1D5B-48CE-A400-EE68C5C8BCB7}" srcOrd="1" destOrd="0" presId="urn:microsoft.com/office/officeart/2005/8/layout/hierarchy1"/>
    <dgm:cxn modelId="{E6B729D6-DDAA-4398-983A-7BFEE2628221}" type="presParOf" srcId="{18F3602F-E77B-4C82-861A-13211DCEBC03}" destId="{B4CB6313-00EE-47C0-B144-2EDF8CCD93F1}" srcOrd="1" destOrd="0" presId="urn:microsoft.com/office/officeart/2005/8/layout/hierarchy1"/>
    <dgm:cxn modelId="{2FC59A38-E19E-4EDC-B083-45218EC4E302}" type="presParOf" srcId="{7027D36E-AEEE-44A2-A772-FDF53C4C7EE7}" destId="{3D4AB192-DFC7-47DB-8531-89B09181419F}" srcOrd="2" destOrd="0" presId="urn:microsoft.com/office/officeart/2005/8/layout/hierarchy1"/>
    <dgm:cxn modelId="{982BA3DC-60B0-4DF4-B9B1-310397243FBC}" type="presParOf" srcId="{7027D36E-AEEE-44A2-A772-FDF53C4C7EE7}" destId="{82BA0787-EC23-455B-8BFB-25F2318CF243}" srcOrd="3" destOrd="0" presId="urn:microsoft.com/office/officeart/2005/8/layout/hierarchy1"/>
    <dgm:cxn modelId="{DF2AC371-57C5-4611-B4FE-9EE25B29EC71}" type="presParOf" srcId="{82BA0787-EC23-455B-8BFB-25F2318CF243}" destId="{EDE64FE6-F473-47FA-8AEB-876B91416701}" srcOrd="0" destOrd="0" presId="urn:microsoft.com/office/officeart/2005/8/layout/hierarchy1"/>
    <dgm:cxn modelId="{73725419-A687-4C5E-9491-EEF850E09B41}" type="presParOf" srcId="{EDE64FE6-F473-47FA-8AEB-876B91416701}" destId="{D9E196C1-50D5-4E0B-803E-861EE6D25E4F}" srcOrd="0" destOrd="0" presId="urn:microsoft.com/office/officeart/2005/8/layout/hierarchy1"/>
    <dgm:cxn modelId="{C19D9149-7DA2-44D4-B5DF-7297C9B10AA1}" type="presParOf" srcId="{EDE64FE6-F473-47FA-8AEB-876B91416701}" destId="{5C6FF8EA-E7FA-4195-8950-9550AD8501A3}" srcOrd="1" destOrd="0" presId="urn:microsoft.com/office/officeart/2005/8/layout/hierarchy1"/>
    <dgm:cxn modelId="{B815CA26-56F6-45E7-9FA1-CDAF0CDA242B}" type="presParOf" srcId="{82BA0787-EC23-455B-8BFB-25F2318CF243}" destId="{BA6CC65C-7CE3-45E1-A5FD-4F359EF6BA8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AB192-DFC7-47DB-8531-89B09181419F}">
      <dsp:nvSpPr>
        <dsp:cNvPr id="0" name=""/>
        <dsp:cNvSpPr/>
      </dsp:nvSpPr>
      <dsp:spPr>
        <a:xfrm>
          <a:off x="4146015" y="1994677"/>
          <a:ext cx="2093574" cy="913322"/>
        </a:xfrm>
        <a:custGeom>
          <a:avLst/>
          <a:gdLst/>
          <a:ahLst/>
          <a:cxnLst/>
          <a:rect l="0" t="0" r="0" b="0"/>
          <a:pathLst>
            <a:path>
              <a:moveTo>
                <a:pt x="0" y="0"/>
              </a:moveTo>
              <a:lnTo>
                <a:pt x="0" y="622402"/>
              </a:lnTo>
              <a:lnTo>
                <a:pt x="2093574" y="622402"/>
              </a:lnTo>
              <a:lnTo>
                <a:pt x="2093574" y="91332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496C6-FE9F-4BBF-817E-5E33D19B42E8}">
      <dsp:nvSpPr>
        <dsp:cNvPr id="0" name=""/>
        <dsp:cNvSpPr/>
      </dsp:nvSpPr>
      <dsp:spPr>
        <a:xfrm>
          <a:off x="2226903" y="1994677"/>
          <a:ext cx="1919111" cy="913322"/>
        </a:xfrm>
        <a:custGeom>
          <a:avLst/>
          <a:gdLst/>
          <a:ahLst/>
          <a:cxnLst/>
          <a:rect l="0" t="0" r="0" b="0"/>
          <a:pathLst>
            <a:path>
              <a:moveTo>
                <a:pt x="1919111" y="0"/>
              </a:moveTo>
              <a:lnTo>
                <a:pt x="1919111" y="622402"/>
              </a:lnTo>
              <a:lnTo>
                <a:pt x="0" y="622402"/>
              </a:lnTo>
              <a:lnTo>
                <a:pt x="0" y="91332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CA518-7DFE-4690-B5B0-7210C595BFA6}">
      <dsp:nvSpPr>
        <dsp:cNvPr id="0" name=""/>
        <dsp:cNvSpPr/>
      </dsp:nvSpPr>
      <dsp:spPr>
        <a:xfrm>
          <a:off x="2575833" y="546"/>
          <a:ext cx="3140364" cy="199413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7C715E-B04E-44FF-9485-D4ED2C8ACA5B}">
      <dsp:nvSpPr>
        <dsp:cNvPr id="0" name=""/>
        <dsp:cNvSpPr/>
      </dsp:nvSpPr>
      <dsp:spPr>
        <a:xfrm>
          <a:off x="2924762" y="332029"/>
          <a:ext cx="3140364" cy="199413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1" kern="1200" dirty="0" smtClean="0">
              <a:solidFill>
                <a:srgbClr val="0070C0"/>
              </a:solidFill>
            </a:rPr>
            <a:t>Tropane-based drugs </a:t>
          </a:r>
          <a:endParaRPr lang="ru-RU" sz="4100" b="1" kern="1200" dirty="0">
            <a:solidFill>
              <a:srgbClr val="0070C0"/>
            </a:solidFill>
          </a:endParaRPr>
        </a:p>
      </dsp:txBody>
      <dsp:txXfrm>
        <a:off x="2983168" y="390435"/>
        <a:ext cx="3023552" cy="1877319"/>
      </dsp:txXfrm>
    </dsp:sp>
    <dsp:sp modelId="{6EF0AEDF-629F-4D9A-A752-C20731403267}">
      <dsp:nvSpPr>
        <dsp:cNvPr id="0" name=""/>
        <dsp:cNvSpPr/>
      </dsp:nvSpPr>
      <dsp:spPr>
        <a:xfrm>
          <a:off x="482258" y="2908000"/>
          <a:ext cx="3489290" cy="199413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198140-1D5B-48CE-A400-EE68C5C8BCB7}">
      <dsp:nvSpPr>
        <dsp:cNvPr id="0" name=""/>
        <dsp:cNvSpPr/>
      </dsp:nvSpPr>
      <dsp:spPr>
        <a:xfrm>
          <a:off x="831187" y="3239483"/>
          <a:ext cx="3489290" cy="199413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100000"/>
            </a:lnSpc>
            <a:spcBef>
              <a:spcPct val="0"/>
            </a:spcBef>
            <a:spcAft>
              <a:spcPts val="0"/>
            </a:spcAft>
          </a:pPr>
          <a:r>
            <a:rPr lang="en-US" sz="3200" b="1" kern="1200" dirty="0" smtClean="0">
              <a:solidFill>
                <a:srgbClr val="7030A0"/>
              </a:solidFill>
            </a:rPr>
            <a:t>Atropine group</a:t>
          </a:r>
          <a:endParaRPr lang="ru-RU" sz="3200" b="1" kern="1200" dirty="0" smtClean="0">
            <a:solidFill>
              <a:srgbClr val="7030A0"/>
            </a:solidFill>
          </a:endParaRPr>
        </a:p>
        <a:p>
          <a:pPr lvl="0" algn="ctr" defTabSz="1422400">
            <a:lnSpc>
              <a:spcPct val="100000"/>
            </a:lnSpc>
            <a:spcBef>
              <a:spcPct val="0"/>
            </a:spcBef>
            <a:spcAft>
              <a:spcPts val="0"/>
            </a:spcAft>
          </a:pPr>
          <a:r>
            <a:rPr lang="en-US" sz="2000" kern="1200" dirty="0" smtClean="0"/>
            <a:t>atropine </a:t>
          </a:r>
          <a:r>
            <a:rPr lang="en-US" sz="2000" kern="1200" dirty="0" err="1" smtClean="0"/>
            <a:t>sulphate</a:t>
          </a:r>
          <a:r>
            <a:rPr lang="en-US" sz="2000" kern="1200" dirty="0" smtClean="0"/>
            <a:t>, </a:t>
          </a:r>
          <a:r>
            <a:rPr lang="en-US" sz="2000" kern="1200" dirty="0" err="1" smtClean="0"/>
            <a:t>homatropine</a:t>
          </a:r>
          <a:r>
            <a:rPr lang="en-US" sz="2000" kern="1200" dirty="0" smtClean="0"/>
            <a:t> </a:t>
          </a:r>
          <a:r>
            <a:rPr lang="en-US" sz="2000" kern="1200" dirty="0" err="1" smtClean="0"/>
            <a:t>hydrobromide</a:t>
          </a:r>
          <a:r>
            <a:rPr lang="en-US" sz="2000" kern="1200" dirty="0" smtClean="0"/>
            <a:t>, scopolamine </a:t>
          </a:r>
          <a:r>
            <a:rPr lang="en-US" sz="2000" kern="1200" dirty="0" err="1" smtClean="0"/>
            <a:t>hydrobromide</a:t>
          </a:r>
          <a:r>
            <a:rPr lang="en-US" sz="2000" kern="1200" dirty="0" smtClean="0"/>
            <a:t>, </a:t>
          </a:r>
          <a:r>
            <a:rPr lang="en-US" sz="2000" kern="1200" dirty="0" err="1" smtClean="0"/>
            <a:t>tropacin</a:t>
          </a:r>
          <a:r>
            <a:rPr lang="en-US" sz="2000" kern="1200" dirty="0" smtClean="0"/>
            <a:t>, </a:t>
          </a:r>
          <a:r>
            <a:rPr lang="en-US" sz="2000" kern="1200" dirty="0" err="1" smtClean="0"/>
            <a:t>tropafen</a:t>
          </a:r>
          <a:r>
            <a:rPr lang="en-US" sz="2000" kern="1200" dirty="0" smtClean="0"/>
            <a:t>, </a:t>
          </a:r>
          <a:r>
            <a:rPr lang="en-US" sz="2000" kern="1200" dirty="0" err="1" smtClean="0"/>
            <a:t>troventol</a:t>
          </a:r>
          <a:endParaRPr lang="ru-RU" sz="2000" b="1" kern="1200" dirty="0">
            <a:solidFill>
              <a:srgbClr val="7030A0"/>
            </a:solidFill>
          </a:endParaRPr>
        </a:p>
      </dsp:txBody>
      <dsp:txXfrm>
        <a:off x="889593" y="3297889"/>
        <a:ext cx="3372478" cy="1877319"/>
      </dsp:txXfrm>
    </dsp:sp>
    <dsp:sp modelId="{D9E196C1-50D5-4E0B-803E-861EE6D25E4F}">
      <dsp:nvSpPr>
        <dsp:cNvPr id="0" name=""/>
        <dsp:cNvSpPr/>
      </dsp:nvSpPr>
      <dsp:spPr>
        <a:xfrm>
          <a:off x="4669407" y="2908000"/>
          <a:ext cx="3140364" cy="199413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6FF8EA-E7FA-4195-8950-9550AD8501A3}">
      <dsp:nvSpPr>
        <dsp:cNvPr id="0" name=""/>
        <dsp:cNvSpPr/>
      </dsp:nvSpPr>
      <dsp:spPr>
        <a:xfrm>
          <a:off x="5018337" y="3239483"/>
          <a:ext cx="3140364" cy="199413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7030A0"/>
              </a:solidFill>
            </a:rPr>
            <a:t>Cocaine group</a:t>
          </a:r>
          <a:endParaRPr lang="ru-RU" sz="3200" b="1" kern="1200" dirty="0" smtClean="0">
            <a:solidFill>
              <a:srgbClr val="7030A0"/>
            </a:solidFill>
          </a:endParaRPr>
        </a:p>
        <a:p>
          <a:pPr lvl="0" algn="ctr" defTabSz="1422400">
            <a:lnSpc>
              <a:spcPct val="90000"/>
            </a:lnSpc>
            <a:spcBef>
              <a:spcPct val="0"/>
            </a:spcBef>
            <a:spcAft>
              <a:spcPct val="35000"/>
            </a:spcAft>
          </a:pPr>
          <a:r>
            <a:rPr lang="en-US" sz="2000" b="0" kern="1200" dirty="0" smtClean="0">
              <a:solidFill>
                <a:schemeClr val="tx1"/>
              </a:solidFill>
            </a:rPr>
            <a:t>Cocaine hydrochloride </a:t>
          </a:r>
          <a:endParaRPr lang="ru-RU" sz="2000" b="0" kern="1200" dirty="0">
            <a:solidFill>
              <a:schemeClr val="tx1"/>
            </a:solidFill>
          </a:endParaRPr>
        </a:p>
      </dsp:txBody>
      <dsp:txXfrm>
        <a:off x="5076743" y="3297889"/>
        <a:ext cx="3023552" cy="18773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5BE183E-72B4-40CB-A0D6-5C6808E0A08A}" type="datetimeFigureOut">
              <a:rPr lang="ru-RU" smtClean="0"/>
              <a:t>25.02.2024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5BE183E-72B4-40CB-A0D6-5C6808E0A08A}" type="datetimeFigureOut">
              <a:rPr lang="ru-RU" smtClean="0"/>
              <a:t>25.02.2024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5BE183E-72B4-40CB-A0D6-5C6808E0A08A}" type="datetimeFigureOut">
              <a:rPr lang="ru-RU" smtClean="0"/>
              <a:t>25.02.2024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5BE183E-72B4-40CB-A0D6-5C6808E0A08A}" type="datetimeFigureOut">
              <a:rPr lang="ru-RU" smtClean="0"/>
              <a:t>25.02.2024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C28994-8D02-4298-8B0B-6CE2201AC300}"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5BE183E-72B4-40CB-A0D6-5C6808E0A08A}" type="datetimeFigureOut">
              <a:rPr lang="ru-RU" smtClean="0"/>
              <a:t>25.02.2024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75BE183E-72B4-40CB-A0D6-5C6808E0A08A}" type="datetimeFigureOut">
              <a:rPr lang="ru-RU" smtClean="0"/>
              <a:t>25.02.2024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75BE183E-72B4-40CB-A0D6-5C6808E0A08A}" type="datetimeFigureOut">
              <a:rPr lang="ru-RU" smtClean="0"/>
              <a:t>25.02.2024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5BE183E-72B4-40CB-A0D6-5C6808E0A08A}" type="datetimeFigureOut">
              <a:rPr lang="ru-RU" smtClean="0"/>
              <a:t>25.02.2024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5BE183E-72B4-40CB-A0D6-5C6808E0A08A}" type="datetimeFigureOut">
              <a:rPr lang="ru-RU" smtClean="0"/>
              <a:t>25.02.2024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5BE183E-72B4-40CB-A0D6-5C6808E0A08A}" type="datetimeFigureOut">
              <a:rPr lang="ru-RU" smtClean="0"/>
              <a:t>25.02.2024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5BE183E-72B4-40CB-A0D6-5C6808E0A08A}" type="datetimeFigureOut">
              <a:rPr lang="ru-RU" smtClean="0"/>
              <a:t>25.02.2024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5BE183E-72B4-40CB-A0D6-5C6808E0A08A}" type="datetimeFigureOut">
              <a:rPr lang="ru-RU" smtClean="0"/>
              <a:t>25.02.2024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5BE183E-72B4-40CB-A0D6-5C6808E0A08A}" type="datetimeFigureOut">
              <a:rPr lang="ru-RU" smtClean="0"/>
              <a:t>25.02.2024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5BE183E-72B4-40CB-A0D6-5C6808E0A08A}" type="datetimeFigureOut">
              <a:rPr lang="ru-RU" smtClean="0"/>
              <a:t>25.02.2024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75BE183E-72B4-40CB-A0D6-5C6808E0A08A}" type="datetimeFigureOut">
              <a:rPr lang="ru-RU" smtClean="0"/>
              <a:t>25.02.2024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5BE183E-72B4-40CB-A0D6-5C6808E0A08A}" type="datetimeFigureOut">
              <a:rPr lang="ru-RU" smtClean="0"/>
              <a:t>25.02.2024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5BE183E-72B4-40CB-A0D6-5C6808E0A08A}" type="datetimeFigureOut">
              <a:rPr lang="ru-RU" smtClean="0"/>
              <a:t>25.02.2024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C28994-8D02-4298-8B0B-6CE2201AC30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75BE183E-72B4-40CB-A0D6-5C6808E0A08A}" type="datetimeFigureOut">
              <a:rPr lang="ru-RU" smtClean="0"/>
              <a:t>25.02.2024</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84C28994-8D02-4298-8B0B-6CE2201AC30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1313259" y="548680"/>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Special pharmaceutical </a:t>
            </a:r>
            <a:r>
              <a:rPr lang="en-US" sz="2800" b="1" cap="none" dirty="0" smtClean="0">
                <a:solidFill>
                  <a:srgbClr val="1D52A7"/>
                </a:solidFill>
                <a:latin typeface="Arial" panose="020B0604020202020204" pitchFamily="34" charset="0"/>
                <a:cs typeface="Arial" panose="020B0604020202020204" pitchFamily="34" charset="0"/>
              </a:rPr>
              <a:t>chemistry</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827584" y="1916832"/>
            <a:ext cx="7416824" cy="3024336"/>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Tropane </a:t>
            </a:r>
            <a:r>
              <a:rPr lang="en-US" sz="3200" b="1" dirty="0" smtClean="0">
                <a:solidFill>
                  <a:srgbClr val="FF0000"/>
                </a:solidFill>
                <a:latin typeface="Arial" panose="020B0604020202020204" pitchFamily="34" charset="0"/>
                <a:cs typeface="Arial" panose="020B0604020202020204" pitchFamily="34" charset="0"/>
              </a:rPr>
              <a:t>alkaloids </a:t>
            </a:r>
            <a:endParaRPr lang="ru-RU" sz="32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636912"/>
            <a:ext cx="4968552" cy="33123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775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10</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8" name="Прямоугольник 7"/>
          <p:cNvSpPr/>
          <p:nvPr/>
        </p:nvSpPr>
        <p:spPr>
          <a:xfrm>
            <a:off x="323528" y="980728"/>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sp>
        <p:nvSpPr>
          <p:cNvPr id="3" name="Прямоугольник 2"/>
          <p:cNvSpPr/>
          <p:nvPr/>
        </p:nvSpPr>
        <p:spPr>
          <a:xfrm>
            <a:off x="323528" y="1916832"/>
            <a:ext cx="4104456" cy="3477875"/>
          </a:xfrm>
          <a:prstGeom prst="rect">
            <a:avLst/>
          </a:prstGeom>
        </p:spPr>
        <p:txBody>
          <a:bodyPr wrap="square">
            <a:spAutoFit/>
          </a:bodyPr>
          <a:lstStyle/>
          <a:p>
            <a:pPr algn="just"/>
            <a:r>
              <a:rPr lang="en-US" sz="2200" dirty="0" smtClean="0"/>
              <a:t>White crystalline or slightly clumping powder without </a:t>
            </a:r>
            <a:r>
              <a:rPr lang="en-US" sz="2200" dirty="0" err="1" smtClean="0"/>
              <a:t>odour</a:t>
            </a:r>
            <a:r>
              <a:rPr lang="en-US" sz="2200" dirty="0" smtClean="0"/>
              <a:t>, melting point of atropine </a:t>
            </a:r>
            <a:r>
              <a:rPr lang="en-US" sz="2200" dirty="0" err="1" smtClean="0"/>
              <a:t>sulphate</a:t>
            </a:r>
            <a:r>
              <a:rPr lang="en-US" sz="2200" dirty="0" smtClean="0"/>
              <a:t> 188-194°C, Angle of rotation not more than -0.6° (5% aqueous solution in a 2 </a:t>
            </a:r>
            <a:r>
              <a:rPr lang="en-US" sz="2200" dirty="0" err="1" smtClean="0"/>
              <a:t>dm</a:t>
            </a:r>
            <a:r>
              <a:rPr lang="en-US" sz="2200" dirty="0" smtClean="0"/>
              <a:t> tube). </a:t>
            </a:r>
            <a:endParaRPr lang="ru-RU" sz="2200" dirty="0" smtClean="0"/>
          </a:p>
          <a:p>
            <a:pPr algn="just"/>
            <a:endParaRPr lang="en-US" sz="2200" dirty="0" smtClean="0"/>
          </a:p>
          <a:p>
            <a:pPr algn="just"/>
            <a:r>
              <a:rPr lang="en-US" sz="2200" dirty="0" smtClean="0"/>
              <a:t>Very easily soluble in water, easily soluble in ethanol, practically insoluble in chloroform.</a:t>
            </a:r>
            <a:endParaRPr lang="en-US" sz="2200" dirty="0"/>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563"/>
          <a:stretch/>
        </p:blipFill>
        <p:spPr bwMode="auto">
          <a:xfrm>
            <a:off x="4644008" y="2023660"/>
            <a:ext cx="4248471" cy="291750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144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11</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9" name="Прямоугольник 8"/>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2" name="Прямоугольник 1"/>
          <p:cNvSpPr/>
          <p:nvPr/>
        </p:nvSpPr>
        <p:spPr>
          <a:xfrm>
            <a:off x="323528" y="1412776"/>
            <a:ext cx="4090415" cy="430887"/>
          </a:xfrm>
          <a:prstGeom prst="rect">
            <a:avLst/>
          </a:prstGeom>
        </p:spPr>
        <p:txBody>
          <a:bodyPr wrap="none">
            <a:spAutoFit/>
          </a:bodyPr>
          <a:lstStyle/>
          <a:p>
            <a:pPr marL="457200" indent="-457200">
              <a:buFont typeface="+mj-lt"/>
              <a:buAutoNum type="arabicPeriod"/>
            </a:pPr>
            <a:r>
              <a:rPr lang="en-US" sz="2200" b="1" dirty="0">
                <a:solidFill>
                  <a:srgbClr val="7030A0"/>
                </a:solidFill>
              </a:rPr>
              <a:t>IR and UV spectrophotometry</a:t>
            </a:r>
            <a:endParaRPr lang="ru-RU" sz="2200" b="1" dirty="0">
              <a:solidFill>
                <a:srgbClr val="7030A0"/>
              </a:solidFill>
            </a:endParaRPr>
          </a:p>
        </p:txBody>
      </p:sp>
      <p:sp>
        <p:nvSpPr>
          <p:cNvPr id="3" name="Прямоугольник 2"/>
          <p:cNvSpPr/>
          <p:nvPr/>
        </p:nvSpPr>
        <p:spPr>
          <a:xfrm>
            <a:off x="251520" y="1988840"/>
            <a:ext cx="8640960" cy="769441"/>
          </a:xfrm>
          <a:prstGeom prst="rect">
            <a:avLst/>
          </a:prstGeom>
        </p:spPr>
        <p:txBody>
          <a:bodyPr wrap="square">
            <a:spAutoFit/>
          </a:bodyPr>
          <a:lstStyle/>
          <a:p>
            <a:pPr algn="just"/>
            <a:r>
              <a:rPr lang="en-US" sz="2200" dirty="0" smtClean="0"/>
              <a:t>The infrared spectrum of the atropine </a:t>
            </a:r>
            <a:r>
              <a:rPr lang="en-US" sz="2200" dirty="0" err="1" smtClean="0"/>
              <a:t>sulphate</a:t>
            </a:r>
            <a:r>
              <a:rPr lang="en-US" sz="2200" dirty="0" smtClean="0"/>
              <a:t> sample under test must match the spectrum of the standard sample.</a:t>
            </a:r>
            <a:endParaRPr lang="en-US" sz="2200" dirty="0"/>
          </a:p>
        </p:txBody>
      </p:sp>
      <p:sp>
        <p:nvSpPr>
          <p:cNvPr id="8" name="Прямоугольник 7"/>
          <p:cNvSpPr/>
          <p:nvPr/>
        </p:nvSpPr>
        <p:spPr>
          <a:xfrm>
            <a:off x="3996682" y="6011996"/>
            <a:ext cx="1150636" cy="369332"/>
          </a:xfrm>
          <a:prstGeom prst="rect">
            <a:avLst/>
          </a:prstGeom>
        </p:spPr>
        <p:txBody>
          <a:bodyPr wrap="none">
            <a:spAutoFit/>
          </a:bodyPr>
          <a:lstStyle/>
          <a:p>
            <a:r>
              <a:rPr lang="en-US" i="1" dirty="0"/>
              <a:t>IR spectra </a:t>
            </a:r>
            <a:endParaRPr lang="ru-RU" i="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130" y="2944885"/>
            <a:ext cx="4789537" cy="307640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193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12</a:t>
            </a:fld>
            <a:endParaRPr lang="ru-RU"/>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9" name="Прямоугольник 8"/>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1" name="Прямоугольник 10"/>
          <p:cNvSpPr/>
          <p:nvPr/>
        </p:nvSpPr>
        <p:spPr>
          <a:xfrm>
            <a:off x="323528" y="1412776"/>
            <a:ext cx="5666551" cy="430887"/>
          </a:xfrm>
          <a:prstGeom prst="rect">
            <a:avLst/>
          </a:prstGeom>
        </p:spPr>
        <p:txBody>
          <a:bodyPr wrap="none">
            <a:spAutoFit/>
          </a:bodyPr>
          <a:lstStyle/>
          <a:p>
            <a:pPr marL="457200" indent="-457200">
              <a:buFont typeface="+mj-lt"/>
              <a:buAutoNum type="arabicPeriod" startAt="2"/>
            </a:pPr>
            <a:r>
              <a:rPr lang="en-US" sz="2200" b="1" dirty="0" smtClean="0">
                <a:solidFill>
                  <a:srgbClr val="7030A0"/>
                </a:solidFill>
              </a:rPr>
              <a:t>Interaction with common alkaloid reagents</a:t>
            </a:r>
            <a:endParaRPr lang="ru-RU" sz="2200" b="1" dirty="0">
              <a:solidFill>
                <a:srgbClr val="7030A0"/>
              </a:solidFill>
            </a:endParaRPr>
          </a:p>
        </p:txBody>
      </p:sp>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2000"/>
                    </a14:imgEffect>
                    <a14:imgEffect>
                      <a14:brightnessContrast bright="-5000" contrast="47000"/>
                    </a14:imgEffect>
                  </a14:imgLayer>
                </a14:imgProps>
              </a:ext>
              <a:ext uri="{28A0092B-C50C-407E-A947-70E740481C1C}">
                <a14:useLocalDpi xmlns:a14="http://schemas.microsoft.com/office/drawing/2010/main" val="0"/>
              </a:ext>
            </a:extLst>
          </a:blip>
          <a:srcRect/>
          <a:stretch>
            <a:fillRect/>
          </a:stretch>
        </p:blipFill>
        <p:spPr bwMode="auto">
          <a:xfrm>
            <a:off x="180625" y="2146920"/>
            <a:ext cx="8769375" cy="29382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32040" y="5518393"/>
            <a:ext cx="3496855" cy="430887"/>
          </a:xfrm>
          <a:prstGeom prst="rect">
            <a:avLst/>
          </a:prstGeom>
        </p:spPr>
        <p:txBody>
          <a:bodyPr wrap="none">
            <a:spAutoFit/>
          </a:bodyPr>
          <a:lstStyle/>
          <a:p>
            <a:r>
              <a:rPr lang="en-US" sz="2200" dirty="0" smtClean="0"/>
              <a:t>yellow crystalline precipitate </a:t>
            </a:r>
            <a:endParaRPr lang="ru-RU" sz="2200" dirty="0"/>
          </a:p>
        </p:txBody>
      </p:sp>
    </p:spTree>
    <p:extLst>
      <p:ext uri="{BB962C8B-B14F-4D97-AF65-F5344CB8AC3E}">
        <p14:creationId xmlns:p14="http://schemas.microsoft.com/office/powerpoint/2010/main" val="3949692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453336"/>
            <a:ext cx="573161" cy="365125"/>
          </a:xfrm>
        </p:spPr>
        <p:txBody>
          <a:bodyPr/>
          <a:lstStyle/>
          <a:p>
            <a:fld id="{E4BF139B-3B4E-4221-95DA-59CA7323F185}" type="slidenum">
              <a:rPr lang="ru-RU" smtClean="0"/>
              <a:t>13</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10" name="Прямоугольник 9"/>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8" name="Прямоугольник 7"/>
          <p:cNvSpPr/>
          <p:nvPr/>
        </p:nvSpPr>
        <p:spPr>
          <a:xfrm>
            <a:off x="323528" y="1412776"/>
            <a:ext cx="3050515" cy="430887"/>
          </a:xfrm>
          <a:prstGeom prst="rect">
            <a:avLst/>
          </a:prstGeom>
        </p:spPr>
        <p:txBody>
          <a:bodyPr wrap="none">
            <a:spAutoFit/>
          </a:bodyPr>
          <a:lstStyle/>
          <a:p>
            <a:pPr marL="457200" indent="-457200">
              <a:buFont typeface="+mj-lt"/>
              <a:buAutoNum type="arabicPeriod" startAt="3"/>
            </a:pPr>
            <a:r>
              <a:rPr lang="en-US" sz="2200" b="1" dirty="0" err="1" smtClean="0">
                <a:solidFill>
                  <a:srgbClr val="7030A0"/>
                </a:solidFill>
              </a:rPr>
              <a:t>Vitali</a:t>
            </a:r>
            <a:r>
              <a:rPr lang="en-US" sz="2200" b="1" dirty="0" smtClean="0">
                <a:solidFill>
                  <a:srgbClr val="7030A0"/>
                </a:solidFill>
              </a:rPr>
              <a:t>-Morin reaction</a:t>
            </a:r>
            <a:endParaRPr lang="ru-RU" sz="2200" b="1" dirty="0">
              <a:solidFill>
                <a:srgbClr val="7030A0"/>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95" y="4221157"/>
            <a:ext cx="8642885" cy="172812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88840"/>
            <a:ext cx="8640960" cy="175317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096578" y="6021288"/>
            <a:ext cx="4227950" cy="769441"/>
          </a:xfrm>
          <a:prstGeom prst="rect">
            <a:avLst/>
          </a:prstGeom>
        </p:spPr>
        <p:txBody>
          <a:bodyPr wrap="square">
            <a:spAutoFit/>
          </a:bodyPr>
          <a:lstStyle/>
          <a:p>
            <a:pPr algn="ctr"/>
            <a:r>
              <a:rPr lang="en-US" sz="2200" dirty="0" smtClean="0"/>
              <a:t>violet-</a:t>
            </a:r>
            <a:r>
              <a:rPr lang="en-US" sz="2200" dirty="0" err="1" smtClean="0"/>
              <a:t>coloured</a:t>
            </a:r>
            <a:r>
              <a:rPr lang="en-US" sz="2200" dirty="0" smtClean="0"/>
              <a:t> compound of </a:t>
            </a:r>
            <a:r>
              <a:rPr lang="en-US" sz="2200" dirty="0" err="1" smtClean="0"/>
              <a:t>quinoid</a:t>
            </a:r>
            <a:r>
              <a:rPr lang="en-US" sz="2200" dirty="0" smtClean="0"/>
              <a:t> structure</a:t>
            </a:r>
            <a:endParaRPr lang="ru-RU" sz="2200" dirty="0"/>
          </a:p>
        </p:txBody>
      </p:sp>
    </p:spTree>
    <p:extLst>
      <p:ext uri="{BB962C8B-B14F-4D97-AF65-F5344CB8AC3E}">
        <p14:creationId xmlns:p14="http://schemas.microsoft.com/office/powerpoint/2010/main" val="329061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14</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12" name="Прямоугольник 11"/>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13" name="Прямоугольник 12"/>
          <p:cNvSpPr/>
          <p:nvPr/>
        </p:nvSpPr>
        <p:spPr>
          <a:xfrm>
            <a:off x="323528" y="1412776"/>
            <a:ext cx="4535729" cy="430887"/>
          </a:xfrm>
          <a:prstGeom prst="rect">
            <a:avLst/>
          </a:prstGeom>
        </p:spPr>
        <p:txBody>
          <a:bodyPr wrap="none">
            <a:spAutoFit/>
          </a:bodyPr>
          <a:lstStyle/>
          <a:p>
            <a:pPr marL="457200" indent="-457200">
              <a:buFont typeface="+mj-lt"/>
              <a:buAutoNum type="arabicPeriod" startAt="4"/>
            </a:pPr>
            <a:r>
              <a:rPr lang="en-US" sz="2200" b="1" dirty="0" smtClean="0">
                <a:solidFill>
                  <a:srgbClr val="7030A0"/>
                </a:solidFill>
              </a:rPr>
              <a:t>Benzaldehyde formation reaction</a:t>
            </a:r>
            <a:endParaRPr lang="ru-RU" sz="2200" b="1" dirty="0">
              <a:solidFill>
                <a:srgbClr val="7030A0"/>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82" y="2400299"/>
            <a:ext cx="8684297" cy="315261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427984" y="5733256"/>
            <a:ext cx="2724207" cy="430887"/>
          </a:xfrm>
          <a:prstGeom prst="rect">
            <a:avLst/>
          </a:prstGeom>
        </p:spPr>
        <p:txBody>
          <a:bodyPr wrap="none">
            <a:spAutoFit/>
          </a:bodyPr>
          <a:lstStyle/>
          <a:p>
            <a:r>
              <a:rPr lang="en-US" sz="2200" dirty="0" smtClean="0"/>
              <a:t>smell of bitter almond </a:t>
            </a:r>
            <a:endParaRPr lang="ru-RU" sz="2200" dirty="0"/>
          </a:p>
        </p:txBody>
      </p:sp>
    </p:spTree>
    <p:extLst>
      <p:ext uri="{BB962C8B-B14F-4D97-AF65-F5344CB8AC3E}">
        <p14:creationId xmlns:p14="http://schemas.microsoft.com/office/powerpoint/2010/main" val="78745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15</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8" name="Прямоугольник 7"/>
          <p:cNvSpPr/>
          <p:nvPr/>
        </p:nvSpPr>
        <p:spPr>
          <a:xfrm>
            <a:off x="323528" y="980728"/>
            <a:ext cx="1856342" cy="461665"/>
          </a:xfrm>
          <a:prstGeom prst="rect">
            <a:avLst/>
          </a:prstGeom>
        </p:spPr>
        <p:txBody>
          <a:bodyPr wrap="none">
            <a:spAutoFit/>
          </a:bodyPr>
          <a:lstStyle/>
          <a:p>
            <a:r>
              <a:rPr lang="en-US" sz="2400" b="1" dirty="0">
                <a:solidFill>
                  <a:srgbClr val="C00000"/>
                </a:solidFill>
              </a:rPr>
              <a:t>Identification</a:t>
            </a:r>
            <a:endParaRPr lang="ru-RU" sz="2400" b="1" dirty="0">
              <a:solidFill>
                <a:srgbClr val="C00000"/>
              </a:solidFill>
            </a:endParaRPr>
          </a:p>
        </p:txBody>
      </p:sp>
      <p:sp>
        <p:nvSpPr>
          <p:cNvPr id="9" name="Прямоугольник 8"/>
          <p:cNvSpPr/>
          <p:nvPr/>
        </p:nvSpPr>
        <p:spPr>
          <a:xfrm>
            <a:off x="323528" y="1412776"/>
            <a:ext cx="3455690" cy="430887"/>
          </a:xfrm>
          <a:prstGeom prst="rect">
            <a:avLst/>
          </a:prstGeom>
        </p:spPr>
        <p:txBody>
          <a:bodyPr wrap="none">
            <a:spAutoFit/>
          </a:bodyPr>
          <a:lstStyle/>
          <a:p>
            <a:pPr marL="446088" indent="-446088"/>
            <a:r>
              <a:rPr lang="en-US" sz="2200" b="1" dirty="0" smtClean="0">
                <a:solidFill>
                  <a:srgbClr val="7030A0"/>
                </a:solidFill>
              </a:rPr>
              <a:t>5.	</a:t>
            </a:r>
            <a:r>
              <a:rPr lang="en-US" sz="2200" b="1" dirty="0" err="1" smtClean="0">
                <a:solidFill>
                  <a:srgbClr val="7030A0"/>
                </a:solidFill>
              </a:rPr>
              <a:t>Sulphate</a:t>
            </a:r>
            <a:r>
              <a:rPr lang="en-US" sz="2200" b="1" dirty="0" smtClean="0">
                <a:solidFill>
                  <a:srgbClr val="7030A0"/>
                </a:solidFill>
              </a:rPr>
              <a:t> determination</a:t>
            </a:r>
            <a:endParaRPr lang="ru-RU" sz="2200" b="1" dirty="0">
              <a:solidFill>
                <a:srgbClr val="7030A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060848"/>
            <a:ext cx="5562600" cy="4667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296" y="841103"/>
            <a:ext cx="1751161" cy="424408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323528" y="2998113"/>
            <a:ext cx="3367781" cy="430887"/>
          </a:xfrm>
          <a:prstGeom prst="rect">
            <a:avLst/>
          </a:prstGeom>
        </p:spPr>
        <p:txBody>
          <a:bodyPr wrap="none">
            <a:spAutoFit/>
          </a:bodyPr>
          <a:lstStyle/>
          <a:p>
            <a:pPr marL="446088" indent="-446088"/>
            <a:r>
              <a:rPr lang="en-US" sz="2200" b="1" dirty="0" smtClean="0">
                <a:solidFill>
                  <a:srgbClr val="7030A0"/>
                </a:solidFill>
              </a:rPr>
              <a:t>6.	Atropine base isolation</a:t>
            </a:r>
            <a:endParaRPr lang="ru-RU" sz="2200" b="1" dirty="0">
              <a:solidFill>
                <a:srgbClr val="7030A0"/>
              </a:solidFill>
            </a:endParaRPr>
          </a:p>
        </p:txBody>
      </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861048"/>
            <a:ext cx="6408712" cy="113777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19" y="5446965"/>
            <a:ext cx="6552729" cy="769441"/>
          </a:xfrm>
          <a:prstGeom prst="rect">
            <a:avLst/>
          </a:prstGeom>
        </p:spPr>
        <p:txBody>
          <a:bodyPr wrap="square">
            <a:spAutoFit/>
          </a:bodyPr>
          <a:lstStyle/>
          <a:p>
            <a:r>
              <a:rPr lang="en-US" sz="2200" dirty="0" smtClean="0"/>
              <a:t>Crystals of atropine base dried to a constant mass melt at 190°C with decomposition.</a:t>
            </a:r>
            <a:endParaRPr lang="ru-RU" sz="2200" dirty="0"/>
          </a:p>
        </p:txBody>
      </p:sp>
    </p:spTree>
    <p:extLst>
      <p:ext uri="{BB962C8B-B14F-4D97-AF65-F5344CB8AC3E}">
        <p14:creationId xmlns:p14="http://schemas.microsoft.com/office/powerpoint/2010/main" val="1163713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16</a:t>
            </a:fld>
            <a:endParaRPr lang="ru-RU"/>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9" name="Прямоугольник 8"/>
          <p:cNvSpPr/>
          <p:nvPr/>
        </p:nvSpPr>
        <p:spPr>
          <a:xfrm>
            <a:off x="323528" y="980728"/>
            <a:ext cx="1452642" cy="461665"/>
          </a:xfrm>
          <a:prstGeom prst="rect">
            <a:avLst/>
          </a:prstGeom>
        </p:spPr>
        <p:txBody>
          <a:bodyPr wrap="none">
            <a:spAutoFit/>
          </a:bodyPr>
          <a:lstStyle/>
          <a:p>
            <a:r>
              <a:rPr lang="en-US" sz="2400" b="1" dirty="0" smtClean="0">
                <a:solidFill>
                  <a:srgbClr val="C00000"/>
                </a:solidFill>
              </a:rPr>
              <a:t>Purity test</a:t>
            </a:r>
            <a:endParaRPr lang="ru-RU" sz="2400" b="1" dirty="0">
              <a:solidFill>
                <a:srgbClr val="C00000"/>
              </a:solidFill>
            </a:endParaRPr>
          </a:p>
        </p:txBody>
      </p:sp>
      <p:sp>
        <p:nvSpPr>
          <p:cNvPr id="6" name="Прямоугольник 5"/>
          <p:cNvSpPr/>
          <p:nvPr/>
        </p:nvSpPr>
        <p:spPr>
          <a:xfrm>
            <a:off x="179512" y="1463293"/>
            <a:ext cx="8640960" cy="3477875"/>
          </a:xfrm>
          <a:prstGeom prst="rect">
            <a:avLst/>
          </a:prstGeom>
        </p:spPr>
        <p:txBody>
          <a:bodyPr wrap="square">
            <a:spAutoFit/>
          </a:bodyPr>
          <a:lstStyle/>
          <a:p>
            <a:pPr algn="just"/>
            <a:r>
              <a:rPr lang="en-US" sz="2200" dirty="0" smtClean="0"/>
              <a:t>The absence of other alkaloids and degradation products in the pharmaceutical substance of atropine </a:t>
            </a:r>
            <a:r>
              <a:rPr lang="en-US" sz="2200" dirty="0" err="1" smtClean="0"/>
              <a:t>sulphate</a:t>
            </a:r>
            <a:r>
              <a:rPr lang="en-US" sz="2200" dirty="0" smtClean="0"/>
              <a:t> is determined by TLC.</a:t>
            </a:r>
          </a:p>
          <a:p>
            <a:pPr algn="just"/>
            <a:r>
              <a:rPr lang="en-US" sz="2200" dirty="0" err="1" smtClean="0"/>
              <a:t>Apoatropine</a:t>
            </a:r>
            <a:r>
              <a:rPr lang="en-US" sz="2200" dirty="0" smtClean="0"/>
              <a:t> is an unacceptable impurity in a tropane alkaloid pharmaceutical substance.</a:t>
            </a:r>
          </a:p>
          <a:p>
            <a:pPr algn="just"/>
            <a:r>
              <a:rPr lang="en-US" sz="2200" dirty="0" smtClean="0"/>
              <a:t>The presence of </a:t>
            </a:r>
            <a:r>
              <a:rPr lang="en-US" sz="2200" dirty="0" err="1" smtClean="0"/>
              <a:t>apoatropine</a:t>
            </a:r>
            <a:r>
              <a:rPr lang="en-US" sz="2200" dirty="0" smtClean="0"/>
              <a:t> can be detected as follows: add ammonia solution to an aqueous solution of atropine </a:t>
            </a:r>
            <a:r>
              <a:rPr lang="en-US" sz="2200" dirty="0" err="1" smtClean="0"/>
              <a:t>sulphate</a:t>
            </a:r>
            <a:r>
              <a:rPr lang="en-US" sz="2200" dirty="0" smtClean="0"/>
              <a:t> and shake vigorously: a slight opalescence is acceptable and rapid clouding or precipitation is not acceptable. </a:t>
            </a:r>
          </a:p>
          <a:p>
            <a:pPr algn="just"/>
            <a:r>
              <a:rPr lang="en-US" sz="2200" dirty="0" smtClean="0"/>
              <a:t>The presence of </a:t>
            </a:r>
            <a:r>
              <a:rPr lang="en-US" sz="2200" dirty="0" err="1" smtClean="0"/>
              <a:t>apoatropine</a:t>
            </a:r>
            <a:r>
              <a:rPr lang="en-US" sz="2200" dirty="0" smtClean="0"/>
              <a:t> in the anhydrous atropine </a:t>
            </a:r>
            <a:r>
              <a:rPr lang="en-US" sz="2200" dirty="0" err="1" smtClean="0"/>
              <a:t>sulphate</a:t>
            </a:r>
            <a:r>
              <a:rPr lang="en-US" sz="2200" dirty="0" smtClean="0"/>
              <a:t> is determined spectrophotometrically.</a:t>
            </a:r>
            <a:endParaRPr lang="en-US" sz="2200"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919155"/>
            <a:ext cx="3528392" cy="153993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931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607351" y="6520259"/>
            <a:ext cx="573161" cy="365125"/>
          </a:xfrm>
        </p:spPr>
        <p:txBody>
          <a:bodyPr/>
          <a:lstStyle/>
          <a:p>
            <a:fld id="{E4BF139B-3B4E-4221-95DA-59CA7323F185}" type="slidenum">
              <a:rPr lang="ru-RU" smtClean="0"/>
              <a:t>17</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9" name="Прямоугольник 8"/>
          <p:cNvSpPr/>
          <p:nvPr/>
        </p:nvSpPr>
        <p:spPr>
          <a:xfrm>
            <a:off x="323528" y="980728"/>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10" name="Прямоугольник 9"/>
          <p:cNvSpPr/>
          <p:nvPr/>
        </p:nvSpPr>
        <p:spPr>
          <a:xfrm>
            <a:off x="323528" y="1412776"/>
            <a:ext cx="3203826" cy="430887"/>
          </a:xfrm>
          <a:prstGeom prst="rect">
            <a:avLst/>
          </a:prstGeom>
        </p:spPr>
        <p:txBody>
          <a:bodyPr wrap="none">
            <a:spAutoFit/>
          </a:bodyPr>
          <a:lstStyle/>
          <a:p>
            <a:pPr marL="446088" indent="-446088"/>
            <a:r>
              <a:rPr lang="en-US" sz="2200" b="1" dirty="0" smtClean="0">
                <a:solidFill>
                  <a:srgbClr val="7030A0"/>
                </a:solidFill>
              </a:rPr>
              <a:t>1.	Non-aqueous titration</a:t>
            </a:r>
            <a:endParaRPr lang="ru-RU" sz="2200" b="1" dirty="0">
              <a:solidFill>
                <a:srgbClr val="7030A0"/>
              </a:solidFill>
            </a:endParaRP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180" y="2060848"/>
            <a:ext cx="8532302" cy="266429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9180" y="5129316"/>
            <a:ext cx="8532302" cy="1107996"/>
          </a:xfrm>
          <a:prstGeom prst="rect">
            <a:avLst/>
          </a:prstGeom>
        </p:spPr>
        <p:txBody>
          <a:bodyPr wrap="square">
            <a:spAutoFit/>
          </a:bodyPr>
          <a:lstStyle/>
          <a:p>
            <a:pPr algn="just"/>
            <a:r>
              <a:rPr lang="en-US" sz="2200" dirty="0" smtClean="0"/>
              <a:t>Dissolve atropine </a:t>
            </a:r>
            <a:r>
              <a:rPr lang="en-US" sz="2200" dirty="0" err="1" smtClean="0"/>
              <a:t>sulphate</a:t>
            </a:r>
            <a:r>
              <a:rPr lang="en-US" sz="2200" dirty="0" smtClean="0"/>
              <a:t> in anhydrous acetic acid. </a:t>
            </a:r>
            <a:endParaRPr lang="ru-RU" sz="2200" dirty="0" smtClean="0"/>
          </a:p>
          <a:p>
            <a:pPr algn="just"/>
            <a:r>
              <a:rPr lang="en-US" sz="2200" dirty="0" smtClean="0"/>
              <a:t>Titrate with 0.1 </a:t>
            </a:r>
            <a:r>
              <a:rPr lang="en-US" sz="2200" dirty="0" err="1" smtClean="0"/>
              <a:t>mol</a:t>
            </a:r>
            <a:r>
              <a:rPr lang="en-US" sz="2200" dirty="0" smtClean="0"/>
              <a:t>/l HClO4 solution and determine the end of titration </a:t>
            </a:r>
            <a:r>
              <a:rPr lang="en-US" sz="2200" dirty="0" err="1" smtClean="0"/>
              <a:t>potentiometrically</a:t>
            </a:r>
            <a:r>
              <a:rPr lang="en-US" sz="2200" dirty="0" smtClean="0"/>
              <a:t>.</a:t>
            </a:r>
            <a:endParaRPr lang="ru-RU" sz="2200" dirty="0"/>
          </a:p>
        </p:txBody>
      </p:sp>
    </p:spTree>
    <p:extLst>
      <p:ext uri="{BB962C8B-B14F-4D97-AF65-F5344CB8AC3E}">
        <p14:creationId xmlns:p14="http://schemas.microsoft.com/office/powerpoint/2010/main" val="3895269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448251"/>
            <a:ext cx="573161" cy="365125"/>
          </a:xfrm>
        </p:spPr>
        <p:txBody>
          <a:bodyPr/>
          <a:lstStyle/>
          <a:p>
            <a:fld id="{E4BF139B-3B4E-4221-95DA-59CA7323F185}" type="slidenum">
              <a:rPr lang="ru-RU" smtClean="0"/>
              <a:t>18</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8" name="Прямоугольник 7"/>
          <p:cNvSpPr/>
          <p:nvPr/>
        </p:nvSpPr>
        <p:spPr>
          <a:xfrm>
            <a:off x="323528" y="980728"/>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9" name="Прямоугольник 8"/>
          <p:cNvSpPr/>
          <p:nvPr/>
        </p:nvSpPr>
        <p:spPr>
          <a:xfrm>
            <a:off x="323528" y="1412776"/>
            <a:ext cx="6329681" cy="430887"/>
          </a:xfrm>
          <a:prstGeom prst="rect">
            <a:avLst/>
          </a:prstGeom>
        </p:spPr>
        <p:txBody>
          <a:bodyPr wrap="none">
            <a:spAutoFit/>
          </a:bodyPr>
          <a:lstStyle/>
          <a:p>
            <a:pPr marL="446088" indent="-446088"/>
            <a:r>
              <a:rPr lang="en-US" sz="2200" b="1" dirty="0" smtClean="0">
                <a:solidFill>
                  <a:srgbClr val="7030A0"/>
                </a:solidFill>
              </a:rPr>
              <a:t>2.	Acid-base titration in aqueous-alcoholic medium</a:t>
            </a:r>
            <a:endParaRPr lang="ru-RU" sz="2200" b="1" dirty="0">
              <a:solidFill>
                <a:srgbClr val="7030A0"/>
              </a:solidFill>
            </a:endParaRPr>
          </a:p>
        </p:txBody>
      </p:sp>
      <p:sp>
        <p:nvSpPr>
          <p:cNvPr id="7" name="Прямоугольник 6"/>
          <p:cNvSpPr/>
          <p:nvPr/>
        </p:nvSpPr>
        <p:spPr>
          <a:xfrm>
            <a:off x="827584" y="1835532"/>
            <a:ext cx="3108993" cy="430887"/>
          </a:xfrm>
          <a:prstGeom prst="rect">
            <a:avLst/>
          </a:prstGeom>
        </p:spPr>
        <p:txBody>
          <a:bodyPr wrap="none">
            <a:spAutoFit/>
          </a:bodyPr>
          <a:lstStyle/>
          <a:p>
            <a:r>
              <a:rPr lang="en-US" sz="2200" dirty="0" smtClean="0"/>
              <a:t>Titrate with alkali solution.</a:t>
            </a:r>
            <a:endParaRPr lang="ru-RU" sz="2200" dirty="0"/>
          </a:p>
        </p:txBody>
      </p:sp>
      <p:sp>
        <p:nvSpPr>
          <p:cNvPr id="12" name="Прямоугольник 11"/>
          <p:cNvSpPr/>
          <p:nvPr/>
        </p:nvSpPr>
        <p:spPr>
          <a:xfrm>
            <a:off x="323528" y="2206025"/>
            <a:ext cx="2918941" cy="1107996"/>
          </a:xfrm>
          <a:prstGeom prst="rect">
            <a:avLst/>
          </a:prstGeom>
        </p:spPr>
        <p:txBody>
          <a:bodyPr wrap="none">
            <a:spAutoFit/>
          </a:bodyPr>
          <a:lstStyle/>
          <a:p>
            <a:pPr marL="446088" indent="-446088"/>
            <a:r>
              <a:rPr lang="en-US" sz="2200" b="1" dirty="0" smtClean="0">
                <a:solidFill>
                  <a:srgbClr val="7030A0"/>
                </a:solidFill>
              </a:rPr>
              <a:t>3.	</a:t>
            </a:r>
            <a:r>
              <a:rPr lang="en-US" sz="2200" b="1" dirty="0" err="1" smtClean="0">
                <a:solidFill>
                  <a:srgbClr val="7030A0"/>
                </a:solidFill>
              </a:rPr>
              <a:t>Photocolorimetry</a:t>
            </a:r>
            <a:endParaRPr lang="en-US" sz="2200" b="1" dirty="0" smtClean="0">
              <a:solidFill>
                <a:srgbClr val="7030A0"/>
              </a:solidFill>
            </a:endParaRPr>
          </a:p>
          <a:p>
            <a:pPr marL="446088" indent="-446088"/>
            <a:r>
              <a:rPr lang="en-US" sz="2200" b="1" dirty="0" smtClean="0">
                <a:solidFill>
                  <a:srgbClr val="7030A0"/>
                </a:solidFill>
              </a:rPr>
              <a:t>4.	</a:t>
            </a:r>
            <a:r>
              <a:rPr lang="en-US" sz="2200" b="1" dirty="0" err="1" smtClean="0">
                <a:solidFill>
                  <a:srgbClr val="7030A0"/>
                </a:solidFill>
              </a:rPr>
              <a:t>Photonephelometry</a:t>
            </a:r>
            <a:endParaRPr lang="en-US" sz="2200" b="1" dirty="0" smtClean="0">
              <a:solidFill>
                <a:srgbClr val="7030A0"/>
              </a:solidFill>
            </a:endParaRPr>
          </a:p>
          <a:p>
            <a:pPr marL="446088" indent="-446088"/>
            <a:endParaRPr lang="ru-RU" sz="2200" b="1" dirty="0">
              <a:solidFill>
                <a:srgbClr val="7030A0"/>
              </a:solidFill>
            </a:endParaRPr>
          </a:p>
        </p:txBody>
      </p:sp>
      <p:sp>
        <p:nvSpPr>
          <p:cNvPr id="13" name="Прямоугольник 12"/>
          <p:cNvSpPr/>
          <p:nvPr/>
        </p:nvSpPr>
        <p:spPr>
          <a:xfrm>
            <a:off x="323528" y="3255367"/>
            <a:ext cx="1152431" cy="461665"/>
          </a:xfrm>
          <a:prstGeom prst="rect">
            <a:avLst/>
          </a:prstGeom>
        </p:spPr>
        <p:txBody>
          <a:bodyPr wrap="none">
            <a:spAutoFit/>
          </a:bodyPr>
          <a:lstStyle/>
          <a:p>
            <a:r>
              <a:rPr lang="en-US" sz="2400" b="1" dirty="0" smtClean="0">
                <a:solidFill>
                  <a:srgbClr val="C00000"/>
                </a:solidFill>
              </a:rPr>
              <a:t>Storage</a:t>
            </a:r>
            <a:endParaRPr lang="ru-RU" sz="2400" b="1" dirty="0">
              <a:solidFill>
                <a:srgbClr val="C00000"/>
              </a:solidFill>
            </a:endParaRPr>
          </a:p>
        </p:txBody>
      </p:sp>
      <p:sp>
        <p:nvSpPr>
          <p:cNvPr id="11" name="Прямоугольник 10"/>
          <p:cNvSpPr/>
          <p:nvPr/>
        </p:nvSpPr>
        <p:spPr>
          <a:xfrm>
            <a:off x="251520" y="3933056"/>
            <a:ext cx="4572000" cy="769441"/>
          </a:xfrm>
          <a:prstGeom prst="rect">
            <a:avLst/>
          </a:prstGeom>
        </p:spPr>
        <p:txBody>
          <a:bodyPr>
            <a:spAutoFit/>
          </a:bodyPr>
          <a:lstStyle/>
          <a:p>
            <a:pPr algn="just"/>
            <a:r>
              <a:rPr lang="en-US" sz="2200" dirty="0" smtClean="0"/>
              <a:t>Store in tightly closed containers away from light and moisture.</a:t>
            </a:r>
            <a:endParaRPr lang="ru-RU" sz="2200"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07" r="33097"/>
          <a:stretch/>
        </p:blipFill>
        <p:spPr bwMode="auto">
          <a:xfrm>
            <a:off x="6775989" y="2206025"/>
            <a:ext cx="1784708" cy="261897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81" r="11455"/>
          <a:stretch/>
        </p:blipFill>
        <p:spPr bwMode="auto">
          <a:xfrm>
            <a:off x="3851920" y="4437112"/>
            <a:ext cx="2434170" cy="221151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642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19</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11" name="Прямоугольник 10"/>
          <p:cNvSpPr/>
          <p:nvPr/>
        </p:nvSpPr>
        <p:spPr>
          <a:xfrm>
            <a:off x="323528" y="980728"/>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7" name="Прямоугольник 6"/>
          <p:cNvSpPr/>
          <p:nvPr/>
        </p:nvSpPr>
        <p:spPr>
          <a:xfrm>
            <a:off x="251520" y="1484784"/>
            <a:ext cx="8640960" cy="5016758"/>
          </a:xfrm>
          <a:prstGeom prst="rect">
            <a:avLst/>
          </a:prstGeom>
        </p:spPr>
        <p:txBody>
          <a:bodyPr wrap="square">
            <a:spAutoFit/>
          </a:bodyPr>
          <a:lstStyle/>
          <a:p>
            <a:pPr algn="just"/>
            <a:r>
              <a:rPr lang="en-US" sz="2000" b="1" i="1" dirty="0" smtClean="0"/>
              <a:t>Ophthalmic use</a:t>
            </a:r>
          </a:p>
          <a:p>
            <a:pPr algn="just"/>
            <a:r>
              <a:rPr lang="en-US" sz="2000" dirty="0" smtClean="0"/>
              <a:t>Topical atropine is used as a </a:t>
            </a:r>
            <a:r>
              <a:rPr lang="en-US" sz="2000" dirty="0" err="1" smtClean="0"/>
              <a:t>cyclo</a:t>
            </a:r>
            <a:r>
              <a:rPr lang="en-US" sz="2000" dirty="0" smtClean="0"/>
              <a:t> </a:t>
            </a:r>
            <a:r>
              <a:rPr lang="en-US" sz="2000" dirty="0" err="1" smtClean="0"/>
              <a:t>plegic</a:t>
            </a:r>
            <a:r>
              <a:rPr lang="en-US" sz="2000" dirty="0" smtClean="0"/>
              <a:t>, to temporarily paralyze the accommodation reflex, and as a </a:t>
            </a:r>
            <a:r>
              <a:rPr lang="en-US" sz="2000" dirty="0" err="1" smtClean="0"/>
              <a:t>mydriatic</a:t>
            </a:r>
            <a:r>
              <a:rPr lang="en-US" sz="2000" dirty="0" smtClean="0"/>
              <a:t>, to dilate the pupils.</a:t>
            </a:r>
          </a:p>
          <a:p>
            <a:pPr algn="just"/>
            <a:r>
              <a:rPr lang="en-US" sz="2000" b="1" i="1" dirty="0" smtClean="0"/>
              <a:t>Resuscitation</a:t>
            </a:r>
          </a:p>
          <a:p>
            <a:pPr algn="just"/>
            <a:r>
              <a:rPr lang="en-US" sz="2000" dirty="0" smtClean="0"/>
              <a:t>Injections of atropine are used in the treatment of bradycardia (an extremely low heart rate), asystole and pulseless electrical activity (PEA) in cardiac arrest.</a:t>
            </a:r>
          </a:p>
          <a:p>
            <a:pPr algn="just"/>
            <a:r>
              <a:rPr lang="en-US" sz="2000" b="1" i="1" dirty="0" smtClean="0"/>
              <a:t>Secretions and </a:t>
            </a:r>
            <a:r>
              <a:rPr lang="en-US" sz="2000" b="1" i="1" dirty="0" err="1" smtClean="0"/>
              <a:t>broncho</a:t>
            </a:r>
            <a:r>
              <a:rPr lang="en-US" sz="2000" b="1" i="1" dirty="0" smtClean="0"/>
              <a:t> constriction</a:t>
            </a:r>
          </a:p>
          <a:p>
            <a:pPr algn="just"/>
            <a:r>
              <a:rPr lang="en-US" sz="2000" dirty="0" smtClean="0"/>
              <a:t>Atropine's actions on the parasympathetic nervous system inhibits salivary, sweat, and mucus glands. This can be useful in treating hyperhidrosis. Atropine is used in gastric and duodenal ulcers, </a:t>
            </a:r>
            <a:r>
              <a:rPr lang="en-US" sz="2000" dirty="0" err="1" smtClean="0"/>
              <a:t>pylorospasm</a:t>
            </a:r>
            <a:r>
              <a:rPr lang="en-US" sz="2000" dirty="0" smtClean="0"/>
              <a:t>, cholecystitis, </a:t>
            </a:r>
            <a:r>
              <a:rPr lang="en-US" sz="2000" dirty="0" err="1" smtClean="0"/>
              <a:t>cholelithiasis</a:t>
            </a:r>
            <a:r>
              <a:rPr lang="en-US" sz="2000" dirty="0" smtClean="0"/>
              <a:t>, </a:t>
            </a:r>
            <a:r>
              <a:rPr lang="en-US" sz="2000" dirty="0" err="1" smtClean="0"/>
              <a:t>cholelithiasis</a:t>
            </a:r>
            <a:r>
              <a:rPr lang="en-US" sz="2000" dirty="0" smtClean="0"/>
              <a:t>, spasms of the intestinal and urinary tract, bronchial asthma, to reduce the secretion of salivary, gastric and bronchial glands.</a:t>
            </a:r>
          </a:p>
          <a:p>
            <a:pPr algn="just"/>
            <a:r>
              <a:rPr lang="en-US" sz="2000" b="1" i="1" dirty="0" smtClean="0"/>
              <a:t>Treatment for organophosphate poisoning</a:t>
            </a:r>
          </a:p>
          <a:p>
            <a:pPr algn="just"/>
            <a:r>
              <a:rPr lang="en-US" sz="2000" dirty="0" smtClean="0"/>
              <a:t>Atropine is not an actual antidote for organophosphate poisoning. However, by blocking the action of acetylcholine at muscarinic receptors, atropine also serves as a treatment for poisoning by organophosphate insecticides and nerve gases.</a:t>
            </a:r>
            <a:endParaRPr lang="en-US" sz="2000" dirty="0"/>
          </a:p>
        </p:txBody>
      </p:sp>
    </p:spTree>
    <p:extLst>
      <p:ext uri="{BB962C8B-B14F-4D97-AF65-F5344CB8AC3E}">
        <p14:creationId xmlns:p14="http://schemas.microsoft.com/office/powerpoint/2010/main" val="1498882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General characteristic</a:t>
            </a:r>
            <a:endParaRPr lang="ru-RU" sz="3200" b="1" dirty="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a:t>
            </a:fld>
            <a:endParaRPr lang="ru-RU"/>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80367"/>
            <a:ext cx="2983354" cy="21486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6393" y="1285487"/>
            <a:ext cx="3410063" cy="216254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20" y="4809926"/>
            <a:ext cx="8640960" cy="769441"/>
          </a:xfrm>
          <a:prstGeom prst="rect">
            <a:avLst/>
          </a:prstGeom>
        </p:spPr>
        <p:txBody>
          <a:bodyPr wrap="square">
            <a:spAutoFit/>
          </a:bodyPr>
          <a:lstStyle/>
          <a:p>
            <a:pPr algn="just"/>
            <a:r>
              <a:rPr lang="en-US" sz="2200" dirty="0" smtClean="0"/>
              <a:t>Tropane is a bicyclic system consisting of two heterocyclic rings: a five-membered </a:t>
            </a:r>
            <a:r>
              <a:rPr lang="en-US" sz="2200" dirty="0" err="1" smtClean="0"/>
              <a:t>pyrrolidine</a:t>
            </a:r>
            <a:r>
              <a:rPr lang="en-US" sz="2200" dirty="0" smtClean="0"/>
              <a:t> ring (I) and a six-membered </a:t>
            </a:r>
            <a:r>
              <a:rPr lang="en-US" sz="2200" dirty="0" err="1" smtClean="0"/>
              <a:t>piperidine</a:t>
            </a:r>
            <a:r>
              <a:rPr lang="en-US" sz="2200" dirty="0" smtClean="0"/>
              <a:t> ring (II).</a:t>
            </a:r>
            <a:endParaRPr lang="ru-RU" sz="2200" dirty="0"/>
          </a:p>
        </p:txBody>
      </p:sp>
      <p:sp>
        <p:nvSpPr>
          <p:cNvPr id="8" name="TextBox 7"/>
          <p:cNvSpPr txBox="1"/>
          <p:nvPr/>
        </p:nvSpPr>
        <p:spPr>
          <a:xfrm>
            <a:off x="1331640" y="2051556"/>
            <a:ext cx="258404" cy="430887"/>
          </a:xfrm>
          <a:prstGeom prst="rect">
            <a:avLst/>
          </a:prstGeom>
          <a:noFill/>
        </p:spPr>
        <p:txBody>
          <a:bodyPr wrap="none" rtlCol="0">
            <a:spAutoFit/>
          </a:bodyPr>
          <a:lstStyle/>
          <a:p>
            <a:r>
              <a:rPr lang="en-US" sz="2200" b="1" dirty="0" smtClean="0">
                <a:solidFill>
                  <a:srgbClr val="0070C0"/>
                </a:solidFill>
              </a:rPr>
              <a:t>I</a:t>
            </a:r>
            <a:endParaRPr lang="ru-RU" sz="2200" b="1" dirty="0">
              <a:solidFill>
                <a:srgbClr val="0070C0"/>
              </a:solidFill>
            </a:endParaRPr>
          </a:p>
        </p:txBody>
      </p:sp>
      <p:sp>
        <p:nvSpPr>
          <p:cNvPr id="10" name="TextBox 9"/>
          <p:cNvSpPr txBox="1"/>
          <p:nvPr/>
        </p:nvSpPr>
        <p:spPr>
          <a:xfrm>
            <a:off x="2339752" y="1772816"/>
            <a:ext cx="332142" cy="430887"/>
          </a:xfrm>
          <a:prstGeom prst="rect">
            <a:avLst/>
          </a:prstGeom>
          <a:noFill/>
        </p:spPr>
        <p:txBody>
          <a:bodyPr wrap="none" rtlCol="0">
            <a:spAutoFit/>
          </a:bodyPr>
          <a:lstStyle/>
          <a:p>
            <a:r>
              <a:rPr lang="en-US" sz="2200" b="1" dirty="0" smtClean="0">
                <a:solidFill>
                  <a:srgbClr val="0070C0"/>
                </a:solidFill>
              </a:rPr>
              <a:t>II</a:t>
            </a:r>
            <a:endParaRPr lang="ru-RU" sz="2200" b="1" dirty="0">
              <a:solidFill>
                <a:srgbClr val="0070C0"/>
              </a:solidFill>
            </a:endParaRPr>
          </a:p>
        </p:txBody>
      </p:sp>
      <p:sp>
        <p:nvSpPr>
          <p:cNvPr id="16" name="TextBox 15"/>
          <p:cNvSpPr txBox="1"/>
          <p:nvPr/>
        </p:nvSpPr>
        <p:spPr>
          <a:xfrm>
            <a:off x="6713020" y="2203956"/>
            <a:ext cx="258404" cy="430887"/>
          </a:xfrm>
          <a:prstGeom prst="rect">
            <a:avLst/>
          </a:prstGeom>
          <a:noFill/>
        </p:spPr>
        <p:txBody>
          <a:bodyPr wrap="none" rtlCol="0">
            <a:spAutoFit/>
          </a:bodyPr>
          <a:lstStyle/>
          <a:p>
            <a:r>
              <a:rPr lang="en-US" sz="2200" b="1" dirty="0" smtClean="0">
                <a:solidFill>
                  <a:srgbClr val="0070C0"/>
                </a:solidFill>
              </a:rPr>
              <a:t>I</a:t>
            </a:r>
            <a:endParaRPr lang="ru-RU" sz="2200" b="1" dirty="0">
              <a:solidFill>
                <a:srgbClr val="0070C0"/>
              </a:solidFill>
            </a:endParaRPr>
          </a:p>
        </p:txBody>
      </p:sp>
      <p:sp>
        <p:nvSpPr>
          <p:cNvPr id="17" name="TextBox 16"/>
          <p:cNvSpPr txBox="1"/>
          <p:nvPr/>
        </p:nvSpPr>
        <p:spPr>
          <a:xfrm>
            <a:off x="7596336" y="1814764"/>
            <a:ext cx="332142" cy="430887"/>
          </a:xfrm>
          <a:prstGeom prst="rect">
            <a:avLst/>
          </a:prstGeom>
          <a:noFill/>
        </p:spPr>
        <p:txBody>
          <a:bodyPr wrap="none" rtlCol="0">
            <a:spAutoFit/>
          </a:bodyPr>
          <a:lstStyle/>
          <a:p>
            <a:r>
              <a:rPr lang="en-US" sz="2200" b="1" dirty="0" smtClean="0">
                <a:solidFill>
                  <a:srgbClr val="0070C0"/>
                </a:solidFill>
              </a:rPr>
              <a:t>II</a:t>
            </a:r>
            <a:endParaRPr lang="ru-RU" sz="2200" b="1" dirty="0">
              <a:solidFill>
                <a:srgbClr val="0070C0"/>
              </a:solidFill>
            </a:endParaRPr>
          </a:p>
        </p:txBody>
      </p:sp>
    </p:spTree>
    <p:extLst>
      <p:ext uri="{BB962C8B-B14F-4D97-AF65-F5344CB8AC3E}">
        <p14:creationId xmlns:p14="http://schemas.microsoft.com/office/powerpoint/2010/main" val="2018894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20</a:t>
            </a:fld>
            <a:endParaRPr lang="ru-RU"/>
          </a:p>
        </p:txBody>
      </p:sp>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Scopolamine </a:t>
            </a:r>
            <a:r>
              <a:rPr lang="en-US" sz="3200" b="1" dirty="0" err="1" smtClean="0">
                <a:solidFill>
                  <a:srgbClr val="0070C0"/>
                </a:solidFill>
              </a:rPr>
              <a:t>hydrobromide</a:t>
            </a:r>
            <a:endParaRPr lang="en-US" sz="3200" b="1" dirty="0">
              <a:solidFill>
                <a:srgbClr val="0070C0"/>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3"/>
            <a:ext cx="5061323" cy="136815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323528" y="2967335"/>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2" name="Прямоугольник 1"/>
          <p:cNvSpPr/>
          <p:nvPr/>
        </p:nvSpPr>
        <p:spPr>
          <a:xfrm>
            <a:off x="251520" y="3679864"/>
            <a:ext cx="3456384" cy="2462213"/>
          </a:xfrm>
          <a:prstGeom prst="rect">
            <a:avLst/>
          </a:prstGeom>
        </p:spPr>
        <p:txBody>
          <a:bodyPr wrap="square">
            <a:spAutoFit/>
          </a:bodyPr>
          <a:lstStyle/>
          <a:p>
            <a:pPr algn="just"/>
            <a:r>
              <a:rPr lang="en-US" sz="2200" dirty="0" smtClean="0"/>
              <a:t>The demand for scopolamine </a:t>
            </a:r>
            <a:r>
              <a:rPr lang="en-US" sz="2200" dirty="0" err="1" smtClean="0"/>
              <a:t>hydrobromide</a:t>
            </a:r>
            <a:r>
              <a:rPr lang="en-US" sz="2200" dirty="0" smtClean="0"/>
              <a:t> is fully met by its production from plant raw materials, in particular from the seeds of the Indian </a:t>
            </a:r>
            <a:r>
              <a:rPr lang="en-US" sz="2200" dirty="0" err="1" smtClean="0"/>
              <a:t>durman</a:t>
            </a:r>
            <a:r>
              <a:rPr lang="en-US" sz="2200" dirty="0" smtClean="0"/>
              <a:t> - Datura </a:t>
            </a:r>
            <a:r>
              <a:rPr lang="en-US" sz="2200" dirty="0" err="1" smtClean="0"/>
              <a:t>innoxia</a:t>
            </a:r>
            <a:r>
              <a:rPr lang="en-US" sz="2200" dirty="0" smtClean="0"/>
              <a:t> Mill (</a:t>
            </a:r>
            <a:r>
              <a:rPr lang="en-US" sz="2200" dirty="0" err="1" smtClean="0"/>
              <a:t>Solanaceae</a:t>
            </a:r>
            <a:r>
              <a:rPr lang="en-US" sz="2200" dirty="0" smtClean="0"/>
              <a:t> family).</a:t>
            </a:r>
            <a:endParaRPr lang="ru-RU" sz="2200" dirty="0"/>
          </a:p>
        </p:txBody>
      </p:sp>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428999"/>
            <a:ext cx="4814664" cy="270824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766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21</a:t>
            </a:fld>
            <a:endParaRPr lang="ru-RU"/>
          </a:p>
        </p:txBody>
      </p:sp>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Scopolamine </a:t>
            </a:r>
            <a:r>
              <a:rPr lang="en-US" sz="3200" b="1" dirty="0" err="1" smtClean="0">
                <a:solidFill>
                  <a:srgbClr val="0070C0"/>
                </a:solidFill>
              </a:rPr>
              <a:t>hydrobromide</a:t>
            </a:r>
            <a:endParaRPr lang="en-US" sz="3200" b="1" dirty="0">
              <a:solidFill>
                <a:srgbClr val="0070C0"/>
              </a:solidFill>
            </a:endParaRPr>
          </a:p>
        </p:txBody>
      </p:sp>
      <p:sp>
        <p:nvSpPr>
          <p:cNvPr id="11" name="Прямоугольник 10"/>
          <p:cNvSpPr/>
          <p:nvPr/>
        </p:nvSpPr>
        <p:spPr>
          <a:xfrm>
            <a:off x="323528" y="980728"/>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sp>
        <p:nvSpPr>
          <p:cNvPr id="3" name="Прямоугольник 2"/>
          <p:cNvSpPr/>
          <p:nvPr/>
        </p:nvSpPr>
        <p:spPr>
          <a:xfrm>
            <a:off x="251520" y="1484784"/>
            <a:ext cx="8640960" cy="1107996"/>
          </a:xfrm>
          <a:prstGeom prst="rect">
            <a:avLst/>
          </a:prstGeom>
        </p:spPr>
        <p:txBody>
          <a:bodyPr wrap="square">
            <a:spAutoFit/>
          </a:bodyPr>
          <a:lstStyle/>
          <a:p>
            <a:pPr algn="just"/>
            <a:r>
              <a:rPr lang="en-US" sz="2200" dirty="0" err="1" smtClean="0"/>
              <a:t>Colourless</a:t>
            </a:r>
            <a:r>
              <a:rPr lang="en-US" sz="2200" dirty="0" smtClean="0"/>
              <a:t> transparent crystals or white crystalline powder. Melting point 193 to 197° C. Specific rotation from -24 to -27° (5% aqueous solution). </a:t>
            </a:r>
          </a:p>
          <a:p>
            <a:pPr algn="just"/>
            <a:r>
              <a:rPr lang="en-US" sz="2200" dirty="0" smtClean="0"/>
              <a:t>Easily soluble in water and ethanol, very slightly soluble in chloroform.</a:t>
            </a:r>
            <a:endParaRPr lang="en-US" sz="2200"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012736"/>
            <a:ext cx="4226390" cy="329658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090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22</a:t>
            </a:fld>
            <a:endParaRPr lang="ru-RU" dirty="0"/>
          </a:p>
        </p:txBody>
      </p:sp>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Scopolamine </a:t>
            </a:r>
            <a:r>
              <a:rPr lang="en-US" sz="3200" b="1" dirty="0" err="1" smtClean="0">
                <a:solidFill>
                  <a:srgbClr val="0070C0"/>
                </a:solidFill>
              </a:rPr>
              <a:t>hydrobromide</a:t>
            </a:r>
            <a:endParaRPr lang="en-US" sz="3200" b="1" dirty="0">
              <a:solidFill>
                <a:srgbClr val="0070C0"/>
              </a:solidFill>
            </a:endParaRPr>
          </a:p>
        </p:txBody>
      </p:sp>
      <p:sp>
        <p:nvSpPr>
          <p:cNvPr id="10" name="Прямоугольник 9"/>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1" name="Прямоугольник 10"/>
          <p:cNvSpPr/>
          <p:nvPr/>
        </p:nvSpPr>
        <p:spPr>
          <a:xfrm>
            <a:off x="323528" y="1412776"/>
            <a:ext cx="3143681" cy="430887"/>
          </a:xfrm>
          <a:prstGeom prst="rect">
            <a:avLst/>
          </a:prstGeom>
        </p:spPr>
        <p:txBody>
          <a:bodyPr wrap="none">
            <a:spAutoFit/>
          </a:bodyPr>
          <a:lstStyle/>
          <a:p>
            <a:pPr marL="446088" indent="-446088"/>
            <a:r>
              <a:rPr lang="en-US" sz="2200" b="1" dirty="0" smtClean="0">
                <a:solidFill>
                  <a:srgbClr val="7030A0"/>
                </a:solidFill>
              </a:rPr>
              <a:t>1.	Infrared spectroscopy</a:t>
            </a:r>
            <a:endParaRPr lang="ru-RU" sz="2200" b="1" dirty="0">
              <a:solidFill>
                <a:srgbClr val="7030A0"/>
              </a:solidFill>
            </a:endParaRPr>
          </a:p>
        </p:txBody>
      </p:sp>
      <p:sp>
        <p:nvSpPr>
          <p:cNvPr id="12" name="Прямоугольник 11"/>
          <p:cNvSpPr/>
          <p:nvPr/>
        </p:nvSpPr>
        <p:spPr>
          <a:xfrm>
            <a:off x="323528" y="1916832"/>
            <a:ext cx="5655651" cy="430887"/>
          </a:xfrm>
          <a:prstGeom prst="rect">
            <a:avLst/>
          </a:prstGeom>
        </p:spPr>
        <p:txBody>
          <a:bodyPr wrap="none">
            <a:spAutoFit/>
          </a:bodyPr>
          <a:lstStyle/>
          <a:p>
            <a:pPr marL="446088" indent="-446088"/>
            <a:r>
              <a:rPr lang="en-US" sz="2200" b="1" dirty="0" smtClean="0">
                <a:solidFill>
                  <a:srgbClr val="7030A0"/>
                </a:solidFill>
              </a:rPr>
              <a:t>2.	Interaction with common alkaloid reagents</a:t>
            </a:r>
            <a:endParaRPr lang="ru-RU" sz="2200" b="1" dirty="0">
              <a:solidFill>
                <a:srgbClr val="7030A0"/>
              </a:solidFill>
            </a:endParaRPr>
          </a:p>
        </p:txBody>
      </p:sp>
      <p:sp>
        <p:nvSpPr>
          <p:cNvPr id="14" name="Прямоугольник 13"/>
          <p:cNvSpPr/>
          <p:nvPr/>
        </p:nvSpPr>
        <p:spPr>
          <a:xfrm>
            <a:off x="323528" y="2420888"/>
            <a:ext cx="3039615" cy="430887"/>
          </a:xfrm>
          <a:prstGeom prst="rect">
            <a:avLst/>
          </a:prstGeom>
        </p:spPr>
        <p:txBody>
          <a:bodyPr wrap="none">
            <a:spAutoFit/>
          </a:bodyPr>
          <a:lstStyle/>
          <a:p>
            <a:pPr marL="446088" indent="-446088"/>
            <a:r>
              <a:rPr lang="en-US" sz="2200" b="1" dirty="0" smtClean="0">
                <a:solidFill>
                  <a:srgbClr val="7030A0"/>
                </a:solidFill>
              </a:rPr>
              <a:t>3.	</a:t>
            </a:r>
            <a:r>
              <a:rPr lang="en-US" sz="2200" b="1" dirty="0" err="1" smtClean="0">
                <a:solidFill>
                  <a:srgbClr val="7030A0"/>
                </a:solidFill>
              </a:rPr>
              <a:t>Vitali</a:t>
            </a:r>
            <a:r>
              <a:rPr lang="en-US" sz="2200" b="1" dirty="0" smtClean="0">
                <a:solidFill>
                  <a:srgbClr val="7030A0"/>
                </a:solidFill>
              </a:rPr>
              <a:t>-Morin reaction</a:t>
            </a:r>
            <a:endParaRPr lang="ru-RU" sz="2200" b="1" dirty="0">
              <a:solidFill>
                <a:srgbClr val="7030A0"/>
              </a:solidFill>
            </a:endParaRPr>
          </a:p>
        </p:txBody>
      </p:sp>
      <p:sp>
        <p:nvSpPr>
          <p:cNvPr id="15" name="Прямоугольник 14"/>
          <p:cNvSpPr/>
          <p:nvPr/>
        </p:nvSpPr>
        <p:spPr>
          <a:xfrm>
            <a:off x="323528" y="2924944"/>
            <a:ext cx="4524828" cy="430887"/>
          </a:xfrm>
          <a:prstGeom prst="rect">
            <a:avLst/>
          </a:prstGeom>
        </p:spPr>
        <p:txBody>
          <a:bodyPr wrap="none">
            <a:spAutoFit/>
          </a:bodyPr>
          <a:lstStyle/>
          <a:p>
            <a:pPr marL="446088" indent="-446088"/>
            <a:r>
              <a:rPr lang="ru-RU" sz="2200" b="1" dirty="0" smtClean="0">
                <a:solidFill>
                  <a:srgbClr val="7030A0"/>
                </a:solidFill>
              </a:rPr>
              <a:t>4</a:t>
            </a:r>
            <a:r>
              <a:rPr lang="en-US" sz="2200" b="1" dirty="0" smtClean="0">
                <a:solidFill>
                  <a:srgbClr val="7030A0"/>
                </a:solidFill>
              </a:rPr>
              <a:t>.	Benzaldehyde formation reaction</a:t>
            </a:r>
            <a:endParaRPr lang="ru-RU" sz="2200" b="1" dirty="0">
              <a:solidFill>
                <a:srgbClr val="7030A0"/>
              </a:solidFill>
            </a:endParaRPr>
          </a:p>
        </p:txBody>
      </p:sp>
      <p:sp>
        <p:nvSpPr>
          <p:cNvPr id="16" name="Прямоугольник 15"/>
          <p:cNvSpPr/>
          <p:nvPr/>
        </p:nvSpPr>
        <p:spPr>
          <a:xfrm>
            <a:off x="323528" y="3430161"/>
            <a:ext cx="3855094" cy="430887"/>
          </a:xfrm>
          <a:prstGeom prst="rect">
            <a:avLst/>
          </a:prstGeom>
        </p:spPr>
        <p:txBody>
          <a:bodyPr wrap="none">
            <a:spAutoFit/>
          </a:bodyPr>
          <a:lstStyle/>
          <a:p>
            <a:pPr marL="446088" indent="-446088"/>
            <a:r>
              <a:rPr lang="en-US" sz="2200" b="1" dirty="0" smtClean="0">
                <a:solidFill>
                  <a:srgbClr val="7030A0"/>
                </a:solidFill>
              </a:rPr>
              <a:t>5.	Scopolamine base isolation</a:t>
            </a:r>
            <a:endParaRPr lang="ru-RU" sz="2200" b="1" dirty="0">
              <a:solidFill>
                <a:srgbClr val="7030A0"/>
              </a:solidFill>
            </a:endParaRPr>
          </a:p>
        </p:txBody>
      </p:sp>
      <p:sp>
        <p:nvSpPr>
          <p:cNvPr id="6" name="Прямоугольник 5"/>
          <p:cNvSpPr/>
          <p:nvPr/>
        </p:nvSpPr>
        <p:spPr>
          <a:xfrm>
            <a:off x="755576" y="3790201"/>
            <a:ext cx="8064896" cy="430887"/>
          </a:xfrm>
          <a:prstGeom prst="rect">
            <a:avLst/>
          </a:prstGeom>
        </p:spPr>
        <p:txBody>
          <a:bodyPr wrap="square">
            <a:spAutoFit/>
          </a:bodyPr>
          <a:lstStyle/>
          <a:p>
            <a:r>
              <a:rPr lang="en-US" sz="2200" dirty="0" smtClean="0"/>
              <a:t>Crystals of the base, dried to a constant mass, melt at 192-196°C.</a:t>
            </a:r>
            <a:endParaRPr lang="ru-RU" sz="2200" dirty="0"/>
          </a:p>
        </p:txBody>
      </p:sp>
      <p:sp>
        <p:nvSpPr>
          <p:cNvPr id="17" name="Прямоугольник 16"/>
          <p:cNvSpPr/>
          <p:nvPr/>
        </p:nvSpPr>
        <p:spPr>
          <a:xfrm>
            <a:off x="323528" y="4294257"/>
            <a:ext cx="2728952" cy="430887"/>
          </a:xfrm>
          <a:prstGeom prst="rect">
            <a:avLst/>
          </a:prstGeom>
        </p:spPr>
        <p:txBody>
          <a:bodyPr wrap="none">
            <a:spAutoFit/>
          </a:bodyPr>
          <a:lstStyle/>
          <a:p>
            <a:pPr marL="446088" indent="-446088"/>
            <a:r>
              <a:rPr lang="en-US" sz="2200" b="1" dirty="0" smtClean="0">
                <a:solidFill>
                  <a:srgbClr val="7030A0"/>
                </a:solidFill>
              </a:rPr>
              <a:t>6.	Bromide detection</a:t>
            </a:r>
            <a:endParaRPr lang="ru-RU" sz="2200" b="1" dirty="0">
              <a:solidFill>
                <a:srgbClr val="7030A0"/>
              </a:solidFill>
            </a:endParaRPr>
          </a:p>
        </p:txBody>
      </p:sp>
      <p:sp>
        <p:nvSpPr>
          <p:cNvPr id="7" name="Прямоугольник 6"/>
          <p:cNvSpPr/>
          <p:nvPr/>
        </p:nvSpPr>
        <p:spPr>
          <a:xfrm>
            <a:off x="936104" y="4625260"/>
            <a:ext cx="7164288" cy="1107996"/>
          </a:xfrm>
          <a:prstGeom prst="rect">
            <a:avLst/>
          </a:prstGeom>
        </p:spPr>
        <p:txBody>
          <a:bodyPr wrap="square">
            <a:spAutoFit/>
          </a:bodyPr>
          <a:lstStyle/>
          <a:p>
            <a:r>
              <a:rPr lang="en-US" sz="2200" dirty="0" smtClean="0"/>
              <a:t>a) with silver nitrate solution </a:t>
            </a:r>
          </a:p>
          <a:p>
            <a:r>
              <a:rPr lang="en-US" sz="2200" dirty="0" smtClean="0"/>
              <a:t>b) after oxidation and Br2 extraction by yellow-brown </a:t>
            </a:r>
            <a:r>
              <a:rPr lang="en-US" sz="2200" dirty="0" err="1" smtClean="0"/>
              <a:t>colouring</a:t>
            </a:r>
            <a:r>
              <a:rPr lang="en-US" sz="2200" dirty="0" smtClean="0"/>
              <a:t> of the chloroform layer.</a:t>
            </a:r>
            <a:endParaRPr lang="en-US" sz="2200" dirty="0"/>
          </a:p>
        </p:txBody>
      </p:sp>
    </p:spTree>
    <p:extLst>
      <p:ext uri="{BB962C8B-B14F-4D97-AF65-F5344CB8AC3E}">
        <p14:creationId xmlns:p14="http://schemas.microsoft.com/office/powerpoint/2010/main" val="3403332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Ref idx="1002">
        <a:schemeClr val="bg1"/>
      </p:bgRef>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23</a:t>
            </a:fld>
            <a:endParaRPr lang="ru-RU"/>
          </a:p>
        </p:txBody>
      </p:sp>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Scopolamine </a:t>
            </a:r>
            <a:r>
              <a:rPr lang="en-US" sz="3200" b="1" dirty="0" err="1" smtClean="0">
                <a:solidFill>
                  <a:srgbClr val="0070C0"/>
                </a:solidFill>
              </a:rPr>
              <a:t>hydrobromide</a:t>
            </a:r>
            <a:endParaRPr lang="en-US" sz="3200" b="1" dirty="0">
              <a:solidFill>
                <a:srgbClr val="0070C0"/>
              </a:solidFill>
            </a:endParaRPr>
          </a:p>
        </p:txBody>
      </p:sp>
      <p:sp>
        <p:nvSpPr>
          <p:cNvPr id="11" name="Прямоугольник 10"/>
          <p:cNvSpPr/>
          <p:nvPr/>
        </p:nvSpPr>
        <p:spPr>
          <a:xfrm>
            <a:off x="323528" y="980728"/>
            <a:ext cx="1452642" cy="461665"/>
          </a:xfrm>
          <a:prstGeom prst="rect">
            <a:avLst/>
          </a:prstGeom>
        </p:spPr>
        <p:txBody>
          <a:bodyPr wrap="none">
            <a:spAutoFit/>
          </a:bodyPr>
          <a:lstStyle/>
          <a:p>
            <a:r>
              <a:rPr lang="en-US" sz="2400" b="1" dirty="0" smtClean="0">
                <a:solidFill>
                  <a:srgbClr val="C00000"/>
                </a:solidFill>
              </a:rPr>
              <a:t>Purity test</a:t>
            </a:r>
            <a:endParaRPr lang="ru-RU" sz="2400" b="1" dirty="0">
              <a:solidFill>
                <a:srgbClr val="C00000"/>
              </a:solidFill>
            </a:endParaRPr>
          </a:p>
        </p:txBody>
      </p:sp>
      <p:sp>
        <p:nvSpPr>
          <p:cNvPr id="2" name="Прямоугольник 1"/>
          <p:cNvSpPr/>
          <p:nvPr/>
        </p:nvSpPr>
        <p:spPr>
          <a:xfrm>
            <a:off x="251520" y="1412776"/>
            <a:ext cx="8640960" cy="1107996"/>
          </a:xfrm>
          <a:prstGeom prst="rect">
            <a:avLst/>
          </a:prstGeom>
        </p:spPr>
        <p:txBody>
          <a:bodyPr wrap="square">
            <a:spAutoFit/>
          </a:bodyPr>
          <a:lstStyle/>
          <a:p>
            <a:pPr algn="just"/>
            <a:r>
              <a:rPr lang="en-US" sz="2200" dirty="0" smtClean="0"/>
              <a:t>To assess purity, check the transparency and </a:t>
            </a:r>
            <a:r>
              <a:rPr lang="en-US" sz="2200" dirty="0" err="1" smtClean="0"/>
              <a:t>colour</a:t>
            </a:r>
            <a:r>
              <a:rPr lang="en-US" sz="2200" dirty="0" smtClean="0"/>
              <a:t> of the solution, the acidity and alkalinity, the absence of impurities such as </a:t>
            </a:r>
            <a:r>
              <a:rPr lang="en-US" sz="2200" dirty="0" err="1" smtClean="0"/>
              <a:t>aposcopolamine</a:t>
            </a:r>
            <a:r>
              <a:rPr lang="en-US" sz="2200" dirty="0" smtClean="0"/>
              <a:t> and </a:t>
            </a:r>
            <a:r>
              <a:rPr lang="en-US" sz="2200" dirty="0" err="1" smtClean="0"/>
              <a:t>apoatropine</a:t>
            </a:r>
            <a:r>
              <a:rPr lang="en-US" sz="2200" dirty="0" smtClean="0"/>
              <a:t>, and the residue after drying.</a:t>
            </a:r>
            <a:endParaRPr lang="ru-RU" sz="2200" dirty="0"/>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3140968"/>
            <a:ext cx="4464496" cy="297633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65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24</a:t>
            </a:fld>
            <a:endParaRPr lang="ru-RU"/>
          </a:p>
        </p:txBody>
      </p:sp>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Scopolamine </a:t>
            </a:r>
            <a:r>
              <a:rPr lang="en-US" sz="3200" b="1" dirty="0" err="1" smtClean="0">
                <a:solidFill>
                  <a:srgbClr val="0070C0"/>
                </a:solidFill>
              </a:rPr>
              <a:t>hydrobromide</a:t>
            </a:r>
            <a:endParaRPr lang="en-US" sz="3200" b="1" dirty="0">
              <a:solidFill>
                <a:srgbClr val="0070C0"/>
              </a:solidFill>
            </a:endParaRPr>
          </a:p>
        </p:txBody>
      </p:sp>
      <p:sp>
        <p:nvSpPr>
          <p:cNvPr id="11" name="Прямоугольник 10"/>
          <p:cNvSpPr/>
          <p:nvPr/>
        </p:nvSpPr>
        <p:spPr>
          <a:xfrm>
            <a:off x="323528" y="980728"/>
            <a:ext cx="2399760" cy="461665"/>
          </a:xfrm>
          <a:prstGeom prst="rect">
            <a:avLst/>
          </a:prstGeom>
        </p:spPr>
        <p:txBody>
          <a:bodyPr wrap="none">
            <a:spAutoFit/>
          </a:bodyPr>
          <a:lstStyle/>
          <a:p>
            <a:r>
              <a:rPr lang="en-US" sz="2400" b="1" dirty="0" err="1" smtClean="0">
                <a:solidFill>
                  <a:srgbClr val="C00000"/>
                </a:solidFill>
              </a:rPr>
              <a:t>Quantificification</a:t>
            </a:r>
            <a:endParaRPr lang="en-US" sz="2400" b="1" dirty="0" smtClean="0">
              <a:solidFill>
                <a:srgbClr val="C00000"/>
              </a:solidFill>
            </a:endParaRPr>
          </a:p>
        </p:txBody>
      </p:sp>
      <p:sp>
        <p:nvSpPr>
          <p:cNvPr id="14" name="Прямоугольник 13"/>
          <p:cNvSpPr/>
          <p:nvPr/>
        </p:nvSpPr>
        <p:spPr>
          <a:xfrm>
            <a:off x="323528" y="1412776"/>
            <a:ext cx="3203826" cy="430887"/>
          </a:xfrm>
          <a:prstGeom prst="rect">
            <a:avLst/>
          </a:prstGeom>
        </p:spPr>
        <p:txBody>
          <a:bodyPr wrap="none">
            <a:spAutoFit/>
          </a:bodyPr>
          <a:lstStyle/>
          <a:p>
            <a:pPr marL="446088" indent="-446088"/>
            <a:r>
              <a:rPr lang="en-US" sz="2200" b="1" dirty="0" smtClean="0">
                <a:solidFill>
                  <a:srgbClr val="7030A0"/>
                </a:solidFill>
              </a:rPr>
              <a:t>1.	Non-aqueous titration</a:t>
            </a:r>
            <a:endParaRPr lang="ru-RU" sz="2200" b="1" dirty="0">
              <a:solidFill>
                <a:srgbClr val="7030A0"/>
              </a:solidFill>
            </a:endParaRPr>
          </a:p>
        </p:txBody>
      </p:sp>
      <p:sp>
        <p:nvSpPr>
          <p:cNvPr id="3" name="Прямоугольник 2"/>
          <p:cNvSpPr/>
          <p:nvPr/>
        </p:nvSpPr>
        <p:spPr>
          <a:xfrm>
            <a:off x="736154" y="4769276"/>
            <a:ext cx="8156326" cy="1107996"/>
          </a:xfrm>
          <a:prstGeom prst="rect">
            <a:avLst/>
          </a:prstGeom>
        </p:spPr>
        <p:txBody>
          <a:bodyPr wrap="square">
            <a:spAutoFit/>
          </a:bodyPr>
          <a:lstStyle/>
          <a:p>
            <a:pPr algn="just"/>
            <a:r>
              <a:rPr lang="en-US" sz="2200" dirty="0" smtClean="0"/>
              <a:t>Carried out in acetic anhydride and acetic acid medium, titrant - 0.1 </a:t>
            </a:r>
            <a:r>
              <a:rPr lang="en-US" sz="2200" dirty="0" err="1" smtClean="0"/>
              <a:t>mol</a:t>
            </a:r>
            <a:r>
              <a:rPr lang="en-US" sz="2200" dirty="0" smtClean="0"/>
              <a:t>/l HClO</a:t>
            </a:r>
            <a:r>
              <a:rPr lang="en-US" sz="2200" baseline="-25000" dirty="0" smtClean="0"/>
              <a:t>4</a:t>
            </a:r>
            <a:r>
              <a:rPr lang="en-US" sz="2200" dirty="0" smtClean="0"/>
              <a:t> solution. The end of titration is determined </a:t>
            </a:r>
            <a:r>
              <a:rPr lang="en-US" sz="2200" dirty="0" err="1" smtClean="0"/>
              <a:t>potentiometrically</a:t>
            </a:r>
            <a:r>
              <a:rPr lang="en-US" sz="2200" dirty="0" smtClean="0"/>
              <a:t>.</a:t>
            </a:r>
            <a:endParaRPr lang="ru-RU" sz="2200" dirty="0"/>
          </a:p>
        </p:txBody>
      </p:sp>
      <p:sp>
        <p:nvSpPr>
          <p:cNvPr id="15" name="Прямоугольник 14"/>
          <p:cNvSpPr/>
          <p:nvPr/>
        </p:nvSpPr>
        <p:spPr>
          <a:xfrm>
            <a:off x="323528" y="5806425"/>
            <a:ext cx="6329681" cy="430887"/>
          </a:xfrm>
          <a:prstGeom prst="rect">
            <a:avLst/>
          </a:prstGeom>
        </p:spPr>
        <p:txBody>
          <a:bodyPr wrap="none">
            <a:spAutoFit/>
          </a:bodyPr>
          <a:lstStyle/>
          <a:p>
            <a:pPr marL="446088" indent="-446088"/>
            <a:r>
              <a:rPr lang="ru-RU" sz="2200" b="1" dirty="0">
                <a:solidFill>
                  <a:srgbClr val="7030A0"/>
                </a:solidFill>
              </a:rPr>
              <a:t>2</a:t>
            </a:r>
            <a:r>
              <a:rPr lang="en-US" sz="2200" b="1" dirty="0" smtClean="0">
                <a:solidFill>
                  <a:srgbClr val="7030A0"/>
                </a:solidFill>
              </a:rPr>
              <a:t>.	Acid-base titration in aqueous-alcoholic medium</a:t>
            </a:r>
            <a:endParaRPr lang="ru-RU" sz="2200" b="1" dirty="0">
              <a:solidFill>
                <a:srgbClr val="7030A0"/>
              </a:solidFill>
            </a:endParaRPr>
          </a:p>
        </p:txBody>
      </p:sp>
      <p:sp>
        <p:nvSpPr>
          <p:cNvPr id="6" name="Прямоугольник 5"/>
          <p:cNvSpPr/>
          <p:nvPr/>
        </p:nvSpPr>
        <p:spPr>
          <a:xfrm>
            <a:off x="736154" y="6166465"/>
            <a:ext cx="5203998" cy="430887"/>
          </a:xfrm>
          <a:prstGeom prst="rect">
            <a:avLst/>
          </a:prstGeom>
        </p:spPr>
        <p:txBody>
          <a:bodyPr wrap="square">
            <a:spAutoFit/>
          </a:bodyPr>
          <a:lstStyle/>
          <a:p>
            <a:r>
              <a:rPr lang="en-US" sz="2200" dirty="0" smtClean="0"/>
              <a:t>Titrate with alkali solution.</a:t>
            </a:r>
            <a:endParaRPr lang="ru-RU" sz="22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43089"/>
            <a:ext cx="6916440" cy="29259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746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25</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Scopolamine </a:t>
            </a:r>
            <a:r>
              <a:rPr lang="en-US" sz="3200" b="1" dirty="0" err="1" smtClean="0">
                <a:solidFill>
                  <a:srgbClr val="0070C0"/>
                </a:solidFill>
              </a:rPr>
              <a:t>hydrobromide</a:t>
            </a:r>
            <a:endParaRPr lang="en-US" sz="3200" b="1" dirty="0">
              <a:solidFill>
                <a:srgbClr val="0070C0"/>
              </a:solidFill>
            </a:endParaRPr>
          </a:p>
        </p:txBody>
      </p:sp>
      <p:sp>
        <p:nvSpPr>
          <p:cNvPr id="10" name="Прямоугольник 9"/>
          <p:cNvSpPr/>
          <p:nvPr/>
        </p:nvSpPr>
        <p:spPr>
          <a:xfrm>
            <a:off x="323528" y="980728"/>
            <a:ext cx="1152431" cy="461665"/>
          </a:xfrm>
          <a:prstGeom prst="rect">
            <a:avLst/>
          </a:prstGeom>
        </p:spPr>
        <p:txBody>
          <a:bodyPr wrap="none">
            <a:spAutoFit/>
          </a:bodyPr>
          <a:lstStyle/>
          <a:p>
            <a:r>
              <a:rPr lang="en-US" sz="2400" b="1" dirty="0" smtClean="0">
                <a:solidFill>
                  <a:srgbClr val="C00000"/>
                </a:solidFill>
              </a:rPr>
              <a:t>Storage</a:t>
            </a:r>
            <a:endParaRPr lang="ru-RU" sz="2400" b="1" dirty="0">
              <a:solidFill>
                <a:srgbClr val="C00000"/>
              </a:solidFill>
            </a:endParaRPr>
          </a:p>
        </p:txBody>
      </p:sp>
      <p:sp>
        <p:nvSpPr>
          <p:cNvPr id="3" name="Прямоугольник 2"/>
          <p:cNvSpPr/>
          <p:nvPr/>
        </p:nvSpPr>
        <p:spPr>
          <a:xfrm>
            <a:off x="251520" y="1412776"/>
            <a:ext cx="7200800" cy="430887"/>
          </a:xfrm>
          <a:prstGeom prst="rect">
            <a:avLst/>
          </a:prstGeom>
        </p:spPr>
        <p:txBody>
          <a:bodyPr wrap="square">
            <a:spAutoFit/>
          </a:bodyPr>
          <a:lstStyle/>
          <a:p>
            <a:r>
              <a:rPr lang="en-US" sz="2200" dirty="0" smtClean="0"/>
              <a:t>Store in tightly closed containers away from light and moisture.</a:t>
            </a:r>
            <a:endParaRPr lang="ru-RU" sz="2200" dirty="0"/>
          </a:p>
        </p:txBody>
      </p:sp>
      <p:sp>
        <p:nvSpPr>
          <p:cNvPr id="12" name="Прямоугольник 11"/>
          <p:cNvSpPr/>
          <p:nvPr/>
        </p:nvSpPr>
        <p:spPr>
          <a:xfrm>
            <a:off x="323528" y="2175247"/>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6" name="Прямоугольник 5"/>
          <p:cNvSpPr/>
          <p:nvPr/>
        </p:nvSpPr>
        <p:spPr>
          <a:xfrm>
            <a:off x="251520" y="2687429"/>
            <a:ext cx="5760640" cy="3477875"/>
          </a:xfrm>
          <a:prstGeom prst="rect">
            <a:avLst/>
          </a:prstGeom>
        </p:spPr>
        <p:txBody>
          <a:bodyPr wrap="square">
            <a:spAutoFit/>
          </a:bodyPr>
          <a:lstStyle/>
          <a:p>
            <a:pPr algn="just"/>
            <a:r>
              <a:rPr lang="en-US" sz="2200" dirty="0" smtClean="0"/>
              <a:t>M-choline blocker, has antiemetic, sedative and antispasmodic effects. It is used in Parkinsonism, VSD, Meniere's disease, motor and mental restlessness, premedication, </a:t>
            </a:r>
            <a:r>
              <a:rPr lang="en-US" sz="2200" dirty="0" err="1" smtClean="0"/>
              <a:t>hypersalivation</a:t>
            </a:r>
            <a:r>
              <a:rPr lang="en-US" sz="2200" dirty="0" smtClean="0"/>
              <a:t>, vomiting. For pupil dilation for diagnostic purposes (including fundus examination, determination of the true refraction of the eye), in inflammatory eye diseases (including iritis, </a:t>
            </a:r>
            <a:r>
              <a:rPr lang="en-US" sz="2200" dirty="0" err="1" smtClean="0"/>
              <a:t>iridocyclitis</a:t>
            </a:r>
            <a:r>
              <a:rPr lang="en-US" sz="2200" dirty="0" smtClean="0"/>
              <a:t>, keratitis), eye trauma. Prophylaxis against sea and air sickness.</a:t>
            </a:r>
            <a:endParaRPr lang="ru-RU" sz="2200"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50" r="23073"/>
          <a:stretch/>
        </p:blipFill>
        <p:spPr bwMode="auto">
          <a:xfrm>
            <a:off x="6685560" y="2046039"/>
            <a:ext cx="2178701" cy="411256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206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07351" y="6520259"/>
            <a:ext cx="573161" cy="365125"/>
          </a:xfrm>
        </p:spPr>
        <p:txBody>
          <a:bodyPr/>
          <a:lstStyle/>
          <a:p>
            <a:fld id="{E4BF139B-3B4E-4221-95DA-59CA7323F185}" type="slidenum">
              <a:rPr lang="ru-RU" smtClean="0"/>
              <a:t>26</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Homatropine</a:t>
            </a:r>
            <a:r>
              <a:rPr lang="en-US" sz="3200" b="1" dirty="0" smtClean="0">
                <a:solidFill>
                  <a:srgbClr val="0070C0"/>
                </a:solidFill>
              </a:rPr>
              <a:t> </a:t>
            </a:r>
            <a:r>
              <a:rPr lang="en-US" sz="3200" b="1" dirty="0" err="1" smtClean="0">
                <a:solidFill>
                  <a:srgbClr val="0070C0"/>
                </a:solidFill>
              </a:rPr>
              <a:t>hydrobromide</a:t>
            </a:r>
            <a:endParaRPr lang="en-US" sz="3200" b="1" dirty="0">
              <a:solidFill>
                <a:srgbClr val="0070C0"/>
              </a:solidFill>
            </a:endParaRPr>
          </a:p>
        </p:txBody>
      </p:sp>
      <p:sp>
        <p:nvSpPr>
          <p:cNvPr id="11" name="Прямоугольник 10"/>
          <p:cNvSpPr/>
          <p:nvPr/>
        </p:nvSpPr>
        <p:spPr>
          <a:xfrm>
            <a:off x="323528" y="980728"/>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24" y="1916832"/>
            <a:ext cx="7202487" cy="20478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7376" y="1412776"/>
            <a:ext cx="1287532" cy="430887"/>
          </a:xfrm>
          <a:prstGeom prst="rect">
            <a:avLst/>
          </a:prstGeom>
        </p:spPr>
        <p:txBody>
          <a:bodyPr wrap="none">
            <a:spAutoFit/>
          </a:bodyPr>
          <a:lstStyle/>
          <a:p>
            <a:r>
              <a:rPr lang="en-US" sz="2200" b="1" dirty="0" smtClean="0">
                <a:solidFill>
                  <a:srgbClr val="7030A0"/>
                </a:solidFill>
              </a:rPr>
              <a:t>1 method</a:t>
            </a:r>
            <a:endParaRPr lang="ru-RU" sz="2200" b="1" dirty="0">
              <a:solidFill>
                <a:srgbClr val="7030A0"/>
              </a:solidFill>
            </a:endParaRPr>
          </a:p>
        </p:txBody>
      </p:sp>
      <p:sp>
        <p:nvSpPr>
          <p:cNvPr id="13" name="Прямоугольник 12"/>
          <p:cNvSpPr/>
          <p:nvPr/>
        </p:nvSpPr>
        <p:spPr>
          <a:xfrm>
            <a:off x="497376" y="4150241"/>
            <a:ext cx="1482336" cy="430887"/>
          </a:xfrm>
          <a:prstGeom prst="rect">
            <a:avLst/>
          </a:prstGeom>
        </p:spPr>
        <p:txBody>
          <a:bodyPr wrap="square">
            <a:spAutoFit/>
          </a:bodyPr>
          <a:lstStyle/>
          <a:p>
            <a:r>
              <a:rPr lang="ru-RU" sz="2200" b="1" dirty="0">
                <a:solidFill>
                  <a:srgbClr val="7030A0"/>
                </a:solidFill>
              </a:rPr>
              <a:t>2</a:t>
            </a:r>
            <a:r>
              <a:rPr lang="en-US" sz="2200" b="1" dirty="0" smtClean="0">
                <a:solidFill>
                  <a:srgbClr val="7030A0"/>
                </a:solidFill>
              </a:rPr>
              <a:t> method</a:t>
            </a:r>
            <a:endParaRPr lang="ru-RU" sz="2200" b="1" dirty="0">
              <a:solidFill>
                <a:srgbClr val="7030A0"/>
              </a:solidFill>
            </a:endParaRPr>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18" y="4869160"/>
            <a:ext cx="7889422" cy="83934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736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27</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Homatropine</a:t>
            </a:r>
            <a:r>
              <a:rPr lang="en-US" sz="3200" b="1" dirty="0" smtClean="0">
                <a:solidFill>
                  <a:srgbClr val="0070C0"/>
                </a:solidFill>
              </a:rPr>
              <a:t> </a:t>
            </a:r>
            <a:r>
              <a:rPr lang="en-US" sz="3200" b="1" dirty="0" err="1" smtClean="0">
                <a:solidFill>
                  <a:srgbClr val="0070C0"/>
                </a:solidFill>
              </a:rPr>
              <a:t>hydrobromide</a:t>
            </a:r>
            <a:endParaRPr lang="en-US" sz="3200" b="1" dirty="0">
              <a:solidFill>
                <a:srgbClr val="0070C0"/>
              </a:solidFill>
            </a:endParaRPr>
          </a:p>
        </p:txBody>
      </p:sp>
      <p:sp>
        <p:nvSpPr>
          <p:cNvPr id="9" name="Прямоугольник 8"/>
          <p:cNvSpPr/>
          <p:nvPr/>
        </p:nvSpPr>
        <p:spPr>
          <a:xfrm>
            <a:off x="323528" y="980728"/>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sp>
        <p:nvSpPr>
          <p:cNvPr id="2" name="Прямоугольник 1"/>
          <p:cNvSpPr/>
          <p:nvPr/>
        </p:nvSpPr>
        <p:spPr>
          <a:xfrm>
            <a:off x="323528" y="1412776"/>
            <a:ext cx="8568952" cy="769441"/>
          </a:xfrm>
          <a:prstGeom prst="rect">
            <a:avLst/>
          </a:prstGeom>
        </p:spPr>
        <p:txBody>
          <a:bodyPr wrap="square">
            <a:spAutoFit/>
          </a:bodyPr>
          <a:lstStyle/>
          <a:p>
            <a:pPr algn="just"/>
            <a:r>
              <a:rPr lang="en-US" sz="2200" dirty="0" smtClean="0"/>
              <a:t>White crystalline powder, </a:t>
            </a:r>
            <a:r>
              <a:rPr lang="en-US" sz="2200" dirty="0" err="1" smtClean="0"/>
              <a:t>odourless</a:t>
            </a:r>
            <a:r>
              <a:rPr lang="en-US" sz="2200" dirty="0" smtClean="0"/>
              <a:t>, easily soluble in water, difficult in alcohol.</a:t>
            </a:r>
            <a:endParaRPr lang="ru-RU" sz="2200" dirty="0"/>
          </a:p>
        </p:txBody>
      </p:sp>
      <p:sp>
        <p:nvSpPr>
          <p:cNvPr id="11" name="Прямоугольник 10"/>
          <p:cNvSpPr/>
          <p:nvPr/>
        </p:nvSpPr>
        <p:spPr>
          <a:xfrm>
            <a:off x="323528" y="2175247"/>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2" name="Прямоугольник 11"/>
          <p:cNvSpPr/>
          <p:nvPr/>
        </p:nvSpPr>
        <p:spPr>
          <a:xfrm>
            <a:off x="323528" y="2566065"/>
            <a:ext cx="3122521" cy="430887"/>
          </a:xfrm>
          <a:prstGeom prst="rect">
            <a:avLst/>
          </a:prstGeom>
        </p:spPr>
        <p:txBody>
          <a:bodyPr wrap="none">
            <a:spAutoFit/>
          </a:bodyPr>
          <a:lstStyle/>
          <a:p>
            <a:pPr marL="446088" indent="-446088"/>
            <a:r>
              <a:rPr lang="en-US" sz="2200" b="1" dirty="0" smtClean="0">
                <a:solidFill>
                  <a:srgbClr val="7030A0"/>
                </a:solidFill>
              </a:rPr>
              <a:t>1.	IR spectrophotometry</a:t>
            </a:r>
            <a:endParaRPr lang="ru-RU" sz="2200" b="1" dirty="0">
              <a:solidFill>
                <a:srgbClr val="7030A0"/>
              </a:solidFill>
            </a:endParaRPr>
          </a:p>
        </p:txBody>
      </p:sp>
      <p:sp>
        <p:nvSpPr>
          <p:cNvPr id="13" name="Прямоугольник 12"/>
          <p:cNvSpPr/>
          <p:nvPr/>
        </p:nvSpPr>
        <p:spPr>
          <a:xfrm>
            <a:off x="323528" y="2926105"/>
            <a:ext cx="8568952" cy="861774"/>
          </a:xfrm>
          <a:prstGeom prst="rect">
            <a:avLst/>
          </a:prstGeom>
        </p:spPr>
        <p:txBody>
          <a:bodyPr wrap="square">
            <a:spAutoFit/>
          </a:bodyPr>
          <a:lstStyle/>
          <a:p>
            <a:pPr marL="446088" indent="-446088"/>
            <a:r>
              <a:rPr lang="en-US" sz="2200" b="1" dirty="0" smtClean="0">
                <a:solidFill>
                  <a:srgbClr val="7030A0"/>
                </a:solidFill>
              </a:rPr>
              <a:t>2.	Unlike atropine, it does not give the </a:t>
            </a:r>
            <a:r>
              <a:rPr lang="en-US" sz="2200" b="1" dirty="0" err="1" smtClean="0">
                <a:solidFill>
                  <a:srgbClr val="7030A0"/>
                </a:solidFill>
              </a:rPr>
              <a:t>Vitali</a:t>
            </a:r>
            <a:r>
              <a:rPr lang="en-US" sz="2200" b="1" dirty="0" smtClean="0">
                <a:solidFill>
                  <a:srgbClr val="7030A0"/>
                </a:solidFill>
              </a:rPr>
              <a:t>-Morin reaction and does not precipitate with tannin.</a:t>
            </a:r>
            <a:r>
              <a:rPr lang="ru-RU" sz="2200" b="1" dirty="0" smtClean="0">
                <a:solidFill>
                  <a:srgbClr val="7030A0"/>
                </a:solidFill>
              </a:rPr>
              <a:t> </a:t>
            </a:r>
            <a:r>
              <a:rPr lang="ru-RU" sz="2800" b="1" dirty="0" smtClean="0">
                <a:solidFill>
                  <a:srgbClr val="FF0000"/>
                </a:solidFill>
              </a:rPr>
              <a:t>!!!</a:t>
            </a:r>
            <a:endParaRPr lang="ru-RU" sz="2800" b="1" dirty="0">
              <a:solidFill>
                <a:srgbClr val="7030A0"/>
              </a:solidFill>
            </a:endParaRPr>
          </a:p>
        </p:txBody>
      </p:sp>
      <p:sp>
        <p:nvSpPr>
          <p:cNvPr id="17" name="Прямоугольник 16"/>
          <p:cNvSpPr/>
          <p:nvPr/>
        </p:nvSpPr>
        <p:spPr>
          <a:xfrm>
            <a:off x="323528" y="3717032"/>
            <a:ext cx="4041491" cy="430887"/>
          </a:xfrm>
          <a:prstGeom prst="rect">
            <a:avLst/>
          </a:prstGeom>
        </p:spPr>
        <p:txBody>
          <a:bodyPr wrap="none">
            <a:spAutoFit/>
          </a:bodyPr>
          <a:lstStyle/>
          <a:p>
            <a:pPr marL="446088" indent="-446088"/>
            <a:r>
              <a:rPr lang="en-US" sz="2200" b="1" dirty="0" smtClean="0">
                <a:solidFill>
                  <a:srgbClr val="7030A0"/>
                </a:solidFill>
              </a:rPr>
              <a:t>3.	Isolation of </a:t>
            </a:r>
            <a:r>
              <a:rPr lang="en-US" sz="2200" b="1" dirty="0" err="1" smtClean="0">
                <a:solidFill>
                  <a:srgbClr val="7030A0"/>
                </a:solidFill>
              </a:rPr>
              <a:t>homotropin</a:t>
            </a:r>
            <a:r>
              <a:rPr lang="en-US" sz="2200" b="1" dirty="0" smtClean="0">
                <a:solidFill>
                  <a:srgbClr val="7030A0"/>
                </a:solidFill>
              </a:rPr>
              <a:t> base</a:t>
            </a:r>
            <a:endParaRPr lang="ru-RU" sz="2200" b="1" dirty="0">
              <a:solidFill>
                <a:srgbClr val="7030A0"/>
              </a:solidFill>
            </a:endParaRPr>
          </a:p>
        </p:txBody>
      </p:sp>
      <p:sp>
        <p:nvSpPr>
          <p:cNvPr id="3" name="Прямоугольник 2"/>
          <p:cNvSpPr/>
          <p:nvPr/>
        </p:nvSpPr>
        <p:spPr>
          <a:xfrm>
            <a:off x="736154" y="4078813"/>
            <a:ext cx="8156326" cy="769441"/>
          </a:xfrm>
          <a:prstGeom prst="rect">
            <a:avLst/>
          </a:prstGeom>
        </p:spPr>
        <p:txBody>
          <a:bodyPr wrap="square">
            <a:spAutoFit/>
          </a:bodyPr>
          <a:lstStyle/>
          <a:p>
            <a:pPr algn="just"/>
            <a:r>
              <a:rPr lang="en-US" sz="2200" dirty="0" smtClean="0"/>
              <a:t>Under the action of an alkaline solution, a white precipitate of </a:t>
            </a:r>
            <a:r>
              <a:rPr lang="en-US" sz="2200" dirty="0" err="1" smtClean="0"/>
              <a:t>homatropine</a:t>
            </a:r>
            <a:r>
              <a:rPr lang="en-US" sz="2200" dirty="0" smtClean="0"/>
              <a:t> base is formed which dissolves in excess of the reagent.</a:t>
            </a:r>
            <a:endParaRPr lang="ru-RU" sz="2200" dirty="0"/>
          </a:p>
        </p:txBody>
      </p:sp>
      <p:sp>
        <p:nvSpPr>
          <p:cNvPr id="19" name="Прямоугольник 18"/>
          <p:cNvSpPr/>
          <p:nvPr/>
        </p:nvSpPr>
        <p:spPr>
          <a:xfrm>
            <a:off x="323528" y="4798313"/>
            <a:ext cx="4278607" cy="430887"/>
          </a:xfrm>
          <a:prstGeom prst="rect">
            <a:avLst/>
          </a:prstGeom>
        </p:spPr>
        <p:txBody>
          <a:bodyPr wrap="none">
            <a:spAutoFit/>
          </a:bodyPr>
          <a:lstStyle/>
          <a:p>
            <a:pPr marL="446088" indent="-446088"/>
            <a:r>
              <a:rPr lang="en-US" sz="2200" b="1" dirty="0" smtClean="0">
                <a:solidFill>
                  <a:srgbClr val="7030A0"/>
                </a:solidFill>
              </a:rPr>
              <a:t>4.	Interaction with iodine solution</a:t>
            </a:r>
            <a:endParaRPr lang="ru-RU" sz="2200" b="1" dirty="0">
              <a:solidFill>
                <a:srgbClr val="7030A0"/>
              </a:solidFill>
            </a:endParaRPr>
          </a:p>
        </p:txBody>
      </p:sp>
      <p:sp>
        <p:nvSpPr>
          <p:cNvPr id="6" name="Прямоугольник 5"/>
          <p:cNvSpPr/>
          <p:nvPr/>
        </p:nvSpPr>
        <p:spPr>
          <a:xfrm>
            <a:off x="755576" y="5158933"/>
            <a:ext cx="8136904" cy="769441"/>
          </a:xfrm>
          <a:prstGeom prst="rect">
            <a:avLst/>
          </a:prstGeom>
        </p:spPr>
        <p:txBody>
          <a:bodyPr wrap="square">
            <a:spAutoFit/>
          </a:bodyPr>
          <a:lstStyle/>
          <a:p>
            <a:pPr algn="just"/>
            <a:r>
              <a:rPr lang="en-US" sz="2200" dirty="0" smtClean="0"/>
              <a:t>When iodine solution is added to the drug, a brown precipitate is formed.</a:t>
            </a:r>
            <a:endParaRPr lang="ru-RU" sz="2200" dirty="0"/>
          </a:p>
        </p:txBody>
      </p:sp>
    </p:spTree>
    <p:extLst>
      <p:ext uri="{BB962C8B-B14F-4D97-AF65-F5344CB8AC3E}">
        <p14:creationId xmlns:p14="http://schemas.microsoft.com/office/powerpoint/2010/main" val="1559559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E4BF139B-3B4E-4221-95DA-59CA7323F185}" type="slidenum">
              <a:rPr lang="ru-RU" smtClean="0"/>
              <a:t>28</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Homatropine</a:t>
            </a:r>
            <a:r>
              <a:rPr lang="en-US" sz="3200" b="1" dirty="0" smtClean="0">
                <a:solidFill>
                  <a:srgbClr val="0070C0"/>
                </a:solidFill>
              </a:rPr>
              <a:t> </a:t>
            </a:r>
            <a:r>
              <a:rPr lang="en-US" sz="3200" b="1" dirty="0" err="1" smtClean="0">
                <a:solidFill>
                  <a:srgbClr val="0070C0"/>
                </a:solidFill>
              </a:rPr>
              <a:t>hydrobromide</a:t>
            </a:r>
            <a:endParaRPr lang="en-US" sz="3200" b="1" dirty="0">
              <a:solidFill>
                <a:srgbClr val="0070C0"/>
              </a:solidFill>
            </a:endParaRPr>
          </a:p>
        </p:txBody>
      </p:sp>
      <p:sp>
        <p:nvSpPr>
          <p:cNvPr id="10" name="Прямоугольник 9"/>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1" name="Прямоугольник 10"/>
          <p:cNvSpPr/>
          <p:nvPr/>
        </p:nvSpPr>
        <p:spPr>
          <a:xfrm>
            <a:off x="323528" y="1412776"/>
            <a:ext cx="4519122" cy="430887"/>
          </a:xfrm>
          <a:prstGeom prst="rect">
            <a:avLst/>
          </a:prstGeom>
        </p:spPr>
        <p:txBody>
          <a:bodyPr wrap="none">
            <a:spAutoFit/>
          </a:bodyPr>
          <a:lstStyle/>
          <a:p>
            <a:pPr marL="446088" indent="-446088"/>
            <a:r>
              <a:rPr lang="en-US" sz="2200" b="1" dirty="0" smtClean="0">
                <a:solidFill>
                  <a:srgbClr val="7030A0"/>
                </a:solidFill>
              </a:rPr>
              <a:t>5.	Reaction with mercuric dichloride</a:t>
            </a:r>
            <a:endParaRPr lang="ru-RU" sz="2200" b="1" dirty="0">
              <a:solidFill>
                <a:srgbClr val="7030A0"/>
              </a:solidFill>
            </a:endParaRPr>
          </a:p>
        </p:txBody>
      </p:sp>
      <p:sp>
        <p:nvSpPr>
          <p:cNvPr id="3" name="Прямоугольник 2"/>
          <p:cNvSpPr/>
          <p:nvPr/>
        </p:nvSpPr>
        <p:spPr>
          <a:xfrm>
            <a:off x="736154" y="1807656"/>
            <a:ext cx="8156326" cy="2123658"/>
          </a:xfrm>
          <a:prstGeom prst="rect">
            <a:avLst/>
          </a:prstGeom>
        </p:spPr>
        <p:txBody>
          <a:bodyPr wrap="square">
            <a:spAutoFit/>
          </a:bodyPr>
          <a:lstStyle/>
          <a:p>
            <a:pPr algn="just"/>
            <a:r>
              <a:rPr lang="en-US" sz="2200" dirty="0" smtClean="0"/>
              <a:t>Ammonia solution precipitates </a:t>
            </a:r>
            <a:r>
              <a:rPr lang="en-US" sz="2200" dirty="0" err="1" smtClean="0"/>
              <a:t>homatropine</a:t>
            </a:r>
            <a:r>
              <a:rPr lang="en-US" sz="2200" dirty="0" smtClean="0"/>
              <a:t> base, which is extracted with chloroform.</a:t>
            </a:r>
          </a:p>
          <a:p>
            <a:pPr algn="just"/>
            <a:r>
              <a:rPr lang="en-US" sz="2200" dirty="0" smtClean="0"/>
              <a:t>A solution of mercuric dichloride is then added to the residue, which turns </a:t>
            </a:r>
            <a:r>
              <a:rPr lang="en-US" sz="2200" b="1" dirty="0" smtClean="0">
                <a:solidFill>
                  <a:srgbClr val="FFC000"/>
                </a:solidFill>
              </a:rPr>
              <a:t>yellow</a:t>
            </a:r>
            <a:r>
              <a:rPr lang="en-US" sz="2200" dirty="0" smtClean="0"/>
              <a:t> and then </a:t>
            </a:r>
            <a:r>
              <a:rPr lang="en-US" sz="2200" b="1" dirty="0" smtClean="0">
                <a:solidFill>
                  <a:srgbClr val="C00000"/>
                </a:solidFill>
              </a:rPr>
              <a:t>brick red</a:t>
            </a:r>
            <a:r>
              <a:rPr lang="en-US" sz="2200" dirty="0" smtClean="0"/>
              <a:t>. </a:t>
            </a:r>
          </a:p>
          <a:p>
            <a:pPr algn="just"/>
            <a:r>
              <a:rPr lang="en-US" sz="2200" dirty="0" smtClean="0"/>
              <a:t>This reaction distinguishes </a:t>
            </a:r>
            <a:r>
              <a:rPr lang="en-US" sz="2200" dirty="0" err="1" smtClean="0"/>
              <a:t>homatropine</a:t>
            </a:r>
            <a:r>
              <a:rPr lang="en-US" sz="2200" dirty="0" smtClean="0"/>
              <a:t> from most alkaloids except atropine and scopolamine.</a:t>
            </a:r>
            <a:endParaRPr lang="en-US" sz="2200" dirty="0"/>
          </a:p>
        </p:txBody>
      </p:sp>
      <p:sp>
        <p:nvSpPr>
          <p:cNvPr id="12" name="Прямоугольник 11"/>
          <p:cNvSpPr/>
          <p:nvPr/>
        </p:nvSpPr>
        <p:spPr>
          <a:xfrm>
            <a:off x="323528" y="4077072"/>
            <a:ext cx="2728952" cy="430887"/>
          </a:xfrm>
          <a:prstGeom prst="rect">
            <a:avLst/>
          </a:prstGeom>
        </p:spPr>
        <p:txBody>
          <a:bodyPr wrap="none">
            <a:spAutoFit/>
          </a:bodyPr>
          <a:lstStyle/>
          <a:p>
            <a:pPr marL="446088" indent="-446088"/>
            <a:r>
              <a:rPr lang="en-US" sz="2200" b="1" dirty="0" smtClean="0">
                <a:solidFill>
                  <a:srgbClr val="7030A0"/>
                </a:solidFill>
              </a:rPr>
              <a:t>6.	Bromide detection</a:t>
            </a:r>
            <a:endParaRPr lang="ru-RU" sz="2200" b="1" dirty="0">
              <a:solidFill>
                <a:srgbClr val="7030A0"/>
              </a:solidFill>
            </a:endParaRPr>
          </a:p>
        </p:txBody>
      </p:sp>
      <p:sp>
        <p:nvSpPr>
          <p:cNvPr id="6" name="Прямоугольник 5"/>
          <p:cNvSpPr/>
          <p:nvPr/>
        </p:nvSpPr>
        <p:spPr>
          <a:xfrm>
            <a:off x="736154" y="4581128"/>
            <a:ext cx="8156326" cy="1107996"/>
          </a:xfrm>
          <a:prstGeom prst="rect">
            <a:avLst/>
          </a:prstGeom>
        </p:spPr>
        <p:txBody>
          <a:bodyPr wrap="square">
            <a:spAutoFit/>
          </a:bodyPr>
          <a:lstStyle/>
          <a:p>
            <a:pPr algn="just"/>
            <a:r>
              <a:rPr lang="en-US" sz="2200" dirty="0" smtClean="0"/>
              <a:t>a) with silver nitrate solution </a:t>
            </a:r>
          </a:p>
          <a:p>
            <a:pPr algn="just"/>
            <a:r>
              <a:rPr lang="en-US" sz="2200" dirty="0" smtClean="0"/>
              <a:t>b) after oxidation and Br2 extraction by yellow-brown </a:t>
            </a:r>
            <a:r>
              <a:rPr lang="en-US" sz="2200" dirty="0" err="1" smtClean="0"/>
              <a:t>colouring</a:t>
            </a:r>
            <a:r>
              <a:rPr lang="en-US" sz="2200" dirty="0" smtClean="0"/>
              <a:t> of the chloroform layer.</a:t>
            </a:r>
            <a:endParaRPr lang="en-US" sz="2200" dirty="0"/>
          </a:p>
        </p:txBody>
      </p:sp>
    </p:spTree>
    <p:extLst>
      <p:ext uri="{BB962C8B-B14F-4D97-AF65-F5344CB8AC3E}">
        <p14:creationId xmlns:p14="http://schemas.microsoft.com/office/powerpoint/2010/main" val="23023487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E4BF139B-3B4E-4221-95DA-59CA7323F185}" type="slidenum">
              <a:rPr lang="ru-RU" smtClean="0"/>
              <a:t>29</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Homatropine</a:t>
            </a:r>
            <a:r>
              <a:rPr lang="en-US" sz="3200" b="1" dirty="0" smtClean="0">
                <a:solidFill>
                  <a:srgbClr val="0070C0"/>
                </a:solidFill>
              </a:rPr>
              <a:t> </a:t>
            </a:r>
            <a:r>
              <a:rPr lang="en-US" sz="3200" b="1" dirty="0" err="1" smtClean="0">
                <a:solidFill>
                  <a:srgbClr val="0070C0"/>
                </a:solidFill>
              </a:rPr>
              <a:t>hydrobromide</a:t>
            </a:r>
            <a:endParaRPr lang="en-US" sz="3200" b="1" dirty="0">
              <a:solidFill>
                <a:srgbClr val="0070C0"/>
              </a:solidFill>
            </a:endParaRPr>
          </a:p>
        </p:txBody>
      </p:sp>
      <p:sp>
        <p:nvSpPr>
          <p:cNvPr id="11" name="Прямоугольник 10"/>
          <p:cNvSpPr/>
          <p:nvPr/>
        </p:nvSpPr>
        <p:spPr>
          <a:xfrm>
            <a:off x="323528" y="980728"/>
            <a:ext cx="1452642" cy="461665"/>
          </a:xfrm>
          <a:prstGeom prst="rect">
            <a:avLst/>
          </a:prstGeom>
        </p:spPr>
        <p:txBody>
          <a:bodyPr wrap="none">
            <a:spAutoFit/>
          </a:bodyPr>
          <a:lstStyle/>
          <a:p>
            <a:r>
              <a:rPr lang="en-US" sz="2400" b="1" dirty="0" smtClean="0">
                <a:solidFill>
                  <a:srgbClr val="C00000"/>
                </a:solidFill>
              </a:rPr>
              <a:t>Purity test</a:t>
            </a:r>
            <a:endParaRPr lang="ru-RU" sz="2400" b="1" dirty="0">
              <a:solidFill>
                <a:srgbClr val="C00000"/>
              </a:solidFill>
            </a:endParaRPr>
          </a:p>
        </p:txBody>
      </p:sp>
      <p:sp>
        <p:nvSpPr>
          <p:cNvPr id="3" name="Прямоугольник 2"/>
          <p:cNvSpPr/>
          <p:nvPr/>
        </p:nvSpPr>
        <p:spPr>
          <a:xfrm>
            <a:off x="251520" y="1484784"/>
            <a:ext cx="8568952" cy="1723549"/>
          </a:xfrm>
          <a:prstGeom prst="rect">
            <a:avLst/>
          </a:prstGeom>
        </p:spPr>
        <p:txBody>
          <a:bodyPr wrap="square">
            <a:spAutoFit/>
          </a:bodyPr>
          <a:lstStyle/>
          <a:p>
            <a:pPr algn="just"/>
            <a:r>
              <a:rPr lang="en-US" sz="2200" dirty="0" smtClean="0"/>
              <a:t>To assess the purity of the substance, </a:t>
            </a:r>
            <a:r>
              <a:rPr lang="en-US" sz="2200" dirty="0" err="1" smtClean="0"/>
              <a:t>colour</a:t>
            </a:r>
            <a:r>
              <a:rPr lang="en-US" sz="2200" dirty="0" smtClean="0"/>
              <a:t> and clarity of an aqueous solution of </a:t>
            </a:r>
            <a:r>
              <a:rPr lang="en-US" sz="2200" dirty="0" err="1" smtClean="0"/>
              <a:t>homatropine</a:t>
            </a:r>
            <a:r>
              <a:rPr lang="en-US" sz="2200" dirty="0" smtClean="0"/>
              <a:t> </a:t>
            </a:r>
            <a:r>
              <a:rPr lang="en-US" sz="2200" dirty="0" err="1" smtClean="0"/>
              <a:t>hydrobromide</a:t>
            </a:r>
            <a:r>
              <a:rPr lang="en-US" sz="2200" dirty="0" smtClean="0"/>
              <a:t>, pH of the aqueous solution (5.0 to 6.5), associated impurities (HPLC), loss on drying, </a:t>
            </a:r>
            <a:r>
              <a:rPr lang="en-US" sz="2200" dirty="0" err="1" smtClean="0"/>
              <a:t>sulphate</a:t>
            </a:r>
            <a:r>
              <a:rPr lang="en-US" sz="2200" dirty="0" smtClean="0"/>
              <a:t> ash are monitored.</a:t>
            </a:r>
          </a:p>
          <a:p>
            <a:endParaRPr lang="en-US" dirty="0"/>
          </a:p>
        </p:txBody>
      </p:sp>
      <p:sp>
        <p:nvSpPr>
          <p:cNvPr id="14" name="Прямоугольник 13"/>
          <p:cNvSpPr/>
          <p:nvPr/>
        </p:nvSpPr>
        <p:spPr>
          <a:xfrm>
            <a:off x="323528" y="2895327"/>
            <a:ext cx="2399760" cy="461665"/>
          </a:xfrm>
          <a:prstGeom prst="rect">
            <a:avLst/>
          </a:prstGeom>
        </p:spPr>
        <p:txBody>
          <a:bodyPr wrap="none">
            <a:spAutoFit/>
          </a:bodyPr>
          <a:lstStyle/>
          <a:p>
            <a:r>
              <a:rPr lang="en-US" sz="2400" b="1" dirty="0" err="1" smtClean="0">
                <a:solidFill>
                  <a:srgbClr val="C00000"/>
                </a:solidFill>
              </a:rPr>
              <a:t>Quantificification</a:t>
            </a:r>
            <a:endParaRPr lang="ru-RU" sz="2400" b="1" dirty="0">
              <a:solidFill>
                <a:srgbClr val="C00000"/>
              </a:solidFill>
            </a:endParaRPr>
          </a:p>
        </p:txBody>
      </p:sp>
      <p:sp>
        <p:nvSpPr>
          <p:cNvPr id="15" name="Прямоугольник 14"/>
          <p:cNvSpPr/>
          <p:nvPr/>
        </p:nvSpPr>
        <p:spPr>
          <a:xfrm>
            <a:off x="323528" y="3429000"/>
            <a:ext cx="2795061" cy="430887"/>
          </a:xfrm>
          <a:prstGeom prst="rect">
            <a:avLst/>
          </a:prstGeom>
        </p:spPr>
        <p:txBody>
          <a:bodyPr wrap="none">
            <a:spAutoFit/>
          </a:bodyPr>
          <a:lstStyle/>
          <a:p>
            <a:pPr marL="446088" indent="-446088"/>
            <a:r>
              <a:rPr lang="en-US" sz="2200" b="1" dirty="0" smtClean="0">
                <a:solidFill>
                  <a:srgbClr val="7030A0"/>
                </a:solidFill>
              </a:rPr>
              <a:t>1.	Acid-base titration</a:t>
            </a:r>
            <a:endParaRPr lang="ru-RU" sz="2200" b="1" dirty="0">
              <a:solidFill>
                <a:srgbClr val="7030A0"/>
              </a:solidFill>
            </a:endParaRPr>
          </a:p>
        </p:txBody>
      </p:sp>
      <p:sp>
        <p:nvSpPr>
          <p:cNvPr id="6" name="Прямоугольник 5"/>
          <p:cNvSpPr/>
          <p:nvPr/>
        </p:nvSpPr>
        <p:spPr>
          <a:xfrm>
            <a:off x="736154" y="3790781"/>
            <a:ext cx="8156326" cy="769441"/>
          </a:xfrm>
          <a:prstGeom prst="rect">
            <a:avLst/>
          </a:prstGeom>
        </p:spPr>
        <p:txBody>
          <a:bodyPr wrap="square">
            <a:spAutoFit/>
          </a:bodyPr>
          <a:lstStyle/>
          <a:p>
            <a:pPr algn="just"/>
            <a:r>
              <a:rPr lang="en-US" sz="2200" dirty="0" smtClean="0"/>
              <a:t>Titrant - 0.1M </a:t>
            </a:r>
            <a:r>
              <a:rPr lang="en-US" sz="2200" dirty="0" err="1" smtClean="0"/>
              <a:t>NaOH</a:t>
            </a:r>
            <a:r>
              <a:rPr lang="en-US" sz="2200" dirty="0" smtClean="0"/>
              <a:t> solution, end of titration. The end of titration is set </a:t>
            </a:r>
            <a:r>
              <a:rPr lang="en-US" sz="2200" dirty="0" err="1" smtClean="0"/>
              <a:t>potentiometrically</a:t>
            </a:r>
            <a:r>
              <a:rPr lang="en-US" sz="2200" dirty="0" smtClean="0"/>
              <a:t>.</a:t>
            </a:r>
            <a:endParaRPr lang="ru-RU" sz="2200" dirty="0"/>
          </a:p>
        </p:txBody>
      </p:sp>
      <p:sp>
        <p:nvSpPr>
          <p:cNvPr id="16" name="Прямоугольник 15"/>
          <p:cNvSpPr/>
          <p:nvPr/>
        </p:nvSpPr>
        <p:spPr>
          <a:xfrm>
            <a:off x="323528" y="4582289"/>
            <a:ext cx="3203826" cy="430887"/>
          </a:xfrm>
          <a:prstGeom prst="rect">
            <a:avLst/>
          </a:prstGeom>
        </p:spPr>
        <p:txBody>
          <a:bodyPr wrap="none">
            <a:spAutoFit/>
          </a:bodyPr>
          <a:lstStyle/>
          <a:p>
            <a:pPr marL="446088" indent="-446088"/>
            <a:r>
              <a:rPr lang="en-US" sz="2200" b="1" dirty="0" smtClean="0">
                <a:solidFill>
                  <a:srgbClr val="7030A0"/>
                </a:solidFill>
              </a:rPr>
              <a:t>2.	Non-aqueous titration</a:t>
            </a:r>
            <a:endParaRPr lang="ru-RU" sz="2200" b="1" dirty="0">
              <a:solidFill>
                <a:srgbClr val="7030A0"/>
              </a:solidFill>
            </a:endParaRPr>
          </a:p>
        </p:txBody>
      </p:sp>
      <p:sp>
        <p:nvSpPr>
          <p:cNvPr id="7" name="Прямоугольник 6"/>
          <p:cNvSpPr/>
          <p:nvPr/>
        </p:nvSpPr>
        <p:spPr>
          <a:xfrm>
            <a:off x="736154" y="5014917"/>
            <a:ext cx="8156326" cy="769441"/>
          </a:xfrm>
          <a:prstGeom prst="rect">
            <a:avLst/>
          </a:prstGeom>
        </p:spPr>
        <p:txBody>
          <a:bodyPr wrap="square">
            <a:spAutoFit/>
          </a:bodyPr>
          <a:lstStyle/>
          <a:p>
            <a:pPr algn="just"/>
            <a:r>
              <a:rPr lang="en-US" sz="2200" dirty="0" smtClean="0"/>
              <a:t>In this case, the titrant is chloric acid solution, the indicator is crystal violet and the drug is dissolved in anhydrous acetic acid.</a:t>
            </a:r>
            <a:endParaRPr lang="ru-RU" sz="2200" dirty="0"/>
          </a:p>
        </p:txBody>
      </p:sp>
    </p:spTree>
    <p:extLst>
      <p:ext uri="{BB962C8B-B14F-4D97-AF65-F5344CB8AC3E}">
        <p14:creationId xmlns:p14="http://schemas.microsoft.com/office/powerpoint/2010/main" val="2007474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3</a:t>
            </a:fld>
            <a:endParaRPr lang="ru-RU"/>
          </a:p>
        </p:txBody>
      </p:sp>
      <p:sp>
        <p:nvSpPr>
          <p:cNvPr id="6" name="Прямоугольник 5"/>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General characteristic</a:t>
            </a:r>
            <a:endParaRPr lang="ru-RU" sz="3200" b="1" dirty="0">
              <a:solidFill>
                <a:srgbClr val="0070C0"/>
              </a:solidFill>
            </a:endParaRPr>
          </a:p>
        </p:txBody>
      </p:sp>
      <p:sp>
        <p:nvSpPr>
          <p:cNvPr id="3" name="Прямоугольник 2"/>
          <p:cNvSpPr/>
          <p:nvPr/>
        </p:nvSpPr>
        <p:spPr>
          <a:xfrm>
            <a:off x="251520" y="1043444"/>
            <a:ext cx="2101857" cy="430887"/>
          </a:xfrm>
          <a:prstGeom prst="rect">
            <a:avLst/>
          </a:prstGeom>
        </p:spPr>
        <p:txBody>
          <a:bodyPr wrap="none">
            <a:spAutoFit/>
          </a:bodyPr>
          <a:lstStyle/>
          <a:p>
            <a:r>
              <a:rPr lang="en-US" sz="2200" b="1" dirty="0" smtClean="0">
                <a:solidFill>
                  <a:srgbClr val="C00000"/>
                </a:solidFill>
              </a:rPr>
              <a:t>Amino alcohols </a:t>
            </a:r>
            <a:endParaRPr lang="ru-RU" sz="2200" b="1" dirty="0">
              <a:solidFill>
                <a:srgbClr val="C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556792"/>
            <a:ext cx="7954963" cy="19145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221088"/>
            <a:ext cx="8428484" cy="201933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20" y="3707740"/>
            <a:ext cx="835485" cy="430887"/>
          </a:xfrm>
          <a:prstGeom prst="rect">
            <a:avLst/>
          </a:prstGeom>
        </p:spPr>
        <p:txBody>
          <a:bodyPr wrap="none">
            <a:spAutoFit/>
          </a:bodyPr>
          <a:lstStyle/>
          <a:p>
            <a:r>
              <a:rPr lang="ru-RU" sz="2200" b="1" dirty="0" err="1">
                <a:solidFill>
                  <a:srgbClr val="C00000"/>
                </a:solidFill>
              </a:rPr>
              <a:t>Acids</a:t>
            </a:r>
            <a:endParaRPr lang="ru-RU" sz="2200" b="1" dirty="0">
              <a:solidFill>
                <a:srgbClr val="C00000"/>
              </a:solidFill>
            </a:endParaRPr>
          </a:p>
        </p:txBody>
      </p:sp>
    </p:spTree>
    <p:extLst>
      <p:ext uri="{BB962C8B-B14F-4D97-AF65-F5344CB8AC3E}">
        <p14:creationId xmlns:p14="http://schemas.microsoft.com/office/powerpoint/2010/main" val="1459111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607351" y="6520259"/>
            <a:ext cx="573161" cy="365125"/>
          </a:xfrm>
        </p:spPr>
        <p:txBody>
          <a:bodyPr/>
          <a:lstStyle/>
          <a:p>
            <a:fld id="{E4BF139B-3B4E-4221-95DA-59CA7323F185}" type="slidenum">
              <a:rPr lang="ru-RU" smtClean="0"/>
              <a:t>30</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err="1" smtClean="0">
                <a:solidFill>
                  <a:srgbClr val="0070C0"/>
                </a:solidFill>
              </a:rPr>
              <a:t>Homatropine</a:t>
            </a:r>
            <a:r>
              <a:rPr lang="en-US" sz="3200" b="1" dirty="0" smtClean="0">
                <a:solidFill>
                  <a:srgbClr val="0070C0"/>
                </a:solidFill>
              </a:rPr>
              <a:t> </a:t>
            </a:r>
            <a:r>
              <a:rPr lang="en-US" sz="3200" b="1" dirty="0" err="1" smtClean="0">
                <a:solidFill>
                  <a:srgbClr val="0070C0"/>
                </a:solidFill>
              </a:rPr>
              <a:t>hydrobromide</a:t>
            </a:r>
            <a:endParaRPr lang="en-US" sz="3200" b="1" dirty="0">
              <a:solidFill>
                <a:srgbClr val="0070C0"/>
              </a:solidFill>
            </a:endParaRPr>
          </a:p>
        </p:txBody>
      </p:sp>
      <p:sp>
        <p:nvSpPr>
          <p:cNvPr id="13" name="Прямоугольник 12"/>
          <p:cNvSpPr/>
          <p:nvPr/>
        </p:nvSpPr>
        <p:spPr>
          <a:xfrm>
            <a:off x="323528" y="980728"/>
            <a:ext cx="1152431" cy="461665"/>
          </a:xfrm>
          <a:prstGeom prst="rect">
            <a:avLst/>
          </a:prstGeom>
        </p:spPr>
        <p:txBody>
          <a:bodyPr wrap="none">
            <a:spAutoFit/>
          </a:bodyPr>
          <a:lstStyle/>
          <a:p>
            <a:r>
              <a:rPr lang="en-US" sz="2400" b="1" dirty="0" smtClean="0">
                <a:solidFill>
                  <a:srgbClr val="C00000"/>
                </a:solidFill>
              </a:rPr>
              <a:t>Storage</a:t>
            </a:r>
            <a:endParaRPr lang="ru-RU" sz="2400" b="1" dirty="0">
              <a:solidFill>
                <a:srgbClr val="C00000"/>
              </a:solidFill>
            </a:endParaRPr>
          </a:p>
        </p:txBody>
      </p:sp>
      <p:sp>
        <p:nvSpPr>
          <p:cNvPr id="2" name="Прямоугольник 1"/>
          <p:cNvSpPr/>
          <p:nvPr/>
        </p:nvSpPr>
        <p:spPr>
          <a:xfrm>
            <a:off x="323528" y="1412776"/>
            <a:ext cx="4587923" cy="430887"/>
          </a:xfrm>
          <a:prstGeom prst="rect">
            <a:avLst/>
          </a:prstGeom>
        </p:spPr>
        <p:txBody>
          <a:bodyPr wrap="none">
            <a:spAutoFit/>
          </a:bodyPr>
          <a:lstStyle/>
          <a:p>
            <a:r>
              <a:rPr lang="en-US" sz="2200" dirty="0" smtClean="0"/>
              <a:t>In well corked glasses, away from light.</a:t>
            </a:r>
            <a:endParaRPr lang="ru-RU" sz="2200" dirty="0"/>
          </a:p>
        </p:txBody>
      </p:sp>
      <p:sp>
        <p:nvSpPr>
          <p:cNvPr id="12" name="Прямоугольник 11"/>
          <p:cNvSpPr/>
          <p:nvPr/>
        </p:nvSpPr>
        <p:spPr>
          <a:xfrm>
            <a:off x="323528" y="2535287"/>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3" name="Прямоугольник 2"/>
          <p:cNvSpPr/>
          <p:nvPr/>
        </p:nvSpPr>
        <p:spPr>
          <a:xfrm>
            <a:off x="179512" y="3105542"/>
            <a:ext cx="5112568" cy="2123658"/>
          </a:xfrm>
          <a:prstGeom prst="rect">
            <a:avLst/>
          </a:prstGeom>
        </p:spPr>
        <p:txBody>
          <a:bodyPr wrap="square">
            <a:spAutoFit/>
          </a:bodyPr>
          <a:lstStyle/>
          <a:p>
            <a:pPr algn="just"/>
            <a:r>
              <a:rPr lang="en-US" sz="2200" dirty="0" err="1"/>
              <a:t>H</a:t>
            </a:r>
            <a:r>
              <a:rPr lang="en-US" sz="2200" dirty="0" err="1" smtClean="0"/>
              <a:t>omatropin</a:t>
            </a:r>
            <a:r>
              <a:rPr lang="en-US" sz="2200" dirty="0" smtClean="0"/>
              <a:t> </a:t>
            </a:r>
            <a:r>
              <a:rPr lang="en-US" sz="2200" dirty="0" err="1" smtClean="0"/>
              <a:t>hydrobromide</a:t>
            </a:r>
            <a:r>
              <a:rPr lang="en-US" sz="2200" dirty="0" smtClean="0"/>
              <a:t> is used in ophthalmology in the form of 0.25%-1.0% aqueous solutions for pupil dilation and as a means of inducing paralysis of accommodation (during examination of the ocular fundus).</a:t>
            </a:r>
            <a:endParaRPr lang="ru-RU" sz="2200" dirty="0"/>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081" y="1412776"/>
            <a:ext cx="2305277" cy="21956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700"/>
          <a:stretch/>
        </p:blipFill>
        <p:spPr bwMode="auto">
          <a:xfrm>
            <a:off x="5436096" y="3861048"/>
            <a:ext cx="2305277" cy="279934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8134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31</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Other </a:t>
            </a:r>
            <a:r>
              <a:rPr lang="en-US" sz="3200" b="1" dirty="0" err="1" smtClean="0">
                <a:solidFill>
                  <a:srgbClr val="0070C0"/>
                </a:solidFill>
              </a:rPr>
              <a:t>sythetic</a:t>
            </a:r>
            <a:r>
              <a:rPr lang="en-US" sz="3200" b="1" dirty="0" smtClean="0">
                <a:solidFill>
                  <a:srgbClr val="0070C0"/>
                </a:solidFill>
              </a:rPr>
              <a:t> analogues of atropine</a:t>
            </a:r>
            <a:endParaRPr lang="en-US" sz="3200" b="1" dirty="0">
              <a:solidFill>
                <a:srgbClr val="0070C0"/>
              </a:solidFill>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753" y="980728"/>
            <a:ext cx="3224687" cy="184267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124744"/>
            <a:ext cx="3744416" cy="184267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1520" y="3284984"/>
            <a:ext cx="4320480" cy="2246769"/>
          </a:xfrm>
          <a:prstGeom prst="rect">
            <a:avLst/>
          </a:prstGeom>
        </p:spPr>
        <p:txBody>
          <a:bodyPr wrap="square">
            <a:spAutoFit/>
          </a:bodyPr>
          <a:lstStyle/>
          <a:p>
            <a:pPr algn="just"/>
            <a:r>
              <a:rPr lang="en-US" sz="2000" b="1" dirty="0" err="1" smtClean="0">
                <a:solidFill>
                  <a:srgbClr val="0070C0"/>
                </a:solidFill>
              </a:rPr>
              <a:t>Tropafen</a:t>
            </a:r>
            <a:r>
              <a:rPr lang="en-US" sz="2000" dirty="0" smtClean="0">
                <a:solidFill>
                  <a:srgbClr val="0070C0"/>
                </a:solidFill>
              </a:rPr>
              <a:t> </a:t>
            </a:r>
            <a:r>
              <a:rPr lang="en-US" sz="2000" dirty="0" smtClean="0"/>
              <a:t>is used in the treatment of diseases associated with impaired peripheral circulation (endarteritis, Raynaud's disease, </a:t>
            </a:r>
            <a:r>
              <a:rPr lang="en-US" sz="2000" dirty="0" err="1" smtClean="0"/>
              <a:t>acrocyanosis</a:t>
            </a:r>
            <a:r>
              <a:rPr lang="en-US" sz="2000" dirty="0" smtClean="0"/>
              <a:t>, trophic ulcers of the extremities), slow-healing wounds, to eliminate sympathomimetic reactions during surgery.</a:t>
            </a:r>
            <a:endParaRPr lang="en-US" sz="2000" dirty="0"/>
          </a:p>
        </p:txBody>
      </p:sp>
      <p:sp>
        <p:nvSpPr>
          <p:cNvPr id="6" name="Прямоугольник 5"/>
          <p:cNvSpPr/>
          <p:nvPr/>
        </p:nvSpPr>
        <p:spPr>
          <a:xfrm>
            <a:off x="4716016" y="2996952"/>
            <a:ext cx="4176464" cy="3785652"/>
          </a:xfrm>
          <a:prstGeom prst="rect">
            <a:avLst/>
          </a:prstGeom>
        </p:spPr>
        <p:txBody>
          <a:bodyPr wrap="square">
            <a:spAutoFit/>
          </a:bodyPr>
          <a:lstStyle/>
          <a:p>
            <a:pPr algn="just"/>
            <a:r>
              <a:rPr lang="en-US" sz="2000" dirty="0" smtClean="0"/>
              <a:t>In internal medicine, </a:t>
            </a:r>
            <a:r>
              <a:rPr lang="en-US" sz="2000" b="1" dirty="0" err="1" smtClean="0">
                <a:solidFill>
                  <a:srgbClr val="0070C0"/>
                </a:solidFill>
              </a:rPr>
              <a:t>tropacin</a:t>
            </a:r>
            <a:r>
              <a:rPr lang="en-US" sz="2000" dirty="0" smtClean="0"/>
              <a:t> is used for smooth muscle spasms of abdominal organs, gastric and duodenal ulcers, bronchial asthma and other diseases accompanied by increased </a:t>
            </a:r>
            <a:r>
              <a:rPr lang="en-US" sz="2000" dirty="0" err="1" smtClean="0"/>
              <a:t>vagus</a:t>
            </a:r>
            <a:r>
              <a:rPr lang="en-US" sz="2000" dirty="0" smtClean="0"/>
              <a:t> nerve tone and smooth muscle spasms. In obstetrics, it is used as an antispasmodic agent that inhibits the contractile activity of the uterus and can therefore be used in cases of threatened premature </a:t>
            </a:r>
            <a:r>
              <a:rPr lang="en-US" sz="2000" dirty="0" err="1" smtClean="0"/>
              <a:t>labour</a:t>
            </a:r>
            <a:r>
              <a:rPr lang="en-US" sz="2000" dirty="0" smtClean="0"/>
              <a:t> and abortion.</a:t>
            </a:r>
            <a:endParaRPr lang="en-US" sz="2000" dirty="0"/>
          </a:p>
        </p:txBody>
      </p:sp>
    </p:spTree>
    <p:extLst>
      <p:ext uri="{BB962C8B-B14F-4D97-AF65-F5344CB8AC3E}">
        <p14:creationId xmlns:p14="http://schemas.microsoft.com/office/powerpoint/2010/main" val="3363520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32</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Cocaine hydrochloride</a:t>
            </a:r>
            <a:endParaRPr lang="en-US" sz="3200" b="1" dirty="0">
              <a:solidFill>
                <a:srgbClr val="0070C0"/>
              </a:solidFill>
            </a:endParaRP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828"/>
          <a:stretch/>
        </p:blipFill>
        <p:spPr bwMode="auto">
          <a:xfrm>
            <a:off x="251520" y="1196752"/>
            <a:ext cx="4569804" cy="22010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89" y="3645024"/>
            <a:ext cx="3888432" cy="291632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7" y="1268760"/>
            <a:ext cx="3439945" cy="248260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5173" y="4293096"/>
            <a:ext cx="3813319" cy="194733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141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520259"/>
            <a:ext cx="573161" cy="365125"/>
          </a:xfrm>
        </p:spPr>
        <p:txBody>
          <a:bodyPr/>
          <a:lstStyle/>
          <a:p>
            <a:fld id="{E4BF139B-3B4E-4221-95DA-59CA7323F185}" type="slidenum">
              <a:rPr lang="ru-RU" smtClean="0"/>
              <a:t>33</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Cocaine hydrochloride</a:t>
            </a:r>
            <a:endParaRPr lang="en-US" sz="3200" b="1" dirty="0">
              <a:solidFill>
                <a:srgbClr val="0070C0"/>
              </a:solidFill>
            </a:endParaRPr>
          </a:p>
        </p:txBody>
      </p:sp>
      <p:sp>
        <p:nvSpPr>
          <p:cNvPr id="10" name="Прямоугольник 9"/>
          <p:cNvSpPr/>
          <p:nvPr/>
        </p:nvSpPr>
        <p:spPr>
          <a:xfrm>
            <a:off x="323528" y="980728"/>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62981"/>
            <a:ext cx="5386186" cy="149849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51" y="3212976"/>
            <a:ext cx="4841280" cy="344757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868144" y="1268760"/>
            <a:ext cx="3024336" cy="3416320"/>
          </a:xfrm>
          <a:prstGeom prst="rect">
            <a:avLst/>
          </a:prstGeom>
        </p:spPr>
        <p:txBody>
          <a:bodyPr wrap="square">
            <a:spAutoFit/>
          </a:bodyPr>
          <a:lstStyle/>
          <a:p>
            <a:pPr algn="just"/>
            <a:r>
              <a:rPr lang="en-US" sz="2200" dirty="0" smtClean="0"/>
              <a:t>Cocaine hydrochloride is a </a:t>
            </a:r>
            <a:r>
              <a:rPr lang="en-US" sz="2200" dirty="0" err="1" smtClean="0"/>
              <a:t>colourless</a:t>
            </a:r>
            <a:r>
              <a:rPr lang="en-US" sz="2200" dirty="0" smtClean="0"/>
              <a:t>, needle-like crystals, soluble in water and alcohol, insoluble in ether. Aqueous solutions have an acidic reaction to litmus and a bitter taste. Causes numbness of the tongue.</a:t>
            </a:r>
          </a:p>
          <a:p>
            <a:endParaRPr lang="en-US" dirty="0"/>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7464" y="4453650"/>
            <a:ext cx="2388992" cy="22069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314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34</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Cocaine hydrochloride</a:t>
            </a:r>
            <a:endParaRPr lang="en-US" sz="3200" b="1" dirty="0" smtClean="0">
              <a:solidFill>
                <a:srgbClr val="0070C0"/>
              </a:solidFill>
            </a:endParaRPr>
          </a:p>
        </p:txBody>
      </p:sp>
      <p:sp>
        <p:nvSpPr>
          <p:cNvPr id="10" name="Прямоугольник 9"/>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2" name="Прямоугольник 11"/>
          <p:cNvSpPr/>
          <p:nvPr/>
        </p:nvSpPr>
        <p:spPr>
          <a:xfrm>
            <a:off x="323528" y="1412776"/>
            <a:ext cx="2744982" cy="430887"/>
          </a:xfrm>
          <a:prstGeom prst="rect">
            <a:avLst/>
          </a:prstGeom>
        </p:spPr>
        <p:txBody>
          <a:bodyPr wrap="none">
            <a:spAutoFit/>
          </a:bodyPr>
          <a:lstStyle/>
          <a:p>
            <a:pPr marL="446088" indent="-446088"/>
            <a:r>
              <a:rPr lang="en-US" sz="2200" b="1" dirty="0" smtClean="0">
                <a:solidFill>
                  <a:srgbClr val="7030A0"/>
                </a:solidFill>
              </a:rPr>
              <a:t>1.	Chloride detection</a:t>
            </a:r>
            <a:endParaRPr lang="ru-RU" sz="2200" b="1" dirty="0">
              <a:solidFill>
                <a:srgbClr val="7030A0"/>
              </a:solidFill>
            </a:endParaRPr>
          </a:p>
        </p:txBody>
      </p:sp>
      <p:sp>
        <p:nvSpPr>
          <p:cNvPr id="15" name="Прямоугольник 14"/>
          <p:cNvSpPr/>
          <p:nvPr/>
        </p:nvSpPr>
        <p:spPr>
          <a:xfrm>
            <a:off x="323528" y="1773977"/>
            <a:ext cx="4458144" cy="430887"/>
          </a:xfrm>
          <a:prstGeom prst="rect">
            <a:avLst/>
          </a:prstGeom>
        </p:spPr>
        <p:txBody>
          <a:bodyPr wrap="none">
            <a:spAutoFit/>
          </a:bodyPr>
          <a:lstStyle/>
          <a:p>
            <a:pPr marL="446088" indent="-446088"/>
            <a:r>
              <a:rPr lang="en-US" sz="2200" b="1" dirty="0" smtClean="0">
                <a:solidFill>
                  <a:srgbClr val="7030A0"/>
                </a:solidFill>
              </a:rPr>
              <a:t>2.	Interaction with KMnO4 solution</a:t>
            </a:r>
            <a:endParaRPr lang="ru-RU" sz="2200" b="1" dirty="0">
              <a:solidFill>
                <a:srgbClr val="7030A0"/>
              </a:solidFill>
            </a:endParaRPr>
          </a:p>
        </p:txBody>
      </p:sp>
      <p:pic>
        <p:nvPicPr>
          <p:cNvPr id="296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7000"/>
                    </a14:imgEffect>
                  </a14:imgLayer>
                </a14:imgProps>
              </a:ext>
              <a:ext uri="{28A0092B-C50C-407E-A947-70E740481C1C}">
                <a14:useLocalDpi xmlns:a14="http://schemas.microsoft.com/office/drawing/2010/main" val="0"/>
              </a:ext>
            </a:extLst>
          </a:blip>
          <a:srcRect/>
          <a:stretch>
            <a:fillRect/>
          </a:stretch>
        </p:blipFill>
        <p:spPr bwMode="auto">
          <a:xfrm>
            <a:off x="362142" y="2215255"/>
            <a:ext cx="8379348" cy="157276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23528" y="4005064"/>
            <a:ext cx="8568952" cy="769441"/>
          </a:xfrm>
          <a:prstGeom prst="rect">
            <a:avLst/>
          </a:prstGeom>
        </p:spPr>
        <p:txBody>
          <a:bodyPr wrap="square">
            <a:spAutoFit/>
          </a:bodyPr>
          <a:lstStyle/>
          <a:p>
            <a:pPr algn="just"/>
            <a:r>
              <a:rPr lang="en-US" sz="2200" dirty="0" smtClean="0"/>
              <a:t>A </a:t>
            </a:r>
            <a:r>
              <a:rPr lang="en-US" sz="2200" b="1" dirty="0" smtClean="0">
                <a:solidFill>
                  <a:srgbClr val="84459D"/>
                </a:solidFill>
              </a:rPr>
              <a:t>violet-</a:t>
            </a:r>
            <a:r>
              <a:rPr lang="en-US" sz="2200" b="1" dirty="0" err="1" smtClean="0">
                <a:solidFill>
                  <a:srgbClr val="84459D"/>
                </a:solidFill>
              </a:rPr>
              <a:t>coloured</a:t>
            </a:r>
            <a:r>
              <a:rPr lang="en-US" sz="2200" dirty="0" smtClean="0">
                <a:solidFill>
                  <a:srgbClr val="84459D"/>
                </a:solidFill>
              </a:rPr>
              <a:t> </a:t>
            </a:r>
            <a:r>
              <a:rPr lang="en-US" sz="2200" b="1" dirty="0" smtClean="0">
                <a:solidFill>
                  <a:srgbClr val="84459D"/>
                </a:solidFill>
              </a:rPr>
              <a:t>crystalline precipitate </a:t>
            </a:r>
            <a:r>
              <a:rPr lang="en-US" sz="2200" dirty="0" smtClean="0"/>
              <a:t>(cocaine permanganate) is formed with KMnO4 solution</a:t>
            </a:r>
            <a:endParaRPr lang="ru-RU" sz="2200" dirty="0"/>
          </a:p>
        </p:txBody>
      </p:sp>
      <p:sp>
        <p:nvSpPr>
          <p:cNvPr id="16" name="Прямоугольник 15"/>
          <p:cNvSpPr/>
          <p:nvPr/>
        </p:nvSpPr>
        <p:spPr>
          <a:xfrm>
            <a:off x="323528" y="5013176"/>
            <a:ext cx="5655651" cy="430887"/>
          </a:xfrm>
          <a:prstGeom prst="rect">
            <a:avLst/>
          </a:prstGeom>
        </p:spPr>
        <p:txBody>
          <a:bodyPr wrap="none">
            <a:spAutoFit/>
          </a:bodyPr>
          <a:lstStyle/>
          <a:p>
            <a:pPr marL="446088" indent="-446088"/>
            <a:r>
              <a:rPr lang="en-US" sz="2200" b="1" dirty="0" smtClean="0">
                <a:solidFill>
                  <a:srgbClr val="7030A0"/>
                </a:solidFill>
              </a:rPr>
              <a:t>3.	Interaction with common alkaloid reagents</a:t>
            </a:r>
            <a:endParaRPr lang="ru-RU" sz="2200" b="1" dirty="0">
              <a:solidFill>
                <a:srgbClr val="7030A0"/>
              </a:solidFill>
            </a:endParaRPr>
          </a:p>
        </p:txBody>
      </p:sp>
      <p:sp>
        <p:nvSpPr>
          <p:cNvPr id="7" name="Прямоугольник 6"/>
          <p:cNvSpPr/>
          <p:nvPr/>
        </p:nvSpPr>
        <p:spPr>
          <a:xfrm>
            <a:off x="421829" y="5437673"/>
            <a:ext cx="8470651" cy="1015663"/>
          </a:xfrm>
          <a:prstGeom prst="rect">
            <a:avLst/>
          </a:prstGeom>
        </p:spPr>
        <p:txBody>
          <a:bodyPr wrap="square">
            <a:spAutoFit/>
          </a:bodyPr>
          <a:lstStyle/>
          <a:p>
            <a:pPr algn="just"/>
            <a:r>
              <a:rPr lang="en-US" sz="2000" dirty="0" smtClean="0"/>
              <a:t>Of the common alkaloid reagents, phosphorus tungstic acid, </a:t>
            </a:r>
            <a:r>
              <a:rPr lang="en-US" sz="2000" dirty="0" err="1" smtClean="0"/>
              <a:t>Dragendorf's</a:t>
            </a:r>
            <a:r>
              <a:rPr lang="en-US" sz="2000" dirty="0" smtClean="0"/>
              <a:t> reagent, Bouchard's reagent and phosphorus molybdenum acid are the most sensitive to cocaine. </a:t>
            </a:r>
            <a:r>
              <a:rPr lang="en-US" sz="2000" dirty="0" err="1" smtClean="0"/>
              <a:t>Coloured</a:t>
            </a:r>
            <a:r>
              <a:rPr lang="en-US" sz="2000" dirty="0" smtClean="0"/>
              <a:t> amorphous precipitates are formed.</a:t>
            </a:r>
            <a:endParaRPr lang="ru-RU" sz="2000" dirty="0"/>
          </a:p>
        </p:txBody>
      </p:sp>
    </p:spTree>
    <p:extLst>
      <p:ext uri="{BB962C8B-B14F-4D97-AF65-F5344CB8AC3E}">
        <p14:creationId xmlns:p14="http://schemas.microsoft.com/office/powerpoint/2010/main" val="21933139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35</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Cocaine hydrochloride</a:t>
            </a:r>
            <a:endParaRPr lang="en-US" sz="3200" b="1" dirty="0" smtClean="0">
              <a:solidFill>
                <a:srgbClr val="0070C0"/>
              </a:solidFill>
            </a:endParaRPr>
          </a:p>
        </p:txBody>
      </p:sp>
      <p:sp>
        <p:nvSpPr>
          <p:cNvPr id="11" name="Прямоугольник 10"/>
          <p:cNvSpPr/>
          <p:nvPr/>
        </p:nvSpPr>
        <p:spPr>
          <a:xfrm>
            <a:off x="323528" y="980728"/>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3" name="Прямоугольник 12"/>
          <p:cNvSpPr/>
          <p:nvPr/>
        </p:nvSpPr>
        <p:spPr>
          <a:xfrm>
            <a:off x="323528" y="1412776"/>
            <a:ext cx="1887376" cy="430887"/>
          </a:xfrm>
          <a:prstGeom prst="rect">
            <a:avLst/>
          </a:prstGeom>
        </p:spPr>
        <p:txBody>
          <a:bodyPr wrap="none">
            <a:spAutoFit/>
          </a:bodyPr>
          <a:lstStyle/>
          <a:p>
            <a:pPr marL="446088" indent="-446088"/>
            <a:r>
              <a:rPr lang="en-US" sz="2200" b="1" dirty="0" smtClean="0">
                <a:solidFill>
                  <a:srgbClr val="7030A0"/>
                </a:solidFill>
              </a:rPr>
              <a:t>4.	Hydrolysis</a:t>
            </a:r>
            <a:endParaRPr lang="ru-RU" sz="2200" b="1" dirty="0">
              <a:solidFill>
                <a:srgbClr val="7030A0"/>
              </a:solidFill>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988840"/>
            <a:ext cx="8518847" cy="34481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01625" y="5662989"/>
            <a:ext cx="8518847" cy="1015663"/>
          </a:xfrm>
          <a:prstGeom prst="rect">
            <a:avLst/>
          </a:prstGeom>
        </p:spPr>
        <p:txBody>
          <a:bodyPr wrap="square">
            <a:spAutoFit/>
          </a:bodyPr>
          <a:lstStyle/>
          <a:p>
            <a:pPr algn="just"/>
            <a:r>
              <a:rPr lang="en-US" sz="2000" dirty="0" smtClean="0"/>
              <a:t>After hydrolysis of the drug with concentrated acid, </a:t>
            </a:r>
            <a:r>
              <a:rPr lang="en-US" sz="2000" b="1" i="1" dirty="0" smtClean="0"/>
              <a:t>the </a:t>
            </a:r>
            <a:r>
              <a:rPr lang="en-US" sz="2000" b="1" i="1" dirty="0" err="1" smtClean="0"/>
              <a:t>odour</a:t>
            </a:r>
            <a:r>
              <a:rPr lang="en-US" sz="2000" b="1" i="1" dirty="0" smtClean="0"/>
              <a:t> of benzoic acid methyl ester</a:t>
            </a:r>
            <a:r>
              <a:rPr lang="en-US" sz="2000" dirty="0" smtClean="0"/>
              <a:t> is felt on heating, crystals of benzoic acid precipitate on cooling and prolonged standing</a:t>
            </a:r>
            <a:endParaRPr lang="ru-RU" sz="2000" dirty="0"/>
          </a:p>
        </p:txBody>
      </p:sp>
    </p:spTree>
    <p:extLst>
      <p:ext uri="{BB962C8B-B14F-4D97-AF65-F5344CB8AC3E}">
        <p14:creationId xmlns:p14="http://schemas.microsoft.com/office/powerpoint/2010/main" val="1543383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36</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Cocaine hydrochloride</a:t>
            </a:r>
            <a:endParaRPr lang="en-US" sz="3200" b="1" dirty="0" smtClean="0">
              <a:solidFill>
                <a:srgbClr val="0070C0"/>
              </a:solidFill>
            </a:endParaRPr>
          </a:p>
        </p:txBody>
      </p:sp>
      <p:sp>
        <p:nvSpPr>
          <p:cNvPr id="12" name="Прямоугольник 11"/>
          <p:cNvSpPr/>
          <p:nvPr/>
        </p:nvSpPr>
        <p:spPr>
          <a:xfrm>
            <a:off x="323528" y="980728"/>
            <a:ext cx="1452642" cy="461665"/>
          </a:xfrm>
          <a:prstGeom prst="rect">
            <a:avLst/>
          </a:prstGeom>
        </p:spPr>
        <p:txBody>
          <a:bodyPr wrap="none">
            <a:spAutoFit/>
          </a:bodyPr>
          <a:lstStyle/>
          <a:p>
            <a:r>
              <a:rPr lang="en-US" sz="2400" b="1" dirty="0" smtClean="0">
                <a:solidFill>
                  <a:srgbClr val="C00000"/>
                </a:solidFill>
              </a:rPr>
              <a:t>Purity test</a:t>
            </a:r>
            <a:endParaRPr lang="ru-RU" sz="2400" b="1" dirty="0">
              <a:solidFill>
                <a:srgbClr val="C00000"/>
              </a:solidFill>
            </a:endParaRPr>
          </a:p>
        </p:txBody>
      </p:sp>
      <p:sp>
        <p:nvSpPr>
          <p:cNvPr id="2" name="Прямоугольник 1"/>
          <p:cNvSpPr/>
          <p:nvPr/>
        </p:nvSpPr>
        <p:spPr>
          <a:xfrm>
            <a:off x="251520" y="1412776"/>
            <a:ext cx="8640960" cy="2123658"/>
          </a:xfrm>
          <a:prstGeom prst="rect">
            <a:avLst/>
          </a:prstGeom>
        </p:spPr>
        <p:txBody>
          <a:bodyPr wrap="square">
            <a:spAutoFit/>
          </a:bodyPr>
          <a:lstStyle/>
          <a:p>
            <a:pPr algn="just"/>
            <a:r>
              <a:rPr lang="en-US" sz="2200" dirty="0" smtClean="0"/>
              <a:t>Cocaine must be free from impurities of </a:t>
            </a:r>
            <a:r>
              <a:rPr lang="en-US" sz="2200" dirty="0" err="1" smtClean="0"/>
              <a:t>cinnamylcocaine</a:t>
            </a:r>
            <a:r>
              <a:rPr lang="en-US" sz="2200" dirty="0" smtClean="0"/>
              <a:t> and reducing agents, which are detected by </a:t>
            </a:r>
            <a:r>
              <a:rPr lang="en-US" sz="2200" dirty="0" err="1" smtClean="0"/>
              <a:t>discolouration</a:t>
            </a:r>
            <a:r>
              <a:rPr lang="en-US" sz="2200" dirty="0" smtClean="0"/>
              <a:t> of the potassium permanganate solution. The impurity of </a:t>
            </a:r>
            <a:r>
              <a:rPr lang="en-US" sz="2200" dirty="0" err="1" smtClean="0"/>
              <a:t>truxilline</a:t>
            </a:r>
            <a:r>
              <a:rPr lang="en-US" sz="2200" dirty="0" smtClean="0"/>
              <a:t> and </a:t>
            </a:r>
            <a:r>
              <a:rPr lang="en-US" sz="2200" smtClean="0"/>
              <a:t>other coca </a:t>
            </a:r>
            <a:r>
              <a:rPr lang="en-US" sz="2200" dirty="0" smtClean="0"/>
              <a:t>alkaloids is determined by adding ammonia to a solution of cocaine hydrochloride: if there is no </a:t>
            </a:r>
            <a:r>
              <a:rPr lang="en-US" sz="2200" dirty="0" err="1" smtClean="0"/>
              <a:t>truxilline</a:t>
            </a:r>
            <a:r>
              <a:rPr lang="en-US" sz="2200" dirty="0" smtClean="0"/>
              <a:t> impurity, cocaine base precipitates; if there is impurity, no precipitate precipitates.</a:t>
            </a:r>
            <a:endParaRPr lang="ru-RU" sz="2200" dirty="0"/>
          </a:p>
        </p:txBody>
      </p:sp>
      <p:sp>
        <p:nvSpPr>
          <p:cNvPr id="10" name="Прямоугольник 9"/>
          <p:cNvSpPr/>
          <p:nvPr/>
        </p:nvSpPr>
        <p:spPr>
          <a:xfrm>
            <a:off x="323528" y="3903439"/>
            <a:ext cx="2399760" cy="461665"/>
          </a:xfrm>
          <a:prstGeom prst="rect">
            <a:avLst/>
          </a:prstGeom>
        </p:spPr>
        <p:txBody>
          <a:bodyPr wrap="none">
            <a:spAutoFit/>
          </a:bodyPr>
          <a:lstStyle/>
          <a:p>
            <a:r>
              <a:rPr lang="en-US" sz="2400" b="1" dirty="0" err="1" smtClean="0">
                <a:solidFill>
                  <a:srgbClr val="C00000"/>
                </a:solidFill>
              </a:rPr>
              <a:t>Quantificification</a:t>
            </a:r>
            <a:endParaRPr lang="ru-RU" sz="2400" b="1" dirty="0">
              <a:solidFill>
                <a:srgbClr val="C00000"/>
              </a:solidFill>
            </a:endParaRPr>
          </a:p>
        </p:txBody>
      </p:sp>
      <p:sp>
        <p:nvSpPr>
          <p:cNvPr id="14" name="Прямоугольник 13"/>
          <p:cNvSpPr/>
          <p:nvPr/>
        </p:nvSpPr>
        <p:spPr>
          <a:xfrm>
            <a:off x="323528" y="4366265"/>
            <a:ext cx="2753061" cy="430887"/>
          </a:xfrm>
          <a:prstGeom prst="rect">
            <a:avLst/>
          </a:prstGeom>
        </p:spPr>
        <p:txBody>
          <a:bodyPr wrap="none">
            <a:spAutoFit/>
          </a:bodyPr>
          <a:lstStyle/>
          <a:p>
            <a:r>
              <a:rPr lang="en-US" sz="2200" b="1" dirty="0" smtClean="0">
                <a:solidFill>
                  <a:srgbClr val="7030A0"/>
                </a:solidFill>
              </a:rPr>
              <a:t>Non-aqueous titration</a:t>
            </a:r>
            <a:endParaRPr lang="en-US" sz="2200" b="1" dirty="0" smtClean="0">
              <a:solidFill>
                <a:srgbClr val="7030A0"/>
              </a:solidFill>
            </a:endParaRPr>
          </a:p>
        </p:txBody>
      </p:sp>
      <p:sp>
        <p:nvSpPr>
          <p:cNvPr id="3" name="Прямоугольник 2"/>
          <p:cNvSpPr/>
          <p:nvPr/>
        </p:nvSpPr>
        <p:spPr>
          <a:xfrm>
            <a:off x="323528" y="4797152"/>
            <a:ext cx="8568952" cy="1446550"/>
          </a:xfrm>
          <a:prstGeom prst="rect">
            <a:avLst/>
          </a:prstGeom>
        </p:spPr>
        <p:txBody>
          <a:bodyPr wrap="square">
            <a:spAutoFit/>
          </a:bodyPr>
          <a:lstStyle/>
          <a:p>
            <a:pPr algn="just"/>
            <a:r>
              <a:rPr lang="en-US" sz="2200" dirty="0" smtClean="0"/>
              <a:t>Titrated in anhydrous acetic acid with 0.1M chloric acid solution (crystal violet indicator). </a:t>
            </a:r>
          </a:p>
          <a:p>
            <a:pPr algn="just"/>
            <a:r>
              <a:rPr lang="en-US" sz="2200" dirty="0" smtClean="0"/>
              <a:t>The titration is carried out in the presence of mercury (II) acetate, which inhibits the dissociation of chloride ions.</a:t>
            </a:r>
            <a:endParaRPr lang="ru-RU" sz="2200" dirty="0"/>
          </a:p>
        </p:txBody>
      </p:sp>
    </p:spTree>
    <p:extLst>
      <p:ext uri="{BB962C8B-B14F-4D97-AF65-F5344CB8AC3E}">
        <p14:creationId xmlns:p14="http://schemas.microsoft.com/office/powerpoint/2010/main" val="3504960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37</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971600" y="332656"/>
            <a:ext cx="7200800" cy="584775"/>
          </a:xfrm>
          <a:prstGeom prst="rect">
            <a:avLst/>
          </a:prstGeom>
        </p:spPr>
        <p:txBody>
          <a:bodyPr wrap="square">
            <a:spAutoFit/>
          </a:bodyPr>
          <a:lstStyle/>
          <a:p>
            <a:pPr algn="ctr"/>
            <a:r>
              <a:rPr lang="en-US" sz="3200" b="1" dirty="0" smtClean="0">
                <a:solidFill>
                  <a:srgbClr val="0070C0"/>
                </a:solidFill>
              </a:rPr>
              <a:t>Cocaine hydrochloride</a:t>
            </a:r>
            <a:endParaRPr lang="en-US" sz="3200" b="1" dirty="0" smtClean="0">
              <a:solidFill>
                <a:srgbClr val="0070C0"/>
              </a:solidFill>
            </a:endParaRPr>
          </a:p>
        </p:txBody>
      </p:sp>
      <p:sp>
        <p:nvSpPr>
          <p:cNvPr id="10" name="Прямоугольник 9"/>
          <p:cNvSpPr/>
          <p:nvPr/>
        </p:nvSpPr>
        <p:spPr>
          <a:xfrm>
            <a:off x="323528" y="980728"/>
            <a:ext cx="1234184" cy="461665"/>
          </a:xfrm>
          <a:prstGeom prst="rect">
            <a:avLst/>
          </a:prstGeom>
        </p:spPr>
        <p:txBody>
          <a:bodyPr wrap="none">
            <a:spAutoFit/>
          </a:bodyPr>
          <a:lstStyle/>
          <a:p>
            <a:r>
              <a:rPr lang="en-US" sz="2400" b="1" dirty="0" smtClean="0">
                <a:solidFill>
                  <a:srgbClr val="C00000"/>
                </a:solidFill>
              </a:rPr>
              <a:t>Storage </a:t>
            </a:r>
            <a:endParaRPr lang="ru-RU" sz="2400" b="1" dirty="0">
              <a:solidFill>
                <a:srgbClr val="C00000"/>
              </a:solidFill>
            </a:endParaRPr>
          </a:p>
        </p:txBody>
      </p:sp>
      <p:sp>
        <p:nvSpPr>
          <p:cNvPr id="6" name="Прямоугольник 5"/>
          <p:cNvSpPr/>
          <p:nvPr/>
        </p:nvSpPr>
        <p:spPr>
          <a:xfrm>
            <a:off x="251520" y="1412776"/>
            <a:ext cx="8640960" cy="769441"/>
          </a:xfrm>
          <a:prstGeom prst="rect">
            <a:avLst/>
          </a:prstGeom>
        </p:spPr>
        <p:txBody>
          <a:bodyPr wrap="square">
            <a:spAutoFit/>
          </a:bodyPr>
          <a:lstStyle/>
          <a:p>
            <a:r>
              <a:rPr lang="en-US" sz="2200" dirty="0"/>
              <a:t>Store in well corked orange glass jars or in sealed ampoules in a dark place.</a:t>
            </a:r>
            <a:endParaRPr lang="ru-RU" sz="2200" dirty="0"/>
          </a:p>
        </p:txBody>
      </p:sp>
      <p:sp>
        <p:nvSpPr>
          <p:cNvPr id="12" name="Прямоугольник 11"/>
          <p:cNvSpPr/>
          <p:nvPr/>
        </p:nvSpPr>
        <p:spPr>
          <a:xfrm>
            <a:off x="323528" y="2175247"/>
            <a:ext cx="1874231" cy="461665"/>
          </a:xfrm>
          <a:prstGeom prst="rect">
            <a:avLst/>
          </a:prstGeom>
        </p:spPr>
        <p:txBody>
          <a:bodyPr wrap="none">
            <a:spAutoFit/>
          </a:bodyPr>
          <a:lstStyle/>
          <a:p>
            <a:r>
              <a:rPr lang="en-US" sz="2400" b="1" dirty="0" smtClean="0">
                <a:solidFill>
                  <a:srgbClr val="C00000"/>
                </a:solidFill>
              </a:rPr>
              <a:t>Medical use  </a:t>
            </a:r>
            <a:endParaRPr lang="ru-RU" sz="2400" b="1" dirty="0">
              <a:solidFill>
                <a:srgbClr val="C00000"/>
              </a:solidFill>
            </a:endParaRPr>
          </a:p>
        </p:txBody>
      </p:sp>
      <p:sp>
        <p:nvSpPr>
          <p:cNvPr id="7" name="Прямоугольник 6"/>
          <p:cNvSpPr/>
          <p:nvPr/>
        </p:nvSpPr>
        <p:spPr>
          <a:xfrm>
            <a:off x="251520" y="2704852"/>
            <a:ext cx="5616624" cy="3816429"/>
          </a:xfrm>
          <a:prstGeom prst="rect">
            <a:avLst/>
          </a:prstGeom>
        </p:spPr>
        <p:txBody>
          <a:bodyPr wrap="square">
            <a:spAutoFit/>
          </a:bodyPr>
          <a:lstStyle/>
          <a:p>
            <a:pPr algn="just"/>
            <a:r>
              <a:rPr lang="en-US" sz="2200" dirty="0" smtClean="0"/>
              <a:t>As a local </a:t>
            </a:r>
            <a:r>
              <a:rPr lang="en-US" sz="2200" dirty="0" err="1" smtClean="0"/>
              <a:t>anaesthetic</a:t>
            </a:r>
            <a:r>
              <a:rPr lang="en-US" sz="2200" dirty="0" smtClean="0"/>
              <a:t>, cocaine is used mainly in ophthalmology and otolaryngology clinics in the form of 2-10% solutions. In addition to </a:t>
            </a:r>
            <a:r>
              <a:rPr lang="en-US" sz="2200" dirty="0" err="1" smtClean="0"/>
              <a:t>anaesthesia</a:t>
            </a:r>
            <a:r>
              <a:rPr lang="en-US" sz="2200" dirty="0" smtClean="0"/>
              <a:t>, cocaine also causes vasoconstriction. </a:t>
            </a:r>
          </a:p>
          <a:p>
            <a:pPr algn="just"/>
            <a:r>
              <a:rPr lang="en-US" sz="2200" dirty="0" smtClean="0"/>
              <a:t>A major disadvantage of cocaine, which limits its use, is its "intoxicating" effect on the central nervous system, resulting in the development of a painful habit - cocainism. Other disadvantages of cocaine are its high toxicity and the instability of its solutions during </a:t>
            </a:r>
            <a:r>
              <a:rPr lang="en-US" sz="2200" dirty="0" err="1" smtClean="0"/>
              <a:t>sterilisation</a:t>
            </a:r>
            <a:r>
              <a:rPr lang="en-US" sz="2200" dirty="0" smtClean="0"/>
              <a:t>.</a:t>
            </a:r>
            <a:endParaRPr lang="en-US" sz="2200"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201" y="2636911"/>
            <a:ext cx="2740279" cy="35457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8448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E4BF139B-3B4E-4221-95DA-59CA7323F185}" type="slidenum">
              <a:rPr lang="ru-RU" smtClean="0"/>
              <a:t>38</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31567" y="1196752"/>
            <a:ext cx="4269246" cy="584775"/>
          </a:xfrm>
          <a:prstGeom prst="rect">
            <a:avLst/>
          </a:prstGeom>
        </p:spPr>
        <p:txBody>
          <a:bodyPr wrap="none">
            <a:spAutoFit/>
          </a:bodyPr>
          <a:lstStyle/>
          <a:p>
            <a:pPr algn="ctr"/>
            <a:r>
              <a:rPr lang="en-US" sz="3200" b="1" dirty="0" smtClean="0">
                <a:solidFill>
                  <a:srgbClr val="0070C0"/>
                </a:solidFill>
              </a:rPr>
              <a:t>Thank you for attention!</a:t>
            </a:r>
            <a:endParaRPr lang="ru-RU" sz="3200" b="1" dirty="0">
              <a:solidFill>
                <a:srgbClr val="0070C0"/>
              </a:solidFill>
            </a:endParaRP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t="23470" r="12699" b="7514"/>
          <a:stretch/>
        </p:blipFill>
        <p:spPr bwMode="auto">
          <a:xfrm>
            <a:off x="2358598" y="1988840"/>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117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448251"/>
            <a:ext cx="573161" cy="365125"/>
          </a:xfrm>
        </p:spPr>
        <p:txBody>
          <a:bodyPr/>
          <a:lstStyle/>
          <a:p>
            <a:fld id="{E4BF139B-3B4E-4221-95DA-59CA7323F185}" type="slidenum">
              <a:rPr lang="ru-RU" smtClean="0"/>
              <a:t>4</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General characteristic</a:t>
            </a:r>
            <a:endParaRPr lang="en-US" sz="3200" b="1" dirty="0" smtClean="0">
              <a:solidFill>
                <a:srgbClr val="0070C0"/>
              </a:solidFill>
            </a:endParaRPr>
          </a:p>
        </p:txBody>
      </p:sp>
      <p:graphicFrame>
        <p:nvGraphicFramePr>
          <p:cNvPr id="2" name="Схема 1"/>
          <p:cNvGraphicFramePr/>
          <p:nvPr>
            <p:extLst>
              <p:ext uri="{D42A27DB-BD31-4B8C-83A1-F6EECF244321}">
                <p14:modId xmlns:p14="http://schemas.microsoft.com/office/powerpoint/2010/main" val="1472180753"/>
              </p:ext>
            </p:extLst>
          </p:nvPr>
        </p:nvGraphicFramePr>
        <p:xfrm>
          <a:off x="251520" y="1124744"/>
          <a:ext cx="8640960" cy="5234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6567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463335" y="6453336"/>
            <a:ext cx="573161" cy="365125"/>
          </a:xfrm>
        </p:spPr>
        <p:txBody>
          <a:bodyPr/>
          <a:lstStyle/>
          <a:p>
            <a:fld id="{E4BF139B-3B4E-4221-95DA-59CA7323F185}" type="slidenum">
              <a:rPr lang="ru-RU" smtClean="0"/>
              <a:t>5</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ru-RU" sz="3200" b="1" dirty="0">
              <a:solidFill>
                <a:srgbClr val="0070C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23" y="1268760"/>
            <a:ext cx="4117954" cy="138827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273859"/>
            <a:ext cx="3209744" cy="228248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292080" y="3645024"/>
            <a:ext cx="3209744" cy="369332"/>
          </a:xfrm>
          <a:prstGeom prst="rect">
            <a:avLst/>
          </a:prstGeom>
        </p:spPr>
        <p:txBody>
          <a:bodyPr wrap="square">
            <a:spAutoFit/>
          </a:bodyPr>
          <a:lstStyle/>
          <a:p>
            <a:pPr algn="ctr"/>
            <a:r>
              <a:rPr lang="en-US" dirty="0" err="1" smtClean="0"/>
              <a:t>Atropa</a:t>
            </a:r>
            <a:r>
              <a:rPr lang="en-US" dirty="0" smtClean="0"/>
              <a:t> belladonna</a:t>
            </a:r>
            <a:endParaRPr lang="ru-RU" dirty="0"/>
          </a:p>
        </p:txBody>
      </p:sp>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023" y="2941875"/>
            <a:ext cx="3051810" cy="228885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19" y="5229200"/>
            <a:ext cx="3038313" cy="369332"/>
          </a:xfrm>
          <a:prstGeom prst="rect">
            <a:avLst/>
          </a:prstGeom>
        </p:spPr>
        <p:txBody>
          <a:bodyPr wrap="square">
            <a:spAutoFit/>
          </a:bodyPr>
          <a:lstStyle/>
          <a:p>
            <a:pPr algn="ctr"/>
            <a:r>
              <a:rPr lang="en-US" dirty="0"/>
              <a:t>Datura </a:t>
            </a:r>
            <a:r>
              <a:rPr lang="en-US" dirty="0" err="1"/>
              <a:t>stramonium</a:t>
            </a:r>
            <a:r>
              <a:rPr lang="en-US" dirty="0"/>
              <a:t> </a:t>
            </a:r>
            <a:endParaRPr lang="ru-RU" dirty="0"/>
          </a:p>
        </p:txBody>
      </p:sp>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4097764"/>
            <a:ext cx="3240360" cy="216129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4146274" y="6300028"/>
            <a:ext cx="3234038" cy="369332"/>
          </a:xfrm>
          <a:prstGeom prst="rect">
            <a:avLst/>
          </a:prstGeom>
        </p:spPr>
        <p:txBody>
          <a:bodyPr wrap="square">
            <a:spAutoFit/>
          </a:bodyPr>
          <a:lstStyle/>
          <a:p>
            <a:pPr algn="ctr"/>
            <a:r>
              <a:rPr lang="en-US" dirty="0" err="1"/>
              <a:t>Mandragora</a:t>
            </a:r>
            <a:r>
              <a:rPr lang="en-US" dirty="0"/>
              <a:t> </a:t>
            </a:r>
            <a:r>
              <a:rPr lang="en-US" dirty="0" err="1"/>
              <a:t>officinarum</a:t>
            </a:r>
            <a:r>
              <a:rPr lang="en-US" dirty="0"/>
              <a:t> </a:t>
            </a:r>
            <a:endParaRPr lang="ru-RU" dirty="0"/>
          </a:p>
        </p:txBody>
      </p:sp>
    </p:spTree>
    <p:extLst>
      <p:ext uri="{BB962C8B-B14F-4D97-AF65-F5344CB8AC3E}">
        <p14:creationId xmlns:p14="http://schemas.microsoft.com/office/powerpoint/2010/main" val="3190959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6</a:t>
            </a:fld>
            <a:endParaRPr lang="ru-RU"/>
          </a:p>
        </p:txBody>
      </p:sp>
      <p:sp>
        <p:nvSpPr>
          <p:cNvPr id="6" name="Прямоугольник 5"/>
          <p:cNvSpPr/>
          <p:nvPr/>
        </p:nvSpPr>
        <p:spPr>
          <a:xfrm>
            <a:off x="323528" y="980728"/>
            <a:ext cx="1101327" cy="461665"/>
          </a:xfrm>
          <a:prstGeom prst="rect">
            <a:avLst/>
          </a:prstGeom>
        </p:spPr>
        <p:txBody>
          <a:bodyPr wrap="none">
            <a:spAutoFit/>
          </a:bodyPr>
          <a:lstStyle/>
          <a:p>
            <a:r>
              <a:rPr lang="en-US" sz="2400" b="1" dirty="0" smtClean="0">
                <a:solidFill>
                  <a:srgbClr val="C00000"/>
                </a:solidFill>
              </a:rPr>
              <a:t>History</a:t>
            </a:r>
            <a:endParaRPr lang="ru-RU" sz="2400" b="1" dirty="0">
              <a:solidFill>
                <a:srgbClr val="C00000"/>
              </a:solidFill>
            </a:endParaRPr>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511032"/>
            <a:ext cx="1758699" cy="263804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2240" y="1511033"/>
            <a:ext cx="2068704" cy="263804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365104"/>
            <a:ext cx="6191250" cy="23812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1444125"/>
            <a:ext cx="2336002" cy="27718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993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7</a:t>
            </a:fld>
            <a:endParaRPr lang="ru-RU"/>
          </a:p>
        </p:txBody>
      </p:sp>
      <p:sp>
        <p:nvSpPr>
          <p:cNvPr id="6" name="Прямоугольник 5"/>
          <p:cNvSpPr/>
          <p:nvPr/>
        </p:nvSpPr>
        <p:spPr>
          <a:xfrm>
            <a:off x="323528" y="980728"/>
            <a:ext cx="1101327" cy="461665"/>
          </a:xfrm>
          <a:prstGeom prst="rect">
            <a:avLst/>
          </a:prstGeom>
        </p:spPr>
        <p:txBody>
          <a:bodyPr wrap="none">
            <a:spAutoFit/>
          </a:bodyPr>
          <a:lstStyle/>
          <a:p>
            <a:r>
              <a:rPr lang="en-US" sz="2400" b="1" dirty="0" smtClean="0">
                <a:solidFill>
                  <a:srgbClr val="C00000"/>
                </a:solidFill>
              </a:rPr>
              <a:t>History</a:t>
            </a:r>
            <a:endParaRPr lang="ru-RU" sz="2400" b="1" dirty="0">
              <a:solidFill>
                <a:srgbClr val="C00000"/>
              </a:solidFill>
            </a:endParaRPr>
          </a:p>
        </p:txBody>
      </p:sp>
      <p:sp>
        <p:nvSpPr>
          <p:cNvPr id="7" name="Прямоугольник 6"/>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556792"/>
            <a:ext cx="2664296" cy="241819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3926" y="1556791"/>
            <a:ext cx="2452315" cy="331969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48" y="4221088"/>
            <a:ext cx="2650069" cy="22737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347864" y="4941168"/>
            <a:ext cx="2664192" cy="646331"/>
          </a:xfrm>
          <a:prstGeom prst="rect">
            <a:avLst/>
          </a:prstGeom>
        </p:spPr>
        <p:txBody>
          <a:bodyPr wrap="square">
            <a:spAutoFit/>
          </a:bodyPr>
          <a:lstStyle/>
          <a:p>
            <a:r>
              <a:rPr lang="en-US" dirty="0" smtClean="0"/>
              <a:t>Friedrich Ferdinand </a:t>
            </a:r>
            <a:r>
              <a:rPr lang="en-US" dirty="0" err="1" smtClean="0"/>
              <a:t>Runge</a:t>
            </a:r>
            <a:endParaRPr lang="ru-RU" dirty="0" smtClean="0"/>
          </a:p>
          <a:p>
            <a:pPr algn="ctr"/>
            <a:r>
              <a:rPr lang="en-US" dirty="0" smtClean="0"/>
              <a:t> (1795–1867)</a:t>
            </a:r>
            <a:endParaRPr lang="ru-RU" dirty="0"/>
          </a:p>
        </p:txBody>
      </p:sp>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556792"/>
            <a:ext cx="2448272" cy="331969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04248" y="4931876"/>
            <a:ext cx="1912318" cy="369332"/>
          </a:xfrm>
          <a:prstGeom prst="rect">
            <a:avLst/>
          </a:prstGeom>
        </p:spPr>
        <p:txBody>
          <a:bodyPr wrap="none">
            <a:spAutoFit/>
          </a:bodyPr>
          <a:lstStyle/>
          <a:p>
            <a:r>
              <a:rPr lang="en-US" dirty="0" smtClean="0"/>
              <a:t>Richard </a:t>
            </a:r>
            <a:r>
              <a:rPr lang="en-US" dirty="0" err="1" smtClean="0"/>
              <a:t>Willstätter</a:t>
            </a:r>
            <a:endParaRPr lang="ru-RU" dirty="0"/>
          </a:p>
        </p:txBody>
      </p:sp>
    </p:spTree>
    <p:extLst>
      <p:ext uri="{BB962C8B-B14F-4D97-AF65-F5344CB8AC3E}">
        <p14:creationId xmlns:p14="http://schemas.microsoft.com/office/powerpoint/2010/main" val="3378255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5343" y="6520259"/>
            <a:ext cx="573161" cy="365125"/>
          </a:xfrm>
        </p:spPr>
        <p:txBody>
          <a:bodyPr/>
          <a:lstStyle/>
          <a:p>
            <a:fld id="{E4BF139B-3B4E-4221-95DA-59CA7323F185}" type="slidenum">
              <a:rPr lang="ru-RU" smtClean="0"/>
              <a:t>8</a:t>
            </a:fld>
            <a:endParaRPr lang="ru-RU"/>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10" name="Прямоугольник 9"/>
          <p:cNvSpPr/>
          <p:nvPr/>
        </p:nvSpPr>
        <p:spPr>
          <a:xfrm>
            <a:off x="323528" y="980728"/>
            <a:ext cx="2811026" cy="461665"/>
          </a:xfrm>
          <a:prstGeom prst="rect">
            <a:avLst/>
          </a:prstGeom>
        </p:spPr>
        <p:txBody>
          <a:bodyPr wrap="none">
            <a:spAutoFit/>
          </a:bodyPr>
          <a:lstStyle/>
          <a:p>
            <a:r>
              <a:rPr lang="en-US" sz="2400" b="1" dirty="0" smtClean="0">
                <a:solidFill>
                  <a:srgbClr val="C00000"/>
                </a:solidFill>
              </a:rPr>
              <a:t>Method </a:t>
            </a:r>
            <a:r>
              <a:rPr lang="en-US" sz="2400" b="1" dirty="0">
                <a:solidFill>
                  <a:srgbClr val="C00000"/>
                </a:solidFill>
              </a:rPr>
              <a:t>of obtaining</a:t>
            </a:r>
            <a:endParaRPr lang="ru-RU" sz="2400" b="1" dirty="0">
              <a:solidFill>
                <a:srgbClr val="C00000"/>
              </a:solidFill>
            </a:endParaRPr>
          </a:p>
        </p:txBody>
      </p:sp>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8000"/>
                    </a14:imgEffect>
                  </a14:imgLayer>
                </a14:imgProps>
              </a:ext>
              <a:ext uri="{28A0092B-C50C-407E-A947-70E740481C1C}">
                <a14:useLocalDpi xmlns:a14="http://schemas.microsoft.com/office/drawing/2010/main" val="0"/>
              </a:ext>
            </a:extLst>
          </a:blip>
          <a:srcRect/>
          <a:stretch>
            <a:fillRect/>
          </a:stretch>
        </p:blipFill>
        <p:spPr bwMode="auto">
          <a:xfrm>
            <a:off x="395536" y="1844824"/>
            <a:ext cx="8297936" cy="15121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467544" y="4090986"/>
            <a:ext cx="8228334" cy="144381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434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Номер слайда 4"/>
          <p:cNvSpPr>
            <a:spLocks noGrp="1"/>
          </p:cNvSpPr>
          <p:nvPr>
            <p:ph type="sldNum" sz="quarter" idx="12"/>
          </p:nvPr>
        </p:nvSpPr>
        <p:spPr>
          <a:xfrm>
            <a:off x="8532440" y="6520259"/>
            <a:ext cx="573161" cy="365125"/>
          </a:xfrm>
        </p:spPr>
        <p:txBody>
          <a:bodyPr/>
          <a:lstStyle/>
          <a:p>
            <a:fld id="{E4BF139B-3B4E-4221-95DA-59CA7323F185}" type="slidenum">
              <a:rPr lang="ru-RU" smtClean="0"/>
              <a:t>9</a:t>
            </a:fld>
            <a:endParaRPr lang="ru-RU" dirty="0"/>
          </a:p>
        </p:txBody>
      </p:sp>
      <p:sp>
        <p:nvSpPr>
          <p:cNvPr id="6" name="Прямоугольник 5"/>
          <p:cNvSpPr/>
          <p:nvPr/>
        </p:nvSpPr>
        <p:spPr>
          <a:xfrm>
            <a:off x="1475656" y="332656"/>
            <a:ext cx="6192687" cy="584775"/>
          </a:xfrm>
          <a:prstGeom prst="rect">
            <a:avLst/>
          </a:prstGeom>
        </p:spPr>
        <p:txBody>
          <a:bodyPr wrap="square">
            <a:spAutoFit/>
          </a:bodyPr>
          <a:lstStyle/>
          <a:p>
            <a:pPr algn="ctr"/>
            <a:r>
              <a:rPr lang="en-US" sz="3200" b="1" dirty="0" smtClean="0">
                <a:solidFill>
                  <a:srgbClr val="0070C0"/>
                </a:solidFill>
              </a:rPr>
              <a:t>Atropine </a:t>
            </a:r>
            <a:r>
              <a:rPr lang="en-US" sz="3200" b="1" dirty="0" err="1" smtClean="0">
                <a:solidFill>
                  <a:srgbClr val="0070C0"/>
                </a:solidFill>
              </a:rPr>
              <a:t>sulphate</a:t>
            </a:r>
            <a:endParaRPr lang="en-US" sz="3200" b="1" dirty="0">
              <a:solidFill>
                <a:srgbClr val="0070C0"/>
              </a:solidFill>
            </a:endParaRPr>
          </a:p>
        </p:txBody>
      </p:sp>
      <p:sp>
        <p:nvSpPr>
          <p:cNvPr id="11" name="Прямоугольник 10"/>
          <p:cNvSpPr/>
          <p:nvPr/>
        </p:nvSpPr>
        <p:spPr>
          <a:xfrm>
            <a:off x="323528" y="980728"/>
            <a:ext cx="2811026" cy="461665"/>
          </a:xfrm>
          <a:prstGeom prst="rect">
            <a:avLst/>
          </a:prstGeom>
        </p:spPr>
        <p:txBody>
          <a:bodyPr wrap="none">
            <a:spAutoFit/>
          </a:bodyPr>
          <a:lstStyle/>
          <a:p>
            <a:r>
              <a:rPr lang="en-US" sz="2400" b="1" dirty="0" smtClean="0">
                <a:solidFill>
                  <a:srgbClr val="C00000"/>
                </a:solidFill>
              </a:rPr>
              <a:t>Method </a:t>
            </a:r>
            <a:r>
              <a:rPr lang="en-US" sz="2400" b="1" dirty="0">
                <a:solidFill>
                  <a:srgbClr val="C00000"/>
                </a:solidFill>
              </a:rPr>
              <a:t>of obtaining</a:t>
            </a:r>
            <a:endParaRPr lang="ru-RU" sz="2400" b="1" dirty="0">
              <a:solidFill>
                <a:srgbClr val="C00000"/>
              </a:solidFill>
            </a:endParaRPr>
          </a:p>
        </p:txBody>
      </p:sp>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9000"/>
                    </a14:imgEffect>
                  </a14:imgLayer>
                </a14:imgProps>
              </a:ext>
              <a:ext uri="{28A0092B-C50C-407E-A947-70E740481C1C}">
                <a14:useLocalDpi xmlns:a14="http://schemas.microsoft.com/office/drawing/2010/main" val="0"/>
              </a:ext>
            </a:extLst>
          </a:blip>
          <a:srcRect/>
          <a:stretch>
            <a:fillRect/>
          </a:stretch>
        </p:blipFill>
        <p:spPr bwMode="auto">
          <a:xfrm>
            <a:off x="612287" y="1642104"/>
            <a:ext cx="8335994" cy="48474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436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Override1.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docProps/app.xml><?xml version="1.0" encoding="utf-8"?>
<Properties xmlns="http://schemas.openxmlformats.org/officeDocument/2006/extended-properties" xmlns:vt="http://schemas.openxmlformats.org/officeDocument/2006/docPropsVTypes">
  <Template/>
  <TotalTime>1633</TotalTime>
  <Words>1642</Words>
  <Application>Microsoft Office PowerPoint</Application>
  <PresentationFormat>Экран (4:3)</PresentationFormat>
  <Paragraphs>226</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Капли</vt:lpstr>
      <vt:lpstr>«Special pharmaceutical chemistry»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pharmaceutical chemistry»</dc:title>
  <dc:creator>Лена Лена</dc:creator>
  <cp:lastModifiedBy>Лена Лена</cp:lastModifiedBy>
  <cp:revision>45</cp:revision>
  <dcterms:created xsi:type="dcterms:W3CDTF">2024-02-25T18:21:32Z</dcterms:created>
  <dcterms:modified xsi:type="dcterms:W3CDTF">2024-02-26T21:34:44Z</dcterms:modified>
</cp:coreProperties>
</file>