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59" d="100"/>
          <a:sy n="59" d="100"/>
        </p:scale>
        <p:origin x="7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0">
                      <a:schemeClr val="tx1"/>
                    </a:gs>
                    <a:gs pos="68000">
                      <a:srgbClr val="F1F1F1"/>
                    </a:gs>
                    <a:gs pos="100000">
                      <a:schemeClr val="bg1">
                        <a:lumMod val="11000"/>
                        <a:lumOff val="89000"/>
                      </a:schemeClr>
                    </a:gs>
                  </a:gsLst>
                  <a:lin ang="5400000" scaled="1"/>
                  <a:tileRect/>
                </a:gradFill>
                <a:effectLst>
                  <a:outerShdw blurRad="469900" dist="342900" dir="5400000" sy="-20000" rotWithShape="0">
                    <a:prstClr val="black">
                      <a:alpha val="66000"/>
                    </a:prstClr>
                  </a:outerShdw>
                </a:effectLst>
              </a:defRPr>
            </a:lvl1pPr>
          </a:lstStyle>
          <a:p>
            <a:pPr lvl="0" algn="r"/>
            <a:r>
              <a:rPr lang="ru-RU" smtClean="0"/>
              <a:t>Образец заголовка</a:t>
            </a:r>
            <a:endParaRPr lang="en-US" dirty="0"/>
          </a:p>
        </p:txBody>
      </p:sp>
      <p:sp>
        <p:nvSpPr>
          <p:cNvPr id="3" name="Subtitle 2"/>
          <p:cNvSpPr>
            <a:spLocks noGrp="1"/>
          </p:cNvSpPr>
          <p:nvPr>
            <p:ph type="subTitle" idx="1"/>
          </p:nvPr>
        </p:nvSpPr>
        <p:spPr>
          <a:xfrm>
            <a:off x="2209799" y="3694375"/>
            <a:ext cx="9144000" cy="754025"/>
          </a:xfrm>
        </p:spPr>
        <p:txBody>
          <a:bodyPr vert="horz" lIns="91440" tIns="45720" rIns="91440" bIns="45720" rtlCol="0"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stStyle>
          <a:p>
            <a:pPr marL="0" lvl="0" indent="0" algn="r">
              <a:buNone/>
            </a:pPr>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12/31/2020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B80C674-7DFC-42FE-B9CD-82963CDB1557}" type="datetimeFigureOut">
              <a:rPr lang="en-US" dirty="0"/>
              <a:t>12/31/2020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076456F-F47D-4F25-8053-2A695DA0CA7D}" type="datetimeFigureOut">
              <a:rPr lang="en-US" dirty="0"/>
              <a:t>12/31/2020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5D6C7379-69CC-4837-9905-BEBA22830C8A}" type="datetimeFigureOut">
              <a:rPr lang="en-US" dirty="0"/>
              <a:t>12/31/2020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ru-RU" smtClean="0"/>
              <a:t>Образец заголовка</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EB8B7E-8AEE-4F10-BFEE-C999AD004D36}" type="datetimeFigureOut">
              <a:rPr lang="en-US" dirty="0"/>
              <a:t>12/31/2020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8668F3F9-58BC-440B-B37B-805B9055EF92}" type="datetimeFigureOut">
              <a:rPr lang="en-US" dirty="0"/>
              <a:t>12/31/2020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0D5A53AF-48EA-489D-8260-9DCAB666386A}" type="datetimeFigureOut">
              <a:rPr lang="en-US" dirty="0"/>
              <a:t>12/31/2020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12/31/2020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12/31/2020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12/31/2020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32000"/>
                        <a:lumOff val="68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ru-RU" smtClean="0"/>
              <a:t>Образец заголовка</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12/31/2020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12/31/2020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20000" y="2505075"/>
            <a:ext cx="5025216"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6" name="Content Placeholder 5"/>
          <p:cNvSpPr>
            <a:spLocks noGrp="1"/>
          </p:cNvSpPr>
          <p:nvPr>
            <p:ph sz="quarter" idx="4"/>
          </p:nvPr>
        </p:nvSpPr>
        <p:spPr>
          <a:xfrm>
            <a:off x="6319840" y="2505075"/>
            <a:ext cx="503554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12/31/2020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12/31/2020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12/31/2020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7D1BD23-6E54-4D9D-AD88-A2813C73CC25}" type="datetimeFigureOut">
              <a:rPr lang="en-US" dirty="0"/>
              <a:t>12/31/2020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471A834-4F3C-4AF9-9C74-05EC35A0F292}" type="datetimeFigureOut">
              <a:rPr lang="en-US" dirty="0"/>
              <a:t>12/31/2020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12/31/2020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13000"/>
                  <a:lumOff val="87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13000"/>
                  <a:lumOff val="87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4800" b="1" dirty="0">
                <a:solidFill>
                  <a:schemeClr val="accent1">
                    <a:lumMod val="75000"/>
                  </a:schemeClr>
                </a:solidFill>
              </a:rPr>
              <a:t>Злокачественные опухоли печени у детей</a:t>
            </a:r>
          </a:p>
        </p:txBody>
      </p:sp>
    </p:spTree>
    <p:extLst>
      <p:ext uri="{BB962C8B-B14F-4D97-AF65-F5344CB8AC3E}">
        <p14:creationId xmlns:p14="http://schemas.microsoft.com/office/powerpoint/2010/main" val="3051776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ru-RU" dirty="0"/>
              <a:t>При постановке диагноза и перед проведением отсроченного хирургического </a:t>
            </a:r>
            <a:r>
              <a:rPr lang="ru-RU" dirty="0" smtClean="0"/>
              <a:t>вмешательства</a:t>
            </a:r>
          </a:p>
          <a:p>
            <a:r>
              <a:rPr lang="ru-RU" dirty="0"/>
              <a:t>Во время терапии наблюдение за ответом опухоли может проводиться посредством </a:t>
            </a:r>
            <a:r>
              <a:rPr lang="ru-RU" dirty="0" err="1"/>
              <a:t>физикального</a:t>
            </a:r>
            <a:r>
              <a:rPr lang="ru-RU" dirty="0"/>
              <a:t> осмотра, мониторинга уровня АФП в сыворотке и проведения УЗИ брюшной полости. • Перед проведением планового отсроченного хирургического вмешательства показано повторное проведение КТ органов брюшной полости с внутривенным контрастированием и/или МРТ органов брюшной полости с внутривенным контрастированием • Оценка </a:t>
            </a:r>
            <a:r>
              <a:rPr lang="ru-RU" dirty="0" err="1"/>
              <a:t>экстарапечёночных</a:t>
            </a:r>
            <a:r>
              <a:rPr lang="ru-RU" dirty="0"/>
              <a:t> очагов (метастазов, при их наличии). Критерии PRETEXT E, M, N</a:t>
            </a:r>
          </a:p>
        </p:txBody>
      </p:sp>
    </p:spTree>
    <p:extLst>
      <p:ext uri="{BB962C8B-B14F-4D97-AF65-F5344CB8AC3E}">
        <p14:creationId xmlns:p14="http://schemas.microsoft.com/office/powerpoint/2010/main" val="3172479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a:t>Рекомендуется: при сборе анамнеза проводить анализ акушерского и перинатального анамнеза, предшествующие заболевания, вакцинация, семейный анамнез (в частности указания на </a:t>
            </a:r>
            <a:r>
              <a:rPr lang="ru-RU" dirty="0" err="1"/>
              <a:t>полипоз</a:t>
            </a:r>
            <a:r>
              <a:rPr lang="ru-RU" dirty="0"/>
              <a:t> толстой кишки</a:t>
            </a:r>
            <a:r>
              <a:rPr lang="ru-RU" dirty="0" smtClean="0"/>
              <a:t>)</a:t>
            </a:r>
          </a:p>
          <a:p>
            <a:r>
              <a:rPr lang="ru-RU" dirty="0"/>
              <a:t>Всем пациентам с подозрением на ГБ и/или с установленным диагнозом ГБ перед планированием лечения необходимо провести антропометрические измерения (вес, рост и площадь поверхности тела), оценку </a:t>
            </a:r>
            <a:r>
              <a:rPr lang="ru-RU" dirty="0" err="1"/>
              <a:t>нутритивного</a:t>
            </a:r>
            <a:r>
              <a:rPr lang="ru-RU" dirty="0"/>
              <a:t> статуса (</a:t>
            </a:r>
            <a:r>
              <a:rPr lang="ru-RU" dirty="0" err="1"/>
              <a:t>процентили</a:t>
            </a:r>
            <a:r>
              <a:rPr lang="ru-RU" dirty="0"/>
              <a:t>) и оценку наличия пороков развития и стигм </a:t>
            </a:r>
            <a:r>
              <a:rPr lang="ru-RU" dirty="0" err="1"/>
              <a:t>дизэмбриогенеза</a:t>
            </a:r>
            <a:r>
              <a:rPr lang="ru-RU" dirty="0"/>
              <a:t>. Каждый прием у врача-детского онколога должен включать визуальный терапевтический осмотр, терапевтическую пальпацию и терапевтическую аускультацию для уточнения распространенности заболевания и оценки состояния пациента, в том числе отдельных органов и систем. </a:t>
            </a:r>
          </a:p>
        </p:txBody>
      </p:sp>
    </p:spTree>
    <p:extLst>
      <p:ext uri="{BB962C8B-B14F-4D97-AF65-F5344CB8AC3E}">
        <p14:creationId xmlns:p14="http://schemas.microsoft.com/office/powerpoint/2010/main" val="926507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solidFill>
                  <a:schemeClr val="accent1">
                    <a:lumMod val="75000"/>
                  </a:schemeClr>
                </a:solidFill>
                <a:effectLst>
                  <a:outerShdw blurRad="38100" dist="38100" dir="2700000" algn="tl">
                    <a:srgbClr val="000000">
                      <a:alpha val="43137"/>
                    </a:srgbClr>
                  </a:outerShdw>
                </a:effectLst>
              </a:rPr>
              <a:t>Лабораторные диагностические исследования</a:t>
            </a:r>
          </a:p>
        </p:txBody>
      </p:sp>
      <p:sp>
        <p:nvSpPr>
          <p:cNvPr id="3" name="Объект 2"/>
          <p:cNvSpPr>
            <a:spLocks noGrp="1"/>
          </p:cNvSpPr>
          <p:nvPr>
            <p:ph idx="1"/>
          </p:nvPr>
        </p:nvSpPr>
        <p:spPr/>
        <p:txBody>
          <a:bodyPr/>
          <a:lstStyle/>
          <a:p>
            <a:r>
              <a:rPr lang="ru-RU" dirty="0"/>
              <a:t>Всем пациентам с подозрением на ГБ или с установленным диагнозом ГБ при первичном или повторном приеме, перед и после оперативного вмешательства, при оценке ремиссии, после завершения терапии, при контрольных обследованиях и при подозрении на рецидив заболевания, для оценки общего состояния, определения необходимости проведения сопутствующей или сопроводительной терапии или редукции доз препаратов рекомендуется выполнение следующих лабораторных </a:t>
            </a:r>
            <a:r>
              <a:rPr lang="ru-RU" dirty="0" smtClean="0"/>
              <a:t>исследований:</a:t>
            </a:r>
            <a:endParaRPr lang="ru-RU" dirty="0"/>
          </a:p>
        </p:txBody>
      </p:sp>
    </p:spTree>
    <p:extLst>
      <p:ext uri="{BB962C8B-B14F-4D97-AF65-F5344CB8AC3E}">
        <p14:creationId xmlns:p14="http://schemas.microsoft.com/office/powerpoint/2010/main" val="2436637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t>Развернутый клинический анализ крови с определением уровня гемоглобина, количества эритроцитов, тромбоцитов, лейкоцитов, подсчетом лейкоцитарной формулы для определения возможности проведения терапии и/или (в случае ранее проведенной терапии) – диагностики развития нежелательных явлений </a:t>
            </a:r>
            <a:r>
              <a:rPr lang="ru-RU" dirty="0" smtClean="0"/>
              <a:t>лечения</a:t>
            </a:r>
          </a:p>
          <a:p>
            <a:r>
              <a:rPr lang="ru-RU" dirty="0"/>
              <a:t>биохимического общетерапевтического анализа крови (определяют уровень </a:t>
            </a:r>
            <a:r>
              <a:rPr lang="ru-RU" dirty="0" err="1"/>
              <a:t>лактатдегидрогеназы</a:t>
            </a:r>
            <a:r>
              <a:rPr lang="ru-RU" dirty="0"/>
              <a:t>, мочевой кислоты, мочевины, </a:t>
            </a:r>
            <a:r>
              <a:rPr lang="ru-RU" dirty="0" err="1"/>
              <a:t>креатинина</a:t>
            </a:r>
            <a:r>
              <a:rPr lang="ru-RU" dirty="0"/>
              <a:t>, общего белка, альбумина, общего и прямого билирубина, </a:t>
            </a:r>
            <a:r>
              <a:rPr lang="ru-RU" dirty="0" err="1"/>
              <a:t>аспартатаминотрансферазы</a:t>
            </a:r>
            <a:r>
              <a:rPr lang="ru-RU" dirty="0"/>
              <a:t> (АСТ), </a:t>
            </a:r>
            <a:r>
              <a:rPr lang="ru-RU" dirty="0" err="1"/>
              <a:t>аланинаминотрансферазы</a:t>
            </a:r>
            <a:r>
              <a:rPr lang="ru-RU" dirty="0"/>
              <a:t> (АЛТ), щелочной фосфатазы (ШФ), гамма-</a:t>
            </a:r>
            <a:r>
              <a:rPr lang="ru-RU" dirty="0" err="1"/>
              <a:t>глютамилтранспептидаза</a:t>
            </a:r>
            <a:r>
              <a:rPr lang="ru-RU" dirty="0"/>
              <a:t> (ГГТ), калия, натрия, хлора, кальция, магния;</a:t>
            </a:r>
          </a:p>
        </p:txBody>
      </p:sp>
    </p:spTree>
    <p:extLst>
      <p:ext uri="{BB962C8B-B14F-4D97-AF65-F5344CB8AC3E}">
        <p14:creationId xmlns:p14="http://schemas.microsoft.com/office/powerpoint/2010/main" val="2984831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err="1"/>
              <a:t>коагулограммы</a:t>
            </a:r>
            <a:r>
              <a:rPr lang="ru-RU" dirty="0"/>
              <a:t> (определяют уровень протромбина, фибриногена, </a:t>
            </a:r>
            <a:r>
              <a:rPr lang="ru-RU" dirty="0" err="1"/>
              <a:t>Dдимера</a:t>
            </a:r>
            <a:r>
              <a:rPr lang="ru-RU" dirty="0"/>
              <a:t>, международное нормализованное отношение (МНО), активированное частичное </a:t>
            </a:r>
            <a:r>
              <a:rPr lang="ru-RU" dirty="0" err="1"/>
              <a:t>тромбопластиновое</a:t>
            </a:r>
            <a:r>
              <a:rPr lang="ru-RU" dirty="0"/>
              <a:t> время (АЧТВ), </a:t>
            </a:r>
            <a:r>
              <a:rPr lang="ru-RU" dirty="0" err="1"/>
              <a:t>тромбиновое</a:t>
            </a:r>
            <a:r>
              <a:rPr lang="ru-RU" dirty="0"/>
              <a:t> время), для уточнения наличия гемолитических осложнений ГБ; </a:t>
            </a:r>
            <a:endParaRPr lang="ru-RU" dirty="0" smtClean="0"/>
          </a:p>
          <a:p>
            <a:r>
              <a:rPr lang="ru-RU" dirty="0"/>
              <a:t>общего (клинического) анализа мочи</a:t>
            </a:r>
            <a:r>
              <a:rPr lang="ru-RU" dirty="0" smtClean="0"/>
              <a:t>;</a:t>
            </a:r>
          </a:p>
          <a:p>
            <a:r>
              <a:rPr lang="ru-RU" dirty="0"/>
              <a:t>скорость клубочковой фильтрации по клиренсу эндогенного </a:t>
            </a:r>
            <a:r>
              <a:rPr lang="ru-RU" dirty="0" err="1"/>
              <a:t>креатинина</a:t>
            </a:r>
            <a:r>
              <a:rPr lang="ru-RU" dirty="0"/>
              <a:t> или по оценке уровня </a:t>
            </a:r>
            <a:r>
              <a:rPr lang="ru-RU" dirty="0" err="1"/>
              <a:t>цистатина</a:t>
            </a:r>
            <a:r>
              <a:rPr lang="ru-RU" dirty="0"/>
              <a:t>-С в сыворотке крови</a:t>
            </a:r>
            <a:r>
              <a:rPr lang="ru-RU" dirty="0" smtClean="0"/>
              <a:t>;</a:t>
            </a:r>
          </a:p>
          <a:p>
            <a:r>
              <a:rPr lang="ru-RU" dirty="0"/>
              <a:t>тесты тубулярной </a:t>
            </a:r>
            <a:r>
              <a:rPr lang="ru-RU" dirty="0" err="1"/>
              <a:t>реабсорбции</a:t>
            </a:r>
            <a:r>
              <a:rPr lang="ru-RU" dirty="0"/>
              <a:t> с использованием фракционированной экскреции фосфатов (требует определения уровня </a:t>
            </a:r>
            <a:r>
              <a:rPr lang="ru-RU" dirty="0" err="1"/>
              <a:t>креатинина</a:t>
            </a:r>
            <a:r>
              <a:rPr lang="ru-RU" dirty="0"/>
              <a:t> разовой порции мочи)</a:t>
            </a:r>
          </a:p>
        </p:txBody>
      </p:sp>
    </p:spTree>
    <p:extLst>
      <p:ext uri="{BB962C8B-B14F-4D97-AF65-F5344CB8AC3E}">
        <p14:creationId xmlns:p14="http://schemas.microsoft.com/office/powerpoint/2010/main" val="1799500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Всем пациентам с подозрением на ГБ или с установленным диагнозом ГБ при первичном или повторном приеме, перед и после оперативного вмешательства, при оценке ремиссии, после завершения терапии, при контрольных обследованиях и при подозрении на рецидив заболевания, для оценки прогноза, ответа на проводимую терапию, определения ремиссии и выявления рецидива рекомендуется исследование уровня АФП и β-ХГЧ в сыворотке крови</a:t>
            </a:r>
          </a:p>
        </p:txBody>
      </p:sp>
    </p:spTree>
    <p:extLst>
      <p:ext uri="{BB962C8B-B14F-4D97-AF65-F5344CB8AC3E}">
        <p14:creationId xmlns:p14="http://schemas.microsoft.com/office/powerpoint/2010/main" val="2045187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t>при нормальном уровне АФП в сыворотке убедитесь, что было проведено титрование. Помните о возможном ложноотрицательном результате. Низкий уровень АФП определяется как АФП &lt; 100 </a:t>
            </a:r>
            <a:r>
              <a:rPr lang="ru-RU" dirty="0" err="1"/>
              <a:t>нг</a:t>
            </a:r>
            <a:r>
              <a:rPr lang="ru-RU" dirty="0"/>
              <a:t>/мл на момент постановки диагноза. Будьте внимательны, так как иногда очень высокий уровень АФП может приводить к ложноотрицательным результатам. Таким образом, отрицательное значение должно подтвердиться как минимум двумя последовательными измерениями и соответствующими титрами сывороточного АФП. Обязательным является получение точного цифрового значения при измерении уровня АФП (недопустимо ориентироваться на результаты, в которых указано, что уровень АФП превышает, например 1000000 </a:t>
            </a:r>
            <a:r>
              <a:rPr lang="ru-RU" dirty="0" err="1"/>
              <a:t>нг</a:t>
            </a:r>
            <a:r>
              <a:rPr lang="ru-RU" dirty="0"/>
              <a:t>/мл или более 1000 </a:t>
            </a:r>
            <a:r>
              <a:rPr lang="ru-RU" dirty="0" err="1"/>
              <a:t>нг</a:t>
            </a:r>
            <a:r>
              <a:rPr lang="ru-RU" dirty="0"/>
              <a:t>/мл).</a:t>
            </a:r>
          </a:p>
        </p:txBody>
      </p:sp>
    </p:spTree>
    <p:extLst>
      <p:ext uri="{BB962C8B-B14F-4D97-AF65-F5344CB8AC3E}">
        <p14:creationId xmlns:p14="http://schemas.microsoft.com/office/powerpoint/2010/main" val="4007872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Всем пациентам с ГБ рекомендуется определение основных групп крови по системе AB0, определение антигена D системы резус (резус-фактора), определение фенотипа антигенов эритроцитов, антител –</a:t>
            </a:r>
            <a:r>
              <a:rPr lang="ru-RU" dirty="0" err="1"/>
              <a:t>Kell</a:t>
            </a:r>
            <a:r>
              <a:rPr lang="ru-RU" dirty="0"/>
              <a:t> для возможности выполнения гемотрансфузии при наличии показаний до, во время или после терапии</a:t>
            </a:r>
          </a:p>
        </p:txBody>
      </p:sp>
    </p:spTree>
    <p:extLst>
      <p:ext uri="{BB962C8B-B14F-4D97-AF65-F5344CB8AC3E}">
        <p14:creationId xmlns:p14="http://schemas.microsoft.com/office/powerpoint/2010/main" val="1698080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Всем пациентам с ГБ перед проведением терапии рекомендуется выполнение развернутого вирусологического исследования для выявления маркеров вируса гепатита B и С, которое должно включать </a:t>
            </a:r>
            <a:r>
              <a:rPr lang="ru-RU" dirty="0" smtClean="0"/>
              <a:t>определение:</a:t>
            </a:r>
          </a:p>
          <a:p>
            <a:r>
              <a:rPr lang="ru-RU" dirty="0"/>
              <a:t>Антител к поверхностному антигену (</a:t>
            </a:r>
            <a:r>
              <a:rPr lang="ru-RU" dirty="0" err="1"/>
              <a:t>HBsAg</a:t>
            </a:r>
            <a:r>
              <a:rPr lang="ru-RU" dirty="0"/>
              <a:t>) вируса гепатита B в крови; </a:t>
            </a:r>
            <a:r>
              <a:rPr lang="ru-RU" dirty="0" smtClean="0"/>
              <a:t>Антител </a:t>
            </a:r>
            <a:r>
              <a:rPr lang="ru-RU" dirty="0"/>
              <a:t>к вирусу гепатита С в крови (</a:t>
            </a:r>
            <a:r>
              <a:rPr lang="ru-RU" dirty="0" err="1"/>
              <a:t>anti</a:t>
            </a:r>
            <a:r>
              <a:rPr lang="ru-RU" dirty="0"/>
              <a:t>-HCV) </a:t>
            </a:r>
          </a:p>
        </p:txBody>
      </p:sp>
    </p:spTree>
    <p:extLst>
      <p:ext uri="{BB962C8B-B14F-4D97-AF65-F5344CB8AC3E}">
        <p14:creationId xmlns:p14="http://schemas.microsoft.com/office/powerpoint/2010/main" val="2403378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Всем первичным пациентам с ГБ перед проведением терапии рекомендуется молекулярно-биологическое исследование крови на наличие вируса иммунодефицита человека (Определение антител классов M, G (</a:t>
            </a:r>
            <a:r>
              <a:rPr lang="ru-RU" dirty="0" err="1"/>
              <a:t>IgM</a:t>
            </a:r>
            <a:r>
              <a:rPr lang="ru-RU" dirty="0"/>
              <a:t>, </a:t>
            </a:r>
            <a:r>
              <a:rPr lang="ru-RU" dirty="0" err="1"/>
              <a:t>IgG</a:t>
            </a:r>
            <a:r>
              <a:rPr lang="ru-RU" dirty="0"/>
              <a:t>) к вирусам иммунодефицита человека ВИЧ-1 и ВИЧ-2 (</a:t>
            </a:r>
            <a:r>
              <a:rPr lang="ru-RU" dirty="0" err="1"/>
              <a:t>Human</a:t>
            </a:r>
            <a:r>
              <a:rPr lang="ru-RU" dirty="0"/>
              <a:t> </a:t>
            </a:r>
            <a:r>
              <a:rPr lang="ru-RU" dirty="0" err="1"/>
              <a:t>immunodeficiency</a:t>
            </a:r>
            <a:r>
              <a:rPr lang="ru-RU" dirty="0"/>
              <a:t> </a:t>
            </a:r>
            <a:r>
              <a:rPr lang="ru-RU" dirty="0" err="1"/>
              <a:t>virus</a:t>
            </a:r>
            <a:r>
              <a:rPr lang="ru-RU" dirty="0"/>
              <a:t> HIV 1 и </a:t>
            </a:r>
            <a:r>
              <a:rPr lang="ru-RU" dirty="0" err="1"/>
              <a:t>Human</a:t>
            </a:r>
            <a:r>
              <a:rPr lang="ru-RU" dirty="0"/>
              <a:t> </a:t>
            </a:r>
            <a:r>
              <a:rPr lang="ru-RU" dirty="0" err="1"/>
              <a:t>immunodeficiency</a:t>
            </a:r>
            <a:r>
              <a:rPr lang="ru-RU" dirty="0"/>
              <a:t> </a:t>
            </a:r>
            <a:r>
              <a:rPr lang="ru-RU" dirty="0" err="1"/>
              <a:t>virus</a:t>
            </a:r>
            <a:r>
              <a:rPr lang="ru-RU" dirty="0"/>
              <a:t> HIV 2) в крови для уточнения необходимости одновременного проведения противоопухолевой и антиретровирусной терапии</a:t>
            </a:r>
          </a:p>
        </p:txBody>
      </p:sp>
    </p:spTree>
    <p:extLst>
      <p:ext uri="{BB962C8B-B14F-4D97-AF65-F5344CB8AC3E}">
        <p14:creationId xmlns:p14="http://schemas.microsoft.com/office/powerpoint/2010/main" val="2372294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err="1"/>
              <a:t>Гепатобластома</a:t>
            </a:r>
            <a:r>
              <a:rPr lang="ru-RU" dirty="0"/>
              <a:t> (ГБ) – это злокачественная низкодифференцированная опухоль печени эмбрионального происхождения, развивающаяся из клеток предшественников </a:t>
            </a:r>
            <a:r>
              <a:rPr lang="ru-RU" dirty="0" err="1"/>
              <a:t>гепатоцитов</a:t>
            </a:r>
            <a:r>
              <a:rPr lang="ru-RU" dirty="0"/>
              <a:t> - </a:t>
            </a:r>
            <a:r>
              <a:rPr lang="ru-RU" dirty="0" err="1"/>
              <a:t>гепатобластов</a:t>
            </a:r>
            <a:r>
              <a:rPr lang="ru-RU" dirty="0"/>
              <a:t>. ГБ является наиболее частой первичной злокачественной опухолью печени у детей в возрасте 0 – 14 лет</a:t>
            </a:r>
          </a:p>
        </p:txBody>
      </p:sp>
    </p:spTree>
    <p:extLst>
      <p:ext uri="{BB962C8B-B14F-4D97-AF65-F5344CB8AC3E}">
        <p14:creationId xmlns:p14="http://schemas.microsoft.com/office/powerpoint/2010/main" val="2280936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solidFill>
                  <a:schemeClr val="accent1">
                    <a:lumMod val="75000"/>
                  </a:schemeClr>
                </a:solidFill>
                <a:effectLst>
                  <a:outerShdw blurRad="38100" dist="38100" dir="2700000" algn="tl">
                    <a:srgbClr val="000000">
                      <a:alpha val="43137"/>
                    </a:srgbClr>
                  </a:outerShdw>
                </a:effectLst>
              </a:rPr>
              <a:t>Инструментальные диагностические исследования</a:t>
            </a:r>
          </a:p>
        </p:txBody>
      </p:sp>
      <p:sp>
        <p:nvSpPr>
          <p:cNvPr id="3" name="Объект 2"/>
          <p:cNvSpPr>
            <a:spLocks noGrp="1"/>
          </p:cNvSpPr>
          <p:nvPr>
            <p:ph idx="1"/>
          </p:nvPr>
        </p:nvSpPr>
        <p:spPr/>
        <p:txBody>
          <a:bodyPr>
            <a:normAutofit fontScale="92500" lnSpcReduction="10000"/>
          </a:bodyPr>
          <a:lstStyle/>
          <a:p>
            <a:r>
              <a:rPr lang="ru-RU" dirty="0"/>
              <a:t>Всем пациентам с подозрением на ГБ или с установленным диагнозом ГБ при первичном или повторном приеме, после каждого курса химиотерапии, перед и после оперативного вмешательства, при оценке ремиссии, после завершения терапии, при контрольных обследованиях и при подозрении на рецидив заболевания, для оценки прогноза, ответа на проводимую терапию, определения ремиссии и выявления рецидива рекомендуется выполнение УЗИ органов брюшной полости с допплерографией магистральных сосудов печени с целью определения распространения заболевания (стадия PRETEXT) с помощью визуализации перед лечением согласно системе PRETEXT, а также измерение максимальных диаметров первичной опухоли в трех измерениях и вычисление объема опухоли</a:t>
            </a:r>
          </a:p>
        </p:txBody>
      </p:sp>
    </p:spTree>
    <p:extLst>
      <p:ext uri="{BB962C8B-B14F-4D97-AF65-F5344CB8AC3E}">
        <p14:creationId xmlns:p14="http://schemas.microsoft.com/office/powerpoint/2010/main" val="2145734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0629" y="179614"/>
            <a:ext cx="11707585" cy="6498772"/>
          </a:xfrm>
        </p:spPr>
        <p:txBody>
          <a:bodyPr>
            <a:normAutofit fontScale="92500" lnSpcReduction="10000"/>
          </a:bodyPr>
          <a:lstStyle/>
          <a:p>
            <a:r>
              <a:rPr lang="ru-RU" dirty="0"/>
              <a:t>объем опухоли используется для мониторинга ответа на химиотерапию, поэтому следует измерить его как можно точнее. Оценить (вместе с хирургом) </a:t>
            </a:r>
            <a:r>
              <a:rPr lang="ru-RU" dirty="0" err="1"/>
              <a:t>резектабельность</a:t>
            </a:r>
            <a:r>
              <a:rPr lang="ru-RU" dirty="0"/>
              <a:t> как первичной опухоли, так и метастазов, основываясь на диагностическом (перед началом терапии) и предоперационном обследовании. УЗИ исследование пациентов с ГБ желательно проводить на аппаратах экспертного класса с использованием как секторных, так и линейных датчиков максимально высокой разрешающей способности. Помимо подтверждения локализации опухоли в печени, необходимо провести оценку объема опухоли с определением трех ее размеров, определить расположение опухоли в зависимости от секторального деления печени, оценить возможность внепеченочного распространения опухоли, а также провести осмотр лимфатических узлов брюшной полости и забрюшинного пространства. При УЗИ очень важно определить состояние магистральных сосудов печени и из взаимоотношения с объемным образованием. Необходимо определить ствол и долевые ветви воротной вены, три печеночные вены, а также печеночный и </a:t>
            </a:r>
            <a:r>
              <a:rPr lang="ru-RU" dirty="0" err="1"/>
              <a:t>надпеченочный</a:t>
            </a:r>
            <a:r>
              <a:rPr lang="ru-RU" dirty="0"/>
              <a:t> отделы нижней полой вены. Для исключения вовлечения сосудистых структур в опухоль, а также наличия внутрисосудистого компонента опухоли следует использовать режимы цветового и спектрального допплеровского анализа. </a:t>
            </a:r>
          </a:p>
        </p:txBody>
      </p:sp>
    </p:spTree>
    <p:extLst>
      <p:ext uri="{BB962C8B-B14F-4D97-AF65-F5344CB8AC3E}">
        <p14:creationId xmlns:p14="http://schemas.microsoft.com/office/powerpoint/2010/main" val="1184868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Всем пациентам с подозрением на ГБ или с установленным диагнозом ГБ при первичном приеме, перед оперативным вмешательством, при оценке ремиссии, после завершения терапии, при контрольных обследованиях и при подозрении на рецидив заболевания, для оценки прогноза, ответа на проводимую терапию, определения ремиссии и выявления рецидива рекомендуется выполнение следующих </a:t>
            </a:r>
            <a:r>
              <a:rPr lang="ru-RU" dirty="0" smtClean="0"/>
              <a:t>исследований:</a:t>
            </a:r>
            <a:endParaRPr lang="ru-RU" dirty="0"/>
          </a:p>
        </p:txBody>
      </p:sp>
    </p:spTree>
    <p:extLst>
      <p:ext uri="{BB962C8B-B14F-4D97-AF65-F5344CB8AC3E}">
        <p14:creationId xmlns:p14="http://schemas.microsoft.com/office/powerpoint/2010/main" val="2735282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КТ органов брюшной полости с внутривенным контрастированием </a:t>
            </a:r>
          </a:p>
          <a:p>
            <a:r>
              <a:rPr lang="ru-RU" dirty="0" smtClean="0"/>
              <a:t>КТ </a:t>
            </a:r>
            <a:r>
              <a:rPr lang="ru-RU" dirty="0"/>
              <a:t>органов грудной клетки </a:t>
            </a:r>
          </a:p>
          <a:p>
            <a:r>
              <a:rPr lang="ru-RU" dirty="0" smtClean="0"/>
              <a:t>МРТ </a:t>
            </a:r>
            <a:r>
              <a:rPr lang="ru-RU" dirty="0"/>
              <a:t>органов брюшной полости с внутривенным контрастированием, предпочтительнее с применением </a:t>
            </a:r>
            <a:r>
              <a:rPr lang="ru-RU" dirty="0" err="1"/>
              <a:t>гепатоспецифического</a:t>
            </a:r>
            <a:r>
              <a:rPr lang="ru-RU" dirty="0"/>
              <a:t> контраста на основе </a:t>
            </a:r>
            <a:r>
              <a:rPr lang="ru-RU" dirty="0" err="1"/>
              <a:t>гадоксетовой</a:t>
            </a:r>
            <a:r>
              <a:rPr lang="ru-RU" dirty="0"/>
              <a:t> кислоты </a:t>
            </a:r>
          </a:p>
        </p:txBody>
      </p:sp>
    </p:spTree>
    <p:extLst>
      <p:ext uri="{BB962C8B-B14F-4D97-AF65-F5344CB8AC3E}">
        <p14:creationId xmlns:p14="http://schemas.microsoft.com/office/powerpoint/2010/main" val="1515840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t>целесообразно проведение </a:t>
            </a:r>
            <a:r>
              <a:rPr lang="ru-RU" dirty="0" err="1"/>
              <a:t>референса</a:t>
            </a:r>
            <a:r>
              <a:rPr lang="ru-RU" dirty="0"/>
              <a:t> </a:t>
            </a:r>
            <a:r>
              <a:rPr lang="ru-RU" dirty="0" err="1"/>
              <a:t>визуализационных</a:t>
            </a:r>
            <a:r>
              <a:rPr lang="ru-RU" dirty="0"/>
              <a:t> исследований в национальных/федеральных центрах, специализирующихся на лечении опухолей печени у детей, для подтверждения распространенности опухолевого процесса по системе PRETEXT и корректной стратификации пациентов на группы риска. Исходя из опыта предыдущих исследований, обязательно проведение КТ органов грудной клетки, чтобы определить наличие и размеры легочных метастазов. При подозрении на опухоль с вовлечением магистральных сосудов (P2, V3) и IV стадии по системе PRETEXT строго необходимо выполнить </a:t>
            </a:r>
            <a:r>
              <a:rPr lang="ru-RU" dirty="0" err="1"/>
              <a:t>референс</a:t>
            </a:r>
            <a:r>
              <a:rPr lang="ru-RU" dirty="0"/>
              <a:t> данных визуализации в специализированном центре/клинике хирургии печени для возможного проведения трансплантации печени. </a:t>
            </a:r>
          </a:p>
        </p:txBody>
      </p:sp>
    </p:spTree>
    <p:extLst>
      <p:ext uri="{BB962C8B-B14F-4D97-AF65-F5344CB8AC3E}">
        <p14:creationId xmlns:p14="http://schemas.microsoft.com/office/powerpoint/2010/main" val="3516847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a:t>Для пациентов детского возраста при проведении КТ может потребоваться </a:t>
            </a:r>
            <a:r>
              <a:rPr lang="ru-RU" dirty="0" err="1"/>
              <a:t>седация</a:t>
            </a:r>
            <a:r>
              <a:rPr lang="ru-RU" dirty="0"/>
              <a:t> или общая анестезия. Оценка опухоли печени является одной из немногих процедур при проведении КТ органов брюшной полости в педиатрической практике, которую оправданно проводить как перед, так и после введения внутривенного контраста. Перед введением контраста следует делать только снимки печени. </a:t>
            </a:r>
            <a:r>
              <a:rPr lang="ru-RU" dirty="0" err="1"/>
              <a:t>Тайминг</a:t>
            </a:r>
            <a:r>
              <a:rPr lang="ru-RU" dirty="0"/>
              <a:t> сканирования после введения контраста зависит от возраста ребенка и типа используемого сканера. Снимки должны отображать все необходимые подробности. Исследование должно быть проведено с соблюдением всех фаз исследования (</a:t>
            </a:r>
            <a:r>
              <a:rPr lang="ru-RU" dirty="0" err="1"/>
              <a:t>нативной</a:t>
            </a:r>
            <a:r>
              <a:rPr lang="ru-RU" dirty="0"/>
              <a:t>, венозной, артериальной). В частности, следует использовать максимально возможную площадь изображения; ширина и уровень окна должны быть тщательно отобраны рентгенологом, проводящим исследование; на снимках всегда должна присутствовать калибровочная линейка, чтобы затем можно было провести измерения.</a:t>
            </a:r>
          </a:p>
        </p:txBody>
      </p:sp>
    </p:spTree>
    <p:extLst>
      <p:ext uri="{BB962C8B-B14F-4D97-AF65-F5344CB8AC3E}">
        <p14:creationId xmlns:p14="http://schemas.microsoft.com/office/powerpoint/2010/main" val="32716703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t>Интерпретация КТ-снимков грудной клетки может быть затруднено из-за ателектазов легких (обычно в базальных отделах), которые могут возникать из-за </a:t>
            </a:r>
            <a:r>
              <a:rPr lang="ru-RU" dirty="0" err="1"/>
              <a:t>седации</a:t>
            </a:r>
            <a:r>
              <a:rPr lang="ru-RU" dirty="0"/>
              <a:t> и анестезии, и/или из-за компрессии большой опухолью в печени. В сомнительных случаях обсудите с анестезиологом возможность повторного исследования в положении пациента лежа на животе. Если по-прежнему остаются сомнения относительно метастатического поражения легких, целесообразно провести </a:t>
            </a:r>
            <a:r>
              <a:rPr lang="ru-RU" dirty="0" err="1"/>
              <a:t>референс</a:t>
            </a:r>
            <a:r>
              <a:rPr lang="ru-RU" dirty="0"/>
              <a:t> визуализации в специализированном центре/клинике. При проведении МРТ у детей может потребоваться </a:t>
            </a:r>
            <a:r>
              <a:rPr lang="ru-RU" dirty="0" err="1"/>
              <a:t>седация</a:t>
            </a:r>
            <a:r>
              <a:rPr lang="ru-RU" dirty="0"/>
              <a:t> или общая анестезия. Чтобы минимизировать появление артефактов, можно использовать различные техники. Фронтальная и поперечная проекции обычно наиболее эффективны для оценки опухолей печени у детей. </a:t>
            </a:r>
          </a:p>
        </p:txBody>
      </p:sp>
    </p:spTree>
    <p:extLst>
      <p:ext uri="{BB962C8B-B14F-4D97-AF65-F5344CB8AC3E}">
        <p14:creationId xmlns:p14="http://schemas.microsoft.com/office/powerpoint/2010/main" val="16987178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Другие визуализирующие исследования: Ангиография, </a:t>
            </a:r>
            <a:r>
              <a:rPr lang="ru-RU" dirty="0" err="1"/>
              <a:t>сцинтиграфия</a:t>
            </a:r>
            <a:r>
              <a:rPr lang="ru-RU" dirty="0"/>
              <a:t>, </a:t>
            </a:r>
            <a:r>
              <a:rPr lang="ru-RU" dirty="0" err="1"/>
              <a:t>Позитронноэмиссионная</a:t>
            </a:r>
            <a:r>
              <a:rPr lang="ru-RU" dirty="0"/>
              <a:t> томография (ПЭТ-КТ), и внутривенная урография не используются в качестве стандартных процедур при обследовании детей с предполагаемой опухолью печени, однако могут быть использованы для уточнения распространенности опухоли и принятия решения об объеме терапии. При планировании и проведении инициальных и контрольных </a:t>
            </a:r>
            <a:r>
              <a:rPr lang="ru-RU" dirty="0" err="1"/>
              <a:t>визуализационных</a:t>
            </a:r>
            <a:r>
              <a:rPr lang="ru-RU" dirty="0"/>
              <a:t> методов исследования необходимо учитывать следующие особенности:</a:t>
            </a:r>
          </a:p>
        </p:txBody>
      </p:sp>
    </p:spTree>
    <p:extLst>
      <p:ext uri="{BB962C8B-B14F-4D97-AF65-F5344CB8AC3E}">
        <p14:creationId xmlns:p14="http://schemas.microsoft.com/office/powerpoint/2010/main" val="2617507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t>1. МРТ с контрастированием позволяет с наибольшей диагностической точностью, по сравнению с МСКТ, выявлять очаги малого диаметра при мультифокальном поражении. В этой связи, при инициальной диагностической оценке распространенности опухоли и последующем контроле эффективности </a:t>
            </a:r>
            <a:r>
              <a:rPr lang="ru-RU" dirty="0" err="1"/>
              <a:t>неоадъювантной</a:t>
            </a:r>
            <a:r>
              <a:rPr lang="ru-RU" dirty="0"/>
              <a:t> химиотерапии, особенно при мультифокальном поражении печени, предпочтение следует отдавать МРТ. 2. МСКТ сопряжена с высокой лучевой нагрузкой. 3. МСКТ с регистрацией всех сосудистых фаз имеет преимущества перед МРТ в оценке вне- и внутрипеченочной сосудистой архитектоники и вариантной анатомии, обеспечивая безопасное планирование и выполнение долевых и расширенных анатомических резекций. </a:t>
            </a:r>
          </a:p>
        </p:txBody>
      </p:sp>
    </p:spTree>
    <p:extLst>
      <p:ext uri="{BB962C8B-B14F-4D97-AF65-F5344CB8AC3E}">
        <p14:creationId xmlns:p14="http://schemas.microsoft.com/office/powerpoint/2010/main" val="18824243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4. В случае прогнозируемого выполнения расширенных </a:t>
            </a:r>
            <a:r>
              <a:rPr lang="ru-RU" dirty="0" err="1"/>
              <a:t>гемигепатэктомий</a:t>
            </a:r>
            <a:r>
              <a:rPr lang="ru-RU" dirty="0"/>
              <a:t>, в задачи специалистов радиологической диагностики при проведении контрольных исследований перед хирургическим вмешательством входит оценка </a:t>
            </a:r>
            <a:r>
              <a:rPr lang="ru-RU" dirty="0" err="1"/>
              <a:t>резидуального</a:t>
            </a:r>
            <a:r>
              <a:rPr lang="ru-RU" dirty="0"/>
              <a:t> объема печени, соотнесенного к объему всей непораженной паренхимы. С целью прогнозирования послеоперационной печеночной недостаточности данная оценка является обязательной и должна проводиться с участием оперирующего хирурга. </a:t>
            </a:r>
          </a:p>
        </p:txBody>
      </p:sp>
    </p:spTree>
    <p:extLst>
      <p:ext uri="{BB962C8B-B14F-4D97-AF65-F5344CB8AC3E}">
        <p14:creationId xmlns:p14="http://schemas.microsoft.com/office/powerpoint/2010/main" val="281892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accent1">
                    <a:lumMod val="75000"/>
                  </a:schemeClr>
                </a:solidFill>
                <a:effectLst>
                  <a:outerShdw blurRad="38100" dist="38100" dir="2700000" algn="tl">
                    <a:srgbClr val="000000">
                      <a:alpha val="43137"/>
                    </a:srgbClr>
                  </a:outerShdw>
                </a:effectLst>
              </a:rPr>
              <a:t>Этиология и патогенез</a:t>
            </a:r>
          </a:p>
        </p:txBody>
      </p:sp>
      <p:sp>
        <p:nvSpPr>
          <p:cNvPr id="3" name="Объект 2"/>
          <p:cNvSpPr>
            <a:spLocks noGrp="1"/>
          </p:cNvSpPr>
          <p:nvPr>
            <p:ph idx="1"/>
          </p:nvPr>
        </p:nvSpPr>
        <p:spPr/>
        <p:txBody>
          <a:bodyPr>
            <a:normAutofit fontScale="92500" lnSpcReduction="10000"/>
          </a:bodyPr>
          <a:lstStyle/>
          <a:p>
            <a:r>
              <a:rPr lang="ru-RU" dirty="0"/>
              <a:t>Этиология ГБ, как и других злокачественных новообразований детского возраста, до конца не изучена. Большинство случаев ГБ рассматриваются как спорадические, но некоторые из них связаны с конституциональными генетическими аномалиями и пороками развития, такими как синдром </a:t>
            </a:r>
            <a:r>
              <a:rPr lang="ru-RU" dirty="0" err="1"/>
              <a:t>Беквитта</a:t>
            </a:r>
            <a:r>
              <a:rPr lang="ru-RU" dirty="0"/>
              <a:t>-Видемана и семейный </a:t>
            </a:r>
            <a:r>
              <a:rPr lang="ru-RU" dirty="0" err="1"/>
              <a:t>аденоматозный</a:t>
            </a:r>
            <a:r>
              <a:rPr lang="ru-RU" dirty="0"/>
              <a:t> </a:t>
            </a:r>
            <a:r>
              <a:rPr lang="ru-RU" dirty="0" err="1"/>
              <a:t>полипоз</a:t>
            </a:r>
            <a:r>
              <a:rPr lang="ru-RU" dirty="0"/>
              <a:t>. Основным препятствием для выявления ее возможных этиологических причин является исключительная редкость данного вида злокачественных новообразований в детской практике. Несмотря на эти ограничения, крупными эпидемиологическими исследованиями показана повышенная частота развития ГБ у детей, родившихся с низкой и ультранизкой массой тела. Кроме этого, доказанным канцерогенным фактором при ГБ, является курение родителей </a:t>
            </a:r>
          </a:p>
        </p:txBody>
      </p:sp>
    </p:spTree>
    <p:extLst>
      <p:ext uri="{BB962C8B-B14F-4D97-AF65-F5344CB8AC3E}">
        <p14:creationId xmlns:p14="http://schemas.microsoft.com/office/powerpoint/2010/main" val="16534544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solidFill>
                  <a:schemeClr val="accent1">
                    <a:lumMod val="75000"/>
                  </a:schemeClr>
                </a:solidFill>
                <a:effectLst>
                  <a:outerShdw blurRad="38100" dist="38100" dir="2700000" algn="tl">
                    <a:srgbClr val="000000">
                      <a:alpha val="43137"/>
                    </a:srgbClr>
                  </a:outerShdw>
                </a:effectLst>
              </a:rPr>
              <a:t>Иные диагностические исследования</a:t>
            </a:r>
          </a:p>
        </p:txBody>
      </p:sp>
      <p:sp>
        <p:nvSpPr>
          <p:cNvPr id="3" name="Объект 2"/>
          <p:cNvSpPr>
            <a:spLocks noGrp="1"/>
          </p:cNvSpPr>
          <p:nvPr>
            <p:ph idx="1"/>
          </p:nvPr>
        </p:nvSpPr>
        <p:spPr/>
        <p:txBody>
          <a:bodyPr/>
          <a:lstStyle/>
          <a:p>
            <a:r>
              <a:rPr lang="ru-RU" dirty="0"/>
              <a:t>Рекомендовано всем пациентам с подозрением на ГБ проведение биопсии опухоли с целью гистологической верификации: диагноз ГБ верифицируется на основании патолого-анатомического исследования </a:t>
            </a:r>
            <a:r>
              <a:rPr lang="ru-RU" dirty="0" err="1"/>
              <a:t>биопсийного</a:t>
            </a:r>
            <a:r>
              <a:rPr lang="ru-RU" dirty="0"/>
              <a:t> (операционного) материала (первичной опухоли). Биопсия опухоли проводится всем пациентам с подозрением на злокачественное новообразование </a:t>
            </a:r>
            <a:r>
              <a:rPr lang="ru-RU" dirty="0" smtClean="0"/>
              <a:t>печени.</a:t>
            </a:r>
            <a:endParaRPr lang="ru-RU" dirty="0"/>
          </a:p>
        </p:txBody>
      </p:sp>
    </p:spTree>
    <p:extLst>
      <p:ext uri="{BB962C8B-B14F-4D97-AF65-F5344CB8AC3E}">
        <p14:creationId xmlns:p14="http://schemas.microsoft.com/office/powerpoint/2010/main" val="166253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Биопсия абсолютно показана следующим группам пациентов с подозрением на ГБ</a:t>
            </a:r>
            <a:r>
              <a:rPr lang="ru-RU" dirty="0" smtClean="0"/>
              <a:t>:</a:t>
            </a:r>
          </a:p>
          <a:p>
            <a:r>
              <a:rPr lang="ru-RU" dirty="0" smtClean="0"/>
              <a:t> </a:t>
            </a:r>
            <a:r>
              <a:rPr lang="ru-RU" dirty="0"/>
              <a:t>• в возрасте младше 6 месяцев из-за широкого спектра возможных опухолей, проявляющихся в этом возрасте, а также высоких возрастных показателей АФП; </a:t>
            </a:r>
            <a:endParaRPr lang="ru-RU" dirty="0" smtClean="0"/>
          </a:p>
          <a:p>
            <a:r>
              <a:rPr lang="ru-RU" dirty="0" smtClean="0"/>
              <a:t>• </a:t>
            </a:r>
            <a:r>
              <a:rPr lang="ru-RU" dirty="0"/>
              <a:t>у детей старше 3 лет, чтобы отличить ГБ от гепатоцеллюлярной карциномы (ГЦК); </a:t>
            </a:r>
            <a:endParaRPr lang="ru-RU" dirty="0" smtClean="0"/>
          </a:p>
          <a:p>
            <a:r>
              <a:rPr lang="ru-RU" dirty="0" smtClean="0"/>
              <a:t>• </a:t>
            </a:r>
            <a:r>
              <a:rPr lang="ru-RU" dirty="0"/>
              <a:t>у всех пациентов с нормальным уровнем АФП (≤100 </a:t>
            </a:r>
            <a:r>
              <a:rPr lang="ru-RU" dirty="0" err="1"/>
              <a:t>нг</a:t>
            </a:r>
            <a:r>
              <a:rPr lang="ru-RU" dirty="0"/>
              <a:t>/мл) в сыворотке. </a:t>
            </a:r>
          </a:p>
        </p:txBody>
      </p:sp>
    </p:spTree>
    <p:extLst>
      <p:ext uri="{BB962C8B-B14F-4D97-AF65-F5344CB8AC3E}">
        <p14:creationId xmlns:p14="http://schemas.microsoft.com/office/powerpoint/2010/main" val="29230294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У пациентов в возрасте 6 месяцев-3 лет проведение биопсии опухоли может не проводиться в ситуации, когда тяжесть состояния пациента не позволяет провести хирургическое вмешательство, при условии ясной клинической картины, включающей солидную опухоль печени, подтвержденную данными анатомической визуализации и </a:t>
            </a:r>
            <a:r>
              <a:rPr lang="ru-RU" dirty="0" err="1"/>
              <a:t>димамическом</a:t>
            </a:r>
            <a:r>
              <a:rPr lang="ru-RU" dirty="0"/>
              <a:t> повышением уровня АФП в сыворотке (измерение проводится не менее двух раз и уровень АФП должен превышать в три и более раза верхние пороговые значения для данной возрастной группы). </a:t>
            </a:r>
          </a:p>
        </p:txBody>
      </p:sp>
    </p:spTree>
    <p:extLst>
      <p:ext uri="{BB962C8B-B14F-4D97-AF65-F5344CB8AC3E}">
        <p14:creationId xmlns:p14="http://schemas.microsoft.com/office/powerpoint/2010/main" val="19532237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t>Допустимо первичное удаление опухоли в объеме анатомической резекции печени при соблюдении условии гарантированного радикального удаления опухоли. Первичное удаление опухоли может рассматриваться у пациентов с </a:t>
            </a:r>
            <a:r>
              <a:rPr lang="ru-RU" dirty="0" err="1"/>
              <a:t>солитарными</a:t>
            </a:r>
            <a:r>
              <a:rPr lang="ru-RU" dirty="0"/>
              <a:t> (один очаг) опухолями, имеющими преимущественно “краевое” расположение с малым </a:t>
            </a:r>
            <a:r>
              <a:rPr lang="ru-RU" dirty="0" err="1"/>
              <a:t>интрапаренхиматозным</a:t>
            </a:r>
            <a:r>
              <a:rPr lang="ru-RU" dirty="0"/>
              <a:t> компонентом, или опухолями, расположенными преимущественно </a:t>
            </a:r>
            <a:r>
              <a:rPr lang="ru-RU" dirty="0" err="1"/>
              <a:t>интрапаренхиматозно</a:t>
            </a:r>
            <a:r>
              <a:rPr lang="ru-RU" dirty="0"/>
              <a:t>, при условии, что их радиологические характеристики соответствуют признакам </a:t>
            </a:r>
            <a:r>
              <a:rPr lang="ru-RU" dirty="0" err="1"/>
              <a:t>гепатобластомы</a:t>
            </a:r>
            <a:r>
              <a:rPr lang="ru-RU" dirty="0"/>
              <a:t>, распространение затрагивает не более двух сегментов или одного сектора печени и отсутствуют признаки сосудистой инвазии. (стратификация пациента в группу стандартного риска).</a:t>
            </a:r>
          </a:p>
        </p:txBody>
      </p:sp>
    </p:spTree>
    <p:extLst>
      <p:ext uri="{BB962C8B-B14F-4D97-AF65-F5344CB8AC3E}">
        <p14:creationId xmlns:p14="http://schemas.microsoft.com/office/powerpoint/2010/main" val="24176315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ru-RU" dirty="0"/>
              <a:t>Решение о проведении первичной резекции должно приниматься в рамках </a:t>
            </a:r>
            <a:r>
              <a:rPr lang="ru-RU" dirty="0" err="1"/>
              <a:t>мультидисциплинарного</a:t>
            </a:r>
            <a:r>
              <a:rPr lang="ru-RU" dirty="0"/>
              <a:t> консилиума с участием детских хирургов, детских онкологов и специалистов по визуализации ТОЛЬКО в федеральных центрах, специализирующихся на лечении пациентов с опухолями печени и использующими настоящие клинические рекомендации. Требования к гистологическому исследованию – см. раздел 7.2 данных рекомендаций. Учитывая редкость патологии строго необходимо проведение </a:t>
            </a:r>
            <a:r>
              <a:rPr lang="ru-RU" dirty="0" err="1"/>
              <a:t>референса</a:t>
            </a:r>
            <a:r>
              <a:rPr lang="ru-RU" dirty="0"/>
              <a:t> гистологических препаратов в лабораториях </a:t>
            </a:r>
            <a:r>
              <a:rPr lang="ru-RU" dirty="0" err="1"/>
              <a:t>патомофологии</a:t>
            </a:r>
            <a:r>
              <a:rPr lang="ru-RU" dirty="0"/>
              <a:t> национальных/федеральных центров, специализирующих на лечении злокачественных новообразований у детей.</a:t>
            </a:r>
          </a:p>
        </p:txBody>
      </p:sp>
    </p:spTree>
    <p:extLst>
      <p:ext uri="{BB962C8B-B14F-4D97-AF65-F5344CB8AC3E}">
        <p14:creationId xmlns:p14="http://schemas.microsoft.com/office/powerpoint/2010/main" val="39658412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Всем пациентам с уровнем АФП менее 100 </a:t>
            </a:r>
            <a:r>
              <a:rPr lang="ru-RU" dirty="0" err="1"/>
              <a:t>нг</a:t>
            </a:r>
            <a:r>
              <a:rPr lang="ru-RU" dirty="0"/>
              <a:t>/мл показано выполнение гистологического исследования ткани опухоли с обязательным </a:t>
            </a:r>
            <a:r>
              <a:rPr lang="ru-RU" dirty="0" err="1"/>
              <a:t>иммуногистохимической</a:t>
            </a:r>
            <a:r>
              <a:rPr lang="ru-RU" dirty="0"/>
              <a:t> оценкой ядерной экспрессии INI1 (SMARCB1) с целью исключения злокачественной </a:t>
            </a:r>
            <a:r>
              <a:rPr lang="ru-RU" dirty="0" err="1"/>
              <a:t>рабдоидной</a:t>
            </a:r>
            <a:r>
              <a:rPr lang="ru-RU" dirty="0"/>
              <a:t> опухоли </a:t>
            </a:r>
            <a:r>
              <a:rPr lang="ru-RU" dirty="0" smtClean="0"/>
              <a:t>печени</a:t>
            </a:r>
          </a:p>
          <a:p>
            <a:r>
              <a:rPr lang="ru-RU" dirty="0"/>
              <a:t>Рекомендовано проведение исследования слуха у детей, получавших в ходе лечения платиносодержащие препараты (</a:t>
            </a:r>
            <a:r>
              <a:rPr lang="ru-RU" dirty="0" err="1"/>
              <a:t>цисплатин</a:t>
            </a:r>
            <a:r>
              <a:rPr lang="ru-RU" dirty="0"/>
              <a:t>**, </a:t>
            </a:r>
            <a:r>
              <a:rPr lang="ru-RU" dirty="0" err="1"/>
              <a:t>карбоплатин</a:t>
            </a:r>
            <a:r>
              <a:rPr lang="ru-RU" dirty="0"/>
              <a:t>**), в следующие сроки </a:t>
            </a:r>
            <a:r>
              <a:rPr lang="ru-RU" dirty="0" smtClean="0"/>
              <a:t>:</a:t>
            </a:r>
            <a:endParaRPr lang="ru-RU" dirty="0"/>
          </a:p>
        </p:txBody>
      </p:sp>
    </p:spTree>
    <p:extLst>
      <p:ext uri="{BB962C8B-B14F-4D97-AF65-F5344CB8AC3E}">
        <p14:creationId xmlns:p14="http://schemas.microsoft.com/office/powerpoint/2010/main" val="6376827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Базовое тестирование перед началом лечения. </a:t>
            </a:r>
            <a:endParaRPr lang="ru-RU" dirty="0" smtClean="0"/>
          </a:p>
          <a:p>
            <a:r>
              <a:rPr lang="ru-RU" dirty="0" smtClean="0"/>
              <a:t>После </a:t>
            </a:r>
            <a:r>
              <a:rPr lang="ru-RU" dirty="0"/>
              <a:t>каждого курса ПХТ с использованием </a:t>
            </a:r>
            <a:r>
              <a:rPr lang="ru-RU" dirty="0" err="1"/>
              <a:t>цисплатина</a:t>
            </a:r>
            <a:r>
              <a:rPr lang="ru-RU" dirty="0"/>
              <a:t>. При выявлении </a:t>
            </a:r>
            <a:r>
              <a:rPr lang="ru-RU" dirty="0" err="1"/>
              <a:t>нейросенсорной</a:t>
            </a:r>
            <a:r>
              <a:rPr lang="ru-RU" dirty="0"/>
              <a:t> тугоухости, вызванной </a:t>
            </a:r>
            <a:r>
              <a:rPr lang="ru-RU" dirty="0" err="1"/>
              <a:t>ототоксическим</a:t>
            </a:r>
            <a:r>
              <a:rPr lang="ru-RU" dirty="0"/>
              <a:t> действием препаратов платины, обсудить возможное изменение схемы лечения. </a:t>
            </a:r>
          </a:p>
          <a:p>
            <a:r>
              <a:rPr lang="ru-RU" dirty="0" smtClean="0"/>
              <a:t>Через </a:t>
            </a:r>
            <a:r>
              <a:rPr lang="ru-RU" dirty="0"/>
              <a:t>4-6 недель после завершения лечения (последнего введения </a:t>
            </a:r>
            <a:r>
              <a:rPr lang="ru-RU" dirty="0" err="1"/>
              <a:t>цисплатина</a:t>
            </a:r>
            <a:r>
              <a:rPr lang="ru-RU" dirty="0"/>
              <a:t>**, </a:t>
            </a:r>
            <a:r>
              <a:rPr lang="ru-RU" dirty="0" err="1"/>
              <a:t>карбоплатина</a:t>
            </a:r>
            <a:r>
              <a:rPr lang="ru-RU" dirty="0"/>
              <a:t>**, ЛТ). </a:t>
            </a:r>
          </a:p>
          <a:p>
            <a:r>
              <a:rPr lang="ru-RU" dirty="0" smtClean="0"/>
              <a:t>1-2 </a:t>
            </a:r>
            <a:r>
              <a:rPr lang="ru-RU" dirty="0"/>
              <a:t>раза в год в течение 3-5 лет после завершения лечения для пациентов с нормой слуха.</a:t>
            </a:r>
          </a:p>
        </p:txBody>
      </p:sp>
    </p:spTree>
    <p:extLst>
      <p:ext uri="{BB962C8B-B14F-4D97-AF65-F5344CB8AC3E}">
        <p14:creationId xmlns:p14="http://schemas.microsoft.com/office/powerpoint/2010/main" val="42842661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1">
                    <a:lumMod val="75000"/>
                  </a:schemeClr>
                </a:solidFill>
                <a:effectLst>
                  <a:outerShdw blurRad="38100" dist="38100" dir="2700000" algn="tl">
                    <a:srgbClr val="000000">
                      <a:alpha val="43137"/>
                    </a:srgbClr>
                  </a:outerShdw>
                </a:effectLst>
              </a:rPr>
              <a:t>Лечение</a:t>
            </a:r>
          </a:p>
        </p:txBody>
      </p:sp>
      <p:sp>
        <p:nvSpPr>
          <p:cNvPr id="3" name="Объект 2"/>
          <p:cNvSpPr>
            <a:spLocks noGrp="1"/>
          </p:cNvSpPr>
          <p:nvPr>
            <p:ph idx="1"/>
          </p:nvPr>
        </p:nvSpPr>
        <p:spPr/>
        <p:txBody>
          <a:bodyPr/>
          <a:lstStyle/>
          <a:p>
            <a:r>
              <a:rPr lang="ru-RU" dirty="0"/>
              <a:t>До начала терапии и перед планированием любого оперативного вмешательства пациент должен быть проконсультирован врачом-детским онкологом, врачом-детским хирургом (для принятия решения об объеме оперативного лечения) и </a:t>
            </a:r>
            <a:r>
              <a:rPr lang="ru-RU" dirty="0" err="1"/>
              <a:t>врачоманестезиологом</a:t>
            </a:r>
            <a:r>
              <a:rPr lang="ru-RU" dirty="0"/>
              <a:t> (для решения вопроса об объеме анестезиологического пособия). </a:t>
            </a:r>
          </a:p>
        </p:txBody>
      </p:sp>
    </p:spTree>
    <p:extLst>
      <p:ext uri="{BB962C8B-B14F-4D97-AF65-F5344CB8AC3E}">
        <p14:creationId xmlns:p14="http://schemas.microsoft.com/office/powerpoint/2010/main" val="35512046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ru-RU" dirty="0"/>
              <a:t>Всем пациентам детского возраста (от рождения до достижения 18 лет), с диагнозом </a:t>
            </a:r>
            <a:r>
              <a:rPr lang="ru-RU" dirty="0" err="1"/>
              <a:t>гепатобластома</a:t>
            </a:r>
            <a:r>
              <a:rPr lang="ru-RU" dirty="0"/>
              <a:t> рекомендуется выбор риск – адаптированного лечения. Группа риска определяется в зависимости от прогностических факторов: возраста пациента; уровня АФП; распространённости опухолевого поражения печени по системе PRETEXT; дополнительных критериев PRETEXT (поражение опухолью первого сегмента печени, вовлечение магистральных сосудов (портальной вены и ее ветвей, нижней полой вены, печеночных вен), </a:t>
            </a:r>
            <a:r>
              <a:rPr lang="ru-RU" dirty="0" err="1"/>
              <a:t>экстрапеченочное</a:t>
            </a:r>
            <a:r>
              <a:rPr lang="ru-RU" dirty="0"/>
              <a:t> распространение, количества очагов поражения в печени, разрыв опухоли, наличие региональных и отдаленных метастазов); морфологического варианта строения опухоли. На основании анализа факторов риска проводится стратификация на три группы </a:t>
            </a:r>
            <a:r>
              <a:rPr lang="ru-RU" dirty="0" smtClean="0"/>
              <a:t>риска:</a:t>
            </a:r>
          </a:p>
          <a:p>
            <a:pPr marL="0" indent="0">
              <a:buNone/>
            </a:pPr>
            <a:r>
              <a:rPr lang="ru-RU" dirty="0"/>
              <a:t>группу стандартного риска; </a:t>
            </a:r>
            <a:r>
              <a:rPr lang="ru-RU" dirty="0" smtClean="0"/>
              <a:t>группу </a:t>
            </a:r>
            <a:r>
              <a:rPr lang="ru-RU" dirty="0"/>
              <a:t>высокого риска; </a:t>
            </a:r>
            <a:r>
              <a:rPr lang="ru-RU" dirty="0" smtClean="0"/>
              <a:t> </a:t>
            </a:r>
            <a:r>
              <a:rPr lang="ru-RU" dirty="0"/>
              <a:t>группу очень высокого риска.</a:t>
            </a:r>
          </a:p>
        </p:txBody>
      </p:sp>
    </p:spTree>
    <p:extLst>
      <p:ext uri="{BB962C8B-B14F-4D97-AF65-F5344CB8AC3E}">
        <p14:creationId xmlns:p14="http://schemas.microsoft.com/office/powerpoint/2010/main" val="1533695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ru-RU" dirty="0"/>
              <a:t>стратегия риск-адаптированного лечения детей ГБ группы основана на сочетании двух одинаково важных методов терапии: хирургического и химиотерапии. Конечной целью лечения является полное хирургическое удаление опухоли что, в свою очередь, является обязательным условием излечения. Проведение предоперационной химиотерапии может способствовать сокращению размеров опухоли и метастазов, а также контролировать возможные </a:t>
            </a:r>
            <a:r>
              <a:rPr lang="ru-RU" dirty="0" err="1"/>
              <a:t>микрометастазы</a:t>
            </a:r>
            <a:r>
              <a:rPr lang="ru-RU" dirty="0"/>
              <a:t>. Кроме того, предоперационная терапия дает возможность подготовиться к отсроченному хирургическому вмешательству (в частности, определить центр, в котором данная процедура будет проводиться)</a:t>
            </a:r>
          </a:p>
        </p:txBody>
      </p:sp>
    </p:spTree>
    <p:extLst>
      <p:ext uri="{BB962C8B-B14F-4D97-AF65-F5344CB8AC3E}">
        <p14:creationId xmlns:p14="http://schemas.microsoft.com/office/powerpoint/2010/main" val="984835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accent1">
                    <a:lumMod val="75000"/>
                  </a:schemeClr>
                </a:solidFill>
                <a:effectLst>
                  <a:outerShdw blurRad="38100" dist="38100" dir="2700000" algn="tl">
                    <a:srgbClr val="000000">
                      <a:alpha val="43137"/>
                    </a:srgbClr>
                  </a:outerShdw>
                </a:effectLst>
              </a:rPr>
              <a:t>Клиническая картина</a:t>
            </a:r>
          </a:p>
        </p:txBody>
      </p:sp>
      <p:sp>
        <p:nvSpPr>
          <p:cNvPr id="3" name="Объект 2"/>
          <p:cNvSpPr>
            <a:spLocks noGrp="1"/>
          </p:cNvSpPr>
          <p:nvPr>
            <p:ph idx="1"/>
          </p:nvPr>
        </p:nvSpPr>
        <p:spPr/>
        <p:txBody>
          <a:bodyPr>
            <a:normAutofit lnSpcReduction="10000"/>
          </a:bodyPr>
          <a:lstStyle/>
          <a:p>
            <a:r>
              <a:rPr lang="ru-RU" dirty="0"/>
              <a:t>Зачастую заболевание протекает бессимптомно и характеризуется значительным увеличением размеров живота или наличием пальпируемого образования в верхнем квадранте живота. Гораздо реже отмечаются такие неспецифические симптомы, как снижение массы тела, анорексия, рвота, срыгивания, отказ от еды или уменьшение объема потребляемой пищи, болевой абдоминальный синдром. Несмотря на то, что зачастую опухоль имеет очень большие размеры на момент постановки диагноза, повышение уровня билирубина в крови и формирование желтухи отмечается относительно редко, и встречается, как правило, у пациентов с распространенными стадиями заболевания. </a:t>
            </a:r>
          </a:p>
        </p:txBody>
      </p:sp>
    </p:spTree>
    <p:extLst>
      <p:ext uri="{BB962C8B-B14F-4D97-AF65-F5344CB8AC3E}">
        <p14:creationId xmlns:p14="http://schemas.microsoft.com/office/powerpoint/2010/main" val="19553672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Для определения группы риска и принятия решения о назначении риск – адаптированной программы противоопухолевого лечения целесообразно проведение консилиума в составе: врача - детского онколога, врача-рентгенолога и врача-детского хирурга. При необходимости в </a:t>
            </a:r>
            <a:r>
              <a:rPr lang="ru-RU" dirty="0" err="1"/>
              <a:t>мультидисциплинарный</a:t>
            </a:r>
            <a:r>
              <a:rPr lang="ru-RU" dirty="0"/>
              <a:t> консилиум привлекаются дополнительные специалисты. В случаи распространенности PRETEXT III-IV – обязательная консультация пациента в трансплантационном центе не позднее одного месяца от начала терапии. </a:t>
            </a:r>
          </a:p>
        </p:txBody>
      </p:sp>
    </p:spTree>
    <p:extLst>
      <p:ext uri="{BB962C8B-B14F-4D97-AF65-F5344CB8AC3E}">
        <p14:creationId xmlns:p14="http://schemas.microsoft.com/office/powerpoint/2010/main" val="26886458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solidFill>
                  <a:schemeClr val="accent1">
                    <a:lumMod val="75000"/>
                  </a:schemeClr>
                </a:solidFill>
                <a:effectLst>
                  <a:outerShdw blurRad="38100" dist="38100" dir="2700000" algn="tl">
                    <a:srgbClr val="000000">
                      <a:alpha val="43137"/>
                    </a:srgbClr>
                  </a:outerShdw>
                </a:effectLst>
              </a:rPr>
              <a:t>Лечение детей с </a:t>
            </a:r>
            <a:r>
              <a:rPr lang="ru-RU" b="1" dirty="0" err="1">
                <a:solidFill>
                  <a:schemeClr val="accent1">
                    <a:lumMod val="75000"/>
                  </a:schemeClr>
                </a:solidFill>
                <a:effectLst>
                  <a:outerShdw blurRad="38100" dist="38100" dir="2700000" algn="tl">
                    <a:srgbClr val="000000">
                      <a:alpha val="43137"/>
                    </a:srgbClr>
                  </a:outerShdw>
                </a:effectLst>
              </a:rPr>
              <a:t>гепатобластомой</a:t>
            </a:r>
            <a:r>
              <a:rPr lang="ru-RU" b="1" dirty="0">
                <a:solidFill>
                  <a:schemeClr val="accent1">
                    <a:lumMod val="75000"/>
                  </a:schemeClr>
                </a:solidFill>
                <a:effectLst>
                  <a:outerShdw blurRad="38100" dist="38100" dir="2700000" algn="tl">
                    <a:srgbClr val="000000">
                      <a:alpha val="43137"/>
                    </a:srgbClr>
                  </a:outerShdw>
                </a:effectLst>
              </a:rPr>
              <a:t> группы стандартного риска</a:t>
            </a:r>
          </a:p>
        </p:txBody>
      </p:sp>
      <p:sp>
        <p:nvSpPr>
          <p:cNvPr id="3" name="Объект 2"/>
          <p:cNvSpPr>
            <a:spLocks noGrp="1"/>
          </p:cNvSpPr>
          <p:nvPr>
            <p:ph idx="1"/>
          </p:nvPr>
        </p:nvSpPr>
        <p:spPr/>
        <p:txBody>
          <a:bodyPr/>
          <a:lstStyle/>
          <a:p>
            <a:r>
              <a:rPr lang="ru-RU" dirty="0"/>
              <a:t>К группе стандартного риска относятся дети с локализованной </a:t>
            </a:r>
            <a:r>
              <a:rPr lang="ru-RU" dirty="0" err="1"/>
              <a:t>гепатобластомой</a:t>
            </a:r>
            <a:r>
              <a:rPr lang="ru-RU" dirty="0"/>
              <a:t>, с распространением по системе PRETEXT I, II или III при отсутствии дополнительных неблагоприятных критериев, таких </a:t>
            </a:r>
            <a:r>
              <a:rPr lang="ru-RU" dirty="0" smtClean="0"/>
              <a:t>как:</a:t>
            </a:r>
          </a:p>
          <a:p>
            <a:r>
              <a:rPr lang="ru-RU" dirty="0"/>
              <a:t>низкий уровень АФП, вовлечение магистральных сосудов, соответствующее V3 или P2, распространение за пределы капсулы печени; • разрыв опухоли; • отдаленные метастазы.</a:t>
            </a:r>
          </a:p>
        </p:txBody>
      </p:sp>
    </p:spTree>
    <p:extLst>
      <p:ext uri="{BB962C8B-B14F-4D97-AF65-F5344CB8AC3E}">
        <p14:creationId xmlns:p14="http://schemas.microsoft.com/office/powerpoint/2010/main" val="1698967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a:t>стратегия лечения при ГБ группы стандартного риска основывается на двух одинаково важных способах лечения: операции и химиотерапии. Конечной целью лечения является полное хирургическое удаление опухоли, что, в свою очередь, является обязательным условием излечения. Однако проведение предоперационной химиотерапии может способствовать сокращению размеров опухоли, а также контролировать возможные </a:t>
            </a:r>
            <a:r>
              <a:rPr lang="ru-RU" dirty="0" err="1"/>
              <a:t>микрометастазы</a:t>
            </a:r>
            <a:r>
              <a:rPr lang="ru-RU" dirty="0"/>
              <a:t>. Кроме того, предоперационная терапия дает возможность подготовиться к отсроченному хирургическому вмешательству (в частности, определить центр, в котором данная процедура будет проводиться). </a:t>
            </a:r>
            <a:endParaRPr lang="ru-RU" dirty="0" smtClean="0"/>
          </a:p>
          <a:p>
            <a:r>
              <a:rPr lang="ru-RU" dirty="0" smtClean="0"/>
              <a:t>План </a:t>
            </a:r>
            <a:r>
              <a:rPr lang="ru-RU" dirty="0"/>
              <a:t>лечения включает следующие фазы: • Предоперационная химиотерапия; • Радикальная операция; • Послеоперационная химиотерапия.</a:t>
            </a:r>
          </a:p>
        </p:txBody>
      </p:sp>
    </p:spTree>
    <p:extLst>
      <p:ext uri="{BB962C8B-B14F-4D97-AF65-F5344CB8AC3E}">
        <p14:creationId xmlns:p14="http://schemas.microsoft.com/office/powerpoint/2010/main" val="4734716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a:t>химиотерапия проводится по следующей схеме: #</a:t>
            </a:r>
            <a:r>
              <a:rPr lang="ru-RU" dirty="0" err="1"/>
              <a:t>цисплатин</a:t>
            </a:r>
            <a:r>
              <a:rPr lang="ru-RU" dirty="0"/>
              <a:t>** 80 мг/м2 в течение 24 часов в виде непрерывной внутривенной </a:t>
            </a:r>
            <a:r>
              <a:rPr lang="ru-RU" dirty="0" err="1"/>
              <a:t>инфузии</a:t>
            </a:r>
            <a:r>
              <a:rPr lang="ru-RU" dirty="0"/>
              <a:t>. </a:t>
            </a:r>
            <a:endParaRPr lang="ru-RU" dirty="0" smtClean="0"/>
          </a:p>
          <a:p>
            <a:r>
              <a:rPr lang="ru-RU" dirty="0"/>
              <a:t>Во время предоперационной химиотерапии ответ опухоли будет определяться с помощью оценки уровня АФП еженедельно и визуализирующих исследований (УЗИ после второго и четвертого введения #</a:t>
            </a:r>
            <a:r>
              <a:rPr lang="ru-RU" dirty="0" err="1"/>
              <a:t>цисплатина</a:t>
            </a:r>
            <a:r>
              <a:rPr lang="ru-RU" dirty="0" smtClean="0"/>
              <a:t>**).</a:t>
            </a:r>
          </a:p>
          <a:p>
            <a:r>
              <a:rPr lang="ru-RU" dirty="0"/>
              <a:t>Если после двух введений #</a:t>
            </a:r>
            <a:r>
              <a:rPr lang="ru-RU" dirty="0" err="1"/>
              <a:t>цисплатина</a:t>
            </a:r>
            <a:r>
              <a:rPr lang="ru-RU" dirty="0"/>
              <a:t>** не отмечена стабилизация уровня АФП и/или отмечается прогрессирование опухолевого процесса (увеличение размера очага или очагов, увеличение уровня опухолевого маркера), пациентам показано проведение более интенсивной терапии в рамках рекомендаций для пациентов группы высокого риска</a:t>
            </a:r>
          </a:p>
        </p:txBody>
      </p:sp>
    </p:spTree>
    <p:extLst>
      <p:ext uri="{BB962C8B-B14F-4D97-AF65-F5344CB8AC3E}">
        <p14:creationId xmlns:p14="http://schemas.microsoft.com/office/powerpoint/2010/main" val="23812147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проведение отсроченной операции планируется после предоперационной химиотерапии (после дня 44), включающей 4 введения #</a:t>
            </a:r>
            <a:r>
              <a:rPr lang="ru-RU" dirty="0" err="1"/>
              <a:t>цисплатина</a:t>
            </a:r>
            <a:r>
              <a:rPr lang="ru-RU" dirty="0"/>
              <a:t>**. Если после проведения четырех курсов химиотерапии, выполнение радикальной операции невозможно, но опухоль отвечает на химиотерапию, пациенту показано проведение еще максимум 2 курсов терапии #</a:t>
            </a:r>
            <a:r>
              <a:rPr lang="ru-RU" dirty="0" err="1"/>
              <a:t>цисплатином</a:t>
            </a:r>
            <a:r>
              <a:rPr lang="ru-RU" dirty="0"/>
              <a:t>** (суммарно 6), с выполнением радикальной операции после проведения этих дополнительных курсов химиотерапии.</a:t>
            </a:r>
          </a:p>
        </p:txBody>
      </p:sp>
    </p:spTree>
    <p:extLst>
      <p:ext uri="{BB962C8B-B14F-4D97-AF65-F5344CB8AC3E}">
        <p14:creationId xmlns:p14="http://schemas.microsoft.com/office/powerpoint/2010/main" val="31369400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ru-RU" dirty="0"/>
              <a:t>Как только состояние ребенка нормализуется после операции, рекомендовано проведение </a:t>
            </a:r>
            <a:r>
              <a:rPr lang="ru-RU" dirty="0" err="1"/>
              <a:t>адъювантной</a:t>
            </a:r>
            <a:r>
              <a:rPr lang="ru-RU" dirty="0"/>
              <a:t> химиотерапии #</a:t>
            </a:r>
            <a:r>
              <a:rPr lang="ru-RU" dirty="0" err="1"/>
              <a:t>цисплатином</a:t>
            </a:r>
            <a:r>
              <a:rPr lang="ru-RU" dirty="0"/>
              <a:t>** 80 мг/м2 в дни 1 и 15 </a:t>
            </a:r>
            <a:endParaRPr lang="ru-RU" dirty="0" smtClean="0"/>
          </a:p>
          <a:p>
            <a:r>
              <a:rPr lang="ru-RU" dirty="0"/>
              <a:t>введение #</a:t>
            </a:r>
            <a:r>
              <a:rPr lang="ru-RU" dirty="0" err="1"/>
              <a:t>цисплатина</a:t>
            </a:r>
            <a:r>
              <a:rPr lang="ru-RU" dirty="0"/>
              <a:t>** дозе 80 мг/м2 (суммарно два введения) в виде продленной внутривенной </a:t>
            </a:r>
            <a:r>
              <a:rPr lang="ru-RU" dirty="0" err="1"/>
              <a:t>инфузии</a:t>
            </a:r>
            <a:r>
              <a:rPr lang="ru-RU" dirty="0"/>
              <a:t> проводится за 24 часа с интервалом в 14 дней. Программа терапии пациентов группы стандартного риска предусматривает всего 6 введений </a:t>
            </a:r>
            <a:r>
              <a:rPr lang="ru-RU" dirty="0" err="1"/>
              <a:t>цисплатина</a:t>
            </a:r>
            <a:r>
              <a:rPr lang="ru-RU" dirty="0"/>
              <a:t>. Если пациент получил 4 введения </a:t>
            </a:r>
            <a:r>
              <a:rPr lang="ru-RU" dirty="0" err="1"/>
              <a:t>цисплатина</a:t>
            </a:r>
            <a:r>
              <a:rPr lang="ru-RU" dirty="0"/>
              <a:t> перед операцией, он должен пройти 2 послеоперационных курса </a:t>
            </a:r>
            <a:r>
              <a:rPr lang="ru-RU" dirty="0" err="1"/>
              <a:t>цисплатина</a:t>
            </a:r>
            <a:r>
              <a:rPr lang="ru-RU" dirty="0"/>
              <a:t>, а если перед операцией было проведено 6 курсов </a:t>
            </a:r>
            <a:r>
              <a:rPr lang="ru-RU" dirty="0" err="1"/>
              <a:t>цисплатина</a:t>
            </a:r>
            <a:r>
              <a:rPr lang="ru-RU" dirty="0"/>
              <a:t>, то после операции химиотерапия не назначается </a:t>
            </a:r>
            <a:r>
              <a:rPr lang="ru-RU" dirty="0" smtClean="0"/>
              <a:t>. </a:t>
            </a:r>
            <a:endParaRPr lang="ru-RU" dirty="0"/>
          </a:p>
        </p:txBody>
      </p:sp>
    </p:spTree>
    <p:extLst>
      <p:ext uri="{BB962C8B-B14F-4D97-AF65-F5344CB8AC3E}">
        <p14:creationId xmlns:p14="http://schemas.microsoft.com/office/powerpoint/2010/main" val="40590564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solidFill>
                  <a:schemeClr val="accent1">
                    <a:lumMod val="75000"/>
                  </a:schemeClr>
                </a:solidFill>
                <a:effectLst>
                  <a:outerShdw blurRad="38100" dist="38100" dir="2700000" algn="tl">
                    <a:srgbClr val="000000">
                      <a:alpha val="43137"/>
                    </a:srgbClr>
                  </a:outerShdw>
                </a:effectLst>
              </a:rPr>
              <a:t>Проведение сопутствующей и сопроводительной терапии</a:t>
            </a:r>
          </a:p>
        </p:txBody>
      </p:sp>
      <p:sp>
        <p:nvSpPr>
          <p:cNvPr id="3" name="Объект 2"/>
          <p:cNvSpPr>
            <a:spLocks noGrp="1"/>
          </p:cNvSpPr>
          <p:nvPr>
            <p:ph idx="1"/>
          </p:nvPr>
        </p:nvSpPr>
        <p:spPr/>
        <p:txBody>
          <a:bodyPr/>
          <a:lstStyle/>
          <a:p>
            <a:r>
              <a:rPr lang="ru-RU" dirty="0"/>
              <a:t>Схемы химиотерапии, разработанные для лечения детей с </a:t>
            </a:r>
            <a:r>
              <a:rPr lang="ru-RU" dirty="0" err="1"/>
              <a:t>гепатобластомой</a:t>
            </a:r>
            <a:r>
              <a:rPr lang="ru-RU" dirty="0"/>
              <a:t>, является достаточно интенсивными и включает в себя рекомендации, позволяющие избежать выраженной токсичности и позволяют придерживаться </a:t>
            </a:r>
            <a:r>
              <a:rPr lang="ru-RU" dirty="0" err="1"/>
              <a:t>тайминга</a:t>
            </a:r>
            <a:r>
              <a:rPr lang="ru-RU" dirty="0"/>
              <a:t> введения препаратов. Основные принципы проведения химиотерапии:</a:t>
            </a:r>
          </a:p>
        </p:txBody>
      </p:sp>
    </p:spTree>
    <p:extLst>
      <p:ext uri="{BB962C8B-B14F-4D97-AF65-F5344CB8AC3E}">
        <p14:creationId xmlns:p14="http://schemas.microsoft.com/office/powerpoint/2010/main" val="6677210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93914" y="163286"/>
            <a:ext cx="11772900" cy="6547757"/>
          </a:xfrm>
        </p:spPr>
        <p:txBody>
          <a:bodyPr>
            <a:normAutofit fontScale="92500" lnSpcReduction="20000"/>
          </a:bodyPr>
          <a:lstStyle/>
          <a:p>
            <a:r>
              <a:rPr lang="ru-RU" dirty="0"/>
              <a:t>o Всем детям целесообразно устанавливать центральный венозный доступ. </a:t>
            </a:r>
            <a:endParaRPr lang="ru-RU" dirty="0" smtClean="0"/>
          </a:p>
          <a:p>
            <a:r>
              <a:rPr lang="ru-RU" dirty="0" smtClean="0"/>
              <a:t>o </a:t>
            </a:r>
            <a:r>
              <a:rPr lang="ru-RU" dirty="0"/>
              <a:t>При массе тела ребенка менее 10 кг. необходимо рассчитывать дозы препаратов на массу тела</a:t>
            </a:r>
            <a:r>
              <a:rPr lang="ru-RU" dirty="0" smtClean="0"/>
              <a:t>.</a:t>
            </a:r>
          </a:p>
          <a:p>
            <a:r>
              <a:rPr lang="ru-RU" dirty="0" smtClean="0"/>
              <a:t> </a:t>
            </a:r>
            <a:r>
              <a:rPr lang="ru-RU" dirty="0"/>
              <a:t>o Все дети, имеющие дефицит массы тела, должны получать </a:t>
            </a:r>
            <a:r>
              <a:rPr lang="ru-RU" dirty="0" err="1"/>
              <a:t>нутритивную</a:t>
            </a:r>
            <a:r>
              <a:rPr lang="ru-RU" dirty="0"/>
              <a:t> поддержку (см. раздел «</a:t>
            </a:r>
            <a:r>
              <a:rPr lang="ru-RU" dirty="0" err="1"/>
              <a:t>Нутритивная</a:t>
            </a:r>
            <a:r>
              <a:rPr lang="ru-RU" dirty="0"/>
              <a:t> поддержка»); </a:t>
            </a:r>
            <a:endParaRPr lang="ru-RU" dirty="0" smtClean="0"/>
          </a:p>
          <a:p>
            <a:r>
              <a:rPr lang="ru-RU" dirty="0" smtClean="0"/>
              <a:t>o </a:t>
            </a:r>
            <a:r>
              <a:rPr lang="ru-RU" dirty="0"/>
              <a:t>В случае почечной дисфункции первая доза #</a:t>
            </a:r>
            <a:r>
              <a:rPr lang="ru-RU" dirty="0" err="1"/>
              <a:t>карбоплатина</a:t>
            </a:r>
            <a:r>
              <a:rPr lang="ru-RU" dirty="0"/>
              <a:t>** должна быть сокращена на 25%. </a:t>
            </a:r>
            <a:endParaRPr lang="ru-RU" dirty="0" smtClean="0"/>
          </a:p>
          <a:p>
            <a:r>
              <a:rPr lang="ru-RU" dirty="0" smtClean="0"/>
              <a:t>o </a:t>
            </a:r>
            <a:r>
              <a:rPr lang="ru-RU" dirty="0"/>
              <a:t>В случае </a:t>
            </a:r>
            <a:r>
              <a:rPr lang="ru-RU" dirty="0" err="1"/>
              <a:t>кардиотоксичности</a:t>
            </a:r>
            <a:r>
              <a:rPr lang="ru-RU" dirty="0"/>
              <a:t> вопрос о дальнейшем использовании #</a:t>
            </a:r>
            <a:r>
              <a:rPr lang="ru-RU" dirty="0" err="1"/>
              <a:t>доксорубицина</a:t>
            </a:r>
            <a:r>
              <a:rPr lang="ru-RU" dirty="0"/>
              <a:t>** необходимо обязательное консультирование в специалистами федерального центра, специализирующегося на лечении ГБ. </a:t>
            </a:r>
            <a:endParaRPr lang="ru-RU" dirty="0" smtClean="0"/>
          </a:p>
          <a:p>
            <a:r>
              <a:rPr lang="ru-RU" dirty="0" smtClean="0"/>
              <a:t>o </a:t>
            </a:r>
            <a:r>
              <a:rPr lang="ru-RU" dirty="0" err="1"/>
              <a:t>Инфузионная</a:t>
            </a:r>
            <a:r>
              <a:rPr lang="ru-RU" dirty="0"/>
              <a:t> терапия проводится на протяжении проведения ПХТ и в течение 2- 4 дней после ее окончания. Объем должен быть равномерно распределен на 24 часа и составлять 3 л/м2/сутки (110 мл/кг массы тела для пациентов с массой тела менее 10 кг.). При слабой выраженности интоксикации и стабильного состояния пациента объем может быть в дальнейшем уменьшен до 2-2,5 л/м2/сутки. </a:t>
            </a:r>
            <a:endParaRPr lang="ru-RU" dirty="0" smtClean="0"/>
          </a:p>
          <a:p>
            <a:r>
              <a:rPr lang="ru-RU" dirty="0" smtClean="0"/>
              <a:t>o </a:t>
            </a:r>
            <a:r>
              <a:rPr lang="ru-RU" dirty="0"/>
              <a:t>При фебрильной </a:t>
            </a:r>
            <a:r>
              <a:rPr lang="ru-RU" dirty="0" err="1"/>
              <a:t>нейтропении</a:t>
            </a:r>
            <a:r>
              <a:rPr lang="ru-RU" dirty="0"/>
              <a:t> назначаются антибактериальные лекарственные препараты. </a:t>
            </a:r>
          </a:p>
        </p:txBody>
      </p:sp>
    </p:spTree>
    <p:extLst>
      <p:ext uri="{BB962C8B-B14F-4D97-AF65-F5344CB8AC3E}">
        <p14:creationId xmlns:p14="http://schemas.microsoft.com/office/powerpoint/2010/main" val="8161381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4929" y="293914"/>
            <a:ext cx="11108871" cy="5883049"/>
          </a:xfrm>
        </p:spPr>
        <p:txBody>
          <a:bodyPr>
            <a:normAutofit/>
          </a:bodyPr>
          <a:lstStyle/>
          <a:p>
            <a:r>
              <a:rPr lang="ru-RU" dirty="0"/>
              <a:t>o Следует вести (мониторинг) точные измерения баланса жидкости, чтобы предотвратить почечную токсичность и </a:t>
            </a:r>
            <a:r>
              <a:rPr lang="ru-RU" dirty="0" err="1"/>
              <a:t>гиперволемию</a:t>
            </a:r>
            <a:r>
              <a:rPr lang="ru-RU" dirty="0"/>
              <a:t>. Любая потеря жидкости из-за рвоты, жидкого стула, должна быть восстановлена внутривенно. </a:t>
            </a:r>
            <a:endParaRPr lang="ru-RU" dirty="0" smtClean="0"/>
          </a:p>
          <a:p>
            <a:r>
              <a:rPr lang="ru-RU" dirty="0" smtClean="0"/>
              <a:t>o </a:t>
            </a:r>
            <a:r>
              <a:rPr lang="ru-RU" dirty="0" err="1"/>
              <a:t>Трансфузионная</a:t>
            </a:r>
            <a:r>
              <a:rPr lang="ru-RU" dirty="0"/>
              <a:t> поддержка должна осуществляться по показаниям, с применением облученных продуктов крови</a:t>
            </a:r>
            <a:r>
              <a:rPr lang="ru-RU" dirty="0" smtClean="0"/>
              <a:t>.</a:t>
            </a:r>
          </a:p>
          <a:p>
            <a:r>
              <a:rPr lang="ru-RU" dirty="0" smtClean="0"/>
              <a:t> </a:t>
            </a:r>
            <a:r>
              <a:rPr lang="ru-RU" dirty="0"/>
              <a:t>o Всем пациентам на весь период химиотерапии, начиная с первого цикла, назначаются препараты магния исходя из физиологической потребности в магнии, которая составляет 5-15 мг/кг/сутки, в среднем 6-8 мг/кг/сутки перорально. На фоне проведения курса терапии с препаратами платины пероральный прием магния отменяется, проводится </a:t>
            </a:r>
            <a:r>
              <a:rPr lang="ru-RU" dirty="0" err="1"/>
              <a:t>инфузионная</a:t>
            </a:r>
            <a:r>
              <a:rPr lang="ru-RU" dirty="0"/>
              <a:t> терапия с добавлением 25% раствора сульфата магния** в дозе 2 </a:t>
            </a:r>
            <a:r>
              <a:rPr lang="ru-RU" dirty="0" err="1"/>
              <a:t>ммоль</a:t>
            </a:r>
            <a:r>
              <a:rPr lang="ru-RU" dirty="0"/>
              <a:t>/500 мл </a:t>
            </a:r>
            <a:r>
              <a:rPr lang="ru-RU" dirty="0" err="1"/>
              <a:t>инфузионного</a:t>
            </a:r>
            <a:r>
              <a:rPr lang="ru-RU" dirty="0"/>
              <a:t> раствора. </a:t>
            </a:r>
          </a:p>
        </p:txBody>
      </p:sp>
    </p:spTree>
    <p:extLst>
      <p:ext uri="{BB962C8B-B14F-4D97-AF65-F5344CB8AC3E}">
        <p14:creationId xmlns:p14="http://schemas.microsoft.com/office/powerpoint/2010/main" val="42522758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t>Пациентам, у которых курс химиотерапии сопровождается осложнением в виде выраженной затянувшейся </a:t>
            </a:r>
            <a:r>
              <a:rPr lang="ru-RU" dirty="0" err="1"/>
              <a:t>нейтропении</a:t>
            </a:r>
            <a:r>
              <a:rPr lang="ru-RU" dirty="0"/>
              <a:t> (вне зависимости от того, сопровождается ли она </a:t>
            </a:r>
            <a:r>
              <a:rPr lang="ru-RU" dirty="0" err="1"/>
              <a:t>нейропенической</a:t>
            </a:r>
            <a:r>
              <a:rPr lang="ru-RU" dirty="0"/>
              <a:t> лихорадкой), из-за которого был отложен следующий курс, рекомендовано использование рекомбинантного </a:t>
            </a:r>
            <a:r>
              <a:rPr lang="ru-RU" dirty="0" err="1"/>
              <a:t>гранулоцитарного</a:t>
            </a:r>
            <a:r>
              <a:rPr lang="ru-RU" dirty="0"/>
              <a:t> </a:t>
            </a:r>
            <a:r>
              <a:rPr lang="ru-RU" dirty="0" err="1"/>
              <a:t>колониестимулирующего</a:t>
            </a:r>
            <a:r>
              <a:rPr lang="ru-RU" dirty="0"/>
              <a:t> фактора человека [</a:t>
            </a:r>
            <a:r>
              <a:rPr lang="ru-RU" dirty="0" err="1"/>
              <a:t>рчГ</a:t>
            </a:r>
            <a:r>
              <a:rPr lang="ru-RU" dirty="0"/>
              <a:t>-КСФ] (Г-КСФ): Г-КСФ вводится подкожно или внутривенно в дозе в соответствии с инструкцией к применению лекарственного препарата. Его следует вводить до тех пор, пока абсолютное число нейтрофилов не будет составлять более 500/мм2 в течение, по крайней мере, двух дней подряд. Введение Г-КСФ необходимо прекратить за 48 часов начала следующего курса химиотерапии. Тем не менее, рутинное использование Г-КСФ не целесообразно. </a:t>
            </a:r>
          </a:p>
        </p:txBody>
      </p:sp>
    </p:spTree>
    <p:extLst>
      <p:ext uri="{BB962C8B-B14F-4D97-AF65-F5344CB8AC3E}">
        <p14:creationId xmlns:p14="http://schemas.microsoft.com/office/powerpoint/2010/main" val="507610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t>При дифференциальной диагностике объемных образований печени важным является феномен преждевременного полового развития, обусловленный </a:t>
            </a:r>
            <a:r>
              <a:rPr lang="ru-RU" dirty="0" err="1"/>
              <a:t>гиперпродукцией</a:t>
            </a:r>
            <a:r>
              <a:rPr lang="ru-RU" dirty="0"/>
              <a:t> бета-хорионического гонадотропина человека (β-ХГЧ), однако, данное состояние встречаются достаточно редко у пациентов с ГБ. Характерными лабораторными феноменами являются </a:t>
            </a:r>
            <a:r>
              <a:rPr lang="ru-RU" dirty="0" err="1"/>
              <a:t>микроцитарная</a:t>
            </a:r>
            <a:r>
              <a:rPr lang="ru-RU" dirty="0"/>
              <a:t> анемия, достаточно часто - реактивный тромбоцитоз, обусловленный </a:t>
            </a:r>
            <a:r>
              <a:rPr lang="ru-RU" dirty="0" err="1"/>
              <a:t>гиперпродукцией</a:t>
            </a:r>
            <a:r>
              <a:rPr lang="ru-RU" dirty="0"/>
              <a:t> </a:t>
            </a:r>
            <a:r>
              <a:rPr lang="ru-RU" dirty="0" err="1"/>
              <a:t>тромбопоэтина</a:t>
            </a:r>
            <a:r>
              <a:rPr lang="ru-RU" dirty="0"/>
              <a:t>, повышение уровня альфа-</a:t>
            </a:r>
            <a:r>
              <a:rPr lang="ru-RU" dirty="0" err="1"/>
              <a:t>фетопротеина</a:t>
            </a:r>
            <a:r>
              <a:rPr lang="ru-RU" dirty="0"/>
              <a:t> в крови, который является важнейшим маркером и лабораторным показателем, позволяющим проводить дифференциальную диагностику объемных образований печени у детей.</a:t>
            </a:r>
          </a:p>
        </p:txBody>
      </p:sp>
    </p:spTree>
    <p:extLst>
      <p:ext uri="{BB962C8B-B14F-4D97-AF65-F5344CB8AC3E}">
        <p14:creationId xmlns:p14="http://schemas.microsoft.com/office/powerpoint/2010/main" val="35663440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t>Пациентам, получающим химиотерапию, рекомендовано проведение профилактики </a:t>
            </a:r>
            <a:r>
              <a:rPr lang="ru-RU" dirty="0" err="1"/>
              <a:t>пневмоцистной</a:t>
            </a:r>
            <a:r>
              <a:rPr lang="ru-RU" dirty="0"/>
              <a:t> пневмонии с помощью #ко-</a:t>
            </a:r>
            <a:r>
              <a:rPr lang="ru-RU" dirty="0" err="1"/>
              <a:t>тримоксазола</a:t>
            </a:r>
            <a:r>
              <a:rPr lang="ru-RU" dirty="0"/>
              <a:t> [</a:t>
            </a:r>
            <a:r>
              <a:rPr lang="ru-RU" dirty="0" err="1"/>
              <a:t>Сульфаметоксазол+Триметоприм</a:t>
            </a:r>
            <a:r>
              <a:rPr lang="ru-RU" dirty="0"/>
              <a:t>]** в дозе 5 мг/кг/сутки (расчет по </a:t>
            </a:r>
            <a:r>
              <a:rPr lang="ru-RU" dirty="0" err="1"/>
              <a:t>триметоприму</a:t>
            </a:r>
            <a:r>
              <a:rPr lang="ru-RU" dirty="0"/>
              <a:t>), 3 раза в </a:t>
            </a:r>
            <a:r>
              <a:rPr lang="ru-RU" dirty="0" smtClean="0"/>
              <a:t>неделю</a:t>
            </a:r>
          </a:p>
          <a:p>
            <a:r>
              <a:rPr lang="ru-RU" dirty="0"/>
              <a:t>Пациентам, получающим химиотерапию, рекомендовано проведение профилактики тошноты и рвоты в соответствии с существующими профильными рекомендациями </a:t>
            </a:r>
            <a:endParaRPr lang="ru-RU" dirty="0" smtClean="0"/>
          </a:p>
          <a:p>
            <a:r>
              <a:rPr lang="ru-RU" dirty="0"/>
              <a:t>Не рекомендовано пациентам во время или сразу после введения #</a:t>
            </a:r>
            <a:r>
              <a:rPr lang="ru-RU" dirty="0" err="1"/>
              <a:t>цисплатина</a:t>
            </a:r>
            <a:r>
              <a:rPr lang="ru-RU" dirty="0"/>
              <a:t>** использование </a:t>
            </a:r>
            <a:r>
              <a:rPr lang="ru-RU" dirty="0" err="1"/>
              <a:t>нефротоксичных</a:t>
            </a:r>
            <a:r>
              <a:rPr lang="ru-RU" dirty="0"/>
              <a:t> антибактериальных препаратов группы </a:t>
            </a:r>
            <a:r>
              <a:rPr lang="ru-RU" dirty="0" err="1"/>
              <a:t>аминогликозидов</a:t>
            </a:r>
            <a:r>
              <a:rPr lang="ru-RU" dirty="0"/>
              <a:t> (</a:t>
            </a:r>
            <a:r>
              <a:rPr lang="ru-RU" dirty="0" err="1"/>
              <a:t>амикацин</a:t>
            </a:r>
            <a:r>
              <a:rPr lang="ru-RU" dirty="0"/>
              <a:t>**, гентамицин**), антибиотиков </a:t>
            </a:r>
            <a:r>
              <a:rPr lang="ru-RU" dirty="0" err="1"/>
              <a:t>гликопептидной</a:t>
            </a:r>
            <a:r>
              <a:rPr lang="ru-RU" dirty="0"/>
              <a:t> структуры (</a:t>
            </a:r>
            <a:r>
              <a:rPr lang="ru-RU" dirty="0" err="1"/>
              <a:t>ванкомицин</a:t>
            </a:r>
            <a:r>
              <a:rPr lang="ru-RU" dirty="0"/>
              <a:t>**)</a:t>
            </a:r>
          </a:p>
        </p:txBody>
      </p:sp>
    </p:spTree>
    <p:extLst>
      <p:ext uri="{BB962C8B-B14F-4D97-AF65-F5344CB8AC3E}">
        <p14:creationId xmlns:p14="http://schemas.microsoft.com/office/powerpoint/2010/main" val="19203167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accent1">
                    <a:lumMod val="75000"/>
                  </a:schemeClr>
                </a:solidFill>
                <a:effectLst>
                  <a:outerShdw blurRad="38100" dist="38100" dir="2700000" algn="tl">
                    <a:srgbClr val="000000">
                      <a:alpha val="43137"/>
                    </a:srgbClr>
                  </a:outerShdw>
                </a:effectLst>
              </a:rPr>
              <a:t>Медицинская реабилитация</a:t>
            </a:r>
          </a:p>
        </p:txBody>
      </p:sp>
      <p:sp>
        <p:nvSpPr>
          <p:cNvPr id="3" name="Объект 2"/>
          <p:cNvSpPr>
            <a:spLocks noGrp="1"/>
          </p:cNvSpPr>
          <p:nvPr>
            <p:ph idx="1"/>
          </p:nvPr>
        </p:nvSpPr>
        <p:spPr/>
        <p:txBody>
          <a:bodyPr>
            <a:normAutofit fontScale="92500" lnSpcReduction="20000"/>
          </a:bodyPr>
          <a:lstStyle/>
          <a:p>
            <a:r>
              <a:rPr lang="ru-RU" dirty="0"/>
              <a:t>Всем пациентам с </a:t>
            </a:r>
            <a:r>
              <a:rPr lang="ru-RU" dirty="0" err="1"/>
              <a:t>гепатобластомой</a:t>
            </a:r>
            <a:r>
              <a:rPr lang="ru-RU" dirty="0"/>
              <a:t> на всех этапах терапии заболевания, а также после завершения лечения рекомендуется комплексная реабилитация, а также при необходимости сопроводительная терапия для улучшения результатов лечения и качества жизни пациента, в зависимости от </a:t>
            </a:r>
            <a:r>
              <a:rPr lang="ru-RU" dirty="0" err="1"/>
              <a:t>коморбидной</a:t>
            </a:r>
            <a:r>
              <a:rPr lang="ru-RU" dirty="0"/>
              <a:t> патологии и осложнений основной терапии: объем, длительность и характер реабилитационных мероприятий зависит от возраста пациента на момент постановки первичного диагноза и времени проведения реабилитационных мероприятий, объема проведенного лечения (</a:t>
            </a:r>
            <a:r>
              <a:rPr lang="ru-RU" dirty="0" err="1"/>
              <a:t>полихимиотерапия</a:t>
            </a:r>
            <a:r>
              <a:rPr lang="ru-RU" dirty="0"/>
              <a:t>, хирургия и </a:t>
            </a:r>
            <a:r>
              <a:rPr lang="ru-RU" dirty="0" err="1"/>
              <a:t>д.р</a:t>
            </a:r>
            <a:r>
              <a:rPr lang="ru-RU" dirty="0"/>
              <a:t>.), сопутствующей патологии, обусловленной как ГБ (печеночная недостаточность, абдоминальный </a:t>
            </a:r>
            <a:r>
              <a:rPr lang="ru-RU" dirty="0" err="1"/>
              <a:t>компартмент</a:t>
            </a:r>
            <a:r>
              <a:rPr lang="ru-RU" dirty="0"/>
              <a:t>-синдром), так и состояниями не связанными с опухолью (врожденный порок сердца и др.).</a:t>
            </a:r>
          </a:p>
        </p:txBody>
      </p:sp>
    </p:spTree>
    <p:extLst>
      <p:ext uri="{BB962C8B-B14F-4D97-AF65-F5344CB8AC3E}">
        <p14:creationId xmlns:p14="http://schemas.microsoft.com/office/powerpoint/2010/main" val="14876501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a:t>Начало реабилитационных мероприятий зависит от стадии, группы риска, и начинается на этапах проведения первичной </a:t>
            </a:r>
            <a:r>
              <a:rPr lang="ru-RU" dirty="0" err="1"/>
              <a:t>полихимиотерапии</a:t>
            </a:r>
            <a:r>
              <a:rPr lang="ru-RU" dirty="0"/>
              <a:t> и продолжается после ее окончания на всех этапах динамического наблюдения. Реабилитация делится на медицинскую, психологическую, социальную и др. В программе принимают участие педагоги (дошкольного и школьного образования), социальные работники, психологи и врачи разных специальностей (</a:t>
            </a:r>
            <a:r>
              <a:rPr lang="ru-RU" dirty="0" err="1"/>
              <a:t>реабилитологи</a:t>
            </a:r>
            <a:r>
              <a:rPr lang="ru-RU" dirty="0"/>
              <a:t>, неврологи, эндокринологи, кардиологи, ортопеды и т.д.). Реабилитационные мероприятия должны проводиться под контролем врача - детского онколога медицинского учреждения, где пациент получал все основные этапы терапии, в региональных центрах на базе поликлиник и в специализированных </a:t>
            </a:r>
            <a:r>
              <a:rPr lang="ru-RU" dirty="0" err="1"/>
              <a:t>лечебнореабилитационных</a:t>
            </a:r>
            <a:r>
              <a:rPr lang="ru-RU" dirty="0"/>
              <a:t> центрах. Кратность реабилитации должна быть 2-3 раза в год и может быть увеличена в зависимости от </a:t>
            </a:r>
            <a:r>
              <a:rPr lang="ru-RU" dirty="0" err="1"/>
              <a:t>психо</a:t>
            </a:r>
            <a:r>
              <a:rPr lang="ru-RU" dirty="0"/>
              <a:t>-соматического статуса пациента.</a:t>
            </a:r>
          </a:p>
        </p:txBody>
      </p:sp>
    </p:spTree>
    <p:extLst>
      <p:ext uri="{BB962C8B-B14F-4D97-AF65-F5344CB8AC3E}">
        <p14:creationId xmlns:p14="http://schemas.microsoft.com/office/powerpoint/2010/main" val="12555405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solidFill>
                  <a:schemeClr val="accent1">
                    <a:lumMod val="75000"/>
                  </a:schemeClr>
                </a:solidFill>
                <a:effectLst>
                  <a:outerShdw blurRad="38100" dist="38100" dir="2700000" algn="tl">
                    <a:srgbClr val="000000">
                      <a:alpha val="43137"/>
                    </a:srgbClr>
                  </a:outerShdw>
                </a:effectLst>
              </a:rPr>
              <a:t>Профилактика и диспансерное наблюдение</a:t>
            </a:r>
          </a:p>
        </p:txBody>
      </p:sp>
      <p:sp>
        <p:nvSpPr>
          <p:cNvPr id="3" name="Объект 2"/>
          <p:cNvSpPr>
            <a:spLocks noGrp="1"/>
          </p:cNvSpPr>
          <p:nvPr>
            <p:ph idx="1"/>
          </p:nvPr>
        </p:nvSpPr>
        <p:spPr/>
        <p:txBody>
          <a:bodyPr/>
          <a:lstStyle/>
          <a:p>
            <a:r>
              <a:rPr lang="ru-RU" dirty="0"/>
              <a:t>Всем пациентам с ГБ рекомендуется проведение профилактических мероприятий и диспансерного наблюдения согласно стратификации по группам </a:t>
            </a:r>
            <a:r>
              <a:rPr lang="ru-RU" dirty="0" smtClean="0"/>
              <a:t>риска, ориентируясь </a:t>
            </a:r>
            <a:r>
              <a:rPr lang="ru-RU" dirty="0"/>
              <a:t>на время, прошедшее после окончания терапии</a:t>
            </a:r>
          </a:p>
        </p:txBody>
      </p:sp>
    </p:spTree>
    <p:extLst>
      <p:ext uri="{BB962C8B-B14F-4D97-AF65-F5344CB8AC3E}">
        <p14:creationId xmlns:p14="http://schemas.microsoft.com/office/powerpoint/2010/main" val="4095907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chemeClr val="accent1">
                    <a:lumMod val="75000"/>
                  </a:schemeClr>
                </a:solidFill>
                <a:effectLst>
                  <a:outerShdw blurRad="38100" dist="38100" dir="2700000" algn="tl">
                    <a:srgbClr val="000000">
                      <a:alpha val="43137"/>
                    </a:srgbClr>
                  </a:outerShdw>
                </a:effectLst>
              </a:rPr>
              <a:t>Диагностика</a:t>
            </a:r>
          </a:p>
        </p:txBody>
      </p:sp>
      <p:sp>
        <p:nvSpPr>
          <p:cNvPr id="3" name="Объект 2"/>
          <p:cNvSpPr>
            <a:spLocks noGrp="1"/>
          </p:cNvSpPr>
          <p:nvPr>
            <p:ph idx="1"/>
          </p:nvPr>
        </p:nvSpPr>
        <p:spPr/>
        <p:txBody>
          <a:bodyPr/>
          <a:lstStyle/>
          <a:p>
            <a:r>
              <a:rPr lang="ru-RU" dirty="0"/>
              <a:t>Терапия пациентов с ГБ носит риск-адаптированный характер и основана на выделении трех групп риска в зависимости от распространенности опухолевого процесса в печени, уровня АФП в сыворотке крови, наличия внепеченочного распространения опухоли и отдаленных метастазов</a:t>
            </a:r>
          </a:p>
        </p:txBody>
      </p:sp>
    </p:spTree>
    <p:extLst>
      <p:ext uri="{BB962C8B-B14F-4D97-AF65-F5344CB8AC3E}">
        <p14:creationId xmlns:p14="http://schemas.microsoft.com/office/powerpoint/2010/main" val="2616054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ru-RU" dirty="0"/>
              <a:t>Критерии установления диагноза: диагноз ГБ может быть установлен на основании анализа данных: 1. анамнеза; 2. </a:t>
            </a:r>
            <a:r>
              <a:rPr lang="ru-RU" dirty="0" err="1"/>
              <a:t>физикального</a:t>
            </a:r>
            <a:r>
              <a:rPr lang="ru-RU" dirty="0"/>
              <a:t> осмотра; 3. лабораторных исследований (общий анализ крови – </a:t>
            </a:r>
            <a:r>
              <a:rPr lang="ru-RU" dirty="0" err="1"/>
              <a:t>микроцитарная</a:t>
            </a:r>
            <a:r>
              <a:rPr lang="ru-RU" dirty="0"/>
              <a:t> анемия, реактивный тромбоцитоз, уровень </a:t>
            </a:r>
            <a:r>
              <a:rPr lang="ru-RU" dirty="0" err="1"/>
              <a:t>онкомаркеров</a:t>
            </a:r>
            <a:r>
              <a:rPr lang="ru-RU" dirty="0"/>
              <a:t> в крови – АФП и β-ХГЧ) 4. инструментального обследования (УЗИ органов брюшной полости, КТ органов брюшной полости, МРТ органов брюшной полости, подтверждающие наличие объемного образования печени, КТ органов грудной клетки с целью выявления возможных метастатических очагов); 5. гистологического исследования ткани опухоли, полученной при проведении биопсии. </a:t>
            </a:r>
          </a:p>
        </p:txBody>
      </p:sp>
    </p:spTree>
    <p:extLst>
      <p:ext uri="{BB962C8B-B14F-4D97-AF65-F5344CB8AC3E}">
        <p14:creationId xmlns:p14="http://schemas.microsoft.com/office/powerpoint/2010/main" val="7231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При проведении </a:t>
            </a:r>
            <a:r>
              <a:rPr lang="ru-RU" dirty="0" err="1"/>
              <a:t>визуализационных</a:t>
            </a:r>
            <a:r>
              <a:rPr lang="ru-RU" dirty="0"/>
              <a:t> методов исследования целесообразно использование контрастного усиления для детального выявления очаговых изменений в исследуемых анатомических областях, а также оценка особенностей контрастирования очаговых изменений в различные фазы контрастирования (артериальная, венозная, отсроченные фазы) </a:t>
            </a:r>
            <a:r>
              <a:rPr lang="ru-RU" dirty="0" smtClean="0"/>
              <a:t>. </a:t>
            </a:r>
            <a:r>
              <a:rPr lang="ru-RU" dirty="0"/>
              <a:t>При невозможности выполнения гистологического исследования диагноз </a:t>
            </a:r>
            <a:r>
              <a:rPr lang="ru-RU" dirty="0" err="1"/>
              <a:t>гепатобластома</a:t>
            </a:r>
            <a:r>
              <a:rPr lang="ru-RU" dirty="0"/>
              <a:t> может быть установлен без гистологической </a:t>
            </a:r>
            <a:r>
              <a:rPr lang="ru-RU" dirty="0" smtClean="0"/>
              <a:t>верификации</a:t>
            </a:r>
            <a:endParaRPr lang="ru-RU" dirty="0"/>
          </a:p>
        </p:txBody>
      </p:sp>
    </p:spTree>
    <p:extLst>
      <p:ext uri="{BB962C8B-B14F-4D97-AF65-F5344CB8AC3E}">
        <p14:creationId xmlns:p14="http://schemas.microsoft.com/office/powerpoint/2010/main" val="716856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Перед проведением отсроченного хирургического вмешательства на основании данных </a:t>
            </a:r>
            <a:r>
              <a:rPr lang="ru-RU" dirty="0" err="1"/>
              <a:t>визуализационных</a:t>
            </a:r>
            <a:r>
              <a:rPr lang="ru-RU" dirty="0"/>
              <a:t> исследований оценивается распространенность опухолевого процесса и ответ на проводимую терапию. Оценка распространенности основана на критериях PRETEXT </a:t>
            </a:r>
            <a:r>
              <a:rPr lang="ru-RU" dirty="0" smtClean="0"/>
              <a:t>и </a:t>
            </a:r>
            <a:r>
              <a:rPr lang="ru-RU" dirty="0"/>
              <a:t>в данном случае носит название POSTTEXT </a:t>
            </a:r>
            <a:r>
              <a:rPr lang="ru-RU" dirty="0" smtClean="0"/>
              <a:t>что </a:t>
            </a:r>
            <a:r>
              <a:rPr lang="ru-RU" dirty="0"/>
              <a:t>отражает предшествующее проведение ПХТ.</a:t>
            </a:r>
          </a:p>
        </p:txBody>
      </p:sp>
    </p:spTree>
    <p:extLst>
      <p:ext uri="{BB962C8B-B14F-4D97-AF65-F5344CB8AC3E}">
        <p14:creationId xmlns:p14="http://schemas.microsoft.com/office/powerpoint/2010/main" val="2035905157"/>
      </p:ext>
    </p:extLst>
  </p:cSld>
  <p:clrMapOvr>
    <a:masterClrMapping/>
  </p:clrMapOvr>
</p:sld>
</file>

<file path=ppt/theme/theme1.xml><?xml version="1.0" encoding="utf-8"?>
<a:theme xmlns:a="http://schemas.openxmlformats.org/drawingml/2006/main" name="Глубина">
  <a:themeElements>
    <a:clrScheme name="Depth">
      <a:dk1>
        <a:sysClr val="windowText" lastClr="000000"/>
      </a:dk1>
      <a:lt1>
        <a:sysClr val="window" lastClr="FFFFFF"/>
      </a:lt1>
      <a:dk2>
        <a:srgbClr val="4B4B4B"/>
      </a:dk2>
      <a:lt2>
        <a:srgbClr val="8ED5C1"/>
      </a:lt2>
      <a:accent1>
        <a:srgbClr val="73CBB2"/>
      </a:accent1>
      <a:accent2>
        <a:srgbClr val="AACD5B"/>
      </a:accent2>
      <a:accent3>
        <a:srgbClr val="65A9E1"/>
      </a:accent3>
      <a:accent4>
        <a:srgbClr val="6274D8"/>
      </a:accent4>
      <a:accent5>
        <a:srgbClr val="AB54D7"/>
      </a:accent5>
      <a:accent6>
        <a:srgbClr val="D15B37"/>
      </a:accent6>
      <a:hlink>
        <a:srgbClr val="BFE962"/>
      </a:hlink>
      <a:folHlink>
        <a:srgbClr val="C0D591"/>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47428100-C732-4B2E-A30A-5273F581A0FA}"/>
    </a:ext>
  </a:extLst>
</a:theme>
</file>

<file path=docProps/app.xml><?xml version="1.0" encoding="utf-8"?>
<Properties xmlns="http://schemas.openxmlformats.org/officeDocument/2006/extended-properties" xmlns:vt="http://schemas.openxmlformats.org/officeDocument/2006/docPropsVTypes">
  <Template>TM04033923[[fn=Глубина]]</Template>
  <TotalTime>21</TotalTime>
  <Words>4083</Words>
  <Application>Microsoft Office PowerPoint</Application>
  <PresentationFormat>Широкоэкранный</PresentationFormat>
  <Paragraphs>96</Paragraphs>
  <Slides>53</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53</vt:i4>
      </vt:variant>
    </vt:vector>
  </HeadingPairs>
  <TitlesOfParts>
    <vt:vector size="56" baseType="lpstr">
      <vt:lpstr>Arial</vt:lpstr>
      <vt:lpstr>Corbel</vt:lpstr>
      <vt:lpstr>Глубина</vt:lpstr>
      <vt:lpstr>Злокачественные опухоли печени у детей</vt:lpstr>
      <vt:lpstr>Презентация PowerPoint</vt:lpstr>
      <vt:lpstr>Этиология и патогенез</vt:lpstr>
      <vt:lpstr>Клиническая картина</vt:lpstr>
      <vt:lpstr>Презентация PowerPoint</vt:lpstr>
      <vt:lpstr>Диагностика</vt:lpstr>
      <vt:lpstr>Презентация PowerPoint</vt:lpstr>
      <vt:lpstr>Презентация PowerPoint</vt:lpstr>
      <vt:lpstr>Презентация PowerPoint</vt:lpstr>
      <vt:lpstr>Презентация PowerPoint</vt:lpstr>
      <vt:lpstr>Презентация PowerPoint</vt:lpstr>
      <vt:lpstr>Лабораторные диагностические исследования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Инструментальные диагностические исследования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Иные диагностические исследования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Лечение</vt:lpstr>
      <vt:lpstr>Презентация PowerPoint</vt:lpstr>
      <vt:lpstr>Презентация PowerPoint</vt:lpstr>
      <vt:lpstr>Презентация PowerPoint</vt:lpstr>
      <vt:lpstr>Лечение детей с гепатобластомой группы стандартного риска</vt:lpstr>
      <vt:lpstr>Презентация PowerPoint</vt:lpstr>
      <vt:lpstr>Презентация PowerPoint</vt:lpstr>
      <vt:lpstr>Презентация PowerPoint</vt:lpstr>
      <vt:lpstr>Презентация PowerPoint</vt:lpstr>
      <vt:lpstr>Проведение сопутствующей и сопроводительной терапии</vt:lpstr>
      <vt:lpstr>Презентация PowerPoint</vt:lpstr>
      <vt:lpstr>Презентация PowerPoint</vt:lpstr>
      <vt:lpstr>Презентация PowerPoint</vt:lpstr>
      <vt:lpstr>Презентация PowerPoint</vt:lpstr>
      <vt:lpstr>Медицинская реабилитация</vt:lpstr>
      <vt:lpstr>Презентация PowerPoint</vt:lpstr>
      <vt:lpstr>Профилактика и диспансерное наблюдение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Злокачественные опухоли печени у детей</dc:title>
  <dc:creator>Fenrir</dc:creator>
  <cp:lastModifiedBy>Fenrir</cp:lastModifiedBy>
  <cp:revision>3</cp:revision>
  <dcterms:created xsi:type="dcterms:W3CDTF">2020-12-31T01:12:01Z</dcterms:created>
  <dcterms:modified xsi:type="dcterms:W3CDTF">2020-12-31T01:33:29Z</dcterms:modified>
</cp:coreProperties>
</file>