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57" r:id="rId3"/>
    <p:sldId id="271" r:id="rId4"/>
    <p:sldId id="289" r:id="rId5"/>
    <p:sldId id="272" r:id="rId6"/>
    <p:sldId id="273" r:id="rId7"/>
    <p:sldId id="274" r:id="rId8"/>
    <p:sldId id="290" r:id="rId9"/>
    <p:sldId id="276" r:id="rId10"/>
    <p:sldId id="291" r:id="rId11"/>
    <p:sldId id="278" r:id="rId12"/>
    <p:sldId id="279" r:id="rId13"/>
    <p:sldId id="293" r:id="rId14"/>
    <p:sldId id="294" r:id="rId15"/>
    <p:sldId id="295" r:id="rId16"/>
    <p:sldId id="29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2" d="100"/>
          <a:sy n="82" d="100"/>
        </p:scale>
        <p:origin x="1474" y="53"/>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7240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87421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501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39263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272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97113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00757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72751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97670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36652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1110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40064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67700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4738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2163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14288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pPr/>
              <a:t>04.10.2021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pPr/>
              <a:t>‹#›</a:t>
            </a:fld>
            <a:endParaRPr lang="ru-RU"/>
          </a:p>
        </p:txBody>
      </p:sp>
    </p:spTree>
    <p:extLst>
      <p:ext uri="{BB962C8B-B14F-4D97-AF65-F5344CB8AC3E}">
        <p14:creationId xmlns:p14="http://schemas.microsoft.com/office/powerpoint/2010/main" val="211153063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937282" cy="1285884"/>
          </a:xfrm>
        </p:spPr>
        <p:txBody>
          <a:bodyPr>
            <a:noAutofit/>
          </a:bodyPr>
          <a:lstStyle/>
          <a:p>
            <a:pPr algn="ctr"/>
            <a:r>
              <a:rPr sz="3200" b="1" dirty="0">
                <a:solidFill>
                  <a:srgbClr val="C00000"/>
                </a:solidFill>
                <a:effectLst>
                  <a:outerShdw blurRad="38100" dist="38100" dir="2700000" algn="tl">
                    <a:srgbClr val="000000">
                      <a:alpha val="43137"/>
                    </a:srgbClr>
                  </a:outerShdw>
                </a:effectLst>
              </a:rPr>
              <a:t>Theme: Ancient Greek philosophy.</a:t>
            </a:r>
            <a:br>
              <a:rPr lang="ru-RU" sz="3200" b="1" dirty="0">
                <a:solidFill>
                  <a:srgbClr val="C00000"/>
                </a:solidFill>
                <a:effectLst>
                  <a:outerShdw blurRad="38100" dist="38100" dir="2700000" algn="tl">
                    <a:srgbClr val="000000">
                      <a:alpha val="43137"/>
                    </a:srgbClr>
                  </a:outerShdw>
                </a:effectLst>
              </a:rPr>
            </a:br>
            <a:r>
              <a:rPr lang="ru-RU" sz="2800" dirty="0">
                <a:solidFill>
                  <a:srgbClr val="00FFFF"/>
                </a:solidFill>
                <a:effectLst/>
                <a:latin typeface="+mn-lt"/>
              </a:rPr>
              <a:t>.</a:t>
            </a:r>
            <a:br>
              <a:rPr lang="ru-RU" sz="2800" dirty="0">
                <a:solidFill>
                  <a:srgbClr val="00FFFF"/>
                </a:solidFill>
                <a:effectLst/>
                <a:latin typeface="+mn-lt"/>
              </a:rPr>
            </a:br>
            <a:endParaRPr lang="ru-RU" sz="2800" dirty="0">
              <a:solidFill>
                <a:srgbClr val="00FFFF"/>
              </a:solidFill>
              <a:effectLst/>
              <a:latin typeface="+mn-lt"/>
            </a:endParaRPr>
          </a:p>
        </p:txBody>
      </p:sp>
      <p:sp>
        <p:nvSpPr>
          <p:cNvPr id="3" name="Подзаголовок 2"/>
          <p:cNvSpPr>
            <a:spLocks noGrp="1"/>
          </p:cNvSpPr>
          <p:nvPr>
            <p:ph type="subTitle" idx="1"/>
          </p:nvPr>
        </p:nvSpPr>
        <p:spPr>
          <a:xfrm>
            <a:off x="214282" y="857232"/>
            <a:ext cx="8715436" cy="6000768"/>
          </a:xfrm>
        </p:spPr>
        <p:txBody>
          <a:bodyPr>
            <a:normAutofit lnSpcReduction="10000"/>
          </a:bodyPr>
          <a:lstStyle/>
          <a:p>
            <a:pPr algn="ctr">
              <a:spcBef>
                <a:spcPts val="0"/>
              </a:spcBef>
            </a:pPr>
            <a:r>
              <a:rPr lang="en-US" sz="2800" dirty="0">
                <a:solidFill>
                  <a:schemeClr val="tx1"/>
                </a:solidFill>
              </a:rPr>
              <a:t>The term </a:t>
            </a:r>
            <a:r>
              <a:rPr lang="en-US" sz="2800" dirty="0">
                <a:solidFill>
                  <a:srgbClr val="C00000"/>
                </a:solidFill>
              </a:rPr>
              <a:t>“antique” </a:t>
            </a:r>
            <a:r>
              <a:rPr lang="en-US" sz="2800" dirty="0">
                <a:solidFill>
                  <a:schemeClr val="tx1"/>
                </a:solidFill>
              </a:rPr>
              <a:t>is used in the signification of history, culture and philosophy of Ancient Greek and Rome. Ancient philosophy covers nearly one thousand years of history. That arises in Ancient Greece in the middle of the first millennium Before Christians. </a:t>
            </a:r>
            <a:endParaRPr lang="ru-RU" sz="2800" dirty="0">
              <a:solidFill>
                <a:schemeClr val="tx1"/>
              </a:solidFill>
            </a:endParaRPr>
          </a:p>
          <a:p>
            <a:pPr algn="ctr">
              <a:spcBef>
                <a:spcPts val="0"/>
              </a:spcBef>
            </a:pPr>
            <a:r>
              <a:rPr lang="en-US" sz="2800" dirty="0">
                <a:solidFill>
                  <a:schemeClr val="tx1"/>
                </a:solidFill>
              </a:rPr>
              <a:t>Particular feature of Ancient philosophy is the formation of qualitatively new method of spiritual self-consciousness. In the first ancient philosophers take place beautiful </a:t>
            </a:r>
            <a:r>
              <a:rPr lang="en-US" sz="2800" i="1" dirty="0">
                <a:solidFill>
                  <a:srgbClr val="C00000"/>
                </a:solidFill>
              </a:rPr>
              <a:t>logical form</a:t>
            </a:r>
            <a:r>
              <a:rPr lang="en-US" sz="2800" dirty="0">
                <a:solidFill>
                  <a:srgbClr val="C00000"/>
                </a:solidFill>
              </a:rPr>
              <a:t> </a:t>
            </a:r>
            <a:r>
              <a:rPr lang="en-US" sz="2800" dirty="0">
                <a:solidFill>
                  <a:schemeClr val="tx1"/>
                </a:solidFill>
              </a:rPr>
              <a:t>and </a:t>
            </a:r>
            <a:r>
              <a:rPr lang="en-US" sz="2800" i="1" dirty="0">
                <a:solidFill>
                  <a:srgbClr val="C00000"/>
                </a:solidFill>
              </a:rPr>
              <a:t>rational reflection of the world</a:t>
            </a:r>
            <a:r>
              <a:rPr lang="en-US" sz="2800" dirty="0">
                <a:solidFill>
                  <a:schemeClr val="tx1"/>
                </a:solidFill>
              </a:rPr>
              <a:t>. In Ancient Greek philosophy universe is considered as regulated system, the space full of sense, absolute sense. And man is included in this general and obligatory order. </a:t>
            </a:r>
            <a:endParaRPr lang="ru-RU" sz="2800" dirty="0">
              <a:solidFill>
                <a:schemeClr val="tx1"/>
              </a:solidFill>
            </a:endParaRPr>
          </a:p>
          <a:p>
            <a:pPr algn="l"/>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142875"/>
            <a:ext cx="9144000" cy="6715125"/>
          </a:xfrm>
        </p:spPr>
        <p:txBody>
          <a:bodyPr>
            <a:noAutofit/>
          </a:bodyPr>
          <a:lstStyle/>
          <a:p>
            <a:pPr algn="ctr">
              <a:spcBef>
                <a:spcPts val="0"/>
              </a:spcBef>
              <a:buNone/>
            </a:pPr>
            <a:r>
              <a:rPr lang="en-US" sz="2600" dirty="0">
                <a:solidFill>
                  <a:schemeClr val="tx1"/>
                </a:solidFill>
              </a:rPr>
              <a:t>The term </a:t>
            </a:r>
            <a:r>
              <a:rPr lang="en-US" sz="2600" b="1" dirty="0">
                <a:solidFill>
                  <a:srgbClr val="C00000"/>
                </a:solidFill>
              </a:rPr>
              <a:t>“sophist” </a:t>
            </a:r>
            <a:r>
              <a:rPr lang="en-US" sz="2600" dirty="0">
                <a:solidFill>
                  <a:schemeClr val="tx1"/>
                </a:solidFill>
              </a:rPr>
              <a:t>means “wise man”, expert of knowledge, however knowledge of sophist’s was superficial and not effective, because they didn’t pursue a goal the search of truth. </a:t>
            </a:r>
          </a:p>
          <a:p>
            <a:pPr algn="ctr">
              <a:spcBef>
                <a:spcPts val="0"/>
              </a:spcBef>
              <a:buNone/>
            </a:pPr>
            <a:r>
              <a:rPr lang="en-US" sz="2600" dirty="0">
                <a:solidFill>
                  <a:schemeClr val="tx1"/>
                </a:solidFill>
              </a:rPr>
              <a:t>They took money for their classes (they were erudite persons), and sought theirs profit. It was negative in sophists. </a:t>
            </a:r>
            <a:br>
              <a:rPr lang="en-US" sz="2600" dirty="0">
                <a:solidFill>
                  <a:schemeClr val="tx1"/>
                </a:solidFill>
              </a:rPr>
            </a:br>
            <a:r>
              <a:rPr lang="en-US" sz="2600" dirty="0">
                <a:solidFill>
                  <a:schemeClr val="tx1"/>
                </a:solidFill>
              </a:rPr>
              <a:t>Sophists taught and developed </a:t>
            </a:r>
            <a:r>
              <a:rPr lang="en-US" sz="2600" b="1" dirty="0">
                <a:solidFill>
                  <a:srgbClr val="C00000"/>
                </a:solidFill>
              </a:rPr>
              <a:t>rhetoric</a:t>
            </a:r>
            <a:r>
              <a:rPr lang="en-US" sz="2600" dirty="0">
                <a:solidFill>
                  <a:schemeClr val="tx1"/>
                </a:solidFill>
              </a:rPr>
              <a:t>, art of beautiful speaking, art of argumentation and dispute. Truth wasn’t important for their, sophists denied existence of objective truth, all truth is subjective. Any opinion can be proven with the help of rhetoric. </a:t>
            </a:r>
            <a:endParaRPr lang="ru-RU" sz="2600" dirty="0">
              <a:solidFill>
                <a:schemeClr val="tx1"/>
              </a:solidFill>
            </a:endParaRPr>
          </a:p>
          <a:p>
            <a:pPr algn="ctr">
              <a:spcBef>
                <a:spcPts val="0"/>
              </a:spcBef>
              <a:buNone/>
            </a:pPr>
            <a:r>
              <a:rPr lang="en-US" sz="2600" dirty="0">
                <a:solidFill>
                  <a:schemeClr val="tx1"/>
                </a:solidFill>
              </a:rPr>
              <a:t>Great positive meaning of sophistical philosophy is in </a:t>
            </a:r>
            <a:r>
              <a:rPr lang="en-US" sz="2600" i="1" dirty="0">
                <a:solidFill>
                  <a:srgbClr val="C00000"/>
                </a:solidFill>
              </a:rPr>
              <a:t>anthropological turn</a:t>
            </a:r>
            <a:r>
              <a:rPr lang="en-US" sz="2600" dirty="0">
                <a:solidFill>
                  <a:schemeClr val="tx1"/>
                </a:solidFill>
              </a:rPr>
              <a:t>. They transferred the main attention of philosophy from problem of nature to problem of man. </a:t>
            </a:r>
            <a:endParaRPr lang="ru-RU" sz="2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916560" y="0"/>
            <a:ext cx="5227440" cy="6643710"/>
          </a:xfrm>
        </p:spPr>
        <p:txBody>
          <a:bodyPr>
            <a:noAutofit/>
          </a:bodyPr>
          <a:lstStyle/>
          <a:p>
            <a:pPr algn="ctr">
              <a:spcBef>
                <a:spcPts val="0"/>
              </a:spcBef>
              <a:buNone/>
            </a:pPr>
            <a:r>
              <a:rPr lang="en-US" sz="3000" dirty="0">
                <a:solidFill>
                  <a:schemeClr val="tx1"/>
                </a:solidFill>
              </a:rPr>
              <a:t>The base of world outlook of the first and famous sophist </a:t>
            </a:r>
            <a:r>
              <a:rPr lang="en-US" sz="3000" b="1" i="1" dirty="0">
                <a:solidFill>
                  <a:srgbClr val="C00000"/>
                </a:solidFill>
              </a:rPr>
              <a:t>Protagoras</a:t>
            </a:r>
            <a:r>
              <a:rPr lang="en-US" sz="3000" dirty="0">
                <a:solidFill>
                  <a:schemeClr val="tx1"/>
                </a:solidFill>
              </a:rPr>
              <a:t> was formed from interpretation of Heraclitus philosophy</a:t>
            </a:r>
            <a:r>
              <a:rPr lang="ru-RU" sz="3000" dirty="0">
                <a:solidFill>
                  <a:schemeClr val="tx1"/>
                </a:solidFill>
              </a:rPr>
              <a:t>.</a:t>
            </a:r>
          </a:p>
          <a:p>
            <a:pPr algn="ctr">
              <a:spcBef>
                <a:spcPts val="0"/>
              </a:spcBef>
              <a:buNone/>
            </a:pPr>
            <a:r>
              <a:rPr lang="en-US" sz="3000" dirty="0">
                <a:solidFill>
                  <a:schemeClr val="tx1"/>
                </a:solidFill>
              </a:rPr>
              <a:t>According to Protagoras, any opinion is true, because there are two opposite statements about every thing. </a:t>
            </a:r>
            <a:endParaRPr lang="ru-RU" sz="3000" dirty="0">
              <a:solidFill>
                <a:schemeClr val="tx1"/>
              </a:solidFill>
            </a:endParaRPr>
          </a:p>
          <a:p>
            <a:pPr algn="ctr">
              <a:spcBef>
                <a:spcPts val="0"/>
              </a:spcBef>
              <a:buNone/>
            </a:pPr>
            <a:r>
              <a:rPr lang="en-US" sz="3000" dirty="0">
                <a:solidFill>
                  <a:schemeClr val="tx1"/>
                </a:solidFill>
              </a:rPr>
              <a:t>Protagoras was the founder of </a:t>
            </a:r>
            <a:r>
              <a:rPr lang="en-US" sz="3000" i="1" dirty="0">
                <a:solidFill>
                  <a:srgbClr val="C00000"/>
                </a:solidFill>
              </a:rPr>
              <a:t>philosophical subjectivism</a:t>
            </a:r>
            <a:r>
              <a:rPr lang="en-US" sz="3000" dirty="0">
                <a:solidFill>
                  <a:schemeClr val="tx1"/>
                </a:solidFill>
              </a:rPr>
              <a:t>.</a:t>
            </a:r>
            <a:endParaRPr lang="ru-RU" sz="3000" dirty="0">
              <a:solidFill>
                <a:schemeClr val="tx1"/>
              </a:solidFill>
            </a:endParaRPr>
          </a:p>
          <a:p>
            <a:pPr algn="ctr">
              <a:spcBef>
                <a:spcPts val="0"/>
              </a:spcBef>
              <a:buNone/>
            </a:pPr>
            <a:endParaRPr lang="ru-RU" sz="3000" dirty="0">
              <a:solidFill>
                <a:srgbClr val="FFFF0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8" y="10477"/>
            <a:ext cx="3888432" cy="4032448"/>
          </a:xfrm>
          <a:prstGeom prst="rect">
            <a:avLst/>
          </a:prstGeom>
        </p:spPr>
      </p:pic>
      <p:sp>
        <p:nvSpPr>
          <p:cNvPr id="5" name="Прямоугольник 4"/>
          <p:cNvSpPr/>
          <p:nvPr/>
        </p:nvSpPr>
        <p:spPr>
          <a:xfrm>
            <a:off x="124300" y="4164305"/>
            <a:ext cx="3792260" cy="2492990"/>
          </a:xfrm>
          <a:prstGeom prst="rect">
            <a:avLst/>
          </a:prstGeom>
        </p:spPr>
        <p:txBody>
          <a:bodyPr wrap="square">
            <a:spAutoFit/>
          </a:bodyPr>
          <a:lstStyle/>
          <a:p>
            <a:pPr marL="342900" lvl="0" indent="-342900" algn="ctr" defTabSz="457200">
              <a:spcBef>
                <a:spcPts val="1000"/>
              </a:spcBef>
              <a:buClr>
                <a:srgbClr val="FFCA08"/>
              </a:buClr>
              <a:buSzPct val="80000"/>
            </a:pPr>
            <a:r>
              <a:rPr lang="en-US" sz="2600" b="1" i="1" dirty="0">
                <a:solidFill>
                  <a:srgbClr val="C00000"/>
                </a:solidFill>
              </a:rPr>
              <a:t>“Man is the measure of all things, of those which are that they are and of those which are not that they are not”</a:t>
            </a:r>
            <a:endParaRPr lang="ru-RU" sz="26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77" y="3717031"/>
            <a:ext cx="8928992" cy="3411137"/>
          </a:xfrm>
        </p:spPr>
        <p:txBody>
          <a:bodyPr>
            <a:noAutofit/>
          </a:bodyPr>
          <a:lstStyle/>
          <a:p>
            <a:pPr algn="ctr">
              <a:spcBef>
                <a:spcPts val="0"/>
              </a:spcBef>
            </a:pPr>
            <a:r>
              <a:rPr lang="en-US" sz="2600" b="1" i="1" dirty="0">
                <a:solidFill>
                  <a:srgbClr val="C00000"/>
                </a:solidFill>
              </a:rPr>
              <a:t>Socrates</a:t>
            </a:r>
            <a:r>
              <a:rPr lang="ru-RU" sz="2600" b="1" i="1" dirty="0">
                <a:solidFill>
                  <a:srgbClr val="C00000"/>
                </a:solidFill>
              </a:rPr>
              <a:t> </a:t>
            </a:r>
            <a:r>
              <a:rPr lang="en-US" sz="2600" dirty="0">
                <a:solidFill>
                  <a:schemeClr val="tx1"/>
                </a:solidFill>
              </a:rPr>
              <a:t>(</a:t>
            </a:r>
            <a:r>
              <a:rPr lang="ru-RU" sz="2600" dirty="0">
                <a:solidFill>
                  <a:schemeClr val="tx1"/>
                </a:solidFill>
              </a:rPr>
              <a:t> 470 </a:t>
            </a:r>
            <a:r>
              <a:rPr lang="en-US" sz="2600" dirty="0">
                <a:solidFill>
                  <a:schemeClr val="tx1"/>
                </a:solidFill>
              </a:rPr>
              <a:t>or</a:t>
            </a:r>
            <a:r>
              <a:rPr lang="ru-RU" sz="2600" dirty="0">
                <a:solidFill>
                  <a:schemeClr val="tx1"/>
                </a:solidFill>
              </a:rPr>
              <a:t> 469 </a:t>
            </a:r>
            <a:r>
              <a:rPr lang="en-US" sz="2600" dirty="0">
                <a:solidFill>
                  <a:schemeClr val="tx1"/>
                </a:solidFill>
              </a:rPr>
              <a:t>-</a:t>
            </a:r>
            <a:r>
              <a:rPr lang="ru-RU" sz="2600" dirty="0">
                <a:solidFill>
                  <a:schemeClr val="tx1"/>
                </a:solidFill>
              </a:rPr>
              <a:t>399 </a:t>
            </a:r>
            <a:r>
              <a:rPr lang="en-US" sz="2600" dirty="0">
                <a:solidFill>
                  <a:schemeClr val="tx1"/>
                </a:solidFill>
              </a:rPr>
              <a:t>B.C.) He was son of Sophroniscus an Athenian stone mason and sculptor </a:t>
            </a:r>
            <a:r>
              <a:rPr lang="en-US" sz="2600" dirty="0">
                <a:solidFill>
                  <a:schemeClr val="tx1"/>
                </a:solidFill>
                <a:latin typeface="open-sans"/>
              </a:rPr>
              <a:t>and Phaenarete, a midwife</a:t>
            </a:r>
            <a:r>
              <a:rPr lang="en-US" sz="2600" dirty="0">
                <a:solidFill>
                  <a:schemeClr val="tx1"/>
                </a:solidFill>
              </a:rPr>
              <a:t>.</a:t>
            </a:r>
          </a:p>
          <a:p>
            <a:pPr algn="ctr">
              <a:spcBef>
                <a:spcPts val="0"/>
              </a:spcBef>
            </a:pPr>
            <a:r>
              <a:rPr lang="ru-RU" sz="2600" dirty="0">
                <a:solidFill>
                  <a:schemeClr val="tx1"/>
                </a:solidFill>
                <a:latin typeface="inherit"/>
                <a:ea typeface="Times New Roman" panose="02020603050405020304" pitchFamily="18" charset="0"/>
                <a:cs typeface="Courier New" panose="02070309020205020404" pitchFamily="49" charset="0"/>
              </a:rPr>
              <a:t>In 399 BC </a:t>
            </a:r>
            <a:r>
              <a:rPr lang="ru-RU" sz="2600" dirty="0" err="1">
                <a:solidFill>
                  <a:schemeClr val="tx1"/>
                </a:solidFill>
                <a:latin typeface="inherit"/>
                <a:ea typeface="Times New Roman" panose="02020603050405020304" pitchFamily="18" charset="0"/>
                <a:cs typeface="Courier New" panose="02070309020205020404" pitchFamily="49" charset="0"/>
              </a:rPr>
              <a:t>Socrates</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is</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accused</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of</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introducing</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other</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deities</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corrupts</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the</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youth</a:t>
            </a:r>
            <a:r>
              <a:rPr lang="ru-RU" sz="2600" dirty="0">
                <a:solidFill>
                  <a:schemeClr val="tx1"/>
                </a:solidFill>
                <a:latin typeface="inherit"/>
                <a:ea typeface="Times New Roman" panose="02020603050405020304" pitchFamily="18" charset="0"/>
                <a:cs typeface="Courier New" panose="02070309020205020404" pitchFamily="49" charset="0"/>
              </a:rPr>
              <a:t> - </a:t>
            </a:r>
            <a:r>
              <a:rPr lang="ru-RU" sz="2600" i="1" dirty="0" err="1">
                <a:solidFill>
                  <a:schemeClr val="tx1"/>
                </a:solidFill>
                <a:latin typeface="inherit"/>
                <a:ea typeface="Times New Roman" panose="02020603050405020304" pitchFamily="18" charset="0"/>
                <a:cs typeface="Courier New" panose="02070309020205020404" pitchFamily="49" charset="0"/>
              </a:rPr>
              <a:t>he</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was</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punished</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by</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death</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Socrates</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was</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sentenced</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to</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death</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by</a:t>
            </a:r>
            <a:r>
              <a:rPr lang="ru-RU" sz="2400" dirty="0">
                <a:solidFill>
                  <a:schemeClr val="tx1"/>
                </a:solidFill>
                <a:latin typeface="inherit"/>
                <a:ea typeface="Times New Roman" panose="02020603050405020304" pitchFamily="18" charset="0"/>
                <a:cs typeface="Courier New" panose="02070309020205020404" pitchFamily="49" charset="0"/>
              </a:rPr>
              <a:t> 500 </a:t>
            </a:r>
            <a:r>
              <a:rPr lang="ru-RU" sz="2400" dirty="0" err="1">
                <a:solidFill>
                  <a:schemeClr val="tx1"/>
                </a:solidFill>
                <a:latin typeface="inherit"/>
                <a:ea typeface="Times New Roman" panose="02020603050405020304" pitchFamily="18" charset="0"/>
                <a:cs typeface="Courier New" panose="02070309020205020404" pitchFamily="49" charset="0"/>
              </a:rPr>
              <a:t>people</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of</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the</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court</a:t>
            </a:r>
            <a:r>
              <a:rPr lang="ru-RU" sz="2400" dirty="0">
                <a:solidFill>
                  <a:schemeClr val="tx1"/>
                </a:solidFill>
                <a:latin typeface="inherit"/>
                <a:ea typeface="Times New Roman" panose="02020603050405020304" pitchFamily="18" charset="0"/>
                <a:cs typeface="Courier New" panose="02070309020205020404" pitchFamily="49" charset="0"/>
              </a:rPr>
              <a:t>. 361 </a:t>
            </a:r>
            <a:r>
              <a:rPr lang="ru-RU" sz="2400" dirty="0" err="1">
                <a:solidFill>
                  <a:schemeClr val="tx1"/>
                </a:solidFill>
                <a:latin typeface="inherit"/>
                <a:ea typeface="Times New Roman" panose="02020603050405020304" pitchFamily="18" charset="0"/>
                <a:cs typeface="Courier New" panose="02070309020205020404" pitchFamily="49" charset="0"/>
              </a:rPr>
              <a:t>votes</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for</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the</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death</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of</a:t>
            </a:r>
            <a:r>
              <a:rPr lang="ru-RU" sz="2400" dirty="0">
                <a:solidFill>
                  <a:schemeClr val="tx1"/>
                </a:solidFill>
                <a:latin typeface="inherit"/>
                <a:ea typeface="Times New Roman" panose="02020603050405020304" pitchFamily="18" charset="0"/>
                <a:cs typeface="Courier New" panose="02070309020205020404" pitchFamily="49" charset="0"/>
              </a:rPr>
              <a:t> </a:t>
            </a:r>
            <a:r>
              <a:rPr lang="ru-RU" sz="2400" dirty="0" err="1">
                <a:solidFill>
                  <a:schemeClr val="tx1"/>
                </a:solidFill>
                <a:latin typeface="inherit"/>
                <a:ea typeface="Times New Roman" panose="02020603050405020304" pitchFamily="18" charset="0"/>
                <a:cs typeface="Courier New" panose="02070309020205020404" pitchFamily="49" charset="0"/>
              </a:rPr>
              <a:t>Socrates</a:t>
            </a:r>
            <a:r>
              <a:rPr lang="ru-RU" sz="2400" dirty="0">
                <a:solidFill>
                  <a:schemeClr val="tx1"/>
                </a:solidFill>
                <a:latin typeface="inherit"/>
                <a:ea typeface="Times New Roman" panose="02020603050405020304" pitchFamily="18" charset="0"/>
                <a:cs typeface="Courier New" panose="02070309020205020404" pitchFamily="49" charset="0"/>
              </a:rPr>
              <a:t>.</a:t>
            </a:r>
            <a:r>
              <a:rPr lang="en-US" sz="2400" dirty="0">
                <a:solidFill>
                  <a:schemeClr val="tx1"/>
                </a:solidFill>
              </a:rPr>
              <a:t> </a:t>
            </a:r>
            <a:r>
              <a:rPr lang="en-US" sz="2600" i="1" dirty="0">
                <a:solidFill>
                  <a:schemeClr val="tx1"/>
                </a:solidFill>
                <a:latin typeface="inherit"/>
                <a:ea typeface="Times New Roman" panose="02020603050405020304" pitchFamily="18" charset="0"/>
                <a:cs typeface="Courier New" panose="02070309020205020404" pitchFamily="49" charset="0"/>
              </a:rPr>
              <a:t>He</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drank</a:t>
            </a:r>
            <a:r>
              <a:rPr lang="ru-RU" sz="2600" i="1" dirty="0">
                <a:solidFill>
                  <a:schemeClr val="tx1"/>
                </a:solidFill>
                <a:latin typeface="inherit"/>
                <a:ea typeface="Times New Roman" panose="02020603050405020304" pitchFamily="18" charset="0"/>
                <a:cs typeface="Courier New" panose="02070309020205020404" pitchFamily="49" charset="0"/>
              </a:rPr>
              <a:t> a </a:t>
            </a:r>
            <a:r>
              <a:rPr lang="ru-RU" sz="2600" i="1" dirty="0" err="1">
                <a:solidFill>
                  <a:schemeClr val="tx1"/>
                </a:solidFill>
                <a:latin typeface="inherit"/>
                <a:ea typeface="Times New Roman" panose="02020603050405020304" pitchFamily="18" charset="0"/>
                <a:cs typeface="Courier New" panose="02070309020205020404" pitchFamily="49" charset="0"/>
              </a:rPr>
              <a:t>cup</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of</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i="1" dirty="0" err="1">
                <a:solidFill>
                  <a:schemeClr val="tx1"/>
                </a:solidFill>
                <a:latin typeface="inherit"/>
                <a:ea typeface="Times New Roman" panose="02020603050405020304" pitchFamily="18" charset="0"/>
                <a:cs typeface="Courier New" panose="02070309020205020404" pitchFamily="49" charset="0"/>
              </a:rPr>
              <a:t>poison</a:t>
            </a:r>
            <a:r>
              <a:rPr lang="ru-RU" sz="2600" i="1"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in</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the</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presence</a:t>
            </a:r>
            <a:r>
              <a:rPr lang="ru-RU" sz="2600" dirty="0">
                <a:solidFill>
                  <a:schemeClr val="tx1"/>
                </a:solidFill>
                <a:latin typeface="inherit"/>
                <a:ea typeface="Times New Roman" panose="02020603050405020304" pitchFamily="18" charset="0"/>
                <a:cs typeface="Courier New" panose="02070309020205020404" pitchFamily="49" charset="0"/>
              </a:rPr>
              <a:t> </a:t>
            </a:r>
            <a:r>
              <a:rPr lang="ru-RU" sz="2600" dirty="0" err="1">
                <a:solidFill>
                  <a:schemeClr val="tx1"/>
                </a:solidFill>
                <a:latin typeface="inherit"/>
                <a:ea typeface="Times New Roman" panose="02020603050405020304" pitchFamily="18" charset="0"/>
                <a:cs typeface="Courier New" panose="02070309020205020404" pitchFamily="49" charset="0"/>
              </a:rPr>
              <a:t>of</a:t>
            </a:r>
            <a:r>
              <a:rPr lang="ru-RU" sz="2600" dirty="0">
                <a:solidFill>
                  <a:schemeClr val="tx1"/>
                </a:solidFill>
                <a:latin typeface="inherit"/>
                <a:ea typeface="Times New Roman" panose="02020603050405020304" pitchFamily="18" charset="0"/>
                <a:cs typeface="Courier New" panose="02070309020205020404" pitchFamily="49" charset="0"/>
              </a:rPr>
              <a:t> </a:t>
            </a:r>
            <a:r>
              <a:rPr lang="en-US" sz="2600" dirty="0">
                <a:solidFill>
                  <a:schemeClr val="tx1"/>
                </a:solidFill>
                <a:latin typeface="inherit"/>
                <a:ea typeface="Times New Roman" panose="02020603050405020304" pitchFamily="18" charset="0"/>
                <a:cs typeface="Courier New" panose="02070309020205020404" pitchFamily="49" charset="0"/>
              </a:rPr>
              <a:t>students </a:t>
            </a:r>
            <a:r>
              <a:rPr lang="ru-RU" sz="2600" dirty="0">
                <a:solidFill>
                  <a:schemeClr val="tx1"/>
                </a:solidFill>
                <a:latin typeface="inherit"/>
                <a:ea typeface="Times New Roman" panose="02020603050405020304" pitchFamily="18" charset="0"/>
                <a:cs typeface="Courier New" panose="02070309020205020404" pitchFamily="49" charset="0"/>
              </a:rPr>
              <a:t>(</a:t>
            </a:r>
            <a:r>
              <a:rPr lang="en-US" sz="2600" dirty="0">
                <a:solidFill>
                  <a:schemeClr val="tx1"/>
                </a:solidFill>
                <a:latin typeface="inherit"/>
                <a:ea typeface="Times New Roman" panose="02020603050405020304" pitchFamily="18" charset="0"/>
                <a:cs typeface="Courier New" panose="02070309020205020404" pitchFamily="49" charset="0"/>
              </a:rPr>
              <a:t>on the picture</a:t>
            </a:r>
            <a:r>
              <a:rPr lang="ru-RU" sz="2600" dirty="0">
                <a:solidFill>
                  <a:schemeClr val="tx1"/>
                </a:solidFill>
                <a:latin typeface="inherit"/>
                <a:ea typeface="Times New Roman" panose="02020603050405020304" pitchFamily="18" charset="0"/>
                <a:cs typeface="Courier New" panose="02070309020205020404" pitchFamily="49" charset="0"/>
              </a:rPr>
              <a:t>).</a:t>
            </a:r>
            <a:r>
              <a:rPr lang="en-US" sz="2400" dirty="0">
                <a:solidFill>
                  <a:schemeClr val="tx1"/>
                </a:solidFill>
              </a:rPr>
              <a:t> </a:t>
            </a:r>
            <a:endParaRPr lang="en-US" sz="26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7344816" cy="37890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892480" cy="5569272"/>
          </a:xfrm>
        </p:spPr>
        <p:txBody>
          <a:bodyPr>
            <a:noAutofit/>
          </a:bodyPr>
          <a:lstStyle/>
          <a:p>
            <a:pPr algn="ctr">
              <a:spcBef>
                <a:spcPts val="0"/>
              </a:spcBef>
            </a:pPr>
            <a:r>
              <a:rPr lang="en-US" sz="3000" dirty="0">
                <a:solidFill>
                  <a:schemeClr val="tx1"/>
                </a:solidFill>
              </a:rPr>
              <a:t>Socrates </a:t>
            </a:r>
            <a:r>
              <a:rPr lang="en-US" sz="3000" i="1" dirty="0">
                <a:solidFill>
                  <a:srgbClr val="C00000"/>
                </a:solidFill>
              </a:rPr>
              <a:t>nothing wrote</a:t>
            </a:r>
            <a:r>
              <a:rPr lang="en-US" sz="3000" dirty="0">
                <a:solidFill>
                  <a:schemeClr val="tx1"/>
                </a:solidFill>
              </a:rPr>
              <a:t>, because he supposed that only </a:t>
            </a:r>
            <a:r>
              <a:rPr lang="en-US" sz="3000" i="1" dirty="0">
                <a:solidFill>
                  <a:srgbClr val="C00000"/>
                </a:solidFill>
              </a:rPr>
              <a:t>living word </a:t>
            </a:r>
            <a:r>
              <a:rPr lang="en-US" sz="3000" dirty="0">
                <a:solidFill>
                  <a:schemeClr val="tx1"/>
                </a:solidFill>
              </a:rPr>
              <a:t>can send his thoughts through the verbal dialogue. Evidence of his life and activities must come from the writings of </a:t>
            </a:r>
            <a:r>
              <a:rPr lang="en-US" sz="3000" dirty="0">
                <a:solidFill>
                  <a:srgbClr val="C00000"/>
                </a:solidFill>
              </a:rPr>
              <a:t>Plato</a:t>
            </a:r>
            <a:r>
              <a:rPr lang="en-US" sz="3000" dirty="0">
                <a:solidFill>
                  <a:schemeClr val="tx1"/>
                </a:solidFill>
              </a:rPr>
              <a:t> and </a:t>
            </a:r>
            <a:r>
              <a:rPr lang="en-US" sz="3000" dirty="0">
                <a:solidFill>
                  <a:srgbClr val="C00000"/>
                </a:solidFill>
              </a:rPr>
              <a:t>Xenophon</a:t>
            </a:r>
            <a:r>
              <a:rPr lang="ru-RU" sz="3000" dirty="0">
                <a:solidFill>
                  <a:srgbClr val="C00000"/>
                </a:solidFill>
              </a:rPr>
              <a:t> </a:t>
            </a:r>
            <a:r>
              <a:rPr lang="ru-RU" sz="3000" dirty="0">
                <a:solidFill>
                  <a:schemeClr val="tx1"/>
                </a:solidFill>
              </a:rPr>
              <a:t>(</a:t>
            </a:r>
            <a:r>
              <a:rPr lang="en-US" sz="3000" dirty="0">
                <a:solidFill>
                  <a:schemeClr val="tx1"/>
                </a:solidFill>
                <a:latin typeface="arial" panose="020B0604020202020204" pitchFamily="34" charset="0"/>
              </a:rPr>
              <a:t>historian</a:t>
            </a:r>
            <a:r>
              <a:rPr lang="ru-RU" sz="3000" dirty="0">
                <a:solidFill>
                  <a:schemeClr val="tx1"/>
                </a:solidFill>
              </a:rPr>
              <a:t>).</a:t>
            </a:r>
            <a:br>
              <a:rPr lang="en-US" sz="3000" dirty="0">
                <a:solidFill>
                  <a:schemeClr val="tx1"/>
                </a:solidFill>
              </a:rPr>
            </a:br>
            <a:r>
              <a:rPr lang="en-US" sz="3000" dirty="0">
                <a:solidFill>
                  <a:prstClr val="black"/>
                </a:solidFill>
                <a:ea typeface="+mn-ea"/>
                <a:cs typeface="+mn-cs"/>
              </a:rPr>
              <a:t>He went on the streets of Athens and asked people about </a:t>
            </a:r>
            <a:r>
              <a:rPr lang="en-US" sz="3000" i="1" dirty="0">
                <a:solidFill>
                  <a:srgbClr val="C00000"/>
                </a:solidFill>
                <a:ea typeface="+mn-ea"/>
                <a:cs typeface="+mn-cs"/>
              </a:rPr>
              <a:t>sense of human being</a:t>
            </a:r>
            <a:r>
              <a:rPr lang="en-US" sz="3000" dirty="0">
                <a:solidFill>
                  <a:srgbClr val="C00000"/>
                </a:solidFill>
                <a:ea typeface="+mn-ea"/>
                <a:cs typeface="+mn-cs"/>
              </a:rPr>
              <a:t>. </a:t>
            </a:r>
            <a:r>
              <a:rPr lang="en-US" sz="3000" dirty="0">
                <a:solidFill>
                  <a:prstClr val="black"/>
                </a:solidFill>
                <a:ea typeface="+mn-ea"/>
                <a:cs typeface="+mn-cs"/>
              </a:rPr>
              <a:t>Socrates looked like a </a:t>
            </a:r>
            <a:r>
              <a:rPr lang="en-US" sz="3000" i="1" dirty="0">
                <a:solidFill>
                  <a:prstClr val="black"/>
                </a:solidFill>
                <a:ea typeface="+mn-ea"/>
                <a:cs typeface="+mn-cs"/>
              </a:rPr>
              <a:t>folk wise man</a:t>
            </a:r>
            <a:r>
              <a:rPr lang="en-US" sz="3000" dirty="0">
                <a:solidFill>
                  <a:prstClr val="black"/>
                </a:solidFill>
                <a:ea typeface="+mn-ea"/>
                <a:cs typeface="+mn-cs"/>
              </a:rPr>
              <a:t>, while making a great impression on the interlocutor, no less than his words. He was bald, with a big belly, walked in a holey cloak and without shoes. He slept in different places on the street near the trash. He was shown as a tourist attraction. </a:t>
            </a:r>
            <a:r>
              <a:rPr lang="en-US" sz="3000" i="1" dirty="0" err="1">
                <a:solidFill>
                  <a:prstClr val="black"/>
                </a:solidFill>
                <a:ea typeface="+mn-ea"/>
                <a:cs typeface="+mn-cs"/>
              </a:rPr>
              <a:t>Xanthippus</a:t>
            </a:r>
            <a:r>
              <a:rPr lang="en-US" sz="3000" i="1" dirty="0">
                <a:solidFill>
                  <a:prstClr val="black"/>
                </a:solidFill>
                <a:ea typeface="+mn-ea"/>
                <a:cs typeface="+mn-cs"/>
              </a:rPr>
              <a:t> - his wife, an absurd woman, talkative, grumpy.</a:t>
            </a:r>
            <a:endParaRPr lang="ru-RU" sz="3000" i="1" dirty="0">
              <a:solidFill>
                <a:schemeClr val="tx1"/>
              </a:solidFill>
            </a:endParaRPr>
          </a:p>
        </p:txBody>
      </p:sp>
    </p:spTree>
    <p:extLst>
      <p:ext uri="{BB962C8B-B14F-4D97-AF65-F5344CB8AC3E}">
        <p14:creationId xmlns:p14="http://schemas.microsoft.com/office/powerpoint/2010/main" val="57846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933056"/>
            <a:ext cx="8352927" cy="3024336"/>
          </a:xfrm>
        </p:spPr>
        <p:txBody>
          <a:bodyPr>
            <a:normAutofit/>
          </a:bodyPr>
          <a:lstStyle/>
          <a:p>
            <a:pPr marL="0" indent="0" algn="ctr">
              <a:buNone/>
            </a:pPr>
            <a:r>
              <a:rPr lang="en-US" sz="3200" dirty="0"/>
              <a:t>Socrates discussed with those who seemed to be wiser than him and saw that their wisdom was not wisdom, but it is only appear that it is wisdom. What they only think that they understand true.</a:t>
            </a:r>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5832648" cy="3696336"/>
          </a:xfrm>
          <a:prstGeom prst="rect">
            <a:avLst/>
          </a:prstGeom>
        </p:spPr>
      </p:pic>
    </p:spTree>
    <p:extLst>
      <p:ext uri="{BB962C8B-B14F-4D97-AF65-F5344CB8AC3E}">
        <p14:creationId xmlns:p14="http://schemas.microsoft.com/office/powerpoint/2010/main" val="2850478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7" cy="6552728"/>
          </a:xfrm>
        </p:spPr>
        <p:txBody>
          <a:bodyPr>
            <a:no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3000" dirty="0" err="1">
                <a:solidFill>
                  <a:srgbClr val="222222"/>
                </a:solidFill>
                <a:latin typeface="inherit"/>
                <a:ea typeface="Times New Roman" panose="02020603050405020304" pitchFamily="18" charset="0"/>
                <a:cs typeface="Courier New" panose="02070309020205020404" pitchFamily="49" charset="0"/>
              </a:rPr>
              <a:t>Most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of</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time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Socrates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hung</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out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in</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squares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talking</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everyone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who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wanted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talk</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him</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asking</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about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meaning</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of</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human</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life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Socrates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pretended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be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stupid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and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simple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man</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while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the</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interlocutor</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took</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the</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pose</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of</a:t>
            </a:r>
            <a:r>
              <a:rPr lang="ru-RU" sz="3000" i="1" dirty="0">
                <a:solidFill>
                  <a:srgbClr val="222222"/>
                </a:solidFill>
                <a:latin typeface="inherit"/>
                <a:ea typeface="Times New Roman" panose="02020603050405020304" pitchFamily="18" charset="0"/>
                <a:cs typeface="Courier New" panose="02070309020205020404" pitchFamily="49" charset="0"/>
              </a:rPr>
              <a:t> a </a:t>
            </a:r>
            <a:r>
              <a:rPr lang="ru-RU" sz="3000" i="1" dirty="0" err="1">
                <a:solidFill>
                  <a:srgbClr val="222222"/>
                </a:solidFill>
                <a:latin typeface="inherit"/>
                <a:ea typeface="Times New Roman" panose="02020603050405020304" pitchFamily="18" charset="0"/>
                <a:cs typeface="Courier New" panose="02070309020205020404" pitchFamily="49" charset="0"/>
              </a:rPr>
              <a:t>knowledgeable</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person</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and</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then</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interlocutor</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got</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222222"/>
                </a:solidFill>
                <a:latin typeface="inherit"/>
                <a:ea typeface="Times New Roman" panose="02020603050405020304" pitchFamily="18" charset="0"/>
                <a:cs typeface="Courier New" panose="02070309020205020404" pitchFamily="49" charset="0"/>
              </a:rPr>
              <a:t>caught</a:t>
            </a:r>
            <a:r>
              <a:rPr lang="ru-RU" sz="3000" i="1"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Socrates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asked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several</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thoughtful</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questions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and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perplexed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interlocutor</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interlocutor</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got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rid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of</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complacency</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But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Socrates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believed</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that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does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not</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have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truth</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helps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this</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truth</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to</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be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born</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in</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soul</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of</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the</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dirty="0" err="1">
                <a:solidFill>
                  <a:srgbClr val="222222"/>
                </a:solidFill>
                <a:latin typeface="inherit"/>
                <a:ea typeface="Times New Roman" panose="02020603050405020304" pitchFamily="18" charset="0"/>
                <a:cs typeface="Courier New" panose="02070309020205020404" pitchFamily="49" charset="0"/>
              </a:rPr>
              <a:t>interlocutor</a:t>
            </a:r>
            <a:r>
              <a:rPr lang="ru-RU" sz="3000" dirty="0">
                <a:solidFill>
                  <a:srgbClr val="222222"/>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According</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to</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Socrates</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the</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truth</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already</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potentially</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exists</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in</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the</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soul</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of</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every</a:t>
            </a:r>
            <a:r>
              <a:rPr lang="ru-RU" sz="3000" i="1" dirty="0">
                <a:solidFill>
                  <a:srgbClr val="C00000"/>
                </a:solidFill>
                <a:latin typeface="inherit"/>
                <a:ea typeface="Times New Roman" panose="02020603050405020304" pitchFamily="18" charset="0"/>
                <a:cs typeface="Courier New" panose="02070309020205020404" pitchFamily="49" charset="0"/>
              </a:rPr>
              <a:t> </a:t>
            </a:r>
            <a:r>
              <a:rPr lang="ru-RU" sz="3000" i="1" dirty="0" err="1">
                <a:solidFill>
                  <a:srgbClr val="C00000"/>
                </a:solidFill>
                <a:latin typeface="inherit"/>
                <a:ea typeface="Times New Roman" panose="02020603050405020304" pitchFamily="18" charset="0"/>
                <a:cs typeface="Courier New" panose="02070309020205020404" pitchFamily="49" charset="0"/>
              </a:rPr>
              <a:t>person</a:t>
            </a:r>
            <a:r>
              <a:rPr lang="ru-RU" sz="3000" i="1" dirty="0">
                <a:solidFill>
                  <a:srgbClr val="C00000"/>
                </a:solidFill>
                <a:latin typeface="inherit"/>
                <a:ea typeface="Times New Roman" panose="02020603050405020304" pitchFamily="18" charset="0"/>
                <a:cs typeface="Courier New" panose="02070309020205020404" pitchFamily="49" charset="0"/>
              </a:rPr>
              <a:t>. </a:t>
            </a:r>
            <a:br>
              <a:rPr lang="ru-RU" sz="3000" i="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sz="3000" i="1" dirty="0">
              <a:solidFill>
                <a:srgbClr val="C00000"/>
              </a:solidFill>
            </a:endParaRPr>
          </a:p>
        </p:txBody>
      </p:sp>
    </p:spTree>
    <p:extLst>
      <p:ext uri="{BB962C8B-B14F-4D97-AF65-F5344CB8AC3E}">
        <p14:creationId xmlns:p14="http://schemas.microsoft.com/office/powerpoint/2010/main" val="246821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7" cy="6408711"/>
          </a:xfrm>
        </p:spPr>
        <p:txBody>
          <a:bodyPr>
            <a:normAutofit/>
          </a:bodyPr>
          <a:lstStyle/>
          <a:p>
            <a:pPr marL="0" lvl="0" indent="0" algn="ctr">
              <a:buClr>
                <a:srgbClr val="FFCA08"/>
              </a:buClr>
              <a:buNone/>
            </a:pPr>
            <a:endParaRPr lang="ru-RU" sz="3200" dirty="0">
              <a:solidFill>
                <a:prstClr val="black"/>
              </a:solidFill>
            </a:endParaRPr>
          </a:p>
          <a:p>
            <a:pPr marL="0" lvl="0" indent="0" algn="ctr">
              <a:spcBef>
                <a:spcPts val="0"/>
              </a:spcBef>
              <a:buClr>
                <a:srgbClr val="FFCA08"/>
              </a:buClr>
              <a:buNone/>
            </a:pPr>
            <a:r>
              <a:rPr lang="en-US" sz="3600" dirty="0">
                <a:solidFill>
                  <a:schemeClr val="tx1"/>
                </a:solidFill>
              </a:rPr>
              <a:t>Method of Socrates has the name </a:t>
            </a:r>
          </a:p>
          <a:p>
            <a:pPr marL="0" lvl="0" indent="0" algn="ctr">
              <a:spcBef>
                <a:spcPts val="0"/>
              </a:spcBef>
              <a:buClr>
                <a:srgbClr val="FFCA08"/>
              </a:buClr>
              <a:buNone/>
            </a:pPr>
            <a:r>
              <a:rPr lang="en-US" sz="3600" i="1" dirty="0" err="1">
                <a:solidFill>
                  <a:srgbClr val="C00000"/>
                </a:solidFill>
              </a:rPr>
              <a:t>mayevtica</a:t>
            </a:r>
            <a:r>
              <a:rPr lang="en-US" sz="3600" i="1" dirty="0">
                <a:solidFill>
                  <a:srgbClr val="C00000"/>
                </a:solidFill>
              </a:rPr>
              <a:t> – </a:t>
            </a:r>
            <a:r>
              <a:rPr lang="en-US" sz="3600" dirty="0">
                <a:solidFill>
                  <a:schemeClr val="tx1"/>
                </a:solidFill>
              </a:rPr>
              <a:t>art to seek the true.</a:t>
            </a:r>
            <a:br>
              <a:rPr lang="en-US" sz="3600" i="1" dirty="0">
                <a:solidFill>
                  <a:schemeClr val="tx1"/>
                </a:solidFill>
              </a:rPr>
            </a:br>
            <a:r>
              <a:rPr lang="en-US" sz="3600" b="1" i="1" dirty="0">
                <a:solidFill>
                  <a:srgbClr val="C00000"/>
                </a:solidFill>
              </a:rPr>
              <a:t>“I know, that I know nothing” </a:t>
            </a:r>
          </a:p>
          <a:p>
            <a:pPr marL="0" lvl="0" indent="0" algn="ctr">
              <a:spcBef>
                <a:spcPts val="0"/>
              </a:spcBef>
              <a:buClr>
                <a:srgbClr val="FFCA08"/>
              </a:buClr>
              <a:buNone/>
            </a:pPr>
            <a:r>
              <a:rPr lang="en-US" sz="3600" b="1" i="1" dirty="0">
                <a:solidFill>
                  <a:srgbClr val="C00000"/>
                </a:solidFill>
              </a:rPr>
              <a:t>“Know yourself”. </a:t>
            </a:r>
            <a:endParaRPr lang="ru-RU" sz="3600" b="1" i="1" dirty="0">
              <a:solidFill>
                <a:srgbClr val="C00000"/>
              </a:solidFill>
            </a:endParaRPr>
          </a:p>
          <a:p>
            <a:pPr marL="0" lvl="0" indent="0" algn="ctr">
              <a:spcBef>
                <a:spcPts val="0"/>
              </a:spcBef>
              <a:buClr>
                <a:srgbClr val="FFCA08"/>
              </a:buClr>
              <a:buNone/>
            </a:pPr>
            <a:r>
              <a:rPr lang="en-US" sz="3600" dirty="0">
                <a:solidFill>
                  <a:prstClr val="black"/>
                </a:solidFill>
              </a:rPr>
              <a:t>Man, according to Socrates, must perceive and do kindness. Man makes bad actions because he does not know what is good. Therefore </a:t>
            </a:r>
            <a:r>
              <a:rPr lang="en-US" sz="3600" i="1" dirty="0">
                <a:solidFill>
                  <a:srgbClr val="C00000"/>
                </a:solidFill>
              </a:rPr>
              <a:t>man must be educated</a:t>
            </a:r>
            <a:r>
              <a:rPr lang="en-US" sz="3600" dirty="0">
                <a:solidFill>
                  <a:prstClr val="black"/>
                </a:solidFill>
              </a:rPr>
              <a:t> in order to do good. </a:t>
            </a:r>
            <a:endParaRPr lang="ru-RU" sz="3600" dirty="0">
              <a:solidFill>
                <a:prstClr val="black"/>
              </a:solidFill>
            </a:endParaRPr>
          </a:p>
          <a:p>
            <a:endParaRPr lang="ru-RU" sz="3600" dirty="0"/>
          </a:p>
        </p:txBody>
      </p:sp>
    </p:spTree>
    <p:extLst>
      <p:ext uri="{BB962C8B-B14F-4D97-AF65-F5344CB8AC3E}">
        <p14:creationId xmlns:p14="http://schemas.microsoft.com/office/powerpoint/2010/main" val="2912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285860"/>
          </a:xfrm>
        </p:spPr>
        <p:txBody>
          <a:bodyPr>
            <a:normAutofit fontScale="90000"/>
          </a:bodyPr>
          <a:lstStyle/>
          <a:p>
            <a:pPr algn="ctr"/>
            <a:r>
              <a:rPr lang="en-US" sz="3100" dirty="0">
                <a:solidFill>
                  <a:srgbClr val="C00000"/>
                </a:solidFill>
              </a:rPr>
              <a:t>In Ancient philosophy is distinguished three periods:</a:t>
            </a:r>
            <a:br>
              <a:rPr lang="ru-RU" sz="3100" dirty="0">
                <a:solidFill>
                  <a:srgbClr val="C00000"/>
                </a:solidFill>
              </a:rPr>
            </a:br>
            <a:r>
              <a:rPr lang="ru-RU" sz="3600" b="1" dirty="0">
                <a:solidFill>
                  <a:srgbClr val="00FFFF"/>
                </a:solidFill>
                <a:effectLst/>
              </a:rPr>
              <a:t>:</a:t>
            </a:r>
            <a:br>
              <a:rPr lang="ru-RU" sz="3600" b="1" dirty="0">
                <a:solidFill>
                  <a:srgbClr val="00FFFF"/>
                </a:solidFill>
              </a:rPr>
            </a:br>
            <a:r>
              <a:rPr lang="ru-RU" sz="3600" dirty="0">
                <a:solidFill>
                  <a:srgbClr val="C00000"/>
                </a:solidFill>
                <a:latin typeface="+mn-lt"/>
              </a:rPr>
              <a:t>. </a:t>
            </a:r>
          </a:p>
        </p:txBody>
      </p:sp>
      <p:sp>
        <p:nvSpPr>
          <p:cNvPr id="3" name="Содержимое 2"/>
          <p:cNvSpPr>
            <a:spLocks noGrp="1"/>
          </p:cNvSpPr>
          <p:nvPr>
            <p:ph idx="1"/>
          </p:nvPr>
        </p:nvSpPr>
        <p:spPr>
          <a:xfrm>
            <a:off x="0" y="1196752"/>
            <a:ext cx="9358346" cy="5446958"/>
          </a:xfrm>
        </p:spPr>
        <p:txBody>
          <a:bodyPr>
            <a:noAutofit/>
          </a:bodyPr>
          <a:lstStyle/>
          <a:p>
            <a:pPr>
              <a:buFont typeface="Wingdings" panose="05000000000000000000" pitchFamily="2" charset="2"/>
              <a:buChar char="q"/>
            </a:pPr>
            <a:r>
              <a:rPr lang="en-US" sz="2400" dirty="0">
                <a:solidFill>
                  <a:srgbClr val="0070C0"/>
                </a:solidFill>
              </a:rPr>
              <a:t> </a:t>
            </a:r>
            <a:r>
              <a:rPr lang="en-US" sz="2400" i="1" dirty="0">
                <a:solidFill>
                  <a:srgbClr val="0070C0"/>
                </a:solidFill>
              </a:rPr>
              <a:t>Early or archaic period</a:t>
            </a:r>
            <a:r>
              <a:rPr lang="en-US" sz="2400" dirty="0">
                <a:solidFill>
                  <a:srgbClr val="0070C0"/>
                </a:solidFill>
              </a:rPr>
              <a:t> (in VI-V centuries B.C.)</a:t>
            </a:r>
            <a:r>
              <a:rPr lang="en-US" sz="2400" dirty="0"/>
              <a:t> The first period includes </a:t>
            </a:r>
            <a:r>
              <a:rPr lang="en-US" sz="2400" dirty="0">
                <a:solidFill>
                  <a:srgbClr val="00B050"/>
                </a:solidFill>
              </a:rPr>
              <a:t>Miletus</a:t>
            </a:r>
            <a:r>
              <a:rPr lang="en-US" sz="2400" dirty="0"/>
              <a:t> and </a:t>
            </a:r>
            <a:r>
              <a:rPr lang="en-US" sz="2400" dirty="0">
                <a:solidFill>
                  <a:srgbClr val="00B050"/>
                </a:solidFill>
              </a:rPr>
              <a:t>Eleatic philosophy</a:t>
            </a:r>
            <a:r>
              <a:rPr lang="en-US" sz="2400" dirty="0"/>
              <a:t>, </a:t>
            </a:r>
            <a:r>
              <a:rPr lang="en-US" sz="2400" dirty="0">
                <a:solidFill>
                  <a:srgbClr val="00B050"/>
                </a:solidFill>
              </a:rPr>
              <a:t>Pythagoras</a:t>
            </a:r>
            <a:r>
              <a:rPr lang="en-US" sz="2400" dirty="0"/>
              <a:t>, </a:t>
            </a:r>
            <a:r>
              <a:rPr lang="en-US" sz="2400" dirty="0">
                <a:solidFill>
                  <a:srgbClr val="00B050"/>
                </a:solidFill>
              </a:rPr>
              <a:t>Heraclitus</a:t>
            </a:r>
            <a:r>
              <a:rPr lang="en-US" sz="2400" dirty="0"/>
              <a:t> and atomistic school (</a:t>
            </a:r>
            <a:r>
              <a:rPr lang="en-US" sz="2400" dirty="0">
                <a:solidFill>
                  <a:srgbClr val="00B050"/>
                </a:solidFill>
              </a:rPr>
              <a:t>Leucippus and Democritus</a:t>
            </a:r>
            <a:r>
              <a:rPr lang="en-US" sz="2400" dirty="0"/>
              <a:t>). The basic theme of the first period was problem of origin – Arche. </a:t>
            </a:r>
            <a:endParaRPr lang="ru-RU" sz="2400" dirty="0"/>
          </a:p>
          <a:p>
            <a:pPr>
              <a:buFont typeface="Wingdings" panose="05000000000000000000" pitchFamily="2" charset="2"/>
              <a:buChar char="q"/>
            </a:pPr>
            <a:r>
              <a:rPr lang="en-US" sz="2400" i="1" dirty="0">
                <a:solidFill>
                  <a:srgbClr val="0070C0"/>
                </a:solidFill>
              </a:rPr>
              <a:t>Classical period</a:t>
            </a:r>
            <a:r>
              <a:rPr lang="en-US" sz="2400" dirty="0">
                <a:solidFill>
                  <a:srgbClr val="0070C0"/>
                </a:solidFill>
              </a:rPr>
              <a:t> (in V century B.C.) </a:t>
            </a:r>
            <a:r>
              <a:rPr lang="en-US" sz="2400" dirty="0"/>
              <a:t>The second period includes philosophy of </a:t>
            </a:r>
            <a:r>
              <a:rPr lang="en-US" sz="2400" dirty="0">
                <a:solidFill>
                  <a:srgbClr val="00B050"/>
                </a:solidFill>
              </a:rPr>
              <a:t>sophists and Socrates, Plato and Aristotle</a:t>
            </a:r>
            <a:r>
              <a:rPr lang="en-US" sz="2400" dirty="0"/>
              <a:t>. The main problems of this period were the problem of human essence.</a:t>
            </a:r>
            <a:endParaRPr lang="ru-RU" sz="2400" dirty="0"/>
          </a:p>
          <a:p>
            <a:pPr>
              <a:buFont typeface="Wingdings" panose="05000000000000000000" pitchFamily="2" charset="2"/>
              <a:buChar char="q"/>
            </a:pPr>
            <a:r>
              <a:rPr lang="en-US" sz="2400" i="1" dirty="0">
                <a:solidFill>
                  <a:srgbClr val="0070C0"/>
                </a:solidFill>
              </a:rPr>
              <a:t>Period of Roman philosophy </a:t>
            </a:r>
            <a:r>
              <a:rPr lang="en-US" sz="2400" dirty="0">
                <a:solidFill>
                  <a:srgbClr val="0070C0"/>
                </a:solidFill>
              </a:rPr>
              <a:t>(IV century B.C.– V century A</a:t>
            </a:r>
            <a:r>
              <a:rPr lang="ru-RU" sz="2400" dirty="0">
                <a:solidFill>
                  <a:srgbClr val="0070C0"/>
                </a:solidFill>
              </a:rPr>
              <a:t>.</a:t>
            </a:r>
            <a:r>
              <a:rPr lang="en-US" sz="2400" dirty="0">
                <a:solidFill>
                  <a:srgbClr val="0070C0"/>
                </a:solidFill>
              </a:rPr>
              <a:t> D</a:t>
            </a:r>
            <a:r>
              <a:rPr lang="ru-RU" sz="2400" dirty="0">
                <a:solidFill>
                  <a:srgbClr val="0070C0"/>
                </a:solidFill>
              </a:rPr>
              <a:t>.</a:t>
            </a:r>
            <a:r>
              <a:rPr lang="en-US" sz="2400" dirty="0">
                <a:solidFill>
                  <a:srgbClr val="0070C0"/>
                </a:solidFill>
              </a:rPr>
              <a:t>) </a:t>
            </a:r>
            <a:r>
              <a:rPr lang="en-US" sz="2400" dirty="0"/>
              <a:t>The main schools of this period are: </a:t>
            </a:r>
            <a:r>
              <a:rPr lang="en-US" sz="2400" dirty="0">
                <a:solidFill>
                  <a:srgbClr val="00B050"/>
                </a:solidFill>
              </a:rPr>
              <a:t>epicurism, skepticism, stoicism and kinism</a:t>
            </a:r>
            <a:r>
              <a:rPr lang="en-US" sz="2400" dirty="0"/>
              <a:t>. The main problems of this period were the problem of will and freedom, moral and pleasure, happiness and sense of life, axiological and praxeological problems.</a:t>
            </a:r>
            <a:endParaRPr lang="ru-RU" sz="2400" dirty="0"/>
          </a:p>
          <a:p>
            <a:pPr>
              <a:buFont typeface="Wingdings" pitchFamily="2" charset="2"/>
              <a:buChar char="Ø"/>
            </a:pPr>
            <a:endParaRPr lang="ru-RU"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olomea\Pictures\Thales01.jpg"/>
          <p:cNvPicPr>
            <a:picLocks noGrp="1" noChangeAspect="1" noChangeArrowheads="1"/>
          </p:cNvPicPr>
          <p:nvPr>
            <p:ph sz="half" idx="1"/>
          </p:nvPr>
        </p:nvPicPr>
        <p:blipFill>
          <a:blip r:embed="rId2"/>
          <a:srcRect/>
          <a:stretch>
            <a:fillRect/>
          </a:stretch>
        </p:blipFill>
        <p:spPr bwMode="auto">
          <a:xfrm>
            <a:off x="357158" y="500042"/>
            <a:ext cx="3643338" cy="4857785"/>
          </a:xfrm>
          <a:prstGeom prst="rect">
            <a:avLst/>
          </a:prstGeom>
          <a:noFill/>
        </p:spPr>
      </p:pic>
      <p:sp>
        <p:nvSpPr>
          <p:cNvPr id="4" name="Содержимое 3"/>
          <p:cNvSpPr>
            <a:spLocks noGrp="1"/>
          </p:cNvSpPr>
          <p:nvPr>
            <p:ph sz="half" idx="2"/>
          </p:nvPr>
        </p:nvSpPr>
        <p:spPr>
          <a:xfrm>
            <a:off x="3714744" y="0"/>
            <a:ext cx="5429256" cy="6858000"/>
          </a:xfrm>
        </p:spPr>
        <p:txBody>
          <a:bodyPr>
            <a:noAutofit/>
          </a:bodyPr>
          <a:lstStyle/>
          <a:p>
            <a:pPr indent="411480" algn="ctr">
              <a:spcBef>
                <a:spcPts val="0"/>
              </a:spcBef>
              <a:buNone/>
            </a:pPr>
            <a:r>
              <a:rPr lang="en-US" sz="2300" dirty="0"/>
              <a:t>In Miletus in VI century B.C. took place great intellectual break-through. Three famous thinkers </a:t>
            </a:r>
            <a:r>
              <a:rPr lang="en-US" sz="2300" dirty="0">
                <a:solidFill>
                  <a:schemeClr val="tx1"/>
                </a:solidFill>
              </a:rPr>
              <a:t>(Thales, Anaximander and Anaximenes) </a:t>
            </a:r>
            <a:r>
              <a:rPr lang="en-US" sz="2300" dirty="0"/>
              <a:t>dwelt here. </a:t>
            </a:r>
          </a:p>
          <a:p>
            <a:pPr indent="411480" algn="ctr">
              <a:spcBef>
                <a:spcPts val="0"/>
              </a:spcBef>
              <a:buNone/>
            </a:pPr>
            <a:r>
              <a:rPr lang="en-US" sz="2300" dirty="0"/>
              <a:t>They tried to solve problems where do all come from and where do all disappear to. </a:t>
            </a:r>
          </a:p>
          <a:p>
            <a:pPr indent="411480" algn="ctr">
              <a:spcBef>
                <a:spcPts val="0"/>
              </a:spcBef>
              <a:buNone/>
            </a:pPr>
            <a:r>
              <a:rPr lang="en-US" sz="2300" b="1" dirty="0">
                <a:solidFill>
                  <a:srgbClr val="C00000"/>
                </a:solidFill>
              </a:rPr>
              <a:t>Thales </a:t>
            </a:r>
            <a:r>
              <a:rPr lang="en-US" sz="2300" dirty="0"/>
              <a:t>was the founder of </a:t>
            </a:r>
            <a:r>
              <a:rPr lang="en-US" sz="2300" i="1" dirty="0">
                <a:solidFill>
                  <a:srgbClr val="C00000"/>
                </a:solidFill>
              </a:rPr>
              <a:t>Miletus school.</a:t>
            </a:r>
            <a:r>
              <a:rPr lang="en-US" sz="2300" dirty="0"/>
              <a:t> He was the first who has predicted the eclipse of sun. He considered that the origin is water. From water all things come from and disappear to water. </a:t>
            </a:r>
          </a:p>
          <a:p>
            <a:pPr indent="411480" algn="ctr">
              <a:spcBef>
                <a:spcPts val="0"/>
              </a:spcBef>
              <a:buNone/>
            </a:pPr>
            <a:r>
              <a:rPr lang="en-US" sz="2300" dirty="0"/>
              <a:t>Water was the main element for Greeks, because Greece is the sea country and Greeks were sailors and travelers. </a:t>
            </a:r>
            <a:endParaRPr lang="ru-RU" sz="2300" dirty="0"/>
          </a:p>
        </p:txBody>
      </p:sp>
      <p:sp>
        <p:nvSpPr>
          <p:cNvPr id="3" name="Прямоугольник 2"/>
          <p:cNvSpPr/>
          <p:nvPr/>
        </p:nvSpPr>
        <p:spPr>
          <a:xfrm>
            <a:off x="198433" y="5580190"/>
            <a:ext cx="3607240" cy="1154162"/>
          </a:xfrm>
          <a:prstGeom prst="rect">
            <a:avLst/>
          </a:prstGeom>
        </p:spPr>
        <p:txBody>
          <a:bodyPr wrap="square">
            <a:spAutoFit/>
          </a:bodyPr>
          <a:lstStyle/>
          <a:p>
            <a:pPr marL="342900" lvl="0" indent="411480" algn="ctr" defTabSz="457200">
              <a:buClr>
                <a:srgbClr val="FFCA08"/>
              </a:buClr>
              <a:buSzPct val="80000"/>
            </a:pPr>
            <a:r>
              <a:rPr lang="en-US" sz="2300" b="1" i="1" dirty="0">
                <a:solidFill>
                  <a:srgbClr val="C00000"/>
                </a:solidFill>
              </a:rPr>
              <a:t>Thales </a:t>
            </a:r>
          </a:p>
          <a:p>
            <a:pPr marL="342900" lvl="0" indent="411480" algn="ctr" defTabSz="457200">
              <a:buClr>
                <a:srgbClr val="FFCA08"/>
              </a:buClr>
              <a:buSzPct val="80000"/>
            </a:pPr>
            <a:r>
              <a:rPr lang="en-US" sz="2300" b="1" i="1" dirty="0">
                <a:solidFill>
                  <a:srgbClr val="C00000"/>
                </a:solidFill>
              </a:rPr>
              <a:t>( near</a:t>
            </a:r>
            <a:r>
              <a:rPr lang="ru-RU" sz="2300" b="1" i="1" dirty="0">
                <a:solidFill>
                  <a:srgbClr val="C00000"/>
                </a:solidFill>
              </a:rPr>
              <a:t> 625-547 </a:t>
            </a:r>
            <a:r>
              <a:rPr lang="en-US" sz="2300" b="1" i="1" dirty="0">
                <a:solidFill>
                  <a:srgbClr val="C00000"/>
                </a:solidFill>
              </a:rPr>
              <a:t>years B.C</a:t>
            </a:r>
            <a:r>
              <a:rPr lang="ru-RU" sz="2300" b="1" i="1" dirty="0">
                <a:solidFill>
                  <a:srgbClr val="C00000"/>
                </a:solidFill>
              </a:rPr>
              <a:t>.)</a:t>
            </a:r>
            <a:r>
              <a:rPr lang="ru-RU" sz="2300" dirty="0">
                <a:solidFill>
                  <a:prstClr val="black">
                    <a:lumMod val="75000"/>
                    <a:lumOff val="25000"/>
                  </a:prstClr>
                </a:solidFill>
              </a:rPr>
              <a:t> </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7702" y="142852"/>
            <a:ext cx="4384778" cy="6429420"/>
          </a:xfrm>
        </p:spPr>
        <p:txBody>
          <a:bodyPr>
            <a:noAutofit/>
          </a:bodyPr>
          <a:lstStyle/>
          <a:p>
            <a:pPr algn="ctr"/>
            <a:r>
              <a:rPr lang="en-US" sz="2700" dirty="0">
                <a:solidFill>
                  <a:schemeClr val="tx1"/>
                </a:solidFill>
              </a:rPr>
              <a:t>Apprentice of Thales – </a:t>
            </a:r>
            <a:r>
              <a:rPr lang="en-US" sz="2700" dirty="0">
                <a:solidFill>
                  <a:srgbClr val="C00000"/>
                </a:solidFill>
              </a:rPr>
              <a:t>Anaximander</a:t>
            </a:r>
            <a:r>
              <a:rPr lang="en-US" sz="2700" dirty="0">
                <a:solidFill>
                  <a:schemeClr val="tx1"/>
                </a:solidFill>
              </a:rPr>
              <a:t> considered that origin is something infinite, boundless – </a:t>
            </a:r>
            <a:r>
              <a:rPr lang="en-US" sz="2700" dirty="0">
                <a:solidFill>
                  <a:srgbClr val="C00000"/>
                </a:solidFill>
              </a:rPr>
              <a:t>Apeiron</a:t>
            </a:r>
            <a:r>
              <a:rPr lang="en-US" sz="2700" dirty="0">
                <a:solidFill>
                  <a:schemeClr val="tx1"/>
                </a:solidFill>
              </a:rPr>
              <a:t>, which is impossible to identify with any element of nature. </a:t>
            </a:r>
            <a:br>
              <a:rPr lang="en-US" sz="2700" dirty="0">
                <a:solidFill>
                  <a:schemeClr val="tx1"/>
                </a:solidFill>
              </a:rPr>
            </a:br>
            <a:r>
              <a:rPr lang="en-US" sz="2700" dirty="0">
                <a:solidFill>
                  <a:schemeClr val="tx1"/>
                </a:solidFill>
              </a:rPr>
              <a:t>Apeiron is intelligible only by mental contemplation. So, in philosophy for the first time transition from concrete to abstract, from imaginative mentality to conceptual one, was realized.</a:t>
            </a:r>
            <a:br>
              <a:rPr lang="ru-RU" sz="2700" dirty="0">
                <a:solidFill>
                  <a:schemeClr val="tx1"/>
                </a:solidFill>
              </a:rPr>
            </a:br>
            <a:endParaRPr lang="ru-RU" sz="2700"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 y="142852"/>
            <a:ext cx="4505325" cy="4419600"/>
          </a:xfrm>
          <a:prstGeom prst="rect">
            <a:avLst/>
          </a:prstGeom>
        </p:spPr>
      </p:pic>
      <p:sp>
        <p:nvSpPr>
          <p:cNvPr id="4" name="Прямоугольник 3"/>
          <p:cNvSpPr/>
          <p:nvPr/>
        </p:nvSpPr>
        <p:spPr>
          <a:xfrm>
            <a:off x="2377" y="5013176"/>
            <a:ext cx="4353599" cy="1846659"/>
          </a:xfrm>
          <a:prstGeom prst="rect">
            <a:avLst/>
          </a:prstGeom>
        </p:spPr>
        <p:txBody>
          <a:bodyPr wrap="square">
            <a:spAutoFit/>
          </a:bodyPr>
          <a:lstStyle/>
          <a:p>
            <a:r>
              <a:rPr lang="en-US" sz="2400" i="1" dirty="0">
                <a:solidFill>
                  <a:srgbClr val="C00000"/>
                </a:solidFill>
                <a:ea typeface="+mj-ea"/>
                <a:cs typeface="+mj-cs"/>
              </a:rPr>
              <a:t>Anaximenes</a:t>
            </a:r>
            <a:r>
              <a:rPr lang="en-US" sz="2400" i="1" dirty="0">
                <a:solidFill>
                  <a:prstClr val="black"/>
                </a:solidFill>
                <a:ea typeface="+mj-ea"/>
                <a:cs typeface="+mj-cs"/>
              </a:rPr>
              <a:t> </a:t>
            </a:r>
            <a:r>
              <a:rPr lang="en-US" sz="2400" dirty="0">
                <a:solidFill>
                  <a:prstClr val="black"/>
                </a:solidFill>
                <a:ea typeface="+mj-ea"/>
                <a:cs typeface="+mj-cs"/>
              </a:rPr>
              <a:t>considered that the origin is air, because all living creatures can’t live without air.</a:t>
            </a:r>
            <a:br>
              <a:rPr lang="ru-RU" sz="2400" dirty="0">
                <a:solidFill>
                  <a:prstClr val="black"/>
                </a:solidFill>
                <a:ea typeface="+mj-ea"/>
                <a:cs typeface="+mj-cs"/>
              </a:rPr>
            </a:b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071802" y="0"/>
            <a:ext cx="6072198" cy="6858000"/>
          </a:xfrm>
        </p:spPr>
        <p:txBody>
          <a:bodyPr>
            <a:noAutofit/>
          </a:bodyPr>
          <a:lstStyle/>
          <a:p>
            <a:pPr algn="ctr">
              <a:spcBef>
                <a:spcPts val="0"/>
              </a:spcBef>
              <a:buNone/>
            </a:pPr>
            <a:r>
              <a:rPr lang="en-US" sz="2400" b="1" i="1" dirty="0">
                <a:solidFill>
                  <a:srgbClr val="C00000"/>
                </a:solidFill>
              </a:rPr>
              <a:t>Heraclitus of Ephesus</a:t>
            </a:r>
          </a:p>
          <a:p>
            <a:pPr algn="ctr">
              <a:spcBef>
                <a:spcPts val="0"/>
              </a:spcBef>
              <a:buNone/>
            </a:pPr>
            <a:r>
              <a:rPr lang="ru-RU" sz="2400" dirty="0">
                <a:solidFill>
                  <a:schemeClr val="tx1"/>
                </a:solidFill>
              </a:rPr>
              <a:t>(</a:t>
            </a:r>
            <a:r>
              <a:rPr lang="en-US" sz="2400" dirty="0">
                <a:solidFill>
                  <a:schemeClr val="tx1"/>
                </a:solidFill>
              </a:rPr>
              <a:t> near</a:t>
            </a:r>
            <a:r>
              <a:rPr lang="ru-RU" sz="2400" dirty="0">
                <a:solidFill>
                  <a:schemeClr val="tx1"/>
                </a:solidFill>
              </a:rPr>
              <a:t> 544 </a:t>
            </a:r>
            <a:r>
              <a:rPr lang="en-US" sz="2400" dirty="0">
                <a:solidFill>
                  <a:schemeClr val="tx1"/>
                </a:solidFill>
              </a:rPr>
              <a:t>-</a:t>
            </a:r>
            <a:r>
              <a:rPr lang="ru-RU" sz="2400" dirty="0">
                <a:solidFill>
                  <a:schemeClr val="tx1"/>
                </a:solidFill>
              </a:rPr>
              <a:t> 483 </a:t>
            </a:r>
            <a:r>
              <a:rPr lang="en-US" sz="2400" dirty="0">
                <a:solidFill>
                  <a:schemeClr val="tx1"/>
                </a:solidFill>
              </a:rPr>
              <a:t>years B</a:t>
            </a:r>
            <a:r>
              <a:rPr lang="ru-RU" sz="2400" dirty="0">
                <a:solidFill>
                  <a:schemeClr val="tx1"/>
                </a:solidFill>
              </a:rPr>
              <a:t>.</a:t>
            </a:r>
            <a:r>
              <a:rPr lang="en-US" sz="2400" dirty="0">
                <a:solidFill>
                  <a:schemeClr val="tx1"/>
                </a:solidFill>
              </a:rPr>
              <a:t>C.</a:t>
            </a:r>
            <a:r>
              <a:rPr lang="ru-RU" sz="2400" dirty="0">
                <a:solidFill>
                  <a:schemeClr val="tx1"/>
                </a:solidFill>
              </a:rPr>
              <a:t>)</a:t>
            </a:r>
            <a:r>
              <a:rPr lang="en-US" sz="2400" dirty="0">
                <a:solidFill>
                  <a:schemeClr val="tx1"/>
                </a:solidFill>
              </a:rPr>
              <a:t> has formulated the main dialectical ideas.</a:t>
            </a:r>
            <a:endParaRPr lang="ru-RU" sz="2400" dirty="0">
              <a:solidFill>
                <a:schemeClr val="tx1"/>
              </a:solidFill>
            </a:endParaRPr>
          </a:p>
          <a:p>
            <a:pPr algn="ctr">
              <a:spcBef>
                <a:spcPts val="0"/>
              </a:spcBef>
              <a:buNone/>
            </a:pPr>
            <a:r>
              <a:rPr lang="en-US" sz="2400" dirty="0">
                <a:solidFill>
                  <a:schemeClr val="tx1"/>
                </a:solidFill>
              </a:rPr>
              <a:t>He put the fire in the base of his philosophy, fire is the most movable. All things, even soul, come from the fire, according to necessity.</a:t>
            </a:r>
            <a:endParaRPr lang="ru-RU" sz="2400" dirty="0">
              <a:solidFill>
                <a:schemeClr val="tx1"/>
              </a:solidFill>
            </a:endParaRPr>
          </a:p>
          <a:p>
            <a:pPr algn="ctr">
              <a:spcBef>
                <a:spcPts val="0"/>
              </a:spcBef>
              <a:buNone/>
            </a:pPr>
            <a:r>
              <a:rPr lang="en-US" sz="2400" dirty="0">
                <a:solidFill>
                  <a:schemeClr val="tx1"/>
                </a:solidFill>
              </a:rPr>
              <a:t>The world is changing, </a:t>
            </a:r>
            <a:r>
              <a:rPr lang="en-US" sz="2400" dirty="0">
                <a:solidFill>
                  <a:srgbClr val="C00000"/>
                </a:solidFill>
              </a:rPr>
              <a:t>“logos”</a:t>
            </a:r>
            <a:r>
              <a:rPr lang="en-US" sz="2400" dirty="0">
                <a:solidFill>
                  <a:schemeClr val="tx1"/>
                </a:solidFill>
              </a:rPr>
              <a:t> (general law), rules of all process in universe. Life of the nature is uninterrupted process of movement. All things transform to its opposites: cold to hot, hot to cold. </a:t>
            </a:r>
          </a:p>
          <a:p>
            <a:pPr algn="ctr">
              <a:spcBef>
                <a:spcPts val="0"/>
              </a:spcBef>
              <a:buNone/>
            </a:pPr>
            <a:r>
              <a:rPr lang="ru-RU" sz="2400" b="1" i="1" dirty="0">
                <a:solidFill>
                  <a:srgbClr val="C00000"/>
                </a:solidFill>
              </a:rPr>
              <a:t>«</a:t>
            </a:r>
            <a:r>
              <a:rPr lang="en-US" sz="2400" b="1" i="1" dirty="0">
                <a:solidFill>
                  <a:srgbClr val="C00000"/>
                </a:solidFill>
              </a:rPr>
              <a:t>All is flux, nothing stays still</a:t>
            </a:r>
            <a:r>
              <a:rPr lang="ru-RU" sz="2400" b="1" i="1" dirty="0">
                <a:solidFill>
                  <a:srgbClr val="C00000"/>
                </a:solidFill>
              </a:rPr>
              <a:t>»</a:t>
            </a:r>
            <a:endParaRPr lang="en-US" sz="2400" b="1" i="1" dirty="0">
              <a:solidFill>
                <a:srgbClr val="C00000"/>
              </a:solidFill>
            </a:endParaRPr>
          </a:p>
          <a:p>
            <a:pPr algn="ctr">
              <a:spcBef>
                <a:spcPts val="0"/>
              </a:spcBef>
              <a:buNone/>
            </a:pPr>
            <a:r>
              <a:rPr lang="en-US" sz="2400" b="1" i="1" dirty="0">
                <a:solidFill>
                  <a:srgbClr val="C00000"/>
                </a:solidFill>
              </a:rPr>
              <a:t>“In one river impossible to come twice, because in second once will flow the new water”. </a:t>
            </a:r>
            <a:endParaRPr lang="ru-RU" sz="2400" b="1" i="1" dirty="0">
              <a:solidFill>
                <a:srgbClr val="C00000"/>
              </a:solidFill>
            </a:endParaRPr>
          </a:p>
        </p:txBody>
      </p:sp>
      <p:pic>
        <p:nvPicPr>
          <p:cNvPr id="2050" name="Picture 2" descr="C:\Users\solomea\Pictures\geraklit.gif"/>
          <p:cNvPicPr>
            <a:picLocks noChangeAspect="1" noChangeArrowheads="1"/>
          </p:cNvPicPr>
          <p:nvPr/>
        </p:nvPicPr>
        <p:blipFill>
          <a:blip r:embed="rId2"/>
          <a:srcRect/>
          <a:stretch>
            <a:fillRect/>
          </a:stretch>
        </p:blipFill>
        <p:spPr bwMode="auto">
          <a:xfrm>
            <a:off x="214282" y="428604"/>
            <a:ext cx="3000396" cy="4929222"/>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357554" y="273050"/>
            <a:ext cx="5786446" cy="6584950"/>
          </a:xfrm>
        </p:spPr>
        <p:txBody>
          <a:bodyPr>
            <a:normAutofit lnSpcReduction="10000"/>
          </a:bodyPr>
          <a:lstStyle/>
          <a:p>
            <a:pPr indent="411480" algn="ctr">
              <a:buNone/>
            </a:pPr>
            <a:r>
              <a:rPr lang="en-US" sz="2800" dirty="0">
                <a:solidFill>
                  <a:schemeClr val="tx2"/>
                </a:solidFill>
              </a:rPr>
              <a:t>The idea of mathematical exactness penetrates all philosophy of </a:t>
            </a:r>
            <a:r>
              <a:rPr lang="en-US" sz="2800" b="1" i="1" dirty="0">
                <a:solidFill>
                  <a:srgbClr val="C00000"/>
                </a:solidFill>
              </a:rPr>
              <a:t>Pythagoras </a:t>
            </a:r>
            <a:r>
              <a:rPr lang="ru-RU" sz="2800" dirty="0">
                <a:solidFill>
                  <a:schemeClr val="tx2"/>
                </a:solidFill>
              </a:rPr>
              <a:t> </a:t>
            </a:r>
            <a:r>
              <a:rPr lang="en-US" sz="2800" dirty="0">
                <a:solidFill>
                  <a:schemeClr val="tx2"/>
                </a:solidFill>
              </a:rPr>
              <a:t>and his school. Pythagoras and his supporters considered number as original metaphysical essence. Number is the origin of all things and phenomena, number is deified and mystified. </a:t>
            </a:r>
          </a:p>
          <a:p>
            <a:pPr indent="411480" algn="ctr">
              <a:buNone/>
            </a:pPr>
            <a:r>
              <a:rPr lang="en-US" sz="2800" dirty="0">
                <a:solidFill>
                  <a:schemeClr val="tx2"/>
                </a:solidFill>
              </a:rPr>
              <a:t>Pythagoras gave to himself divine character and said that </a:t>
            </a:r>
            <a:r>
              <a:rPr lang="ru-RU" sz="2800" dirty="0">
                <a:solidFill>
                  <a:schemeClr val="tx2"/>
                </a:solidFill>
              </a:rPr>
              <a:t>«</a:t>
            </a:r>
            <a:r>
              <a:rPr lang="en-US" sz="2800" dirty="0">
                <a:solidFill>
                  <a:schemeClr val="tx2"/>
                </a:solidFill>
              </a:rPr>
              <a:t>there are three sorts of intellectual animals: firstly – god, secondly – man, and thirdly man as a Pythagoras</a:t>
            </a:r>
            <a:r>
              <a:rPr lang="ru-RU" sz="2800" dirty="0">
                <a:solidFill>
                  <a:schemeClr val="tx2"/>
                </a:solidFill>
              </a:rPr>
              <a:t>»</a:t>
            </a:r>
            <a:r>
              <a:rPr lang="en-US" sz="2800" dirty="0">
                <a:solidFill>
                  <a:schemeClr val="tx2"/>
                </a:solidFill>
              </a:rPr>
              <a:t>.</a:t>
            </a:r>
            <a:endParaRPr lang="ru-RU" sz="2800" dirty="0">
              <a:solidFill>
                <a:schemeClr val="tx2"/>
              </a:solidFill>
            </a:endParaRPr>
          </a:p>
          <a:p>
            <a:pPr indent="411480">
              <a:buNone/>
            </a:pPr>
            <a:endParaRPr lang="ru-RU" dirty="0"/>
          </a:p>
          <a:p>
            <a:endParaRPr lang="ru-RU" dirty="0"/>
          </a:p>
        </p:txBody>
      </p:sp>
      <p:sp>
        <p:nvSpPr>
          <p:cNvPr id="2" name="Прямоугольник 1"/>
          <p:cNvSpPr/>
          <p:nvPr/>
        </p:nvSpPr>
        <p:spPr>
          <a:xfrm>
            <a:off x="142844" y="5416545"/>
            <a:ext cx="3421044" cy="830997"/>
          </a:xfrm>
          <a:prstGeom prst="rect">
            <a:avLst/>
          </a:prstGeom>
        </p:spPr>
        <p:txBody>
          <a:bodyPr wrap="square">
            <a:spAutoFit/>
          </a:bodyPr>
          <a:lstStyle/>
          <a:p>
            <a:pPr algn="ctr"/>
            <a:r>
              <a:rPr lang="en-US" sz="2400" b="1" i="1" dirty="0">
                <a:solidFill>
                  <a:srgbClr val="C00000"/>
                </a:solidFill>
              </a:rPr>
              <a:t>Pythagoras </a:t>
            </a:r>
            <a:r>
              <a:rPr lang="ru-RU" sz="2400" dirty="0">
                <a:solidFill>
                  <a:srgbClr val="C00000"/>
                </a:solidFill>
              </a:rPr>
              <a:t> </a:t>
            </a:r>
            <a:endParaRPr lang="en-US" sz="2400" dirty="0">
              <a:solidFill>
                <a:srgbClr val="C00000"/>
              </a:solidFill>
            </a:endParaRPr>
          </a:p>
          <a:p>
            <a:pPr algn="ctr"/>
            <a:r>
              <a:rPr lang="ru-RU" sz="2400" dirty="0">
                <a:solidFill>
                  <a:srgbClr val="C00000"/>
                </a:solidFill>
              </a:rPr>
              <a:t>(580 – 500 </a:t>
            </a:r>
            <a:r>
              <a:rPr lang="en-US" sz="2400" dirty="0">
                <a:solidFill>
                  <a:srgbClr val="C00000"/>
                </a:solidFill>
              </a:rPr>
              <a:t>years</a:t>
            </a:r>
            <a:r>
              <a:rPr lang="ru-RU" sz="2400" dirty="0">
                <a:solidFill>
                  <a:srgbClr val="C00000"/>
                </a:solidFill>
              </a:rPr>
              <a:t> </a:t>
            </a:r>
            <a:r>
              <a:rPr lang="en-US" sz="2400" dirty="0">
                <a:solidFill>
                  <a:srgbClr val="C00000"/>
                </a:solidFill>
              </a:rPr>
              <a:t>B.C.</a:t>
            </a:r>
            <a:r>
              <a:rPr lang="ru-RU" sz="2400" dirty="0">
                <a:solidFill>
                  <a:srgbClr val="C00000"/>
                </a:solidFill>
              </a:rPr>
              <a:t>)</a:t>
            </a:r>
            <a:r>
              <a:rPr lang="en-US" sz="2400" dirty="0">
                <a:solidFill>
                  <a:srgbClr val="39302A"/>
                </a:solidFill>
              </a:rPr>
              <a:t>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4" y="273050"/>
            <a:ext cx="3510136" cy="47971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75856" y="0"/>
            <a:ext cx="5725300" cy="6858000"/>
          </a:xfrm>
        </p:spPr>
        <p:txBody>
          <a:bodyPr>
            <a:noAutofit/>
          </a:bodyPr>
          <a:lstStyle/>
          <a:p>
            <a:pPr indent="0" algn="ctr">
              <a:spcBef>
                <a:spcPts val="0"/>
              </a:spcBef>
              <a:buNone/>
            </a:pPr>
            <a:r>
              <a:rPr lang="en-US" sz="2400" dirty="0"/>
              <a:t>The first representative of </a:t>
            </a:r>
            <a:r>
              <a:rPr lang="en-US" sz="2400" b="1" i="1" dirty="0"/>
              <a:t>Eleatic school</a:t>
            </a:r>
            <a:r>
              <a:rPr lang="en-US" sz="2400" dirty="0"/>
              <a:t> was </a:t>
            </a:r>
            <a:r>
              <a:rPr lang="en-US" sz="2400" b="1" i="1" dirty="0" err="1">
                <a:solidFill>
                  <a:srgbClr val="C00000"/>
                </a:solidFill>
              </a:rPr>
              <a:t>Xenophancs</a:t>
            </a:r>
            <a:r>
              <a:rPr lang="en-US" sz="2400" b="1" i="1" dirty="0">
                <a:solidFill>
                  <a:srgbClr val="C00000"/>
                </a:solidFill>
              </a:rPr>
              <a:t> of Colophon </a:t>
            </a:r>
            <a:r>
              <a:rPr lang="ru-RU" sz="2400" dirty="0"/>
              <a:t>(</a:t>
            </a:r>
            <a:r>
              <a:rPr lang="en-US" sz="2400" dirty="0"/>
              <a:t>near </a:t>
            </a:r>
            <a:r>
              <a:rPr lang="ru-RU" sz="2400" dirty="0"/>
              <a:t> 570 – 478</a:t>
            </a:r>
            <a:r>
              <a:rPr lang="en-US" sz="2400" dirty="0"/>
              <a:t> B</a:t>
            </a:r>
            <a:r>
              <a:rPr lang="ru-RU" sz="2400" dirty="0"/>
              <a:t>.</a:t>
            </a:r>
            <a:r>
              <a:rPr lang="en-US" sz="2400" dirty="0"/>
              <a:t>C.</a:t>
            </a:r>
            <a:r>
              <a:rPr lang="ru-RU" sz="2400" dirty="0"/>
              <a:t>)</a:t>
            </a:r>
            <a:r>
              <a:rPr lang="en-US" sz="2400" dirty="0"/>
              <a:t>, a rhapsodist and poet. He criticized the popular notions of gods, saying that people made their gods in their own image, but he argued that there could be only one God, the ruler of the universe, who must be eternal.</a:t>
            </a:r>
            <a:endParaRPr lang="ru-RU" sz="2400" dirty="0"/>
          </a:p>
          <a:p>
            <a:pPr algn="ctr">
              <a:spcBef>
                <a:spcPts val="0"/>
              </a:spcBef>
              <a:buNone/>
            </a:pPr>
            <a:r>
              <a:rPr lang="en-US" sz="2400" dirty="0"/>
              <a:t>Great representative of Eleatic philosophy</a:t>
            </a:r>
            <a:r>
              <a:rPr lang="en-US" sz="2400" dirty="0">
                <a:solidFill>
                  <a:schemeClr val="tx2"/>
                </a:solidFill>
              </a:rPr>
              <a:t>, </a:t>
            </a:r>
            <a:r>
              <a:rPr lang="en-US" sz="2400" b="1" i="1" dirty="0">
                <a:solidFill>
                  <a:srgbClr val="C00000"/>
                </a:solidFill>
              </a:rPr>
              <a:t>Parmenides</a:t>
            </a:r>
            <a:r>
              <a:rPr lang="en-US" sz="2400" dirty="0">
                <a:solidFill>
                  <a:schemeClr val="tx2"/>
                </a:solidFill>
              </a:rPr>
              <a:t>. </a:t>
            </a:r>
            <a:r>
              <a:rPr lang="en-US" sz="2400" dirty="0"/>
              <a:t>He was founder of metaphysical trend in philosophy. </a:t>
            </a:r>
          </a:p>
          <a:p>
            <a:pPr algn="ctr">
              <a:spcBef>
                <a:spcPts val="0"/>
              </a:spcBef>
              <a:buNone/>
            </a:pPr>
            <a:r>
              <a:rPr lang="en-US" sz="2400" dirty="0"/>
              <a:t>Parmenides said: </a:t>
            </a:r>
          </a:p>
          <a:p>
            <a:pPr marL="550926" indent="-514350" algn="ctr">
              <a:spcBef>
                <a:spcPts val="0"/>
              </a:spcBef>
              <a:buNone/>
            </a:pPr>
            <a:r>
              <a:rPr lang="en-US" sz="2400" b="1" i="1" dirty="0">
                <a:solidFill>
                  <a:srgbClr val="C00000"/>
                </a:solidFill>
              </a:rPr>
              <a:t>“Being is, non-being is not”.</a:t>
            </a:r>
          </a:p>
          <a:p>
            <a:pPr marL="550926" indent="-514350" algn="ctr">
              <a:spcBef>
                <a:spcPts val="0"/>
              </a:spcBef>
              <a:buNone/>
            </a:pPr>
            <a:r>
              <a:rPr lang="en-US" sz="2400" dirty="0"/>
              <a:t> According to him being is permanent, infinite, eternal, absolute, integrated, fundamental sphere. </a:t>
            </a:r>
            <a:endParaRPr lang="ru-RU" sz="2400" b="1" dirty="0"/>
          </a:p>
        </p:txBody>
      </p:sp>
      <p:pic>
        <p:nvPicPr>
          <p:cNvPr id="4098" name="Picture 2" descr="C:\Users\solomea\Pictures\Parmenid.jpg"/>
          <p:cNvPicPr>
            <a:picLocks noChangeAspect="1" noChangeArrowheads="1"/>
          </p:cNvPicPr>
          <p:nvPr/>
        </p:nvPicPr>
        <p:blipFill>
          <a:blip r:embed="rId2"/>
          <a:srcRect/>
          <a:stretch>
            <a:fillRect/>
          </a:stretch>
        </p:blipFill>
        <p:spPr bwMode="auto">
          <a:xfrm>
            <a:off x="-72008" y="183206"/>
            <a:ext cx="3779912" cy="4857784"/>
          </a:xfrm>
          <a:prstGeom prst="rect">
            <a:avLst/>
          </a:prstGeom>
          <a:noFill/>
        </p:spPr>
      </p:pic>
      <p:sp>
        <p:nvSpPr>
          <p:cNvPr id="5" name="Прямоугольник 4"/>
          <p:cNvSpPr/>
          <p:nvPr/>
        </p:nvSpPr>
        <p:spPr>
          <a:xfrm>
            <a:off x="35496" y="5517232"/>
            <a:ext cx="3456384" cy="830997"/>
          </a:xfrm>
          <a:prstGeom prst="rect">
            <a:avLst/>
          </a:prstGeom>
        </p:spPr>
        <p:txBody>
          <a:bodyPr wrap="square">
            <a:spAutoFit/>
          </a:bodyPr>
          <a:lstStyle/>
          <a:p>
            <a:pPr algn="ctr"/>
            <a:r>
              <a:rPr lang="en-US" sz="2400" b="1" i="1" dirty="0">
                <a:solidFill>
                  <a:srgbClr val="C00000"/>
                </a:solidFill>
              </a:rPr>
              <a:t>Parmenides </a:t>
            </a:r>
            <a:r>
              <a:rPr lang="ru-RU" sz="2400" dirty="0">
                <a:solidFill>
                  <a:srgbClr val="39302A"/>
                </a:solidFill>
              </a:rPr>
              <a:t>(540 – 480</a:t>
            </a:r>
            <a:r>
              <a:rPr lang="en-US" sz="2400" dirty="0">
                <a:solidFill>
                  <a:srgbClr val="39302A"/>
                </a:solidFill>
              </a:rPr>
              <a:t> B.C</a:t>
            </a:r>
            <a:r>
              <a:rPr lang="ru-RU" sz="2400" dirty="0">
                <a:solidFill>
                  <a:srgbClr val="39302A"/>
                </a:solidFill>
              </a:rPr>
              <a:t>.)</a:t>
            </a:r>
            <a:r>
              <a:rPr lang="en-US" sz="2400" dirty="0">
                <a:solidFill>
                  <a:srgbClr val="39302A"/>
                </a:solidFill>
              </a:rPr>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8520" y="2852936"/>
            <a:ext cx="9252520" cy="3888432"/>
          </a:xfrm>
        </p:spPr>
        <p:txBody>
          <a:bodyPr>
            <a:noAutofit/>
          </a:bodyPr>
          <a:lstStyle/>
          <a:p>
            <a:pPr algn="ctr">
              <a:spcBef>
                <a:spcPts val="0"/>
              </a:spcBef>
              <a:buNone/>
            </a:pPr>
            <a:r>
              <a:rPr lang="en-US" sz="2200" dirty="0"/>
              <a:t>Apprentice of Parmenides</a:t>
            </a:r>
            <a:r>
              <a:rPr lang="en-US" sz="2200" b="1" i="1" dirty="0"/>
              <a:t>, </a:t>
            </a:r>
            <a:r>
              <a:rPr lang="en-US" sz="2200" b="1" i="1" dirty="0">
                <a:solidFill>
                  <a:srgbClr val="C00000"/>
                </a:solidFill>
              </a:rPr>
              <a:t>Zeno</a:t>
            </a:r>
            <a:r>
              <a:rPr lang="en-US" sz="2200" dirty="0">
                <a:solidFill>
                  <a:srgbClr val="FFFF00"/>
                </a:solidFill>
              </a:rPr>
              <a:t> </a:t>
            </a:r>
            <a:r>
              <a:rPr lang="en-US" sz="2200" dirty="0"/>
              <a:t>has formulated forty paradoxes, insoluble difficulties. </a:t>
            </a:r>
          </a:p>
          <a:p>
            <a:pPr algn="ctr">
              <a:spcBef>
                <a:spcPts val="0"/>
              </a:spcBef>
              <a:buNone/>
            </a:pPr>
            <a:r>
              <a:rPr lang="en-US" sz="2200" dirty="0"/>
              <a:t>The most famous of all Zeno’s paradoxes </a:t>
            </a:r>
            <a:r>
              <a:rPr lang="en-US" sz="2200" i="1" dirty="0">
                <a:solidFill>
                  <a:srgbClr val="C00000"/>
                </a:solidFill>
              </a:rPr>
              <a:t>Achilles and the tortoise</a:t>
            </a:r>
            <a:r>
              <a:rPr lang="en-US" sz="2200" dirty="0">
                <a:solidFill>
                  <a:srgbClr val="C00000"/>
                </a:solidFill>
              </a:rPr>
              <a:t>. </a:t>
            </a:r>
            <a:r>
              <a:rPr lang="en-US" sz="2200" b="1" dirty="0"/>
              <a:t>If Achilles can run ten times faster than the tortoise, and the tortoise has a ten yard lead at the outset – then when Achilles has run ten yards to catch up with the tortoise, the latter has moved ahead one yard. When Achilles runs this yard, the slow tortoise has moved on one tenth of a yard. Each time Achilles reaches the position where the tortoise had been, the tortoise has moved on some small distance, so that Achilles will never catch up, even though he moves so much faster. </a:t>
            </a:r>
            <a:endParaRPr lang="ru-RU" sz="2200" b="1" dirty="0"/>
          </a:p>
          <a:p>
            <a:endParaRPr lang="ru-RU" sz="2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344816" cy="29249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olomea\Pictures\Demokrit.jpg"/>
          <p:cNvPicPr>
            <a:picLocks noGrp="1" noChangeAspect="1" noChangeArrowheads="1"/>
          </p:cNvPicPr>
          <p:nvPr>
            <p:ph idx="1"/>
          </p:nvPr>
        </p:nvPicPr>
        <p:blipFill>
          <a:blip r:embed="rId2"/>
          <a:srcRect/>
          <a:stretch>
            <a:fillRect/>
          </a:stretch>
        </p:blipFill>
        <p:spPr bwMode="auto">
          <a:xfrm>
            <a:off x="60007" y="188640"/>
            <a:ext cx="3071834" cy="4429156"/>
          </a:xfrm>
          <a:prstGeom prst="rect">
            <a:avLst/>
          </a:prstGeom>
          <a:noFill/>
        </p:spPr>
      </p:pic>
      <p:sp>
        <p:nvSpPr>
          <p:cNvPr id="3" name="Текст 2"/>
          <p:cNvSpPr>
            <a:spLocks noGrp="1"/>
          </p:cNvSpPr>
          <p:nvPr>
            <p:ph type="body" sz="half" idx="2"/>
          </p:nvPr>
        </p:nvSpPr>
        <p:spPr>
          <a:xfrm>
            <a:off x="3275856" y="0"/>
            <a:ext cx="5868144" cy="6643710"/>
          </a:xfrm>
        </p:spPr>
        <p:txBody>
          <a:bodyPr>
            <a:normAutofit fontScale="92500" lnSpcReduction="10000"/>
          </a:bodyPr>
          <a:lstStyle/>
          <a:p>
            <a:pPr algn="ctr">
              <a:spcBef>
                <a:spcPts val="0"/>
              </a:spcBef>
            </a:pPr>
            <a:r>
              <a:rPr lang="ru-RU" sz="2800" dirty="0"/>
              <a:t> </a:t>
            </a:r>
            <a:r>
              <a:rPr lang="en-US" sz="3000" dirty="0">
                <a:solidFill>
                  <a:schemeClr val="tx1"/>
                </a:solidFill>
              </a:rPr>
              <a:t>Philosophers </a:t>
            </a:r>
            <a:r>
              <a:rPr lang="en-US" sz="3000" b="1" i="1" dirty="0">
                <a:solidFill>
                  <a:srgbClr val="C00000"/>
                </a:solidFill>
              </a:rPr>
              <a:t>Leucippus</a:t>
            </a:r>
            <a:r>
              <a:rPr lang="en-US" sz="3000" b="1" i="1" dirty="0">
                <a:solidFill>
                  <a:schemeClr val="tx1"/>
                </a:solidFill>
              </a:rPr>
              <a:t> ( </a:t>
            </a:r>
            <a:r>
              <a:rPr lang="ru-RU" sz="3000" dirty="0">
                <a:solidFill>
                  <a:schemeClr val="tx1"/>
                </a:solidFill>
              </a:rPr>
              <a:t>500 – 440</a:t>
            </a:r>
            <a:r>
              <a:rPr lang="en-US" sz="3000" dirty="0">
                <a:solidFill>
                  <a:schemeClr val="tx1"/>
                </a:solidFill>
              </a:rPr>
              <a:t> B.C</a:t>
            </a:r>
            <a:r>
              <a:rPr lang="ru-RU" sz="3000" dirty="0">
                <a:solidFill>
                  <a:schemeClr val="tx1"/>
                </a:solidFill>
              </a:rPr>
              <a:t>.) </a:t>
            </a:r>
            <a:r>
              <a:rPr lang="en-US" sz="3000" b="1" i="1" dirty="0">
                <a:solidFill>
                  <a:schemeClr val="tx1"/>
                </a:solidFill>
              </a:rPr>
              <a:t> </a:t>
            </a:r>
            <a:r>
              <a:rPr lang="en-US" sz="3000" dirty="0">
                <a:solidFill>
                  <a:schemeClr val="tx1"/>
                </a:solidFill>
              </a:rPr>
              <a:t>and </a:t>
            </a:r>
            <a:r>
              <a:rPr lang="en-US" sz="3000" b="1" i="1" dirty="0">
                <a:solidFill>
                  <a:srgbClr val="C00000"/>
                </a:solidFill>
              </a:rPr>
              <a:t>Democritus</a:t>
            </a:r>
            <a:r>
              <a:rPr lang="en-US" sz="3000" b="1" dirty="0">
                <a:solidFill>
                  <a:srgbClr val="C00000"/>
                </a:solidFill>
              </a:rPr>
              <a:t> </a:t>
            </a:r>
            <a:r>
              <a:rPr lang="en-US" sz="3000" dirty="0">
                <a:solidFill>
                  <a:schemeClr val="tx1"/>
                </a:solidFill>
              </a:rPr>
              <a:t>were creators of atomistic view of world. </a:t>
            </a:r>
            <a:r>
              <a:rPr lang="en-US" sz="3000" dirty="0">
                <a:solidFill>
                  <a:srgbClr val="C00000"/>
                </a:solidFill>
              </a:rPr>
              <a:t>Atoms</a:t>
            </a:r>
            <a:r>
              <a:rPr lang="en-US" sz="3000" dirty="0">
                <a:solidFill>
                  <a:schemeClr val="tx1"/>
                </a:solidFill>
              </a:rPr>
              <a:t> are elements, supersmall and indivisible grain of which all nature consists. Atoms are indivisible. The strict causality exists in the world. </a:t>
            </a:r>
          </a:p>
          <a:p>
            <a:pPr algn="ctr">
              <a:spcBef>
                <a:spcPts val="0"/>
              </a:spcBef>
            </a:pPr>
            <a:r>
              <a:rPr lang="en-US" sz="3000" dirty="0">
                <a:solidFill>
                  <a:schemeClr val="tx1"/>
                </a:solidFill>
              </a:rPr>
              <a:t>Every atom is eternal, immutable, and impenetrable. Therefore the world is eternal and exists always. Atoms always move and where atoms don’t exist, there is </a:t>
            </a:r>
            <a:r>
              <a:rPr lang="en-US" sz="3000" dirty="0">
                <a:solidFill>
                  <a:srgbClr val="C00000"/>
                </a:solidFill>
              </a:rPr>
              <a:t>emptiness</a:t>
            </a:r>
            <a:r>
              <a:rPr lang="en-US" sz="3000" dirty="0">
                <a:solidFill>
                  <a:schemeClr val="tx1"/>
                </a:solidFill>
              </a:rPr>
              <a:t>. Atoms have different forms, in depend of its things are acquired different structures. </a:t>
            </a:r>
            <a:endParaRPr lang="ru-RU" sz="3000" dirty="0">
              <a:solidFill>
                <a:schemeClr val="tx1"/>
              </a:solidFill>
            </a:endParaRPr>
          </a:p>
        </p:txBody>
      </p:sp>
      <p:sp>
        <p:nvSpPr>
          <p:cNvPr id="2" name="Прямоугольник 1"/>
          <p:cNvSpPr/>
          <p:nvPr/>
        </p:nvSpPr>
        <p:spPr>
          <a:xfrm>
            <a:off x="1" y="5013176"/>
            <a:ext cx="2987824" cy="954107"/>
          </a:xfrm>
          <a:prstGeom prst="rect">
            <a:avLst/>
          </a:prstGeom>
        </p:spPr>
        <p:txBody>
          <a:bodyPr wrap="square">
            <a:spAutoFit/>
          </a:bodyPr>
          <a:lstStyle/>
          <a:p>
            <a:pPr algn="ctr"/>
            <a:r>
              <a:rPr lang="en-US" sz="2800" b="1" i="1" dirty="0">
                <a:solidFill>
                  <a:srgbClr val="C00000"/>
                </a:solidFill>
              </a:rPr>
              <a:t>Democritus</a:t>
            </a:r>
            <a:endParaRPr lang="ru-RU" sz="2800" b="1" i="1" dirty="0">
              <a:solidFill>
                <a:srgbClr val="C00000"/>
              </a:solidFill>
            </a:endParaRPr>
          </a:p>
          <a:p>
            <a:pPr algn="ctr"/>
            <a:r>
              <a:rPr lang="en-US" sz="2800" b="1" dirty="0">
                <a:solidFill>
                  <a:prstClr val="black">
                    <a:lumMod val="75000"/>
                    <a:lumOff val="25000"/>
                  </a:prstClr>
                </a:solidFill>
              </a:rPr>
              <a:t> </a:t>
            </a:r>
            <a:r>
              <a:rPr lang="ru-RU" sz="2800" dirty="0"/>
              <a:t>(460 – 370 </a:t>
            </a:r>
            <a:r>
              <a:rPr lang="en-US" sz="2800" dirty="0"/>
              <a:t>B</a:t>
            </a:r>
            <a:r>
              <a:rPr lang="ru-RU" sz="2800" dirty="0"/>
              <a:t>.</a:t>
            </a:r>
            <a:r>
              <a:rPr lang="en-US" sz="2800" dirty="0"/>
              <a:t>C.</a:t>
            </a:r>
            <a:r>
              <a:rPr lang="ru-RU" sz="2800" dirty="0"/>
              <a:t>)</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Грань">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652</TotalTime>
  <Words>1675</Words>
  <Application>Microsoft Office PowerPoint</Application>
  <PresentationFormat>Экран (4:3)</PresentationFormat>
  <Paragraphs>54</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Arial</vt:lpstr>
      <vt:lpstr>Calibri</vt:lpstr>
      <vt:lpstr>inherit</vt:lpstr>
      <vt:lpstr>open-sans</vt:lpstr>
      <vt:lpstr>Trebuchet MS</vt:lpstr>
      <vt:lpstr>Wingdings</vt:lpstr>
      <vt:lpstr>Wingdings 3</vt:lpstr>
      <vt:lpstr>Грань</vt:lpstr>
      <vt:lpstr>Theme: Ancient Greek philosophy. . </vt:lpstr>
      <vt:lpstr>In Ancient philosophy is distinguished three periods: : . </vt:lpstr>
      <vt:lpstr>Презентация PowerPoint</vt:lpstr>
      <vt:lpstr>Apprentice of Thales – Anaximander considered that origin is something infinite, boundless – Apeiron, which is impossible to identify with any element of nature.  Apeiron is intelligible only by mental contemplation. So, in philosophy for the first time transition from concrete to abstract, from imaginative mentality to conceptual one, was realized.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Socrates nothing wrote, because he supposed that only living word can send his thoughts through the verbal dialogue. Evidence of his life and activities must come from the writings of Plato and Xenophon (historian). He went on the streets of Athens and asked people about sense of human being. Socrates looked like a folk wise man, while making a great impression on the interlocutor, no less than his words. He was bald, with a big belly, walked in a holey cloak and without shoes. He slept in different places on the street near the trash. He was shown as a tourist attraction. Xanthippus - his wife, an absurd woman, talkative, grumpy.</vt:lpstr>
      <vt:lpstr>Презентация PowerPoint</vt:lpstr>
      <vt:lpstr>Most of the time, Socrates hung out in the squares, talking to everyone who wanted to talk to him, asking about the meaning of human life. Socrates pretended to be stupid and simple man, while the interlocutor took the pose of a knowledgeable person, and then  interlocutor got caught. Socrates asked several thoughtful questions and perplexed the interlocutor. The interlocutor got rid of complacency. But Socrates believed that he does not have the truth, he helps this truth to be born in the soul of the interlocutor. According to Socrates, the truth already potentially exists in the soul of every person.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98</cp:revision>
  <dcterms:created xsi:type="dcterms:W3CDTF">2012-08-14T13:30:11Z</dcterms:created>
  <dcterms:modified xsi:type="dcterms:W3CDTF">2021-10-04T11:16:44Z</dcterms:modified>
</cp:coreProperties>
</file>