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4" r:id="rId17"/>
    <p:sldId id="275" r:id="rId18"/>
    <p:sldId id="278" r:id="rId19"/>
    <p:sldId id="279" r:id="rId20"/>
    <p:sldId id="281" r:id="rId21"/>
    <p:sldId id="282" r:id="rId22"/>
    <p:sldId id="283" r:id="rId23"/>
    <p:sldId id="284" r:id="rId24"/>
    <p:sldId id="285" r:id="rId25"/>
    <p:sldId id="286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4" r:id="rId44"/>
    <p:sldId id="315" r:id="rId45"/>
    <p:sldId id="316" r:id="rId46"/>
    <p:sldId id="317" r:id="rId47"/>
    <p:sldId id="318" r:id="rId48"/>
    <p:sldId id="319" r:id="rId49"/>
    <p:sldId id="320" r:id="rId50"/>
    <p:sldId id="321" r:id="rId51"/>
    <p:sldId id="322" r:id="rId52"/>
    <p:sldId id="323" r:id="rId53"/>
    <p:sldId id="324" r:id="rId54"/>
    <p:sldId id="325" r:id="rId55"/>
    <p:sldId id="326" r:id="rId56"/>
    <p:sldId id="327" r:id="rId57"/>
    <p:sldId id="328" r:id="rId58"/>
    <p:sldId id="329" r:id="rId59"/>
    <p:sldId id="330" r:id="rId60"/>
    <p:sldId id="331" r:id="rId61"/>
    <p:sldId id="332" r:id="rId62"/>
    <p:sldId id="333" r:id="rId63"/>
    <p:sldId id="334" r:id="rId64"/>
    <p:sldId id="335" r:id="rId65"/>
    <p:sldId id="336" r:id="rId66"/>
    <p:sldId id="337" r:id="rId67"/>
    <p:sldId id="338" r:id="rId68"/>
    <p:sldId id="341" r:id="rId69"/>
    <p:sldId id="342" r:id="rId70"/>
    <p:sldId id="340" r:id="rId71"/>
    <p:sldId id="344" r:id="rId72"/>
    <p:sldId id="345" r:id="rId73"/>
    <p:sldId id="346" r:id="rId74"/>
    <p:sldId id="347" r:id="rId75"/>
    <p:sldId id="348" r:id="rId76"/>
    <p:sldId id="349" r:id="rId77"/>
    <p:sldId id="291" r:id="rId7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8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278D7-79E7-457F-BA1A-0DAB2B18B31F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334BF-AF90-4BB3-9E4D-B2C401580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98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334BF-AF90-4BB3-9E4D-B2C4015808E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096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635B-757C-4CCE-86CF-8BE914CF684F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4006-0AB4-48CC-880A-C25D56D21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186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635B-757C-4CCE-86CF-8BE914CF684F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4006-0AB4-48CC-880A-C25D56D21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380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635B-757C-4CCE-86CF-8BE914CF684F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4006-0AB4-48CC-880A-C25D56D21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353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635B-757C-4CCE-86CF-8BE914CF684F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4006-0AB4-48CC-880A-C25D56D2183F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0582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635B-757C-4CCE-86CF-8BE914CF684F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4006-0AB4-48CC-880A-C25D56D21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599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635B-757C-4CCE-86CF-8BE914CF684F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4006-0AB4-48CC-880A-C25D56D21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666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635B-757C-4CCE-86CF-8BE914CF684F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4006-0AB4-48CC-880A-C25D56D21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816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635B-757C-4CCE-86CF-8BE914CF684F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4006-0AB4-48CC-880A-C25D56D21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000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635B-757C-4CCE-86CF-8BE914CF684F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4006-0AB4-48CC-880A-C25D56D21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841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FF0000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28404" y="1549146"/>
            <a:ext cx="4743872" cy="4062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200" b="0" i="0">
                <a:solidFill>
                  <a:srgbClr val="FF0000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02171" y="1223848"/>
            <a:ext cx="4972472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 sz="1800">
                <a:solidFill>
                  <a:srgbClr val="898989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6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 sz="1800">
                <a:solidFill>
                  <a:srgbClr val="898989"/>
                </a:solidFill>
              </a:defRPr>
            </a:lvl1pPr>
          </a:lstStyle>
          <a:p>
            <a:fld id="{7EEE3289-E69F-4133-B1CD-1A08CFE88248}" type="datetime1">
              <a:rPr lang="en-US" altLang="en-US"/>
              <a:pPr/>
              <a:t>10/17/2019</a:t>
            </a:fld>
            <a:endParaRPr lang="en-US" alt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marL="25400" algn="l">
              <a:lnSpc>
                <a:spcPts val="1438"/>
              </a:lnSpc>
              <a:defRPr sz="1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5CB0DA09-7C37-4030-ABC6-58F2CBACB6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9239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446-83F3-4AB8-895C-40FD11AC9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757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635B-757C-4CCE-86CF-8BE914CF684F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4006-0AB4-48CC-880A-C25D56D21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805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446-83F3-4AB8-895C-40FD11AC9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509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446-83F3-4AB8-895C-40FD11AC9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035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635B-757C-4CCE-86CF-8BE914CF684F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4006-0AB4-48CC-880A-C25D56D21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95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635B-757C-4CCE-86CF-8BE914CF684F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4006-0AB4-48CC-880A-C25D56D21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517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635B-757C-4CCE-86CF-8BE914CF684F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4006-0AB4-48CC-880A-C25D56D21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94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635B-757C-4CCE-86CF-8BE914CF684F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4006-0AB4-48CC-880A-C25D56D21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02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635B-757C-4CCE-86CF-8BE914CF684F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4006-0AB4-48CC-880A-C25D56D21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733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635B-757C-4CCE-86CF-8BE914CF684F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4006-0AB4-48CC-880A-C25D56D21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964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635B-757C-4CCE-86CF-8BE914CF684F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4006-0AB4-48CC-880A-C25D56D21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90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D4B635B-757C-4CCE-86CF-8BE914CF684F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DBE4006-0AB4-48CC-880A-C25D56D218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09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2993" y="1967345"/>
            <a:ext cx="9144000" cy="1631108"/>
          </a:xfrm>
        </p:spPr>
        <p:txBody>
          <a:bodyPr/>
          <a:lstStyle/>
          <a:p>
            <a:r>
              <a:rPr lang="ru-RU" dirty="0"/>
              <a:t>Другие методы диагностики инфекционных патогенов</a:t>
            </a:r>
          </a:p>
        </p:txBody>
      </p:sp>
    </p:spTree>
    <p:extLst>
      <p:ext uri="{BB962C8B-B14F-4D97-AF65-F5344CB8AC3E}">
        <p14:creationId xmlns:p14="http://schemas.microsoft.com/office/powerpoint/2010/main" val="1252209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49" y="560439"/>
            <a:ext cx="10364451" cy="694089"/>
          </a:xfrm>
        </p:spPr>
        <p:txBody>
          <a:bodyPr/>
          <a:lstStyle/>
          <a:p>
            <a:r>
              <a:rPr lang="ru-RU" dirty="0"/>
              <a:t>Ингибирующий  ИФА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452692"/>
            <a:ext cx="10363826" cy="5405308"/>
          </a:xfrm>
        </p:spPr>
        <p:txBody>
          <a:bodyPr>
            <a:normAutofit/>
          </a:bodyPr>
          <a:lstStyle/>
          <a:p>
            <a:r>
              <a:rPr lang="ru-RU" dirty="0"/>
              <a:t>На </a:t>
            </a:r>
            <a:r>
              <a:rPr lang="ru-RU" dirty="0" err="1"/>
              <a:t>полистироловом</a:t>
            </a:r>
            <a:r>
              <a:rPr lang="ru-RU" dirty="0"/>
              <a:t> шарике адсорбирован стандартный АГ </a:t>
            </a:r>
          </a:p>
          <a:p>
            <a:r>
              <a:rPr lang="ru-RU" dirty="0"/>
              <a:t>Вносят </a:t>
            </a:r>
            <a:r>
              <a:rPr lang="ru-RU" dirty="0" err="1"/>
              <a:t>иссделуемый</a:t>
            </a:r>
            <a:r>
              <a:rPr lang="ru-RU" dirty="0"/>
              <a:t> материал, инкубация, удаление непрореагировавших компонентов </a:t>
            </a:r>
          </a:p>
          <a:p>
            <a:r>
              <a:rPr lang="ru-RU" dirty="0"/>
              <a:t>добавляется АГ, меченный ферментом, который взаимодействует со свободными центрами связывания антител , </a:t>
            </a:r>
            <a:r>
              <a:rPr lang="ru-RU" dirty="0" err="1"/>
              <a:t>провзаимодействовавшими</a:t>
            </a:r>
            <a:r>
              <a:rPr lang="ru-RU" dirty="0"/>
              <a:t> с антигеном, сорбированным на твердой фазе. </a:t>
            </a:r>
          </a:p>
          <a:p>
            <a:r>
              <a:rPr lang="ru-RU" dirty="0"/>
              <a:t>В итоге ферментативная активность, измеряемая на твердой фазе, обратно пропорциональна концентрации определяемого вещества в пробе.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114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150" y="618517"/>
            <a:ext cx="10364451" cy="1596177"/>
          </a:xfrm>
        </p:spPr>
        <p:txBody>
          <a:bodyPr/>
          <a:lstStyle/>
          <a:p>
            <a:r>
              <a:rPr lang="ru-RU" dirty="0"/>
              <a:t>Метод иммуноферментных пятен (</a:t>
            </a:r>
            <a:r>
              <a:rPr lang="en-US" dirty="0"/>
              <a:t>ELISPOT)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5" y="2214694"/>
            <a:ext cx="10363826" cy="4225437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На поверхности </a:t>
            </a:r>
            <a:r>
              <a:rPr lang="ru-RU" dirty="0" err="1"/>
              <a:t>полистироловой</a:t>
            </a:r>
            <a:r>
              <a:rPr lang="ru-RU" dirty="0"/>
              <a:t> лунки сорбируют антигены или антитела-  «ловушечные» реагенты.</a:t>
            </a:r>
          </a:p>
          <a:p>
            <a:r>
              <a:rPr lang="ru-RU" dirty="0"/>
              <a:t>Добавляют исследуемые лимфоидные клетки, культивируют несколько часов при 37°С, давая им возможность занять определенное место и выполнить секреторную функцию. Антитела или антигены, секретируемые такими клетками, улавливаются адсорбированными на твердой фазе реагентами.</a:t>
            </a:r>
          </a:p>
          <a:p>
            <a:r>
              <a:rPr lang="ru-RU" dirty="0"/>
              <a:t>Клетки удаляют, используя для этого отмывающий раствор с детергентом, </a:t>
            </a:r>
            <a:r>
              <a:rPr lang="ru-RU" dirty="0" err="1"/>
              <a:t>лизирующим</a:t>
            </a:r>
            <a:r>
              <a:rPr lang="ru-RU" dirty="0"/>
              <a:t> клетки.</a:t>
            </a:r>
          </a:p>
          <a:p>
            <a:r>
              <a:rPr lang="ru-RU" dirty="0"/>
              <a:t>Участки накопления секреторных продуктов проявляют, добавляя связанные с ферментом антитела (</a:t>
            </a:r>
            <a:r>
              <a:rPr lang="ru-RU" dirty="0" err="1"/>
              <a:t>антиглобулиновый</a:t>
            </a:r>
            <a:r>
              <a:rPr lang="ru-RU" dirty="0"/>
              <a:t> реагент).</a:t>
            </a:r>
          </a:p>
          <a:p>
            <a:r>
              <a:rPr lang="ru-RU" dirty="0"/>
              <a:t>Добавляют смесь субстрата с </a:t>
            </a:r>
            <a:r>
              <a:rPr lang="ru-RU" dirty="0" err="1"/>
              <a:t>агарозой</a:t>
            </a:r>
            <a:r>
              <a:rPr lang="ru-RU" dirty="0"/>
              <a:t>, на поверхности твердой фазы образуются коричневые или голубые пятна (в зависимости от используемых ферментов и субстратов), выявляя участки, где располагались клетки.</a:t>
            </a:r>
          </a:p>
          <a:p>
            <a:r>
              <a:rPr lang="ru-RU" dirty="0"/>
              <a:t>Образовавшиеся пятна подсчитывают под микроскопом, это и будет количество секретирующих клеток.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630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7014" y="338299"/>
            <a:ext cx="10364451" cy="1107044"/>
          </a:xfrm>
        </p:spPr>
        <p:txBody>
          <a:bodyPr/>
          <a:lstStyle/>
          <a:p>
            <a:r>
              <a:rPr lang="ru-RU" dirty="0"/>
              <a:t>Сравнение результатов ПЦР и ИФА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81665" y="1290459"/>
            <a:ext cx="11120284" cy="530207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ru-RU" dirty="0"/>
              <a:t>Случается, что результаты ПЦР и ИФА-диагностики могут не совпадать. Обычно это происходит вследствие нескольких причин:</a:t>
            </a:r>
          </a:p>
          <a:p>
            <a:pPr>
              <a:lnSpc>
                <a:spcPct val="170000"/>
              </a:lnSpc>
            </a:pPr>
            <a:r>
              <a:rPr lang="ru-RU" dirty="0"/>
              <a:t>«Иммунологический след» — «след» от уже перенесенной инфекции. В ответ на внедрение инфекции организм начинает вырабатывать антитела, в частности, антитела класса </a:t>
            </a:r>
            <a:r>
              <a:rPr lang="ru-RU" dirty="0" err="1"/>
              <a:t>IgG</a:t>
            </a:r>
            <a:r>
              <a:rPr lang="ru-RU" dirty="0"/>
              <a:t>. Эти антитела «улавливает» ИФА-анализ. Метод ПЦР реагирует только на наличие молекул ДНК инфекции в организме. В такой ситуации ПЦР-анализ дает отрицательный результат, а ИФА — положительный. При чем в связи с индивидуальными особенностями иммунной системы положительный результат ИФА-диагностики, вызванный повышенным содержанием антител, может сохраняться несколько месяцев и даже лет после полного выздоровления.</a:t>
            </a:r>
          </a:p>
          <a:p>
            <a:pPr>
              <a:lnSpc>
                <a:spcPct val="170000"/>
              </a:lnSpc>
            </a:pPr>
            <a:r>
              <a:rPr lang="ru-RU" dirty="0"/>
              <a:t>Разница в оборудовании для проведения диагностики. Получение положительного результата ИФА и ПЦР — отрицательного, может быть вызвано использованием особых тест-систем в ИФА-анализе, которые выявляют все виды бактерий, в том числе те, которые в определенном количеств в норме содержатся в организме человека. Тест-система, используемая в ПЦР-анализе, может быть основана только на определении особого вида болезнетворных бактерий. Например, тест-система для ИФА-диагностики настроена на выявление всех видов хламидий : С. </a:t>
            </a:r>
            <a:r>
              <a:rPr lang="ru-RU" dirty="0" err="1"/>
              <a:t>Pneumonia</a:t>
            </a:r>
            <a:r>
              <a:rPr lang="ru-RU" dirty="0"/>
              <a:t>, C. </a:t>
            </a:r>
            <a:r>
              <a:rPr lang="ru-RU" dirty="0" err="1"/>
              <a:t>Pecorum</a:t>
            </a:r>
            <a:r>
              <a:rPr lang="ru-RU" dirty="0"/>
              <a:t>, C. </a:t>
            </a:r>
            <a:r>
              <a:rPr lang="ru-RU" dirty="0" err="1"/>
              <a:t>Psittaci</a:t>
            </a:r>
            <a:r>
              <a:rPr lang="ru-RU" dirty="0"/>
              <a:t>, а в проведении ПЦР-анализа может быть использована тест-система, выявляющая только С. </a:t>
            </a:r>
            <a:r>
              <a:rPr lang="ru-RU" dirty="0" err="1"/>
              <a:t>Trachomatis</a:t>
            </a:r>
            <a:r>
              <a:rPr lang="ru-RU" dirty="0"/>
              <a:t>. Вот почему ИФА-анализ на С. </a:t>
            </a:r>
            <a:r>
              <a:rPr lang="ru-RU" dirty="0" err="1"/>
              <a:t>Pneumonia</a:t>
            </a:r>
            <a:r>
              <a:rPr lang="ru-RU" dirty="0"/>
              <a:t> будет положительным, а ПЦР - отрицательным.</a:t>
            </a:r>
          </a:p>
        </p:txBody>
      </p:sp>
    </p:spTree>
    <p:extLst>
      <p:ext uri="{BB962C8B-B14F-4D97-AF65-F5344CB8AC3E}">
        <p14:creationId xmlns:p14="http://schemas.microsoft.com/office/powerpoint/2010/main" val="187615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07923" y="1445343"/>
            <a:ext cx="10673541" cy="523567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ru-RU" dirty="0"/>
              <a:t>Разница в используемом материале.</a:t>
            </a:r>
            <a:br>
              <a:rPr lang="ru-RU" dirty="0"/>
            </a:br>
            <a:r>
              <a:rPr lang="ru-RU" dirty="0"/>
              <a:t>Материал для ПЦР получают из места предполагаемой локализации инфекции. Для ИФА-диагностики разницы в месте нет, поскольку ИФА «реагирует» на антитела, которые вырабатываются при инфекционном процессе любой локализации. Как результат — ПЦР-диагностика дает отрицательный, а ИФА - положительный результат. Например, хламидии могут локализироваться в разных местах организма. Вызвав хронический сальпингит, проведенный в области шейки матки анализ ПЦР хламидии не обнаружит. Но ИФА-диагностика все равно выявит выработку антител, сопровождающую инфекционный процесс.</a:t>
            </a:r>
            <a:br>
              <a:rPr lang="ru-RU" dirty="0"/>
            </a:br>
            <a:endParaRPr lang="ru-RU" dirty="0"/>
          </a:p>
          <a:p>
            <a:pPr>
              <a:lnSpc>
                <a:spcPct val="160000"/>
              </a:lnSpc>
            </a:pPr>
            <a:r>
              <a:rPr lang="ru-RU" dirty="0"/>
              <a:t>Хронические инфекционные заболевания могут стать причиной разницы в результатах ИФА и ПЦР-диагностики. При этом зачастую ПЦР дает положительный, а ИФА — отрицательный результат. Уставшая от хронического инфекционного процесса иммунная система может «не показать» повышенный уровень антител к инфекции. Подобное может наблюдать врач-лаборант в том случае, если инфекция «свежая», т. е. даже при наличии определенных симптомов уровень антител класса </a:t>
            </a:r>
            <a:r>
              <a:rPr lang="ru-RU" dirty="0" err="1"/>
              <a:t>IgG</a:t>
            </a:r>
            <a:r>
              <a:rPr lang="ru-RU" dirty="0"/>
              <a:t> в крови не превысит норму, поскольку они еще не начали вырабатываться. Для половых инфекций подобный период «молчания» ИФА-диагностики может достигать двух недель.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17014" y="338299"/>
            <a:ext cx="10364451" cy="1107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Сравнение результатов ПЦР и ИФА</a:t>
            </a:r>
          </a:p>
        </p:txBody>
      </p:sp>
    </p:spTree>
    <p:extLst>
      <p:ext uri="{BB962C8B-B14F-4D97-AF65-F5344CB8AC3E}">
        <p14:creationId xmlns:p14="http://schemas.microsoft.com/office/powerpoint/2010/main" val="2741619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ru-RU" altLang="ru-RU" sz="4000" dirty="0">
                <a:latin typeface="Comic Sans MS" panose="030F0702030302020204" pitchFamily="66" charset="0"/>
              </a:rPr>
              <a:t>масс-</a:t>
            </a:r>
            <a:r>
              <a:rPr lang="ru-RU" altLang="ru-RU" dirty="0">
                <a:latin typeface="Comic Sans MS" panose="030F0702030302020204" pitchFamily="66" charset="0"/>
              </a:rPr>
              <a:t>спектрометрический </a:t>
            </a:r>
            <a:r>
              <a:rPr lang="ru-RU" altLang="ru-RU" sz="4000" dirty="0">
                <a:latin typeface="Comic Sans MS" panose="030F0702030302020204" pitchFamily="66" charset="0"/>
              </a:rPr>
              <a:t>анализ</a:t>
            </a:r>
            <a:br>
              <a:rPr lang="ru-RU" altLang="ru-RU" sz="4000" dirty="0">
                <a:latin typeface="Comic Sans MS" panose="030F0702030302020204" pitchFamily="66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Clr>
                <a:srgbClr val="D24717"/>
              </a:buClr>
              <a:buSzPct val="84000"/>
            </a:pPr>
            <a:r>
              <a:rPr lang="ru-RU" altLang="ru-RU" dirty="0">
                <a:latin typeface="Comic Sans MS" panose="030F0702030302020204" pitchFamily="66" charset="0"/>
              </a:rPr>
              <a:t>Один из мощнейших способов качественной  идентификации веществ, допускающий  также и количественное определение. Можно сказать, что масс-спектрометрия —  это «взвешивание» молекул, находящихся в  пробе.</a:t>
            </a:r>
          </a:p>
          <a:p>
            <a:pPr>
              <a:buClr>
                <a:srgbClr val="D24717"/>
              </a:buClr>
              <a:buSzPct val="84000"/>
            </a:pPr>
            <a:r>
              <a:rPr lang="ru-RU" altLang="ru-RU" dirty="0">
                <a:solidFill>
                  <a:srgbClr val="000000"/>
                </a:solidFill>
                <a:latin typeface="Comic Sans MS" panose="030F0702030302020204" pitchFamily="66" charset="0"/>
                <a:cs typeface="华文楷体" charset="0"/>
              </a:rPr>
              <a:t>Метод </a:t>
            </a:r>
            <a:r>
              <a:rPr lang="ru-RU" altLang="ru-RU" dirty="0">
                <a:latin typeface="Comic Sans MS" panose="030F0702030302020204" pitchFamily="66" charset="0"/>
                <a:cs typeface="华文楷体" charset="0"/>
              </a:rPr>
              <a:t>основан </a:t>
            </a:r>
            <a:r>
              <a:rPr lang="ru-RU" altLang="ru-RU" dirty="0">
                <a:solidFill>
                  <a:srgbClr val="000000"/>
                </a:solidFill>
                <a:latin typeface="Comic Sans MS" panose="030F0702030302020204" pitchFamily="66" charset="0"/>
                <a:cs typeface="华文楷体" charset="0"/>
              </a:rPr>
              <a:t>на ионизации  атомов и молекул вещества и последующем разделении образующихся ионов в  соответствии с их массовым числом </a:t>
            </a:r>
            <a:r>
              <a:rPr lang="ru-RU" altLang="ru-RU" dirty="0">
                <a:latin typeface="Comic Sans MS" panose="030F0702030302020204" pitchFamily="66" charset="0"/>
                <a:cs typeface="华文楷体" charset="0"/>
              </a:rPr>
              <a:t>m/z </a:t>
            </a:r>
            <a:r>
              <a:rPr lang="ru-RU" altLang="ru-RU" dirty="0">
                <a:solidFill>
                  <a:srgbClr val="000000"/>
                </a:solidFill>
                <a:latin typeface="Comic Sans MS" panose="030F0702030302020204" pitchFamily="66" charset="0"/>
                <a:cs typeface="华文楷体" charset="0"/>
              </a:rPr>
              <a:t>-отношением массы иона  к его заряду - в  электрическом или магнитном поле</a:t>
            </a:r>
          </a:p>
          <a:p>
            <a:pPr>
              <a:buClr>
                <a:srgbClr val="D24717"/>
              </a:buClr>
              <a:buSzPct val="84000"/>
            </a:pPr>
            <a:endParaRPr lang="ru-RU" altLang="en-US" dirty="0">
              <a:latin typeface="Comic Sans MS" panose="030F0702030302020204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726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object 4"/>
          <p:cNvSpPr>
            <a:spLocks noChangeArrowheads="1"/>
          </p:cNvSpPr>
          <p:nvPr/>
        </p:nvSpPr>
        <p:spPr bwMode="auto">
          <a:xfrm>
            <a:off x="8185151" y="4365626"/>
            <a:ext cx="2303463" cy="23653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  <p:sp>
        <p:nvSpPr>
          <p:cNvPr id="6" name="object 6"/>
          <p:cNvSpPr txBox="1">
            <a:spLocks noGrp="1"/>
          </p:cNvSpPr>
          <p:nvPr>
            <p:ph sz="half" idx="3"/>
          </p:nvPr>
        </p:nvSpPr>
        <p:spPr>
          <a:xfrm>
            <a:off x="339213" y="225425"/>
            <a:ext cx="11518490" cy="6294544"/>
          </a:xfrm>
          <a:ln>
            <a:miter/>
          </a:ln>
        </p:spPr>
        <p:txBody>
          <a:bodyPr vert="horz" wrap="square" lIns="0" tIns="12700" rIns="0" bIns="0" rtlCol="0">
            <a:spAutoFit/>
          </a:bodyPr>
          <a:lstStyle/>
          <a:p>
            <a:pPr marL="355600" indent="-342900" defTabSz="0">
              <a:spcBef>
                <a:spcPts val="100"/>
              </a:spcBef>
              <a:buClr>
                <a:srgbClr val="C00000"/>
              </a:buClr>
              <a:tabLst>
                <a:tab pos="287338" algn="l"/>
              </a:tabLst>
            </a:pPr>
            <a:r>
              <a:rPr lang="ru-RU" altLang="ru-RU" sz="2400" dirty="0">
                <a:latin typeface="Comic Sans MS" panose="030F0702030302020204" pitchFamily="66" charset="0"/>
                <a:cs typeface="华文楷体" charset="0"/>
              </a:rPr>
              <a:t>1912 год — Дж. Дж. Томсон создаёт первый масс-спектрограф и получает масс-спектры молекул кислорода, азота, угарного газа, углекислого газа и фосгена</a:t>
            </a:r>
          </a:p>
          <a:p>
            <a:pPr marL="355600" indent="-342900" defTabSz="0">
              <a:spcBef>
                <a:spcPts val="100"/>
              </a:spcBef>
              <a:buClr>
                <a:srgbClr val="C00000"/>
              </a:buClr>
              <a:tabLst>
                <a:tab pos="287338" algn="l"/>
              </a:tabLst>
            </a:pPr>
            <a:r>
              <a:rPr lang="ru-RU" altLang="ru-RU" sz="2400" dirty="0">
                <a:latin typeface="Comic Sans MS" panose="030F0702030302020204" pitchFamily="66" charset="0"/>
                <a:cs typeface="华文楷体" charset="0"/>
              </a:rPr>
              <a:t>В 1989 году Нобелевск</a:t>
            </a:r>
            <a:r>
              <a:rPr lang="ru-RU" altLang="en-US" sz="2400" dirty="0">
                <a:latin typeface="Comic Sans MS" panose="030F0702030302020204" pitchFamily="66" charset="0"/>
                <a:cs typeface="华文楷体" charset="0"/>
              </a:rPr>
              <a:t>ая</a:t>
            </a:r>
            <a:r>
              <a:rPr lang="ru-RU" altLang="ru-RU" sz="2400" dirty="0">
                <a:latin typeface="Comic Sans MS" panose="030F0702030302020204" pitchFamily="66" charset="0"/>
                <a:cs typeface="华文楷体" charset="0"/>
              </a:rPr>
              <a:t> преми</a:t>
            </a:r>
            <a:r>
              <a:rPr lang="ru-RU" altLang="en-US" sz="2400" dirty="0">
                <a:latin typeface="Comic Sans MS" panose="030F0702030302020204" pitchFamily="66" charset="0"/>
                <a:cs typeface="华文楷体" charset="0"/>
              </a:rPr>
              <a:t>я</a:t>
            </a:r>
            <a:r>
              <a:rPr lang="ru-RU" altLang="ru-RU" sz="2400" dirty="0">
                <a:latin typeface="Comic Sans MS" panose="030F0702030302020204" pitchFamily="66" charset="0"/>
                <a:cs typeface="华文楷体" charset="0"/>
              </a:rPr>
              <a:t> по физике была присуждена </a:t>
            </a:r>
            <a:r>
              <a:rPr lang="ru-RU" altLang="ru-RU" sz="2400" dirty="0" err="1">
                <a:latin typeface="Comic Sans MS" panose="030F0702030302020204" pitchFamily="66" charset="0"/>
                <a:cs typeface="华文楷体" charset="0"/>
              </a:rPr>
              <a:t>Хансу</a:t>
            </a:r>
            <a:r>
              <a:rPr lang="ru-RU" altLang="ru-RU" sz="2400" dirty="0">
                <a:latin typeface="Comic Sans MS" panose="030F0702030302020204" pitchFamily="66" charset="0"/>
                <a:cs typeface="华文楷体" charset="0"/>
              </a:rPr>
              <a:t> </a:t>
            </a:r>
            <a:r>
              <a:rPr lang="ru-RU" altLang="ru-RU" sz="2400" dirty="0" err="1">
                <a:latin typeface="Comic Sans MS" panose="030F0702030302020204" pitchFamily="66" charset="0"/>
                <a:cs typeface="华文楷体" charset="0"/>
              </a:rPr>
              <a:t>Дехмелту</a:t>
            </a:r>
            <a:r>
              <a:rPr lang="ru-RU" altLang="ru-RU" sz="2400" dirty="0">
                <a:latin typeface="Comic Sans MS" panose="030F0702030302020204" pitchFamily="66" charset="0"/>
                <a:cs typeface="华文楷体" charset="0"/>
              </a:rPr>
              <a:t> и Вольфгангу Полю за разработку технологии ионной ловушки в 1950-х и 1960-х годах. </a:t>
            </a:r>
          </a:p>
          <a:p>
            <a:pPr marL="355600" indent="-342900" defTabSz="0">
              <a:spcBef>
                <a:spcPts val="100"/>
              </a:spcBef>
              <a:buClr>
                <a:srgbClr val="C00000"/>
              </a:buClr>
              <a:tabLst>
                <a:tab pos="287338" algn="l"/>
              </a:tabLst>
            </a:pPr>
            <a:r>
              <a:rPr lang="ru-RU" altLang="ru-RU" sz="2400" dirty="0">
                <a:latin typeface="Comic Sans MS" panose="030F0702030302020204" pitchFamily="66" charset="0"/>
                <a:cs typeface="华文楷体" charset="0"/>
              </a:rPr>
              <a:t>В 2002 году Нобелевская премия по химии была присуждена Джону </a:t>
            </a:r>
            <a:r>
              <a:rPr lang="ru-RU" altLang="ru-RU" sz="2400" dirty="0" err="1">
                <a:latin typeface="Comic Sans MS" panose="030F0702030302020204" pitchFamily="66" charset="0"/>
                <a:cs typeface="华文楷体" charset="0"/>
              </a:rPr>
              <a:t>Беннетту</a:t>
            </a:r>
            <a:r>
              <a:rPr lang="ru-RU" altLang="ru-RU" sz="2400" dirty="0">
                <a:latin typeface="Comic Sans MS" panose="030F0702030302020204" pitchFamily="66" charset="0"/>
                <a:cs typeface="华文楷体" charset="0"/>
              </a:rPr>
              <a:t> </a:t>
            </a:r>
            <a:r>
              <a:rPr lang="ru-RU" altLang="ru-RU" sz="2400" dirty="0" err="1">
                <a:latin typeface="Comic Sans MS" panose="030F0702030302020204" pitchFamily="66" charset="0"/>
                <a:cs typeface="华文楷体" charset="0"/>
              </a:rPr>
              <a:t>Фенну</a:t>
            </a:r>
            <a:r>
              <a:rPr lang="ru-RU" altLang="ru-RU" sz="2400" dirty="0">
                <a:latin typeface="Comic Sans MS" panose="030F0702030302020204" pitchFamily="66" charset="0"/>
                <a:cs typeface="华文楷体" charset="0"/>
              </a:rPr>
              <a:t> за разработку </a:t>
            </a:r>
            <a:r>
              <a:rPr lang="ru-RU" altLang="ru-RU" sz="2400" dirty="0" err="1">
                <a:latin typeface="Comic Sans MS" panose="030F0702030302020204" pitchFamily="66" charset="0"/>
                <a:cs typeface="华文楷体" charset="0"/>
              </a:rPr>
              <a:t>электрораспылительной</a:t>
            </a:r>
            <a:r>
              <a:rPr lang="ru-RU" altLang="ru-RU" sz="2400" dirty="0">
                <a:latin typeface="Comic Sans MS" panose="030F0702030302020204" pitchFamily="66" charset="0"/>
                <a:cs typeface="华文楷体" charset="0"/>
              </a:rPr>
              <a:t> ионизации (ESI) и </a:t>
            </a:r>
            <a:r>
              <a:rPr lang="ru-RU" altLang="ru-RU" sz="2400" dirty="0" err="1">
                <a:latin typeface="Comic Sans MS" panose="030F0702030302020204" pitchFamily="66" charset="0"/>
                <a:cs typeface="华文楷体" charset="0"/>
              </a:rPr>
              <a:t>Коити</a:t>
            </a:r>
            <a:r>
              <a:rPr lang="ru-RU" altLang="ru-RU" sz="2400" dirty="0">
                <a:latin typeface="Comic Sans MS" panose="030F0702030302020204" pitchFamily="66" charset="0"/>
                <a:cs typeface="华文楷体" charset="0"/>
              </a:rPr>
              <a:t> </a:t>
            </a:r>
            <a:r>
              <a:rPr lang="ru-RU" altLang="ru-RU" sz="2400" dirty="0" err="1">
                <a:latin typeface="Comic Sans MS" panose="030F0702030302020204" pitchFamily="66" charset="0"/>
                <a:cs typeface="华文楷体" charset="0"/>
              </a:rPr>
              <a:t>Танаки</a:t>
            </a:r>
            <a:r>
              <a:rPr lang="ru-RU" altLang="ru-RU" sz="2400" dirty="0">
                <a:latin typeface="Comic Sans MS" panose="030F0702030302020204" pitchFamily="66" charset="0"/>
                <a:cs typeface="华文楷体" charset="0"/>
              </a:rPr>
              <a:t> за разработку мягкой лазерной </a:t>
            </a:r>
          </a:p>
          <a:p>
            <a:pPr marL="355600" indent="-342900" defTabSz="0">
              <a:spcBef>
                <a:spcPts val="100"/>
              </a:spcBef>
              <a:buClr>
                <a:srgbClr val="C00000"/>
              </a:buClr>
              <a:buNone/>
              <a:tabLst>
                <a:tab pos="287338" algn="l"/>
              </a:tabLst>
            </a:pPr>
            <a:r>
              <a:rPr lang="ru-RU" altLang="ru-RU" sz="2400" dirty="0">
                <a:latin typeface="Comic Sans MS" panose="030F0702030302020204" pitchFamily="66" charset="0"/>
                <a:cs typeface="华文楷体" charset="0"/>
              </a:rPr>
              <a:t>    десорбции (SLD) и их применение</a:t>
            </a:r>
          </a:p>
          <a:p>
            <a:pPr marL="355600" indent="-342900" defTabSz="0">
              <a:spcBef>
                <a:spcPts val="100"/>
              </a:spcBef>
              <a:buClr>
                <a:srgbClr val="C00000"/>
              </a:buClr>
              <a:buNone/>
              <a:tabLst>
                <a:tab pos="287338" algn="l"/>
              </a:tabLst>
            </a:pPr>
            <a:r>
              <a:rPr lang="ru-RU" altLang="ru-RU" sz="2400" dirty="0">
                <a:latin typeface="Comic Sans MS" panose="030F0702030302020204" pitchFamily="66" charset="0"/>
                <a:cs typeface="华文楷体" charset="0"/>
              </a:rPr>
              <a:t>    для ионизации биологических </a:t>
            </a:r>
          </a:p>
          <a:p>
            <a:pPr marL="355600" indent="-342900" defTabSz="0">
              <a:spcBef>
                <a:spcPts val="100"/>
              </a:spcBef>
              <a:buClr>
                <a:srgbClr val="C00000"/>
              </a:buClr>
              <a:buNone/>
              <a:tabLst>
                <a:tab pos="287338" algn="l"/>
              </a:tabLst>
            </a:pPr>
            <a:r>
              <a:rPr lang="ru-RU" altLang="ru-RU" sz="2400" dirty="0">
                <a:latin typeface="Comic Sans MS" panose="030F0702030302020204" pitchFamily="66" charset="0"/>
                <a:cs typeface="华文楷体" charset="0"/>
              </a:rPr>
              <a:t>    макромолекул, </a:t>
            </a:r>
            <a:r>
              <a:rPr lang="ru-RU" altLang="en-US" sz="2400" dirty="0">
                <a:latin typeface="Comic Sans MS" panose="030F0702030302020204" pitchFamily="66" charset="0"/>
                <a:cs typeface="华文楷体" charset="0"/>
              </a:rPr>
              <a:t>в частности </a:t>
            </a:r>
            <a:r>
              <a:rPr lang="ru-RU" altLang="ru-RU" sz="2400" dirty="0">
                <a:latin typeface="Comic Sans MS" panose="030F0702030302020204" pitchFamily="66" charset="0"/>
                <a:cs typeface="华文楷体" charset="0"/>
              </a:rPr>
              <a:t>белков </a:t>
            </a:r>
          </a:p>
          <a:p>
            <a:pPr marL="355600" indent="-342900" defTabSz="0">
              <a:spcBef>
                <a:spcPts val="50"/>
              </a:spcBef>
              <a:buClr>
                <a:srgbClr val="C00000"/>
              </a:buClr>
              <a:tabLst>
                <a:tab pos="287338" algn="l"/>
              </a:tabLst>
            </a:pPr>
            <a:endParaRPr lang="ru-RU" altLang="ru-RU" sz="2400" dirty="0">
              <a:latin typeface="Comic Sans MS" panose="030F0702030302020204" pitchFamily="66" charset="0"/>
              <a:cs typeface="华文楷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734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79245" y="892253"/>
            <a:ext cx="10363826" cy="342410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3000"/>
              </a:lnSpc>
              <a:spcBef>
                <a:spcPts val="200"/>
              </a:spcBef>
              <a:buSzPct val="120000"/>
            </a:pPr>
            <a:r>
              <a:rPr lang="ru-RU" altLang="ru-RU" dirty="0">
                <a:latin typeface="Comic Sans MS" panose="030F0702030302020204" pitchFamily="66" charset="0"/>
              </a:rPr>
              <a:t>Преимущество метода в том, что для анализа  достаточно очень малое количество вещества,  основной недостаток – метод является</a:t>
            </a:r>
          </a:p>
          <a:p>
            <a:pPr>
              <a:buSzPct val="120000"/>
            </a:pPr>
            <a:r>
              <a:rPr lang="ru-RU" altLang="ru-RU" dirty="0">
                <a:latin typeface="Comic Sans MS" panose="030F0702030302020204" pitchFamily="66" charset="0"/>
              </a:rPr>
              <a:t>разрушающим, т. е. исследуется не само вещество, а</a:t>
            </a:r>
          </a:p>
          <a:p>
            <a:pPr>
              <a:buSzPct val="120000"/>
            </a:pPr>
            <a:r>
              <a:rPr lang="ru-RU" altLang="ru-RU" dirty="0">
                <a:latin typeface="Comic Sans MS" panose="030F0702030302020204" pitchFamily="66" charset="0"/>
              </a:rPr>
              <a:t>продукты его превращения</a:t>
            </a:r>
          </a:p>
          <a:p>
            <a:pPr>
              <a:spcBef>
                <a:spcPts val="600"/>
              </a:spcBef>
              <a:buSzPct val="120000"/>
            </a:pPr>
            <a:r>
              <a:rPr lang="ru-RU" altLang="ru-RU" dirty="0">
                <a:latin typeface="Comic Sans MS" panose="030F0702030302020204" pitchFamily="66" charset="0"/>
              </a:rPr>
              <a:t>Строго говоря, метод МС не относится к</a:t>
            </a:r>
          </a:p>
          <a:p>
            <a:pPr>
              <a:buSzPct val="120000"/>
            </a:pPr>
            <a:r>
              <a:rPr lang="ru-RU" altLang="ru-RU" dirty="0">
                <a:latin typeface="Comic Sans MS" panose="030F0702030302020204" pitchFamily="66" charset="0"/>
              </a:rPr>
              <a:t>спектроскопическим, поскольку в его основе нет  взаимодействия вещества с электромагнитным  излучением,</a:t>
            </a:r>
          </a:p>
          <a:p>
            <a:pPr>
              <a:spcBef>
                <a:spcPts val="600"/>
              </a:spcBef>
              <a:buSzPct val="120000"/>
            </a:pPr>
            <a:r>
              <a:rPr lang="ru-RU" altLang="ru-RU" dirty="0">
                <a:latin typeface="Comic Sans MS" panose="030F0702030302020204" pitchFamily="66" charset="0"/>
              </a:rPr>
              <a:t>но внешний вид графического распределения ионов  по массовым	числам - зависимость интенсивности  ионного тока от отношения массы к заряду -</a:t>
            </a:r>
          </a:p>
          <a:p>
            <a:pPr>
              <a:buSzPct val="120000"/>
            </a:pPr>
            <a:r>
              <a:rPr lang="ru-RU" altLang="ru-RU" dirty="0">
                <a:latin typeface="Comic Sans MS" panose="030F0702030302020204" pitchFamily="66" charset="0"/>
              </a:rPr>
              <a:t>напоминает спектр и получил название масс -  спектр, а сам метод - масс-спектрометрия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27794" y="5005854"/>
            <a:ext cx="2803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latin typeface="Comic Sans MS" panose="030F0702030302020204" pitchFamily="66" charset="0"/>
                <a:cs typeface="华文新魏" charset="0"/>
              </a:rPr>
              <a:t>Задачи, решаемые МС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06443" y="4316360"/>
            <a:ext cx="3185389" cy="2451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  <a:buSzPct val="85000"/>
              <a:buFont typeface="Wingdings 2" panose="05020102010507070707" pitchFamily="18" charset="2"/>
              <a:buChar char=""/>
            </a:pPr>
            <a:r>
              <a:rPr lang="ru-RU" altLang="ru-RU" sz="1600" dirty="0">
                <a:latin typeface="Comic Sans MS" panose="030F0702030302020204" pitchFamily="66" charset="0"/>
              </a:rPr>
              <a:t>Идентификация веществ</a:t>
            </a:r>
          </a:p>
          <a:p>
            <a:pPr>
              <a:spcBef>
                <a:spcPts val="2163"/>
              </a:spcBef>
              <a:buSzPct val="85000"/>
              <a:buFont typeface="Wingdings 2" panose="05020102010507070707" pitchFamily="18" charset="2"/>
              <a:buChar char=""/>
            </a:pPr>
            <a:r>
              <a:rPr lang="ru-RU" altLang="ru-RU" sz="1600" dirty="0">
                <a:latin typeface="Comic Sans MS" panose="030F0702030302020204" pitchFamily="66" charset="0"/>
              </a:rPr>
              <a:t>Химический анализ смесей</a:t>
            </a:r>
          </a:p>
          <a:p>
            <a:pPr>
              <a:spcBef>
                <a:spcPts val="2163"/>
              </a:spcBef>
              <a:buSzPct val="85000"/>
              <a:buFont typeface="Wingdings 2" panose="05020102010507070707" pitchFamily="18" charset="2"/>
              <a:buChar char=""/>
            </a:pPr>
            <a:r>
              <a:rPr lang="ru-RU" altLang="ru-RU" sz="1600" dirty="0">
                <a:latin typeface="Comic Sans MS" panose="030F0702030302020204" pitchFamily="66" charset="0"/>
              </a:rPr>
              <a:t>Элементный анализ</a:t>
            </a:r>
          </a:p>
          <a:p>
            <a:pPr>
              <a:spcBef>
                <a:spcPts val="2163"/>
              </a:spcBef>
              <a:buSzPct val="85000"/>
              <a:buFont typeface="Wingdings 2" panose="05020102010507070707" pitchFamily="18" charset="2"/>
              <a:buChar char=""/>
            </a:pPr>
            <a:r>
              <a:rPr lang="ru-RU" altLang="ru-RU" sz="1600" dirty="0">
                <a:latin typeface="Comic Sans MS" panose="030F0702030302020204" pitchFamily="66" charset="0"/>
              </a:rPr>
              <a:t>Изотопный анализ</a:t>
            </a:r>
          </a:p>
          <a:p>
            <a:pPr>
              <a:spcBef>
                <a:spcPts val="2163"/>
              </a:spcBef>
              <a:buSzPct val="85000"/>
              <a:buFont typeface="Wingdings 2" panose="05020102010507070707" pitchFamily="18" charset="2"/>
              <a:buChar char=""/>
            </a:pPr>
            <a:r>
              <a:rPr lang="ru-RU" altLang="ru-RU" sz="1600" dirty="0">
                <a:latin typeface="Comic Sans MS" panose="030F0702030302020204" pitchFamily="66" charset="0"/>
              </a:rPr>
              <a:t>Разделение изотопов</a:t>
            </a:r>
          </a:p>
        </p:txBody>
      </p:sp>
    </p:spTree>
    <p:extLst>
      <p:ext uri="{BB962C8B-B14F-4D97-AF65-F5344CB8AC3E}">
        <p14:creationId xmlns:p14="http://schemas.microsoft.com/office/powerpoint/2010/main" val="928319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84277" y="1526434"/>
            <a:ext cx="10363826" cy="2263902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288"/>
              </a:spcBef>
              <a:buSzPct val="120000"/>
            </a:pPr>
            <a:r>
              <a:rPr lang="ru-RU" altLang="ru-RU" dirty="0">
                <a:latin typeface="Comic Sans MS" panose="030F0702030302020204" pitchFamily="66" charset="0"/>
              </a:rPr>
              <a:t>Пробу вводят в источник ионизации, где молекулы ионизируются</a:t>
            </a:r>
          </a:p>
          <a:p>
            <a:pPr>
              <a:lnSpc>
                <a:spcPts val="1838"/>
              </a:lnSpc>
              <a:spcBef>
                <a:spcPts val="188"/>
              </a:spcBef>
              <a:buSzPct val="120000"/>
            </a:pPr>
            <a:r>
              <a:rPr lang="ru-RU" altLang="ru-RU" dirty="0">
                <a:latin typeface="Comic Sans MS" panose="030F0702030302020204" pitchFamily="66" charset="0"/>
              </a:rPr>
              <a:t>Образующиеся положительные ионы выводятся из зоны ионизации,</a:t>
            </a:r>
          </a:p>
          <a:p>
            <a:pPr>
              <a:lnSpc>
                <a:spcPct val="80000"/>
              </a:lnSpc>
              <a:spcBef>
                <a:spcPts val="200"/>
              </a:spcBef>
              <a:buSzPct val="120000"/>
            </a:pPr>
            <a:r>
              <a:rPr lang="ru-RU" altLang="ru-RU" dirty="0">
                <a:latin typeface="Comic Sans MS" panose="030F0702030302020204" pitchFamily="66" charset="0"/>
              </a:rPr>
              <a:t>ускоряются электрическим полем и одновременно фокусируются в пучок.  Нейтральные молекулы удаляются вакуум-насосом</a:t>
            </a:r>
          </a:p>
          <a:p>
            <a:pPr>
              <a:lnSpc>
                <a:spcPts val="1625"/>
              </a:lnSpc>
              <a:spcBef>
                <a:spcPts val="588"/>
              </a:spcBef>
              <a:buSzPct val="120000"/>
            </a:pPr>
            <a:r>
              <a:rPr lang="ru-RU" altLang="ru-RU" dirty="0">
                <a:latin typeface="Comic Sans MS" panose="030F0702030302020204" pitchFamily="66" charset="0"/>
              </a:rPr>
              <a:t>Поток ускоренных ионов попадает в масс-анализатор, где ионы разделяется по  массе</a:t>
            </a:r>
          </a:p>
          <a:p>
            <a:pPr>
              <a:lnSpc>
                <a:spcPts val="1838"/>
              </a:lnSpc>
              <a:spcBef>
                <a:spcPts val="213"/>
              </a:spcBef>
              <a:buSzPct val="120000"/>
            </a:pPr>
            <a:r>
              <a:rPr lang="ru-RU" altLang="ru-RU" dirty="0">
                <a:latin typeface="Comic Sans MS" panose="030F0702030302020204" pitchFamily="66" charset="0"/>
              </a:rPr>
              <a:t>Разделенные пучки ионов попадают в детектор, где ионный ток преобразуется в электрический сигнал, который усиливается и регистрируется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32040" y="840347"/>
            <a:ext cx="7226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latin typeface="Comic Sans MS" panose="030F0702030302020204" pitchFamily="66" charset="0"/>
                <a:cs typeface="华文新魏" charset="0"/>
              </a:rPr>
              <a:t>Принцип метода</a:t>
            </a:r>
            <a:endParaRPr lang="ru-RU" sz="2400" dirty="0"/>
          </a:p>
        </p:txBody>
      </p:sp>
      <p:sp>
        <p:nvSpPr>
          <p:cNvPr id="5" name="object 5"/>
          <p:cNvSpPr>
            <a:spLocks noChangeArrowheads="1"/>
          </p:cNvSpPr>
          <p:nvPr/>
        </p:nvSpPr>
        <p:spPr bwMode="auto">
          <a:xfrm>
            <a:off x="3272606" y="3642852"/>
            <a:ext cx="5620672" cy="305655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242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73742"/>
            <a:ext cx="10364451" cy="1596177"/>
          </a:xfrm>
        </p:spPr>
        <p:txBody>
          <a:bodyPr/>
          <a:lstStyle/>
          <a:p>
            <a:r>
              <a:rPr lang="ru-RU" altLang="ru-RU" b="1" dirty="0">
                <a:latin typeface="Comic Sans MS" panose="030F0702030302020204" pitchFamily="66" charset="0"/>
                <a:cs typeface="华文新魏" charset="0"/>
              </a:rPr>
              <a:t>Лазерная десорбция (MALDI)</a:t>
            </a:r>
            <a:endParaRPr lang="ru-RU" dirty="0"/>
          </a:p>
        </p:txBody>
      </p:sp>
      <p:sp>
        <p:nvSpPr>
          <p:cNvPr id="6" name="object 9"/>
          <p:cNvSpPr txBox="1">
            <a:spLocks noGrp="1"/>
          </p:cNvSpPr>
          <p:nvPr>
            <p:ph sz="quarter" idx="13"/>
          </p:nvPr>
        </p:nvSpPr>
        <p:spPr>
          <a:xfrm>
            <a:off x="913775" y="1821402"/>
            <a:ext cx="10363826" cy="3644652"/>
          </a:xfrm>
          <a:prstGeom prst="rect">
            <a:avLst/>
          </a:prstGeom>
        </p:spPr>
        <p:txBody>
          <a:bodyPr lIns="0" tIns="13335" rIns="0" bIns="0">
            <a:spAutoFit/>
          </a:bodyPr>
          <a:lstStyle>
            <a:lvl1pPr marL="12700" defTabSz="0">
              <a:tabLst>
                <a:tab pos="287338" algn="l"/>
                <a:tab pos="287338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defTabSz="0">
              <a:tabLst>
                <a:tab pos="287338" algn="l"/>
                <a:tab pos="287338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defTabSz="0">
              <a:tabLst>
                <a:tab pos="287338" algn="l"/>
                <a:tab pos="287338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defTabSz="0">
              <a:tabLst>
                <a:tab pos="287338" algn="l"/>
                <a:tab pos="287338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defTabSz="0">
              <a:tabLst>
                <a:tab pos="287338" algn="l"/>
                <a:tab pos="287338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defTabSz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287338" algn="l"/>
                <a:tab pos="287338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defTabSz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287338" algn="l"/>
                <a:tab pos="287338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defTabSz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287338" algn="l"/>
                <a:tab pos="287338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defTabSz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287338" algn="l"/>
                <a:tab pos="287338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"/>
              </a:spcBef>
              <a:buClr>
                <a:srgbClr val="D24717"/>
              </a:buClr>
              <a:buSzPct val="85000"/>
              <a:buFont typeface="Wingdings 2" panose="05020102010507070707" pitchFamily="18" charset="2"/>
              <a:buNone/>
            </a:pPr>
            <a:r>
              <a:rPr lang="ru-RU" altLang="ru-RU" sz="1800" b="1" dirty="0">
                <a:latin typeface="Comic Sans MS" panose="030F0702030302020204" pitchFamily="66" charset="0"/>
              </a:rPr>
              <a:t>Матричная лазерная десорбция </a:t>
            </a:r>
            <a:r>
              <a:rPr lang="ru-RU" altLang="ru-RU" sz="1800" dirty="0">
                <a:latin typeface="Comic Sans MS" panose="030F0702030302020204" pitchFamily="66" charset="0"/>
              </a:rPr>
              <a:t>– метод, при котором исследуемое  вещество помещают в «матрицу» - перемешивают с веществом, имеющим меньший молекулярный вес и обладающим высокой способностью поглощать лазерное излучение (например, коричная  кислота, 3-гидроксипиколиновая кислота, 6,7-гидроксикумарин и  т.д.).</a:t>
            </a:r>
          </a:p>
          <a:p>
            <a:pPr>
              <a:spcBef>
                <a:spcPts val="38"/>
              </a:spcBef>
            </a:pPr>
            <a:r>
              <a:rPr lang="ru-RU" altLang="ru-RU" sz="1800" dirty="0">
                <a:latin typeface="Comic Sans MS" panose="030F0702030302020204" pitchFamily="66" charset="0"/>
              </a:rPr>
              <a:t>Перемешивание происходит при помощи  растворения </a:t>
            </a:r>
            <a:r>
              <a:rPr lang="ru-RU" altLang="en-US" sz="1800" dirty="0">
                <a:latin typeface="Comic Sans MS" panose="030F0702030302020204" pitchFamily="66" charset="0"/>
              </a:rPr>
              <a:t>в</a:t>
            </a:r>
            <a:r>
              <a:rPr lang="ru-RU" altLang="ru-RU" sz="1800" dirty="0">
                <a:latin typeface="Comic Sans MS" panose="030F0702030302020204" pitchFamily="66" charset="0"/>
              </a:rPr>
              <a:t>ещества-  образца и вещества матрицы </a:t>
            </a:r>
          </a:p>
          <a:p>
            <a:pPr>
              <a:spcBef>
                <a:spcPts val="38"/>
              </a:spcBef>
            </a:pPr>
            <a:r>
              <a:rPr lang="ru-RU" altLang="ru-RU" sz="1800" dirty="0">
                <a:latin typeface="Comic Sans MS" panose="030F0702030302020204" pitchFamily="66" charset="0"/>
              </a:rPr>
              <a:t>в одном растворителе и  </a:t>
            </a:r>
          </a:p>
          <a:p>
            <a:pPr>
              <a:spcBef>
                <a:spcPts val="38"/>
              </a:spcBef>
            </a:pPr>
            <a:r>
              <a:rPr lang="ru-RU" altLang="ru-RU" sz="1800" dirty="0">
                <a:latin typeface="Comic Sans MS" panose="030F0702030302020204" pitchFamily="66" charset="0"/>
              </a:rPr>
              <a:t>последующем	испарении  </a:t>
            </a:r>
          </a:p>
          <a:p>
            <a:pPr>
              <a:spcBef>
                <a:spcPts val="38"/>
              </a:spcBef>
            </a:pPr>
            <a:r>
              <a:rPr lang="ru-RU" altLang="ru-RU" sz="1800" dirty="0">
                <a:latin typeface="Comic Sans MS" panose="030F0702030302020204" pitchFamily="66" charset="0"/>
              </a:rPr>
              <a:t>растворителя на </a:t>
            </a:r>
          </a:p>
          <a:p>
            <a:pPr>
              <a:spcBef>
                <a:spcPts val="38"/>
              </a:spcBef>
            </a:pPr>
            <a:r>
              <a:rPr lang="ru-RU" altLang="ru-RU" sz="1800" dirty="0">
                <a:latin typeface="Comic Sans MS" panose="030F0702030302020204" pitchFamily="66" charset="0"/>
              </a:rPr>
              <a:t>специальной подложке</a:t>
            </a:r>
          </a:p>
        </p:txBody>
      </p:sp>
      <p:sp>
        <p:nvSpPr>
          <p:cNvPr id="7" name="object 8"/>
          <p:cNvSpPr>
            <a:spLocks noChangeArrowheads="1"/>
          </p:cNvSpPr>
          <p:nvPr/>
        </p:nvSpPr>
        <p:spPr bwMode="auto">
          <a:xfrm>
            <a:off x="6924676" y="3926810"/>
            <a:ext cx="4352925" cy="27320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1390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9045" y="1438077"/>
            <a:ext cx="311682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dirty="0">
                <a:latin typeface="Comic Sans MS" panose="030F0702030302020204" pitchFamily="66" charset="0"/>
              </a:rPr>
              <a:t>Далее смесь на</a:t>
            </a:r>
          </a:p>
          <a:p>
            <a:r>
              <a:rPr lang="ru-RU" altLang="en-US" dirty="0">
                <a:latin typeface="Comic Sans MS" panose="030F0702030302020204" pitchFamily="66" charset="0"/>
              </a:rPr>
              <a:t>подложке помещают</a:t>
            </a:r>
          </a:p>
          <a:p>
            <a:r>
              <a:rPr lang="ru-RU" altLang="en-US" dirty="0">
                <a:latin typeface="Comic Sans MS" panose="030F0702030302020204" pitchFamily="66" charset="0"/>
              </a:rPr>
              <a:t>в прибор и облучают</a:t>
            </a:r>
          </a:p>
          <a:p>
            <a:r>
              <a:rPr lang="ru-RU" altLang="en-US" dirty="0">
                <a:latin typeface="Comic Sans MS" panose="030F0702030302020204" pitchFamily="66" charset="0"/>
              </a:rPr>
              <a:t>короткими лазерными</a:t>
            </a:r>
          </a:p>
          <a:p>
            <a:r>
              <a:rPr lang="ru-RU" altLang="en-US" dirty="0">
                <a:latin typeface="Comic Sans MS" panose="030F0702030302020204" pitchFamily="66" charset="0"/>
              </a:rPr>
              <a:t>импульсами </a:t>
            </a:r>
          </a:p>
          <a:p>
            <a:r>
              <a:rPr lang="ru-RU" altLang="en-US" dirty="0">
                <a:latin typeface="Comic Sans MS" panose="030F0702030302020204" pitchFamily="66" charset="0"/>
              </a:rPr>
              <a:t>Вещество матрицы</a:t>
            </a:r>
          </a:p>
          <a:p>
            <a:r>
              <a:rPr lang="ru-RU" altLang="en-US" dirty="0">
                <a:latin typeface="Comic Sans MS" panose="030F0702030302020204" pitchFamily="66" charset="0"/>
              </a:rPr>
              <a:t>испаряется и</a:t>
            </a:r>
          </a:p>
          <a:p>
            <a:r>
              <a:rPr lang="ru-RU" altLang="en-US" dirty="0">
                <a:latin typeface="Comic Sans MS" panose="030F0702030302020204" pitchFamily="66" charset="0"/>
              </a:rPr>
              <a:t>захватывает с собой</a:t>
            </a:r>
          </a:p>
          <a:p>
            <a:r>
              <a:rPr lang="ru-RU" altLang="en-US" dirty="0">
                <a:latin typeface="Comic Sans MS" panose="030F0702030302020204" pitchFamily="66" charset="0"/>
              </a:rPr>
              <a:t>молекулы</a:t>
            </a:r>
          </a:p>
          <a:p>
            <a:r>
              <a:rPr lang="ru-RU" altLang="en-US" dirty="0">
                <a:latin typeface="Comic Sans MS" panose="030F0702030302020204" pitchFamily="66" charset="0"/>
              </a:rPr>
              <a:t>исследуемого</a:t>
            </a:r>
          </a:p>
          <a:p>
            <a:r>
              <a:rPr lang="ru-RU" altLang="en-US" dirty="0">
                <a:latin typeface="Comic Sans MS" panose="030F0702030302020204" pitchFamily="66" charset="0"/>
              </a:rPr>
              <a:t>вещества, которые</a:t>
            </a:r>
          </a:p>
          <a:p>
            <a:r>
              <a:rPr lang="ru-RU" altLang="en-US" dirty="0">
                <a:latin typeface="Comic Sans MS" panose="030F0702030302020204" pitchFamily="66" charset="0"/>
              </a:rPr>
              <a:t>частично ионизируются и</a:t>
            </a:r>
          </a:p>
          <a:p>
            <a:r>
              <a:rPr lang="ru-RU" altLang="en-US" dirty="0">
                <a:latin typeface="Comic Sans MS" panose="030F0702030302020204" pitchFamily="66" charset="0"/>
              </a:rPr>
              <a:t>увлекаются электрическим</a:t>
            </a:r>
          </a:p>
          <a:p>
            <a:r>
              <a:rPr lang="ru-RU" altLang="en-US" dirty="0">
                <a:latin typeface="Comic Sans MS" panose="030F0702030302020204" pitchFamily="66" charset="0"/>
              </a:rPr>
              <a:t>полем в масс-</a:t>
            </a:r>
          </a:p>
          <a:p>
            <a:r>
              <a:rPr lang="ru-RU" altLang="en-US" dirty="0">
                <a:latin typeface="Comic Sans MS" panose="030F0702030302020204" pitchFamily="66" charset="0"/>
              </a:rPr>
              <a:t>анализатор</a:t>
            </a:r>
          </a:p>
        </p:txBody>
      </p:sp>
      <p:sp>
        <p:nvSpPr>
          <p:cNvPr id="5" name="object 14"/>
          <p:cNvSpPr>
            <a:spLocks noChangeArrowheads="1"/>
          </p:cNvSpPr>
          <p:nvPr/>
        </p:nvSpPr>
        <p:spPr bwMode="auto">
          <a:xfrm>
            <a:off x="3912984" y="951732"/>
            <a:ext cx="6499377" cy="51450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7499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лекции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ИФА</a:t>
            </a:r>
          </a:p>
          <a:p>
            <a:r>
              <a:rPr lang="ru-RU" dirty="0"/>
              <a:t>Сравнение результатов ПЦР и ИФА</a:t>
            </a:r>
          </a:p>
          <a:p>
            <a:r>
              <a:rPr lang="en-US" dirty="0"/>
              <a:t>MALDI-TOFF MS</a:t>
            </a:r>
          </a:p>
          <a:p>
            <a:r>
              <a:rPr lang="ru-RU" dirty="0" err="1"/>
              <a:t>Секвенирование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325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684981" y="1175007"/>
            <a:ext cx="11143226" cy="4075603"/>
          </a:xfrm>
          <a:prstGeom prst="rect">
            <a:avLst/>
          </a:prstGeom>
        </p:spPr>
        <p:txBody>
          <a:bodyPr wrap="square" lIns="0" tIns="1333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3113"/>
              </a:lnSpc>
              <a:spcBef>
                <a:spcPts val="100"/>
              </a:spcBef>
            </a:pPr>
            <a:r>
              <a:rPr lang="ru-RU" altLang="ru-RU" sz="2600" b="1" dirty="0">
                <a:latin typeface="Comic Sans MS" panose="030F0702030302020204" pitchFamily="66" charset="0"/>
              </a:rPr>
              <a:t>Достоинства:</a:t>
            </a:r>
          </a:p>
          <a:p>
            <a:pPr algn="just">
              <a:lnSpc>
                <a:spcPct val="80000"/>
              </a:lnSpc>
              <a:spcBef>
                <a:spcPts val="613"/>
              </a:spcBef>
              <a:buClr>
                <a:srgbClr val="D24717"/>
              </a:buClr>
              <a:buSzPct val="85000"/>
            </a:pPr>
            <a:r>
              <a:rPr lang="ru-RU" altLang="ru-RU" sz="2600" dirty="0">
                <a:latin typeface="Comic Sans MS" panose="030F0702030302020204" pitchFamily="66" charset="0"/>
              </a:rPr>
              <a:t>1. Возможность анализа крупных молекул (массой  до 100 000 дальтон и выше)</a:t>
            </a:r>
          </a:p>
          <a:p>
            <a:pPr>
              <a:lnSpc>
                <a:spcPts val="3088"/>
              </a:lnSpc>
              <a:buClr>
                <a:srgbClr val="D24717"/>
              </a:buClr>
              <a:buSzPct val="85000"/>
            </a:pPr>
            <a:r>
              <a:rPr lang="ru-RU" altLang="ru-RU" sz="2600" dirty="0">
                <a:latin typeface="Comic Sans MS" panose="030F0702030302020204" pitchFamily="66" charset="0"/>
              </a:rPr>
              <a:t>2. Мягкая ионизация образца</a:t>
            </a:r>
          </a:p>
          <a:p>
            <a:pPr algn="just">
              <a:lnSpc>
                <a:spcPct val="80000"/>
              </a:lnSpc>
              <a:spcBef>
                <a:spcPts val="613"/>
              </a:spcBef>
              <a:buClr>
                <a:srgbClr val="D24717"/>
              </a:buClr>
              <a:buSzPct val="85000"/>
            </a:pPr>
            <a:r>
              <a:rPr lang="ru-RU" altLang="ru-RU" sz="2600" dirty="0">
                <a:latin typeface="Comic Sans MS" panose="030F0702030302020204" pitchFamily="66" charset="0"/>
              </a:rPr>
              <a:t>3. Возможность анализа загрязненных примесями  образцов</a:t>
            </a:r>
          </a:p>
          <a:p>
            <a:pPr algn="ctr">
              <a:lnSpc>
                <a:spcPts val="3088"/>
              </a:lnSpc>
            </a:pPr>
            <a:r>
              <a:rPr lang="ru-RU" altLang="ru-RU" sz="2600" b="1" dirty="0">
                <a:latin typeface="Comic Sans MS" panose="030F0702030302020204" pitchFamily="66" charset="0"/>
              </a:rPr>
              <a:t>Недостатки:</a:t>
            </a:r>
          </a:p>
          <a:p>
            <a:pPr algn="just">
              <a:lnSpc>
                <a:spcPct val="80000"/>
              </a:lnSpc>
              <a:spcBef>
                <a:spcPts val="613"/>
              </a:spcBef>
              <a:buClr>
                <a:srgbClr val="D24717"/>
              </a:buClr>
              <a:buSzPct val="85000"/>
            </a:pPr>
            <a:r>
              <a:rPr lang="ru-RU" altLang="ru-RU" sz="2600" dirty="0">
                <a:latin typeface="Comic Sans MS" panose="030F0702030302020204" pitchFamily="66" charset="0"/>
              </a:rPr>
              <a:t>1. Малоинформативный масс-спектр –  присутствуют лишь пики молекулярного иона и  его «</a:t>
            </a:r>
            <a:r>
              <a:rPr lang="ru-RU" altLang="ru-RU" sz="2600" dirty="0" err="1">
                <a:latin typeface="Comic Sans MS" panose="030F0702030302020204" pitchFamily="66" charset="0"/>
              </a:rPr>
              <a:t>мультимеров</a:t>
            </a:r>
            <a:r>
              <a:rPr lang="ru-RU" altLang="ru-RU" sz="2600" dirty="0">
                <a:latin typeface="Comic Sans MS" panose="030F0702030302020204" pitchFamily="66" charset="0"/>
              </a:rPr>
              <a:t>» - частиц, состоящих из  нескольких молекул образца с зарядом +1</a:t>
            </a:r>
          </a:p>
          <a:p>
            <a:pPr algn="just">
              <a:lnSpc>
                <a:spcPts val="2500"/>
              </a:lnSpc>
              <a:spcBef>
                <a:spcPts val="575"/>
              </a:spcBef>
              <a:buClr>
                <a:srgbClr val="D24717"/>
              </a:buClr>
              <a:buSzPct val="85000"/>
            </a:pPr>
            <a:r>
              <a:rPr lang="ru-RU" altLang="ru-RU" sz="2600" dirty="0">
                <a:latin typeface="Comic Sans MS" panose="030F0702030302020204" pitchFamily="66" charset="0"/>
              </a:rPr>
              <a:t>2. Долгая </a:t>
            </a:r>
            <a:r>
              <a:rPr lang="ru-RU" altLang="ru-RU" sz="2600" dirty="0" err="1">
                <a:latin typeface="Comic Sans MS" panose="030F0702030302020204" pitchFamily="66" charset="0"/>
              </a:rPr>
              <a:t>пробоподготовка</a:t>
            </a:r>
            <a:r>
              <a:rPr lang="ru-RU" altLang="ru-RU" sz="2600" dirty="0">
                <a:latin typeface="Comic Sans MS" panose="030F0702030302020204" pitchFamily="66" charset="0"/>
              </a:rPr>
              <a:t> и необходимость  подбора условий под образец - подбирать вещество  для матрицы</a:t>
            </a:r>
          </a:p>
        </p:txBody>
      </p:sp>
    </p:spTree>
    <p:extLst>
      <p:ext uri="{BB962C8B-B14F-4D97-AF65-F5344CB8AC3E}">
        <p14:creationId xmlns:p14="http://schemas.microsoft.com/office/powerpoint/2010/main" val="4197602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934884" y="822939"/>
            <a:ext cx="11026058" cy="5091137"/>
          </a:xfrm>
          <a:prstGeom prst="rect">
            <a:avLst/>
          </a:prstGeom>
        </p:spPr>
        <p:txBody>
          <a:bodyPr wrap="square" lIns="0" tIns="88900" rIns="0" bIns="0">
            <a:spAutoFit/>
          </a:bodyPr>
          <a:lstStyle>
            <a:lvl1pPr marL="12700" defTabSz="0">
              <a:tabLst>
                <a:tab pos="287338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676275" indent="-342900" defTabSz="0">
              <a:tabLst>
                <a:tab pos="287338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defTabSz="0">
              <a:tabLst>
                <a:tab pos="287338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defTabSz="0">
              <a:tabLst>
                <a:tab pos="287338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defTabSz="0">
              <a:tabLst>
                <a:tab pos="287338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defTabSz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287338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defTabSz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287338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defTabSz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287338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defTabSz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287338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700"/>
              </a:spcBef>
              <a:buClr>
                <a:srgbClr val="D24717"/>
              </a:buClr>
              <a:buSzPct val="85000"/>
            </a:pPr>
            <a:r>
              <a:rPr lang="ru-RU" altLang="ru-RU" sz="2600" b="1" dirty="0">
                <a:latin typeface="Comic Sans MS" panose="030F0702030302020204" pitchFamily="66" charset="0"/>
              </a:rPr>
              <a:t>Для МС характерны</a:t>
            </a:r>
          </a:p>
          <a:p>
            <a:pPr>
              <a:spcBef>
                <a:spcPts val="600"/>
              </a:spcBef>
              <a:buClr>
                <a:srgbClr val="D24717"/>
              </a:buClr>
              <a:buSzPct val="85000"/>
            </a:pPr>
            <a:r>
              <a:rPr lang="ru-RU" altLang="ru-RU" sz="2400" dirty="0">
                <a:latin typeface="Comic Sans MS" panose="030F0702030302020204" pitchFamily="66" charset="0"/>
              </a:rPr>
              <a:t>Использование небольших навесок ( 1 мг и меньше)</a:t>
            </a:r>
          </a:p>
          <a:p>
            <a:pPr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</a:pPr>
            <a:r>
              <a:rPr lang="ru-RU" altLang="ru-RU" sz="2400" b="1" dirty="0">
                <a:latin typeface="Comic Sans MS" panose="030F0702030302020204" pitchFamily="66" charset="0"/>
              </a:rPr>
              <a:t>Высокая чувствительность</a:t>
            </a:r>
          </a:p>
          <a:p>
            <a:pPr lvl="1">
              <a:spcBef>
                <a:spcPts val="400"/>
              </a:spcBef>
              <a:buSzPct val="120000"/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omic Sans MS" panose="030F0702030302020204" pitchFamily="66" charset="0"/>
              </a:rPr>
              <a:t>все элементы периодической	системы определяют с  чувствительностью 10</a:t>
            </a:r>
            <a:r>
              <a:rPr lang="ru-RU" altLang="ru-RU" sz="2400" baseline="24000" dirty="0">
                <a:latin typeface="Comic Sans MS" panose="030F0702030302020204" pitchFamily="66" charset="0"/>
              </a:rPr>
              <a:t>-12 </a:t>
            </a:r>
            <a:r>
              <a:rPr lang="ru-RU" altLang="ru-RU" sz="2400" dirty="0">
                <a:latin typeface="Comic Sans MS" panose="030F0702030302020204" pitchFamily="66" charset="0"/>
              </a:rPr>
              <a:t>г</a:t>
            </a:r>
          </a:p>
          <a:p>
            <a:pPr lvl="1">
              <a:spcBef>
                <a:spcPts val="400"/>
              </a:spcBef>
              <a:buSzPct val="120000"/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omic Sans MS" panose="030F0702030302020204" pitchFamily="66" charset="0"/>
              </a:rPr>
              <a:t>при использовании лазерных источников ионизации</a:t>
            </a:r>
          </a:p>
          <a:p>
            <a:pPr lvl="1">
              <a:spcBef>
                <a:spcPts val="400"/>
              </a:spcBef>
              <a:buSzPct val="120000"/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Comic Sans MS" panose="030F0702030302020204" pitchFamily="66" charset="0"/>
              </a:rPr>
              <a:t>достигается чувствительность 10</a:t>
            </a:r>
            <a:r>
              <a:rPr lang="ru-RU" altLang="ru-RU" sz="2400" baseline="24000" dirty="0">
                <a:latin typeface="Comic Sans MS" panose="030F0702030302020204" pitchFamily="66" charset="0"/>
              </a:rPr>
              <a:t>-19 </a:t>
            </a:r>
            <a:r>
              <a:rPr lang="ru-RU" altLang="ru-RU" sz="2400" dirty="0">
                <a:latin typeface="Comic Sans MS" panose="030F0702030302020204" pitchFamily="66" charset="0"/>
              </a:rPr>
              <a:t>г</a:t>
            </a:r>
          </a:p>
          <a:p>
            <a:pPr algn="just">
              <a:spcBef>
                <a:spcPts val="588"/>
              </a:spcBef>
              <a:buSzPct val="120000"/>
              <a:buFont typeface="Arial" panose="020B0604020202020204" pitchFamily="34" charset="0"/>
              <a:buChar char="•"/>
            </a:pPr>
            <a:r>
              <a:rPr lang="ru-RU" altLang="ru-RU" sz="2400" b="1" dirty="0">
                <a:latin typeface="Comic Sans MS" panose="030F0702030302020204" pitchFamily="66" charset="0"/>
              </a:rPr>
              <a:t>Универсальность </a:t>
            </a:r>
            <a:r>
              <a:rPr lang="ru-RU" altLang="ru-RU" sz="2400" dirty="0">
                <a:latin typeface="Comic Sans MS" panose="030F0702030302020204" pitchFamily="66" charset="0"/>
              </a:rPr>
              <a:t>– возможность анализа широкого  круга объектов от элементов до сложных белковых  молекул</a:t>
            </a:r>
          </a:p>
          <a:p>
            <a:pPr>
              <a:spcBef>
                <a:spcPts val="388"/>
              </a:spcBef>
              <a:buSzPct val="120000"/>
              <a:buFont typeface="Arial" panose="020B0604020202020204" pitchFamily="34" charset="0"/>
              <a:buChar char="•"/>
            </a:pPr>
            <a:r>
              <a:rPr lang="ru-RU" altLang="ru-RU" sz="2400" b="1" dirty="0">
                <a:latin typeface="Comic Sans MS" panose="030F0702030302020204" pitchFamily="66" charset="0"/>
              </a:rPr>
              <a:t>Высокая специфичность	и селективность</a:t>
            </a:r>
          </a:p>
          <a:p>
            <a:pPr>
              <a:spcBef>
                <a:spcPts val="825"/>
              </a:spcBef>
              <a:buSzPct val="120000"/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Недостаток </a:t>
            </a:r>
            <a:r>
              <a:rPr lang="ru-RU" altLang="ru-RU" sz="2400" dirty="0">
                <a:latin typeface="Comic Sans MS" panose="030F0702030302020204" pitchFamily="66" charset="0"/>
              </a:rPr>
              <a:t>масс-спектрометрии: это деструктивный  метод анализа, и используемый образец нельзя </a:t>
            </a:r>
            <a:r>
              <a:rPr lang="ru-RU" altLang="en-US" sz="2400" dirty="0">
                <a:latin typeface="Comic Sans MS" panose="030F0702030302020204" pitchFamily="66" charset="0"/>
              </a:rPr>
              <a:t>использовать для дальнейшего анализа</a:t>
            </a:r>
          </a:p>
        </p:txBody>
      </p:sp>
    </p:spTree>
    <p:extLst>
      <p:ext uri="{BB962C8B-B14F-4D97-AF65-F5344CB8AC3E}">
        <p14:creationId xmlns:p14="http://schemas.microsoft.com/office/powerpoint/2010/main" val="4032692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344281" y="944461"/>
            <a:ext cx="9274558" cy="5308600"/>
            <a:chOff x="400385" y="1150938"/>
            <a:chExt cx="7572040" cy="53086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385" y="2625204"/>
              <a:ext cx="2378045" cy="21719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3786188" y="1220788"/>
              <a:ext cx="3916362" cy="661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en-US">
                  <a:latin typeface="Comic Sans MS" panose="030F0702030302020204" pitchFamily="66" charset="0"/>
                </a:rPr>
                <a:t>Идентификация белков целых клеток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3548063" y="1150938"/>
              <a:ext cx="4392612" cy="652462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altLang="en-US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3548063" y="2347913"/>
              <a:ext cx="4392612" cy="652462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altLang="en-US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9"/>
            <p:cNvSpPr txBox="1">
              <a:spLocks noChangeArrowheads="1"/>
            </p:cNvSpPr>
            <p:nvPr/>
          </p:nvSpPr>
          <p:spPr bwMode="auto">
            <a:xfrm>
              <a:off x="3871913" y="2349500"/>
              <a:ext cx="374491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en-US">
                  <a:latin typeface="Comic Sans MS" panose="030F0702030302020204" pitchFamily="66" charset="0"/>
                </a:rPr>
                <a:t>Идентификация отдельных белков</a:t>
              </a:r>
            </a:p>
          </p:txBody>
        </p:sp>
        <p:sp>
          <p:nvSpPr>
            <p:cNvPr id="10" name="Стрелка вправо 9"/>
            <p:cNvSpPr/>
            <p:nvPr/>
          </p:nvSpPr>
          <p:spPr>
            <a:xfrm>
              <a:off x="2994025" y="1220788"/>
              <a:ext cx="360363" cy="4381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altLang="en-US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TextBox 13"/>
            <p:cNvSpPr txBox="1">
              <a:spLocks noChangeArrowheads="1"/>
            </p:cNvSpPr>
            <p:nvPr/>
          </p:nvSpPr>
          <p:spPr bwMode="auto">
            <a:xfrm>
              <a:off x="3878263" y="3492500"/>
              <a:ext cx="376396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en-US">
                  <a:latin typeface="Comic Sans MS" panose="030F0702030302020204" pitchFamily="66" charset="0"/>
                </a:rPr>
                <a:t>Оценка антибиотикорезистентности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3563938" y="3571875"/>
              <a:ext cx="4392612" cy="652463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altLang="en-US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3" name="Стрелка вправо 12"/>
            <p:cNvSpPr/>
            <p:nvPr/>
          </p:nvSpPr>
          <p:spPr>
            <a:xfrm>
              <a:off x="2994025" y="2279650"/>
              <a:ext cx="360363" cy="4381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altLang="en-US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Стрелка вправо 13"/>
            <p:cNvSpPr/>
            <p:nvPr/>
          </p:nvSpPr>
          <p:spPr>
            <a:xfrm>
              <a:off x="2994025" y="3500438"/>
              <a:ext cx="360363" cy="4381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altLang="en-US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Стрелка вправо 14"/>
            <p:cNvSpPr/>
            <p:nvPr/>
          </p:nvSpPr>
          <p:spPr>
            <a:xfrm>
              <a:off x="2994025" y="4581525"/>
              <a:ext cx="360363" cy="4381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altLang="en-US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TextBox 14"/>
            <p:cNvSpPr txBox="1">
              <a:spLocks noChangeArrowheads="1"/>
            </p:cNvSpPr>
            <p:nvPr/>
          </p:nvSpPr>
          <p:spPr bwMode="auto">
            <a:xfrm>
              <a:off x="4249738" y="4643438"/>
              <a:ext cx="29892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en-US">
                  <a:latin typeface="Comic Sans MS" panose="030F0702030302020204" pitchFamily="66" charset="0"/>
                </a:rPr>
                <a:t>Генетические исследования</a:t>
              </a: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3579813" y="4645025"/>
              <a:ext cx="4392612" cy="654050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altLang="en-US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9"/>
            <p:cNvSpPr txBox="1">
              <a:spLocks noChangeArrowheads="1"/>
            </p:cNvSpPr>
            <p:nvPr/>
          </p:nvSpPr>
          <p:spPr bwMode="auto">
            <a:xfrm>
              <a:off x="4283075" y="5805488"/>
              <a:ext cx="29876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en-US">
                  <a:latin typeface="Comic Sans MS" panose="030F0702030302020204" pitchFamily="66" charset="0"/>
                </a:rPr>
                <a:t>Протеомные исследования</a:t>
              </a: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3563938" y="5807075"/>
              <a:ext cx="4408487" cy="652463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altLang="en-US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20" name="Стрелка вправо 19"/>
            <p:cNvSpPr/>
            <p:nvPr/>
          </p:nvSpPr>
          <p:spPr>
            <a:xfrm>
              <a:off x="2994025" y="5805488"/>
              <a:ext cx="360363" cy="4381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altLang="en-US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83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326740" y="745818"/>
            <a:ext cx="8785225" cy="5749925"/>
            <a:chOff x="323850" y="908050"/>
            <a:chExt cx="8785225" cy="5749925"/>
          </a:xfrm>
        </p:grpSpPr>
        <p:sp>
          <p:nvSpPr>
            <p:cNvPr id="5" name="Rectangle 3"/>
            <p:cNvSpPr txBox="1">
              <a:spLocks noChangeArrowheads="1"/>
            </p:cNvSpPr>
            <p:nvPr/>
          </p:nvSpPr>
          <p:spPr bwMode="auto">
            <a:xfrm>
              <a:off x="4103688" y="974725"/>
              <a:ext cx="5005387" cy="65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just"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" panose="05000000000000000000" pitchFamily="2" charset="2"/>
                <a:buNone/>
              </a:pPr>
              <a:r>
                <a:rPr lang="ru-RU" altLang="en-US" sz="1600">
                  <a:latin typeface="Comic Sans MS" panose="030F0702030302020204" pitchFamily="66" charset="0"/>
                </a:rPr>
                <a:t>Спектры рибосомальных белков воспроизводимы и уникальны</a:t>
              </a:r>
              <a:r>
                <a:rPr lang="en-US" altLang="en-US" sz="1600">
                  <a:latin typeface="Comic Sans MS" panose="030F0702030302020204" pitchFamily="66" charset="0"/>
                </a:rPr>
                <a:t> </a:t>
              </a:r>
              <a:r>
                <a:rPr lang="ru-RU" altLang="en-US" sz="1600">
                  <a:latin typeface="Comic Sans MS" panose="030F0702030302020204" pitchFamily="66" charset="0"/>
                </a:rPr>
                <a:t>для</a:t>
              </a:r>
              <a:r>
                <a:rPr lang="en-US" altLang="en-US" sz="1600">
                  <a:latin typeface="Comic Sans MS" panose="030F0702030302020204" pitchFamily="66" charset="0"/>
                </a:rPr>
                <a:t> </a:t>
              </a:r>
              <a:r>
                <a:rPr lang="ru-RU" altLang="en-US" sz="1600">
                  <a:latin typeface="Comic Sans MS" panose="030F0702030302020204" pitchFamily="66" charset="0"/>
                </a:rPr>
                <a:t>семейства, рода, видов</a:t>
              </a:r>
              <a:r>
                <a:rPr lang="en-US" altLang="en-US" sz="1600">
                  <a:latin typeface="Comic Sans MS" panose="030F0702030302020204" pitchFamily="66" charset="0"/>
                </a:rPr>
                <a:t> </a:t>
              </a:r>
              <a:r>
                <a:rPr lang="ru-RU" altLang="en-US" sz="1600">
                  <a:latin typeface="Comic Sans MS" panose="030F0702030302020204" pitchFamily="66" charset="0"/>
                </a:rPr>
                <a:t>и подвидов</a:t>
              </a: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323850" y="908050"/>
              <a:ext cx="7899400" cy="5749925"/>
              <a:chOff x="323850" y="908050"/>
              <a:chExt cx="7899400" cy="5749925"/>
            </a:xfrm>
          </p:grpSpPr>
          <p:sp>
            <p:nvSpPr>
              <p:cNvPr id="10" name="Line 6"/>
              <p:cNvSpPr>
                <a:spLocks noChangeShapeType="1"/>
              </p:cNvSpPr>
              <p:nvPr/>
            </p:nvSpPr>
            <p:spPr bwMode="auto">
              <a:xfrm>
                <a:off x="3495675" y="2505075"/>
                <a:ext cx="360363" cy="360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altLang="en-US"/>
              </a:p>
            </p:txBody>
          </p:sp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>
                <a:off x="1979613" y="1647825"/>
                <a:ext cx="360362" cy="360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altLang="en-US"/>
              </a:p>
            </p:txBody>
          </p:sp>
          <p:pic>
            <p:nvPicPr>
              <p:cNvPr id="12" name="Picture 115" descr="29p-2">
                <a:hlinkClick r:id="rId2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0000"/>
              </a:blip>
              <a:srcRect/>
              <a:stretch>
                <a:fillRect/>
              </a:stretch>
            </p:blipFill>
            <p:spPr bwMode="auto">
              <a:xfrm>
                <a:off x="5400675" y="4581525"/>
                <a:ext cx="2822575" cy="152876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" name="Picture 20" descr="IMG_299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23850" y="908050"/>
                <a:ext cx="1601788" cy="117792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763688" y="2132856"/>
                <a:ext cx="1656184" cy="110343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3938" y="3044825"/>
                <a:ext cx="1584325" cy="3613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Line 6"/>
              <p:cNvSpPr>
                <a:spLocks noChangeShapeType="1"/>
              </p:cNvSpPr>
              <p:nvPr/>
            </p:nvSpPr>
            <p:spPr bwMode="auto">
              <a:xfrm>
                <a:off x="3495675" y="2505075"/>
                <a:ext cx="360363" cy="360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altLang="en-US"/>
              </a:p>
            </p:txBody>
          </p:sp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563938" y="3044825"/>
                <a:ext cx="1584325" cy="361315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8" name="Line 6"/>
              <p:cNvSpPr>
                <a:spLocks noChangeShapeType="1"/>
              </p:cNvSpPr>
              <p:nvPr/>
            </p:nvSpPr>
            <p:spPr bwMode="auto">
              <a:xfrm>
                <a:off x="5219700" y="3933825"/>
                <a:ext cx="360363" cy="360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altLang="en-US"/>
              </a:p>
            </p:txBody>
          </p:sp>
          <p:sp>
            <p:nvSpPr>
              <p:cNvPr id="19" name="Стрелка вправо 18"/>
              <p:cNvSpPr/>
              <p:nvPr/>
            </p:nvSpPr>
            <p:spPr>
              <a:xfrm rot="5400000">
                <a:off x="6443662" y="1716088"/>
                <a:ext cx="225425" cy="463550"/>
              </a:xfrm>
              <a:prstGeom prst="rightArrow">
                <a:avLst/>
              </a:prstGeom>
              <a:solidFill>
                <a:schemeClr val="accent1">
                  <a:alpha val="6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 altLang="en-US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2"/>
            <p:cNvSpPr txBox="1">
              <a:spLocks noChangeArrowheads="1"/>
            </p:cNvSpPr>
            <p:nvPr/>
          </p:nvSpPr>
          <p:spPr bwMode="auto">
            <a:xfrm>
              <a:off x="4067175" y="2033588"/>
              <a:ext cx="5005388" cy="1108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/>
              <a:r>
                <a:rPr lang="ru-RU" altLang="en-US" sz="1600">
                  <a:latin typeface="Comic Sans MS" panose="030F0702030302020204" pitchFamily="66" charset="0"/>
                </a:rPr>
                <a:t>Основа для использования масс-спектрометрии в микробиологии для идентификации и внутривидовой дифференциации</a:t>
              </a:r>
            </a:p>
            <a:p>
              <a:endParaRPr lang="ru-RU" altLang="en-US">
                <a:latin typeface="Comic Sans MS" panose="030F0702030302020204" pitchFamily="66" charset="0"/>
              </a:endParaRPr>
            </a:p>
          </p:txBody>
        </p:sp>
        <p:sp>
          <p:nvSpPr>
            <p:cNvPr id="8" name="Блок-схема: альтернативный процесс 7"/>
            <p:cNvSpPr/>
            <p:nvPr/>
          </p:nvSpPr>
          <p:spPr>
            <a:xfrm>
              <a:off x="4103688" y="979488"/>
              <a:ext cx="4968875" cy="817562"/>
            </a:xfrm>
            <a:prstGeom prst="flowChartAlternateProcess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altLang="en-US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9" name="Блок-схема: альтернативный процесс 8"/>
            <p:cNvSpPr/>
            <p:nvPr/>
          </p:nvSpPr>
          <p:spPr>
            <a:xfrm>
              <a:off x="4075113" y="2108200"/>
              <a:ext cx="4997450" cy="815975"/>
            </a:xfrm>
            <a:prstGeom prst="flowChartAlternateProcess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altLang="en-US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7518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797260" y="1527841"/>
            <a:ext cx="8532813" cy="4778922"/>
            <a:chOff x="323850" y="1557338"/>
            <a:chExt cx="8532813" cy="4778922"/>
          </a:xfrm>
        </p:grpSpPr>
        <p:sp>
          <p:nvSpPr>
            <p:cNvPr id="5" name="Стрелка вниз 4"/>
            <p:cNvSpPr/>
            <p:nvPr/>
          </p:nvSpPr>
          <p:spPr>
            <a:xfrm>
              <a:off x="1547813" y="1557338"/>
              <a:ext cx="431800" cy="2873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altLang="en-US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Стрелка вниз 5"/>
            <p:cNvSpPr/>
            <p:nvPr/>
          </p:nvSpPr>
          <p:spPr>
            <a:xfrm>
              <a:off x="4284663" y="1557338"/>
              <a:ext cx="431800" cy="2873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altLang="en-US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Стрелка вниз 6"/>
            <p:cNvSpPr/>
            <p:nvPr/>
          </p:nvSpPr>
          <p:spPr>
            <a:xfrm>
              <a:off x="7308850" y="1557338"/>
              <a:ext cx="431800" cy="2873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ru-RU" altLang="en-US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TextBox 9"/>
            <p:cNvSpPr txBox="1">
              <a:spLocks noChangeArrowheads="1"/>
            </p:cNvSpPr>
            <p:nvPr/>
          </p:nvSpPr>
          <p:spPr bwMode="auto">
            <a:xfrm>
              <a:off x="323850" y="2051050"/>
              <a:ext cx="2735263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en-US">
                  <a:latin typeface="Comic Sans MS" panose="030F0702030302020204" pitchFamily="66" charset="0"/>
                </a:rPr>
                <a:t>Подтверждение видовой принадлежности</a:t>
              </a:r>
            </a:p>
          </p:txBody>
        </p:sp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3203575" y="1916113"/>
              <a:ext cx="2663825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en-US">
                  <a:latin typeface="Comic Sans MS" panose="030F0702030302020204" pitchFamily="66" charset="0"/>
                </a:rPr>
                <a:t>Определение внутривидовой структуры</a:t>
              </a:r>
            </a:p>
          </p:txBody>
        </p:sp>
        <p:sp>
          <p:nvSpPr>
            <p:cNvPr id="10" name="TextBox 11"/>
            <p:cNvSpPr txBox="1">
              <a:spLocks noChangeArrowheads="1"/>
            </p:cNvSpPr>
            <p:nvPr/>
          </p:nvSpPr>
          <p:spPr bwMode="auto">
            <a:xfrm>
              <a:off x="6192838" y="1919288"/>
              <a:ext cx="2663825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en-US">
                  <a:latin typeface="Comic Sans MS" panose="030F0702030302020204" pitchFamily="66" charset="0"/>
                </a:rPr>
                <a:t>Создание референтных спектров</a:t>
              </a:r>
            </a:p>
          </p:txBody>
        </p:sp>
        <p:sp>
          <p:nvSpPr>
            <p:cNvPr id="11" name="TextBox 14"/>
            <p:cNvSpPr txBox="1">
              <a:spLocks noChangeArrowheads="1"/>
            </p:cNvSpPr>
            <p:nvPr/>
          </p:nvSpPr>
          <p:spPr bwMode="auto">
            <a:xfrm>
              <a:off x="6300788" y="3284538"/>
              <a:ext cx="2374900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Char char="•"/>
              </a:pPr>
              <a:r>
                <a:rPr lang="ru-RU" altLang="en-US" dirty="0">
                  <a:latin typeface="Comic Sans MS" panose="030F0702030302020204" pitchFamily="66" charset="0"/>
                </a:rPr>
                <a:t>В основном для возбудителей ООИ</a:t>
              </a:r>
            </a:p>
          </p:txBody>
        </p:sp>
        <p:sp>
          <p:nvSpPr>
            <p:cNvPr id="12" name="TextBox 15"/>
            <p:cNvSpPr txBox="1">
              <a:spLocks noChangeArrowheads="1"/>
            </p:cNvSpPr>
            <p:nvPr/>
          </p:nvSpPr>
          <p:spPr bwMode="auto">
            <a:xfrm>
              <a:off x="3276600" y="3284538"/>
              <a:ext cx="3024188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buFont typeface="Arial" panose="020B0604020202020204" pitchFamily="34" charset="0"/>
                <a:buChar char="•"/>
              </a:pPr>
              <a:r>
                <a:rPr lang="ru-RU" altLang="en-US">
                  <a:latin typeface="Comic Sans MS" panose="030F0702030302020204" pitchFamily="66" charset="0"/>
                </a:rPr>
                <a:t>Научно-исследовательская работа</a:t>
              </a: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2533" y="4869160"/>
              <a:ext cx="1323590" cy="13235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343" y="5012670"/>
              <a:ext cx="1872208" cy="13235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5" name="Picture 5" descr="C:\Users\днс\Desktop\fab_life_of_germ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00" y="4868863"/>
              <a:ext cx="1584325" cy="132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Прямоугольник 15"/>
          <p:cNvSpPr/>
          <p:nvPr/>
        </p:nvSpPr>
        <p:spPr>
          <a:xfrm>
            <a:off x="3924300" y="679342"/>
            <a:ext cx="4278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en-US" b="1" dirty="0">
                <a:latin typeface="Comic Sans MS" panose="030F0702030302020204" pitchFamily="66" charset="0"/>
              </a:rPr>
              <a:t>Определение белковых профилей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16929" y="3126706"/>
            <a:ext cx="520858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dirty="0">
                <a:latin typeface="Comic Sans MS" panose="030F0702030302020204" pitchFamily="66" charset="0"/>
              </a:rPr>
              <a:t>Клинические исследования  </a:t>
            </a:r>
          </a:p>
          <a:p>
            <a:pPr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altLang="en-US" dirty="0">
                <a:latin typeface="Comic Sans MS" panose="030F0702030302020204" pitchFamily="66" charset="0"/>
              </a:rPr>
              <a:t>Оценка других методов (ПЦР, микробиологические анализаторы)</a:t>
            </a:r>
          </a:p>
        </p:txBody>
      </p:sp>
    </p:spTree>
    <p:extLst>
      <p:ext uri="{BB962C8B-B14F-4D97-AF65-F5344CB8AC3E}">
        <p14:creationId xmlns:p14="http://schemas.microsoft.com/office/powerpoint/2010/main" val="644438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24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0" y="1378585"/>
            <a:ext cx="3333115" cy="2505075"/>
          </a:xfrm>
          <a:prstGeom prst="rect">
            <a:avLst/>
          </a:prstGeom>
        </p:spPr>
      </p:pic>
      <p:sp>
        <p:nvSpPr>
          <p:cNvPr id="100" name="Текстовое поле 99"/>
          <p:cNvSpPr txBox="1"/>
          <p:nvPr/>
        </p:nvSpPr>
        <p:spPr>
          <a:xfrm>
            <a:off x="4482465" y="92710"/>
            <a:ext cx="7565390" cy="633920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560705" algn="l"/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Определение «биоинформатика» было введено в 1970 году голландским ученым Полиной Хогевег </a:t>
            </a: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«изучение </a:t>
            </a: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информационных 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процессов в биотических системах».</a:t>
            </a:r>
          </a:p>
          <a:p>
            <a:pPr marL="0" indent="560705" algn="l"/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пределения «биоинформатики» с тех пор претерпели изменения и зависят они от того, кем они даются — программистами, биологами, математиками, статистиками, алгоритмистами или людьми, работающими со сложными биологическими системами. </a:t>
            </a:r>
          </a:p>
          <a:p>
            <a:pPr marL="0" indent="560705" algn="l"/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Национальный институт здоровья Америки определяет «биоинформатику» как «использовани</a:t>
            </a: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е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компьютерных программ и подходов к </a:t>
            </a: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изучению 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биологических, медицинских и поведенческих данных, что включает хранение, организацию, архивирование, анализ и визуализацию данных». </a:t>
            </a:r>
            <a:endParaRPr lang="ru-RU" altLang="en-US" sz="24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Текстовое поле 99"/>
          <p:cNvSpPr txBox="1"/>
          <p:nvPr/>
        </p:nvSpPr>
        <p:spPr>
          <a:xfrm>
            <a:off x="193675" y="1062990"/>
            <a:ext cx="11689715" cy="505904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0" algn="ctr"/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о биологических данных </a:t>
            </a:r>
          </a:p>
          <a:p>
            <a:pPr marL="0" indent="0" algn="l"/>
            <a:endParaRPr sz="32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marL="0" indent="0" algn="ctr"/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Целью этой науки является не только развитие алгоритмов хранения и использования данных, но и подготовка данных для получения наиболее важных и достоверных результатов. </a:t>
            </a:r>
          </a:p>
          <a:p>
            <a:pPr marL="0" indent="0" algn="l"/>
            <a:endParaRPr sz="28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marL="0" indent="0" algn="ctr"/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Три составные части обуславливают становление и бурный рост биоинформатики в наши дни</a:t>
            </a: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ctr"/>
            <a:endParaRPr lang="x-none" sz="24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marL="342900" indent="-342900" algn="ctr">
              <a:buFont typeface="Arial" charset="0"/>
              <a:buChar char="•"/>
            </a:pP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овременные и высоко производительные экспериментальные технологии</a:t>
            </a:r>
          </a:p>
          <a:p>
            <a:pPr marL="342900" indent="-342900" algn="ctr">
              <a:buFont typeface="Arial" charset="0"/>
              <a:buChar char="•"/>
            </a:pP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Интернет </a:t>
            </a:r>
          </a:p>
          <a:p>
            <a:pPr marL="342900" indent="-342900" algn="ctr">
              <a:buFont typeface="Arial" charset="0"/>
              <a:buChar char="•"/>
            </a:pP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блачные компьютерные технологии</a:t>
            </a:r>
            <a:endParaRPr lang="ru-RU" altLang="en-US" sz="24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592070" y="307975"/>
            <a:ext cx="7168515" cy="6845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x-none" sz="3600" b="1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  <a:sym typeface="+mn-ea"/>
              </a:rPr>
              <a:t>Б</a:t>
            </a:r>
            <a:r>
              <a:rPr sz="3600" b="1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  <a:sym typeface="+mn-ea"/>
              </a:rPr>
              <a:t>иоинформатика </a:t>
            </a:r>
            <a:r>
              <a:rPr lang="x-none" sz="3600" b="1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  <a:sym typeface="+mn-ea"/>
              </a:rPr>
              <a:t>- это наука!</a:t>
            </a:r>
            <a:r>
              <a:rPr sz="3600" b="1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  <a:sym typeface="+mn-ea"/>
              </a:rPr>
              <a:t> </a:t>
            </a:r>
            <a:endParaRPr lang="ru-RU" altLang="en-US" sz="3600" b="1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 l="15041" t="28793" r="5378" b="431"/>
          <a:stretch>
            <a:fillRect/>
          </a:stretch>
        </p:blipFill>
        <p:spPr>
          <a:xfrm>
            <a:off x="2141855" y="209550"/>
            <a:ext cx="8208645" cy="4563110"/>
          </a:xfrm>
          <a:prstGeom prst="rect">
            <a:avLst/>
          </a:prstGeom>
        </p:spPr>
      </p:pic>
      <p:sp>
        <p:nvSpPr>
          <p:cNvPr id="100" name="Текстовое поле 99"/>
          <p:cNvSpPr txBox="1"/>
          <p:nvPr/>
        </p:nvSpPr>
        <p:spPr>
          <a:xfrm>
            <a:off x="309245" y="756285"/>
            <a:ext cx="11773535" cy="66230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0" algn="ctr"/>
            <a:r>
              <a:rPr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определяет движение генетической информации в биологических системах, от ДНК к РНК и от РНК к белкам. </a:t>
            </a:r>
            <a:endParaRPr lang="ru-RU" altLang="en-US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80975" y="3773170"/>
            <a:ext cx="11878945" cy="30473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0" algn="ctr"/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Процессы транскрипций и трансляций обуславливают это движение</a:t>
            </a:r>
          </a:p>
          <a:p>
            <a:pPr marL="0" indent="609600" algn="l"/>
            <a:endParaRPr sz="24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marL="0" indent="0" algn="ctr"/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Для изучения механизмов передачи информации между ДНК, РНК и белками, и их регуляции ученые проводят эксперименты по определению первичной структуры биологически активных молекул, изменений, происходящих в них в зависимости от тех или иных условий; определяют функционально значимые области молекул, их вторичные структуры и механизмы взаимодействия молекул</a:t>
            </a:r>
            <a:endParaRPr lang="ru-RU" altLang="en-US" sz="24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9145" t="23929" r="3931"/>
          <a:stretch>
            <a:fillRect/>
          </a:stretch>
        </p:blipFill>
        <p:spPr>
          <a:xfrm>
            <a:off x="179070" y="160020"/>
            <a:ext cx="11832590" cy="64719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6510" y="161317"/>
            <a:ext cx="10364451" cy="974309"/>
          </a:xfrm>
        </p:spPr>
        <p:txBody>
          <a:bodyPr/>
          <a:lstStyle/>
          <a:p>
            <a:r>
              <a:rPr lang="ru-RU" dirty="0"/>
              <a:t>ИФА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6510" y="1135626"/>
            <a:ext cx="10363826" cy="1946787"/>
          </a:xfrm>
        </p:spPr>
        <p:txBody>
          <a:bodyPr>
            <a:normAutofit/>
          </a:bodyPr>
          <a:lstStyle/>
          <a:p>
            <a:r>
              <a:rPr lang="ru-RU" sz="1800" dirty="0"/>
              <a:t>Метод основан на специфическом связывании антитела с антигеном, при этом один из компонентов конъюгирован с ферментом, в результате реакции с соответствующим хромогенным субстратом образовывается окрашенный продукт, количество которого можно определить </a:t>
            </a:r>
            <a:r>
              <a:rPr lang="ru-RU" sz="1800" dirty="0" err="1"/>
              <a:t>спектрофотометрически</a:t>
            </a:r>
            <a:r>
              <a:rPr lang="ru-RU" sz="1800" dirty="0"/>
              <a:t> </a:t>
            </a:r>
          </a:p>
          <a:p>
            <a:endParaRPr lang="ru-RU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1443" y="2979174"/>
            <a:ext cx="9513960" cy="35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7786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7247" t="24638" r="3757"/>
          <a:stretch>
            <a:fillRect/>
          </a:stretch>
        </p:blipFill>
        <p:spPr>
          <a:xfrm>
            <a:off x="284480" y="271780"/>
            <a:ext cx="11770360" cy="622998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34907" t="24302" r="2801" b="15862"/>
          <a:stretch>
            <a:fillRect/>
          </a:stretch>
        </p:blipFill>
        <p:spPr>
          <a:xfrm>
            <a:off x="1047115" y="55245"/>
            <a:ext cx="10422890" cy="62579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6250" t="23260" r="2989" b="4134"/>
          <a:stretch>
            <a:fillRect/>
          </a:stretch>
        </p:blipFill>
        <p:spPr>
          <a:xfrm>
            <a:off x="192405" y="282575"/>
            <a:ext cx="11812270" cy="590613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29272" t="27540" r="2305" b="11709"/>
          <a:stretch>
            <a:fillRect/>
          </a:stretch>
        </p:blipFill>
        <p:spPr>
          <a:xfrm>
            <a:off x="972185" y="128905"/>
            <a:ext cx="10059035" cy="558292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763" y="0"/>
            <a:ext cx="9368548" cy="668846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Текстовое поле 99"/>
          <p:cNvSpPr txBox="1"/>
          <p:nvPr/>
        </p:nvSpPr>
        <p:spPr>
          <a:xfrm>
            <a:off x="74295" y="170180"/>
            <a:ext cx="11878945" cy="629793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x-none"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ыбор </a:t>
            </a:r>
            <a:r>
              <a:rPr sz="28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библиотек </a:t>
            </a:r>
            <a:r>
              <a:rPr lang="x-none"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(л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абораторный </a:t>
            </a:r>
            <a:r>
              <a:rPr lang="x-none"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этап)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sz="28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x-none"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П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одбор правильной </a:t>
            </a:r>
            <a:r>
              <a:rPr sz="28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технологии </a:t>
            </a:r>
            <a:r>
              <a:rPr lang="x-none" sz="28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секвенирования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, наилучшим образом подходящей к данному конкретному проекту  </a:t>
            </a:r>
            <a:r>
              <a:rPr sz="2800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x-none" sz="2800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  <a:sym typeface="+mn-ea"/>
              </a:rPr>
              <a:t>(л</a:t>
            </a:r>
            <a:r>
              <a:rPr sz="2800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  <a:sym typeface="+mn-ea"/>
              </a:rPr>
              <a:t>абораторный </a:t>
            </a:r>
            <a:r>
              <a:rPr lang="x-none" sz="2800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  <a:sym typeface="+mn-ea"/>
              </a:rPr>
              <a:t>этап)</a:t>
            </a:r>
            <a:r>
              <a:rPr sz="2800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  <a:sym typeface="+mn-ea"/>
              </a:rPr>
              <a:t> </a:t>
            </a:r>
          </a:p>
          <a:p>
            <a:pPr marL="285750" indent="-28575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sz="28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  <a:sym typeface="+mn-ea"/>
            </a:endParaRPr>
          </a:p>
          <a:p>
            <a:pPr marL="285750" indent="-28575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x-none" sz="28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sz="28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чистка 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полученных данных </a:t>
            </a:r>
            <a:r>
              <a:rPr lang="x-none"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секвенирования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от информации, не имеющей отношения к просеквенированному нами геному </a:t>
            </a:r>
            <a:r>
              <a:rPr sz="2800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  <a:sym typeface="+mn-ea"/>
              </a:rPr>
              <a:t> </a:t>
            </a:r>
            <a:r>
              <a:rPr lang="x-none" sz="2800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  <a:sym typeface="+mn-ea"/>
              </a:rPr>
              <a:t>(компютерный анализ)</a:t>
            </a:r>
            <a:r>
              <a:rPr sz="2800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  <a:sym typeface="+mn-ea"/>
              </a:rPr>
              <a:t> </a:t>
            </a:r>
          </a:p>
          <a:p>
            <a:pPr marL="285750" indent="-28575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sz="2800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  <a:sym typeface="+mn-ea"/>
            </a:endParaRPr>
          </a:p>
          <a:p>
            <a:pPr marL="285750" indent="-28575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x-none" sz="28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sz="28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борка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. Для этого необходимо выбрать правильный сборщик, так называемый «ассемблер», параметр</a:t>
            </a:r>
            <a:r>
              <a:rPr lang="x-none"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ы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и настройки сборки, чтобы получить максимально хороший результат </a:t>
            </a:r>
            <a:r>
              <a:rPr lang="x-none" sz="2800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  <a:sym typeface="+mn-ea"/>
              </a:rPr>
              <a:t>(компютерный анализ)</a:t>
            </a:r>
            <a:r>
              <a:rPr sz="2800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  <a:sym typeface="+mn-ea"/>
              </a:rPr>
              <a:t> </a:t>
            </a:r>
          </a:p>
          <a:p>
            <a:pPr marL="285750" indent="-28575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sz="2800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  <a:sym typeface="+mn-ea"/>
            </a:endParaRPr>
          </a:p>
          <a:p>
            <a:pPr marL="285750" indent="-28575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x-none" sz="28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Ф</a:t>
            </a:r>
            <a:r>
              <a:rPr sz="28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инишировани</a:t>
            </a:r>
            <a:r>
              <a:rPr lang="x-none" sz="28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е 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— исправ</a:t>
            </a:r>
            <a:r>
              <a:rPr lang="x-none"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ление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все</a:t>
            </a:r>
            <a:r>
              <a:rPr lang="x-none"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ошиб</a:t>
            </a:r>
            <a:r>
              <a:rPr lang="x-none"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ок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и по возможности восстанов</a:t>
            </a:r>
            <a:r>
              <a:rPr lang="x-none"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ление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геном</a:t>
            </a:r>
            <a:r>
              <a:rPr lang="x-none"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sz="2800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  <a:sym typeface="+mn-ea"/>
              </a:rPr>
              <a:t>полностью</a:t>
            </a:r>
            <a:endParaRPr lang="ru-RU" altLang="en-US" sz="2800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l="34297" t="27223" r="4224" b="14378"/>
          <a:stretch>
            <a:fillRect/>
          </a:stretch>
        </p:blipFill>
        <p:spPr>
          <a:xfrm>
            <a:off x="648970" y="152400"/>
            <a:ext cx="11061065" cy="656653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31623" t="27403" r="4938" b="14797"/>
          <a:stretch>
            <a:fillRect/>
          </a:stretch>
        </p:blipFill>
        <p:spPr>
          <a:xfrm>
            <a:off x="255270" y="176530"/>
            <a:ext cx="11155680" cy="6353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6324" t="7410" r="10224" b="6305"/>
          <a:stretch>
            <a:fillRect/>
          </a:stretch>
        </p:blipFill>
        <p:spPr>
          <a:xfrm>
            <a:off x="9836150" y="254000"/>
            <a:ext cx="2011045" cy="2728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6415" y="7471108"/>
            <a:ext cx="3828483" cy="242058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80" y="230505"/>
            <a:ext cx="9731375" cy="635635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Текстовое поле 99"/>
          <p:cNvSpPr txBox="1"/>
          <p:nvPr/>
        </p:nvSpPr>
        <p:spPr>
          <a:xfrm>
            <a:off x="367665" y="158750"/>
            <a:ext cx="11597005" cy="85280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0" algn="ctr"/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Одной из важнейших </a:t>
            </a:r>
            <a:r>
              <a:rPr sz="24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проблем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, приводящих к сложностям к сборке генома, относится наличие </a:t>
            </a:r>
            <a:r>
              <a:rPr sz="24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повторов</a:t>
            </a:r>
            <a:endParaRPr lang="ru-RU" altLang="en-US" sz="2400" b="0" u="none">
              <a:solidFill>
                <a:schemeClr val="accent1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34620" y="1140460"/>
            <a:ext cx="11971020" cy="103060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0" algn="ctr"/>
            <a:r>
              <a:rPr sz="20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Повтор</a:t>
            </a:r>
            <a:r>
              <a:rPr lang="x-none" sz="20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ы</a:t>
            </a:r>
            <a:r>
              <a:rPr sz="20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x-none" sz="20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- это </a:t>
            </a:r>
            <a:r>
              <a:rPr sz="20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идентичные или практически идентичные последовательности, которые встречаются больше чем 1 раз в геноме, расположены в различных местах, в разном количестве копий</a:t>
            </a:r>
            <a:endParaRPr lang="ru-RU" altLang="en-US" sz="20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61645" y="2778760"/>
            <a:ext cx="4728845" cy="268160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0" algn="ctr"/>
            <a:r>
              <a:rPr sz="24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Риды</a:t>
            </a:r>
            <a:r>
              <a:rPr lang="x-none" sz="24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принадлежащие к разным копиям одного и того же повтора, являются идентичными и представляют собой проблему для сборщика, и, приводят к ошибкам в сборке генома </a:t>
            </a:r>
            <a:endParaRPr lang="ru-RU" altLang="en-US" sz="24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 l="40799" t="28848" r="8379" b="14303"/>
          <a:stretch>
            <a:fillRect/>
          </a:stretch>
        </p:blipFill>
        <p:spPr>
          <a:xfrm>
            <a:off x="5152390" y="2142490"/>
            <a:ext cx="6595745" cy="46113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03770"/>
            <a:ext cx="10364451" cy="723586"/>
          </a:xfrm>
        </p:spPr>
        <p:txBody>
          <a:bodyPr/>
          <a:lstStyle/>
          <a:p>
            <a:r>
              <a:rPr lang="ru-RU" dirty="0"/>
              <a:t>Стадии и классификация ИФА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4400" y="1327356"/>
            <a:ext cx="10363826" cy="20426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dirty="0"/>
              <a:t>стадия узнавания тестируемого соединения специфическим к нему антителом(антигеном), что ведет к образованию иммунного комплекса;</a:t>
            </a:r>
          </a:p>
          <a:p>
            <a:pPr>
              <a:lnSpc>
                <a:spcPct val="100000"/>
              </a:lnSpc>
            </a:pPr>
            <a:r>
              <a:rPr lang="ru-RU" dirty="0"/>
              <a:t>стадия формирования связи </a:t>
            </a:r>
            <a:r>
              <a:rPr lang="ru-RU" dirty="0" err="1"/>
              <a:t>конъюгата</a:t>
            </a:r>
            <a:r>
              <a:rPr lang="ru-RU" dirty="0"/>
              <a:t> с иммунным комплексом или со свободными местами связывания;</a:t>
            </a:r>
          </a:p>
          <a:p>
            <a:pPr>
              <a:lnSpc>
                <a:spcPct val="100000"/>
              </a:lnSpc>
            </a:pPr>
            <a:r>
              <a:rPr lang="ru-RU" dirty="0"/>
              <a:t>стадия превращения ферментной метки в регистрируемый сигнал.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13190" y="3370032"/>
            <a:ext cx="9965620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dirty="0"/>
              <a:t>1. ПО ТИПУ РЕАГЕНТОВ, ПРИСУТСТВУЮЩИХ НА ПЕРВОЙ СТАДИИ ИФА: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КОНКУРЕНТНЫЙ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НЕКОНКУРЕНТНЫЙ</a:t>
            </a:r>
          </a:p>
          <a:p>
            <a:pPr>
              <a:lnSpc>
                <a:spcPct val="150000"/>
              </a:lnSpc>
              <a:buNone/>
            </a:pPr>
            <a:r>
              <a:rPr lang="ru-RU" dirty="0"/>
              <a:t>2. ГОМОГЕННЫЕ И ГЕТЕРОГЕННЫЕ.</a:t>
            </a:r>
          </a:p>
          <a:p>
            <a:pPr>
              <a:lnSpc>
                <a:spcPct val="150000"/>
              </a:lnSpc>
              <a:buNone/>
            </a:pPr>
            <a:r>
              <a:rPr lang="ru-RU" dirty="0"/>
              <a:t>3. ПО ПРИНЦИПУ ОПРЕДЕЛЕНИЯ ТЕСТИРУЕМОГО ВЕЩЕСТВА: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ПРЯМОЕ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НЕПРЯМОЕ </a:t>
            </a:r>
          </a:p>
        </p:txBody>
      </p:sp>
    </p:spTree>
    <p:extLst>
      <p:ext uri="{BB962C8B-B14F-4D97-AF65-F5344CB8AC3E}">
        <p14:creationId xmlns:p14="http://schemas.microsoft.com/office/powerpoint/2010/main" val="1686510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l="31815" t="27762" r="8328" b="24804"/>
          <a:stretch>
            <a:fillRect/>
          </a:stretch>
        </p:blipFill>
        <p:spPr>
          <a:xfrm>
            <a:off x="185420" y="165100"/>
            <a:ext cx="11861165" cy="587502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l="29487" t="28629" r="2818" b="10337"/>
          <a:stretch>
            <a:fillRect/>
          </a:stretch>
        </p:blipFill>
        <p:spPr>
          <a:xfrm>
            <a:off x="244475" y="129540"/>
            <a:ext cx="11700510" cy="659320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l="37587" t="28638" r="10349" b="10942"/>
          <a:stretch>
            <a:fillRect/>
          </a:stretch>
        </p:blipFill>
        <p:spPr>
          <a:xfrm>
            <a:off x="160655" y="257810"/>
            <a:ext cx="5981065" cy="433832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 l="29829" t="29743" r="2376" b="12100"/>
          <a:stretch>
            <a:fillRect/>
          </a:stretch>
        </p:blipFill>
        <p:spPr>
          <a:xfrm>
            <a:off x="4869180" y="1171575"/>
            <a:ext cx="7239635" cy="388175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l="29709" t="29687" r="5243" b="15915"/>
          <a:stretch>
            <a:fillRect/>
          </a:stretch>
        </p:blipFill>
        <p:spPr>
          <a:xfrm>
            <a:off x="283210" y="295275"/>
            <a:ext cx="11684635" cy="610743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l="29689" t="28371" r="1664" b="12949"/>
          <a:stretch>
            <a:fillRect/>
          </a:stretch>
        </p:blipFill>
        <p:spPr>
          <a:xfrm>
            <a:off x="391160" y="223520"/>
            <a:ext cx="11131550" cy="594741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Текстовое поле 99"/>
          <p:cNvSpPr txBox="1"/>
          <p:nvPr/>
        </p:nvSpPr>
        <p:spPr>
          <a:xfrm>
            <a:off x="332740" y="230505"/>
            <a:ext cx="11621770" cy="62623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609600" algn="ctr"/>
            <a:r>
              <a:rPr sz="36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Биоинформатика нашла свое применение в огромном количестве областей знаний: </a:t>
            </a:r>
          </a:p>
          <a:p>
            <a:pPr marL="285750" indent="-285750" algn="l">
              <a:buFont typeface="Arial" charset="0"/>
              <a:buChar char="•"/>
            </a:pPr>
            <a:endParaRPr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algn="l">
              <a:buFont typeface="Arial" charset="0"/>
              <a:buChar char="•"/>
            </a:pP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микробиология </a:t>
            </a:r>
          </a:p>
          <a:p>
            <a:pPr marL="285750" indent="-285750" algn="l">
              <a:buFont typeface="Arial" charset="0"/>
              <a:buChar char="•"/>
            </a:pP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персонифицированная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медицин</a:t>
            </a: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а</a:t>
            </a:r>
          </a:p>
          <a:p>
            <a:pPr marL="285750" indent="-285750" algn="l">
              <a:buFont typeface="Arial" charset="0"/>
              <a:buChar char="•"/>
            </a:pP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фармакология</a:t>
            </a:r>
          </a:p>
          <a:p>
            <a:pPr marL="285750" indent="-285750" algn="l">
              <a:buFont typeface="Arial" charset="0"/>
              <a:buChar char="•"/>
            </a:pP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изучение антибиоти</a:t>
            </a: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ко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устойчивости</a:t>
            </a:r>
          </a:p>
          <a:p>
            <a:pPr marL="285750" indent="-285750" algn="l">
              <a:buFont typeface="Arial" charset="0"/>
              <a:buChar char="•"/>
            </a:pP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эволюционные исследования</a:t>
            </a:r>
          </a:p>
          <a:p>
            <a:pPr marL="285750" indent="-285750" algn="l">
              <a:buFont typeface="Arial" charset="0"/>
              <a:buChar char="•"/>
            </a:pP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биотехнологии</a:t>
            </a:r>
          </a:p>
          <a:p>
            <a:pPr marL="285750" indent="-285750" algn="l">
              <a:buFont typeface="Arial" charset="0"/>
              <a:buChar char="•"/>
            </a:pP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климатология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с</a:t>
            </a:r>
          </a:p>
          <a:p>
            <a:pPr marL="285750" indent="-285750" algn="l">
              <a:buFont typeface="Arial" charset="0"/>
              <a:buChar char="•"/>
            </a:pP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судебно - медицинская экспертиза </a:t>
            </a:r>
          </a:p>
          <a:p>
            <a:pPr marL="285750" indent="-285750" algn="l">
              <a:buFont typeface="Arial" charset="0"/>
              <a:buChar char="•"/>
            </a:pP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и так далее.</a:t>
            </a: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...........................................................................................</a:t>
            </a:r>
          </a:p>
          <a:p>
            <a:pPr marL="285750" indent="-285750" algn="l">
              <a:buFont typeface="Arial" charset="0"/>
              <a:buChar char="•"/>
            </a:pPr>
            <a:endParaRPr lang="x-none" sz="24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indent="0" algn="ctr">
              <a:buFont typeface="Arial" charset="0"/>
              <a:buNone/>
            </a:pPr>
            <a:r>
              <a:rPr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У каждой из этих областей есть свои специфические задачи, и для их решения требуются новые биоинформатические подходы и специфические программные продукты. Итак, биоинформатика — это биология и медицина, статистика и математика, программирование и алгоритмы, базы данных и онлайн-приложения </a:t>
            </a:r>
            <a:endParaRPr lang="ru-RU" altLang="en-US">
              <a:latin typeface="Comic Sans MS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Секвенирование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белка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 С-конца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Карбоксипептидаза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гидразин, который взаимодействует с карбонильной группой каждой пептидной связи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N-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конца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 использованием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аминопептидазы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Сенгера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1945 г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динитрофенильный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дансилирования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1962 г. (В. Грей,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Б.Хартли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Эдмана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1950-1956 гг.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3081" y="6189663"/>
            <a:ext cx="2852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* Оставим это биохимикам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05410"/>
            <a:ext cx="12192000" cy="3639185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200" b="1" dirty="0" err="1">
                <a:solidFill>
                  <a:schemeClr val="accent1"/>
                </a:solidFill>
                <a:latin typeface="Comic Sans MS" charset="0"/>
                <a:cs typeface="Times New Roman" pitchFamily="18" charset="0"/>
              </a:rPr>
              <a:t>Секвенирование</a:t>
            </a:r>
            <a:r>
              <a:rPr lang="ru-RU" sz="3200" b="1" dirty="0">
                <a:solidFill>
                  <a:schemeClr val="accent1"/>
                </a:solidFill>
                <a:latin typeface="Comic Sans MS" charset="0"/>
                <a:cs typeface="Times New Roman" pitchFamily="18" charset="0"/>
              </a:rPr>
              <a:t> НК </a:t>
            </a:r>
            <a:br>
              <a:rPr lang="ru-RU" sz="3200" b="1" dirty="0">
                <a:solidFill>
                  <a:schemeClr val="accent1"/>
                </a:solidFill>
                <a:latin typeface="Comic Sans MS" charset="0"/>
                <a:cs typeface="Times New Roman" pitchFamily="18" charset="0"/>
              </a:rPr>
            </a:br>
            <a:br>
              <a:rPr lang="ru-RU" sz="2800" b="1" dirty="0">
                <a:latin typeface="Comic Sans MS" charset="0"/>
                <a:cs typeface="Times New Roman" pitchFamily="18" charset="0"/>
              </a:rPr>
            </a:br>
            <a:r>
              <a:rPr lang="ru-RU" sz="2800" dirty="0">
                <a:latin typeface="Comic Sans MS" charset="0"/>
                <a:cs typeface="Times New Roman" pitchFamily="18" charset="0"/>
              </a:rPr>
              <a:t>–  определение нуклеотидной последовательности (лат. </a:t>
            </a:r>
            <a:r>
              <a:rPr lang="ru-RU" sz="2800" i="1" dirty="0" err="1">
                <a:latin typeface="Comic Sans MS" charset="0"/>
                <a:cs typeface="Times New Roman" pitchFamily="18" charset="0"/>
              </a:rPr>
              <a:t>sequentum</a:t>
            </a:r>
            <a:r>
              <a:rPr lang="ru-RU" sz="2800" dirty="0">
                <a:latin typeface="Comic Sans MS" charset="0"/>
                <a:cs typeface="Times New Roman" pitchFamily="18" charset="0"/>
              </a:rPr>
              <a:t> — последовательность)</a:t>
            </a:r>
            <a:br>
              <a:rPr lang="ru-RU" sz="2800" dirty="0">
                <a:latin typeface="Comic Sans MS" charset="0"/>
                <a:cs typeface="Times New Roman" pitchFamily="18" charset="0"/>
              </a:rPr>
            </a:br>
            <a:br>
              <a:rPr lang="ru-RU" sz="2800" dirty="0">
                <a:latin typeface="Comic Sans MS" charset="0"/>
                <a:cs typeface="Times New Roman" pitchFamily="18" charset="0"/>
              </a:rPr>
            </a:br>
            <a:r>
              <a:rPr lang="ru-RU" sz="2800" dirty="0">
                <a:latin typeface="Comic Sans MS" charset="0"/>
                <a:cs typeface="Times New Roman" pitchFamily="18" charset="0"/>
              </a:rPr>
              <a:t>- техника определения нуклеотидной последовательности ДНК и РНК для получения формального описания её первичной структуры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95" y="3375025"/>
            <a:ext cx="4468495" cy="3387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170" y="3704363"/>
            <a:ext cx="4486672" cy="265249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Текстовое поле 99"/>
          <p:cNvSpPr txBox="1"/>
          <p:nvPr/>
        </p:nvSpPr>
        <p:spPr>
          <a:xfrm>
            <a:off x="298450" y="107315"/>
            <a:ext cx="11760200" cy="650113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0" algn="ctr"/>
            <a:r>
              <a:rPr sz="3200" b="1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Основные термины и понятия</a:t>
            </a:r>
          </a:p>
          <a:p>
            <a:pPr marL="0" indent="0" algn="l"/>
            <a:r>
              <a:rPr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 algn="ctr">
              <a:lnSpc>
                <a:spcPct val="100000"/>
              </a:lnSpc>
              <a:buFont typeface="Arial" charset="0"/>
              <a:buChar char="•"/>
            </a:pPr>
            <a:r>
              <a:rPr sz="24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Геномн</a:t>
            </a:r>
            <a:r>
              <a:rPr lang="x-none" sz="24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ая</a:t>
            </a:r>
            <a:r>
              <a:rPr sz="24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библиотека </a:t>
            </a: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коллекци</a:t>
            </a: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геномной ДНК, полученн</a:t>
            </a: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ая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от одного организма и подготовленн</a:t>
            </a: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ая 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для секвенирования </a:t>
            </a:r>
          </a:p>
          <a:p>
            <a:pPr marL="285750" indent="-285750" algn="ctr">
              <a:lnSpc>
                <a:spcPct val="100000"/>
              </a:lnSpc>
              <a:buFont typeface="Arial" charset="0"/>
              <a:buChar char="•"/>
            </a:pPr>
            <a:endParaRPr sz="28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algn="ctr">
              <a:lnSpc>
                <a:spcPct val="100000"/>
              </a:lnSpc>
              <a:buFont typeface="Arial" charset="0"/>
              <a:buChar char="•"/>
            </a:pPr>
            <a:r>
              <a:rPr sz="24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x-none" sz="24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sz="24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квенсн</a:t>
            </a:r>
            <a:r>
              <a:rPr lang="x-none" sz="24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ое</a:t>
            </a:r>
            <a:r>
              <a:rPr sz="24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прочтение или «рид» </a:t>
            </a: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нуклеотидн</a:t>
            </a: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ая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последовательность, определенн</a:t>
            </a: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ая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с помощью прибора для секвенирования (секвенатор</a:t>
            </a: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marL="285750" indent="-285750" algn="ctr">
              <a:lnSpc>
                <a:spcPct val="100000"/>
              </a:lnSpc>
              <a:buFont typeface="Arial" charset="0"/>
              <a:buChar char="•"/>
            </a:pPr>
            <a:endParaRPr sz="28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algn="ctr">
              <a:lnSpc>
                <a:spcPct val="100000"/>
              </a:lnSpc>
              <a:buFont typeface="Arial" charset="0"/>
              <a:buChar char="•"/>
            </a:pPr>
            <a:r>
              <a:rPr sz="24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Производительность секвенатора  </a:t>
            </a:r>
            <a:r>
              <a:rPr lang="x-none" sz="24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набор с</a:t>
            </a: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квенсных прочтений, полученых во время одного запуска секвенатора. Обычно эта величина выражается в количестве прочитанных нуклеотидов: тысяча нуклеотидов, сотни тысяч, миллионы, миллиарды...</a:t>
            </a:r>
          </a:p>
          <a:p>
            <a:pPr indent="0" algn="ctr">
              <a:lnSpc>
                <a:spcPct val="100000"/>
              </a:lnSpc>
              <a:buFont typeface="Arial" charset="0"/>
              <a:buNone/>
            </a:pPr>
            <a:endParaRPr sz="24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algn="ctr">
              <a:lnSpc>
                <a:spcPct val="100000"/>
              </a:lnSpc>
              <a:buFont typeface="Arial" charset="0"/>
              <a:buChar char="•"/>
            </a:pPr>
            <a:r>
              <a:rPr sz="24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Уров</a:t>
            </a:r>
            <a:r>
              <a:rPr lang="x-none" sz="24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ень</a:t>
            </a:r>
            <a:r>
              <a:rPr sz="24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ошибок </a:t>
            </a:r>
            <a:r>
              <a:rPr lang="x-none" sz="24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называют дол</a:t>
            </a:r>
            <a:r>
              <a:rPr lang="x-none"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sz="24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неправильных нуклеотидов, определенных при секвенировании Любой секвенатор допускает то или иное число ошибок при своей работе и уровень ошибок для каждой технологии секвенирования свой</a:t>
            </a:r>
            <a:endParaRPr lang="ru-RU" altLang="en-US" sz="24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5425" y="252095"/>
            <a:ext cx="11569700" cy="435292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/>
            <a:r>
              <a:rPr lang="en-US" sz="7200" dirty="0">
                <a:latin typeface="Comic Sans MS" charset="0"/>
                <a:cs typeface="Times New Roman" pitchFamily="18" charset="0"/>
              </a:rPr>
              <a:t>Sanger sequencing</a:t>
            </a:r>
          </a:p>
          <a:p>
            <a:pPr algn="ctr"/>
            <a:endParaRPr lang="en-US" sz="7200" dirty="0">
              <a:latin typeface="Comic Sans MS" charset="0"/>
              <a:cs typeface="Times New Roman" pitchFamily="18" charset="0"/>
            </a:endParaRPr>
          </a:p>
          <a:p>
            <a:pPr algn="ctr"/>
            <a:r>
              <a:rPr lang="en-US" sz="7200" dirty="0" err="1">
                <a:latin typeface="Comic Sans MS" charset="0"/>
                <a:cs typeface="Times New Roman" pitchFamily="18" charset="0"/>
              </a:rPr>
              <a:t>Maxam</a:t>
            </a:r>
            <a:r>
              <a:rPr lang="en-US" sz="7200" dirty="0">
                <a:latin typeface="Comic Sans MS" charset="0"/>
                <a:cs typeface="Times New Roman" pitchFamily="18" charset="0"/>
              </a:rPr>
              <a:t>-Gilbert method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9749" y="117072"/>
            <a:ext cx="10364451" cy="826825"/>
          </a:xfrm>
        </p:spPr>
        <p:txBody>
          <a:bodyPr>
            <a:normAutofit/>
          </a:bodyPr>
          <a:lstStyle/>
          <a:p>
            <a:r>
              <a:rPr lang="ru-RU" dirty="0"/>
              <a:t>Прямой ИФА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2767" y="943897"/>
            <a:ext cx="10363826" cy="265470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«Блокируют свободные места связывания, оставшиеся на твердой фазе, с помощью БСА казеина и др. (для предотвращения неспецифической сорбции </a:t>
            </a:r>
            <a:r>
              <a:rPr lang="ru-RU" dirty="0" err="1"/>
              <a:t>конъюгата</a:t>
            </a:r>
            <a:r>
              <a:rPr lang="ru-RU" dirty="0"/>
              <a:t> на твердой фазе)</a:t>
            </a:r>
          </a:p>
          <a:p>
            <a:r>
              <a:rPr lang="ru-RU" dirty="0"/>
              <a:t>В лунки вносят </a:t>
            </a:r>
            <a:r>
              <a:rPr lang="ru-RU" dirty="0" err="1"/>
              <a:t>конъюгат</a:t>
            </a:r>
            <a:r>
              <a:rPr lang="ru-RU" dirty="0"/>
              <a:t>, инкубируют</a:t>
            </a:r>
          </a:p>
          <a:p>
            <a:r>
              <a:rPr lang="ru-RU" dirty="0" err="1"/>
              <a:t>Коньюгатом</a:t>
            </a:r>
            <a:r>
              <a:rPr lang="ru-RU" dirty="0"/>
              <a:t> лунки отмывают, удаляя </a:t>
            </a:r>
            <a:r>
              <a:rPr lang="ru-RU" dirty="0" err="1"/>
              <a:t>удаляя</a:t>
            </a:r>
            <a:r>
              <a:rPr lang="ru-RU" dirty="0"/>
              <a:t> </a:t>
            </a:r>
            <a:r>
              <a:rPr lang="ru-RU" dirty="0" err="1"/>
              <a:t>несвязавшуюся</a:t>
            </a:r>
            <a:r>
              <a:rPr lang="ru-RU" dirty="0"/>
              <a:t> часть </a:t>
            </a:r>
            <a:r>
              <a:rPr lang="ru-RU" dirty="0" err="1"/>
              <a:t>конъюгата</a:t>
            </a:r>
            <a:r>
              <a:rPr lang="ru-RU" dirty="0"/>
              <a:t>.</a:t>
            </a:r>
          </a:p>
          <a:p>
            <a:r>
              <a:rPr lang="ru-RU" dirty="0"/>
              <a:t>Вносят субстрат, специфичный для используемого фермента, и инкубируют</a:t>
            </a:r>
          </a:p>
          <a:p>
            <a:r>
              <a:rPr lang="ru-RU" dirty="0"/>
              <a:t>Учет реакции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1316" y="3598606"/>
            <a:ext cx="4498258" cy="306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94579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550"/>
            <a:ext cx="4687651" cy="64024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35606" y="-7747"/>
            <a:ext cx="765639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Метод </a:t>
            </a:r>
            <a:r>
              <a:rPr lang="ru-RU" sz="2000" dirty="0" err="1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секвенирования</a:t>
            </a: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, основанный на специфической химической деградации фрагмента ДНК, радиоактивно меченного с одного конца. Препарат меченной ДНК разделяли на четыре </a:t>
            </a:r>
            <a:r>
              <a:rPr lang="ru-RU" sz="2000" dirty="0" err="1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аликвоты</a:t>
            </a: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 и каждую обрабатывали реагентом, модифицирующим одно или два из четырех оснований. А. Максам и У. Гилберт предложили модифицировать пуриновые основания </a:t>
            </a:r>
            <a:r>
              <a:rPr lang="ru-RU" sz="2000" dirty="0" err="1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диметилсульфатом</a:t>
            </a: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. При этом происходит </a:t>
            </a:r>
            <a:r>
              <a:rPr lang="ru-RU" sz="2000" dirty="0" err="1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метилирование</a:t>
            </a: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адениновых</a:t>
            </a: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 остатков по азоту в положении 3, а </a:t>
            </a:r>
            <a:r>
              <a:rPr lang="ru-RU" sz="2000" dirty="0" err="1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гуаниновых</a:t>
            </a: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 - по азоту в положении 7. Обработка образца ДНК соляной кислотой при 0°С приводит к </a:t>
            </a:r>
            <a:r>
              <a:rPr lang="ru-RU" sz="2000" dirty="0" err="1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выщеплению</a:t>
            </a: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метиладенина</a:t>
            </a: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. Последующая инкубация при температуре 90°С в щелочной среде вызывает разрыв сахарно-фосфатной цепи ДНК в местах </a:t>
            </a:r>
            <a:r>
              <a:rPr lang="ru-RU" sz="2000" dirty="0" err="1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выщепления</a:t>
            </a: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 оснований. Обработка пиперидином приводит к гидролизу образца по остаткам </a:t>
            </a:r>
            <a:r>
              <a:rPr lang="ru-RU" sz="2000" dirty="0" err="1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метилгуанина</a:t>
            </a: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. Пиримидиновые основания модифицируют гидразином. Если реакцию вести в бессолевой среде, то модифицируются как </a:t>
            </a:r>
            <a:r>
              <a:rPr lang="ru-RU" sz="2000" dirty="0" err="1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цитозин</a:t>
            </a: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, так и </a:t>
            </a:r>
            <a:r>
              <a:rPr lang="ru-RU" sz="2000" dirty="0" err="1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тимидин</a:t>
            </a: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; если обработку вести в присутствии 2М </a:t>
            </a:r>
            <a:r>
              <a:rPr lang="ru-RU" sz="2000" dirty="0" err="1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NaCl</a:t>
            </a: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, то модифицируется лишь </a:t>
            </a:r>
            <a:r>
              <a:rPr lang="ru-RU" sz="2000" dirty="0" err="1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цитозин</a:t>
            </a: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. Расщепление цепи ДНК на фрагменты и в этом случае осуществляется пиперидином. Условия реакций авторы подбирали таким образом, чтобы в итоге получить полный набор </a:t>
            </a:r>
            <a:r>
              <a:rPr lang="ru-RU" sz="2000" dirty="0" err="1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субфрагментов</a:t>
            </a: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ea typeface="SimSun" charset="-122"/>
                <a:cs typeface="Times New Roman" pitchFamily="18" charset="0"/>
              </a:rPr>
              <a:t> разной длины. Последующий электрофорез в полиакриламидном геле позволяет восстановить полную структуру исследуемого фрагмента</a:t>
            </a:r>
            <a:r>
              <a:rPr lang="ru-RU" sz="2000" dirty="0">
                <a:solidFill>
                  <a:srgbClr val="222222"/>
                </a:solidFill>
                <a:latin typeface="Verdana" pitchFamily="34" charset="0"/>
              </a:rPr>
              <a:t>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7733" y="127162"/>
            <a:ext cx="3320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Maxam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-Gilbert method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24" y="267086"/>
            <a:ext cx="9544050" cy="66008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01864" y="-56080"/>
            <a:ext cx="3856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Sanger sequencing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 l="32325" t="42264" r="47398" b="30975"/>
          <a:stretch>
            <a:fillRect/>
          </a:stretch>
        </p:blipFill>
        <p:spPr>
          <a:xfrm>
            <a:off x="8961755" y="163195"/>
            <a:ext cx="3099435" cy="255714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30365" t="28223" r="3093" b="12512"/>
          <a:stretch>
            <a:fillRect/>
          </a:stretch>
        </p:blipFill>
        <p:spPr>
          <a:xfrm>
            <a:off x="520065" y="149860"/>
            <a:ext cx="11336655" cy="63112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4985" y="5574030"/>
            <a:ext cx="2414905" cy="1078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31047" t="30224" r="6215" b="19664"/>
          <a:stretch>
            <a:fillRect/>
          </a:stretch>
        </p:blipFill>
        <p:spPr>
          <a:xfrm>
            <a:off x="186690" y="245745"/>
            <a:ext cx="11859895" cy="592074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33426" t="23912" r="4721" b="21606"/>
          <a:stretch>
            <a:fillRect/>
          </a:stretch>
        </p:blipFill>
        <p:spPr>
          <a:xfrm>
            <a:off x="353060" y="111125"/>
            <a:ext cx="11586210" cy="637857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30154" t="23043" r="3632" b="21969"/>
          <a:stretch>
            <a:fillRect/>
          </a:stretch>
        </p:blipFill>
        <p:spPr>
          <a:xfrm>
            <a:off x="238760" y="257175"/>
            <a:ext cx="11810365" cy="613029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Текстовое поле 99"/>
          <p:cNvSpPr txBox="1"/>
          <p:nvPr/>
        </p:nvSpPr>
        <p:spPr>
          <a:xfrm>
            <a:off x="156845" y="121920"/>
            <a:ext cx="11737975" cy="64198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0" algn="ctr"/>
            <a:r>
              <a:rPr sz="4000" b="1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Новые технологии, имеют как и положительные, так и негативные черты</a:t>
            </a:r>
          </a:p>
          <a:p>
            <a:pPr marL="0" indent="0" algn="l"/>
            <a:endParaRPr lang="x-none" sz="4000" b="1" u="none">
              <a:solidFill>
                <a:schemeClr val="accent1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marL="0" indent="0" algn="ctr"/>
            <a:r>
              <a:rPr lang="x-none" sz="36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Плюсы:</a:t>
            </a:r>
          </a:p>
          <a:p>
            <a:pPr marL="571500" indent="-571500" algn="ctr">
              <a:buFont typeface="Arial" charset="0"/>
              <a:buChar char="•"/>
            </a:pPr>
            <a:r>
              <a:rPr sz="36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простота подготовки, </a:t>
            </a:r>
          </a:p>
          <a:p>
            <a:pPr marL="571500" indent="-571500" algn="ctr">
              <a:buFont typeface="Arial" charset="0"/>
              <a:buChar char="•"/>
            </a:pPr>
            <a:r>
              <a:rPr sz="36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высокая производительность секвенаторов </a:t>
            </a:r>
          </a:p>
          <a:p>
            <a:pPr marL="571500" indent="-571500" algn="ctr">
              <a:buFont typeface="Arial" charset="0"/>
              <a:buChar char="•"/>
            </a:pPr>
            <a:r>
              <a:rPr sz="36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низкая стоимость сиквенса</a:t>
            </a:r>
          </a:p>
          <a:p>
            <a:pPr marL="0" indent="0" algn="ctr"/>
            <a:endParaRPr lang="x-none" sz="40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marL="0" indent="0" algn="ctr"/>
            <a:r>
              <a:rPr lang="x-none" sz="36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Минусы:</a:t>
            </a:r>
          </a:p>
          <a:p>
            <a:pPr marL="571500" indent="-571500" algn="ctr">
              <a:buFont typeface="Arial" charset="0"/>
              <a:buChar char="•"/>
            </a:pPr>
            <a:r>
              <a:rPr sz="36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короткая длина прочтения </a:t>
            </a:r>
          </a:p>
          <a:p>
            <a:pPr marL="571500" indent="-571500" algn="ctr">
              <a:buFont typeface="Arial" charset="0"/>
              <a:buChar char="•"/>
            </a:pPr>
            <a:r>
              <a:rPr sz="36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относительно высокая частота ошибок</a:t>
            </a:r>
            <a:endParaRPr lang="ru-RU" altLang="en-US" sz="36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32093" t="24567" r="4645" b="21825"/>
          <a:stretch>
            <a:fillRect/>
          </a:stretch>
        </p:blipFill>
        <p:spPr>
          <a:xfrm>
            <a:off x="283210" y="210185"/>
            <a:ext cx="11806555" cy="6252845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30785" t="22767" r="3363" b="23798"/>
          <a:stretch>
            <a:fillRect/>
          </a:stretch>
        </p:blipFill>
        <p:spPr>
          <a:xfrm>
            <a:off x="93345" y="187325"/>
            <a:ext cx="11953240" cy="606298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35625" t="38542" r="4792" b="22085"/>
          <a:stretch>
            <a:fillRect/>
          </a:stretch>
        </p:blipFill>
        <p:spPr>
          <a:xfrm>
            <a:off x="781050" y="2076450"/>
            <a:ext cx="11173460" cy="461454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114300" y="52070"/>
            <a:ext cx="11988800" cy="1950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2400" b="1">
                <a:solidFill>
                  <a:schemeClr val="accent1"/>
                </a:solidFill>
                <a:latin typeface="Comic Sans MS" charset="0"/>
              </a:rPr>
              <a:t>Контиг (от англ. contiguous)</a:t>
            </a:r>
            <a:r>
              <a:rPr lang="ru-RU" altLang="en-US" sz="2400">
                <a:solidFill>
                  <a:schemeClr val="accent1"/>
                </a:solidFill>
                <a:latin typeface="Comic Sans MS" charset="0"/>
              </a:rPr>
              <a:t> </a:t>
            </a:r>
            <a:r>
              <a:rPr lang="ru-RU" altLang="en-US" sz="2400">
                <a:latin typeface="Comic Sans MS" charset="0"/>
              </a:rPr>
              <a:t>представляет собой набор перекрывающихся сегментов ДНК, которые в совокупности представляют собой консенсусную область ДНК</a:t>
            </a:r>
          </a:p>
          <a:p>
            <a:pPr algn="ctr"/>
            <a:r>
              <a:rPr lang="ru-RU" altLang="en-US" sz="2400">
                <a:solidFill>
                  <a:schemeClr val="accent1"/>
                </a:solidFill>
                <a:latin typeface="Comic Sans MS" charset="0"/>
              </a:rPr>
              <a:t>В задаче сборки генома</a:t>
            </a:r>
            <a:r>
              <a:rPr lang="ru-RU" altLang="en-US" sz="2400">
                <a:latin typeface="Comic Sans MS" charset="0"/>
              </a:rPr>
              <a:t> </a:t>
            </a:r>
            <a:r>
              <a:rPr lang="ru-RU" altLang="en-US" sz="2400" b="1">
                <a:latin typeface="Comic Sans MS" charset="0"/>
              </a:rPr>
              <a:t>контиги </a:t>
            </a:r>
            <a:r>
              <a:rPr lang="ru-RU" altLang="en-US" sz="2400">
                <a:latin typeface="Comic Sans MS" charset="0"/>
              </a:rPr>
              <a:t>представляют собой продолжительные участки ДНК (строки из нуклеотидов), полученные в процессе сборки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507880"/>
            <a:ext cx="10364451" cy="826825"/>
          </a:xfrm>
        </p:spPr>
        <p:txBody>
          <a:bodyPr/>
          <a:lstStyle/>
          <a:p>
            <a:r>
              <a:rPr lang="ru-RU" dirty="0"/>
              <a:t>Непрямой ИФА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393699"/>
            <a:ext cx="10648961" cy="5198830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Применяют  для выявления специфических антител. </a:t>
            </a:r>
          </a:p>
          <a:p>
            <a:r>
              <a:rPr lang="ru-RU" dirty="0"/>
              <a:t>В лунках панелей адсорбируют стандартный антиген и инкубируют с образцами сыворотки или другого биологического материала, полученного от больного (спинномозговая жидкость, слюна и др.). </a:t>
            </a:r>
          </a:p>
          <a:p>
            <a:r>
              <a:rPr lang="ru-RU" dirty="0"/>
              <a:t>Специфические антитела, связавшиеся с антигеном на твердой фазе, выявляют с помощью </a:t>
            </a:r>
            <a:r>
              <a:rPr lang="ru-RU" dirty="0" err="1"/>
              <a:t>антиглобулинового</a:t>
            </a:r>
            <a:r>
              <a:rPr lang="ru-RU" dirty="0"/>
              <a:t> </a:t>
            </a:r>
            <a:r>
              <a:rPr lang="ru-RU" dirty="0" err="1"/>
              <a:t>конъюгата</a:t>
            </a:r>
            <a:r>
              <a:rPr lang="ru-RU" dirty="0"/>
              <a:t>. </a:t>
            </a:r>
          </a:p>
          <a:p>
            <a:r>
              <a:rPr lang="ru-RU" dirty="0"/>
              <a:t>Антиген адсорбируют на твердой фазе, затем отмывают от </a:t>
            </a:r>
            <a:r>
              <a:rPr lang="ru-RU" dirty="0" err="1"/>
              <a:t>несвязавшихся</a:t>
            </a:r>
            <a:r>
              <a:rPr lang="ru-RU" dirty="0"/>
              <a:t> компонентов.</a:t>
            </a:r>
          </a:p>
          <a:p>
            <a:r>
              <a:rPr lang="ru-RU" dirty="0"/>
              <a:t>Блокируют свободные места связывания. Отмывают.</a:t>
            </a:r>
          </a:p>
          <a:p>
            <a:r>
              <a:rPr lang="ru-RU" dirty="0"/>
              <a:t> В лунки вносят исследуемый материал, инкубируют, отмывают. </a:t>
            </a:r>
          </a:p>
          <a:p>
            <a:r>
              <a:rPr lang="ru-RU" dirty="0"/>
              <a:t>Добавляют </a:t>
            </a:r>
            <a:r>
              <a:rPr lang="ru-RU" dirty="0" err="1"/>
              <a:t>антиглобулиновый</a:t>
            </a:r>
            <a:r>
              <a:rPr lang="ru-RU" dirty="0"/>
              <a:t> </a:t>
            </a:r>
            <a:r>
              <a:rPr lang="ru-RU" dirty="0" err="1"/>
              <a:t>конъюгат</a:t>
            </a:r>
            <a:r>
              <a:rPr lang="ru-RU" dirty="0"/>
              <a:t> в рабочем разведении, инкубируют, отмывают от </a:t>
            </a:r>
            <a:r>
              <a:rPr lang="ru-RU" dirty="0" err="1"/>
              <a:t>несвязавшихся</a:t>
            </a:r>
            <a:r>
              <a:rPr lang="ru-RU" dirty="0"/>
              <a:t> компонентов.</a:t>
            </a:r>
          </a:p>
          <a:p>
            <a:r>
              <a:rPr lang="ru-RU" dirty="0"/>
              <a:t>Вносят субстрат, инкубируют. По достижении оптимального уровня окрашивания в лунках с положительным контролем реакцию останавливают, добавляя стоп-раствор.</a:t>
            </a:r>
          </a:p>
          <a:p>
            <a:r>
              <a:rPr lang="ru-RU" dirty="0"/>
              <a:t>Измеряют количество продукта реакции на ИФА-</a:t>
            </a:r>
            <a:r>
              <a:rPr lang="ru-RU" dirty="0" err="1"/>
              <a:t>ридере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96173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l="36990" t="39949" r="10835" b="19743"/>
          <a:stretch>
            <a:fillRect/>
          </a:stretch>
        </p:blipFill>
        <p:spPr>
          <a:xfrm>
            <a:off x="1553210" y="1964690"/>
            <a:ext cx="9583420" cy="462724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162560" y="153670"/>
            <a:ext cx="11847195" cy="14058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altLang="ru-RU" sz="2800" b="1">
                <a:solidFill>
                  <a:schemeClr val="accent1"/>
                </a:solidFill>
                <a:latin typeface="Comic Sans MS" charset="0"/>
              </a:rPr>
              <a:t>Скаффолд </a:t>
            </a:r>
            <a:r>
              <a:rPr lang="x-none" altLang="ru-RU" sz="2800">
                <a:latin typeface="Comic Sans MS" charset="0"/>
              </a:rPr>
              <a:t>- </a:t>
            </a:r>
            <a:r>
              <a:rPr lang="ru-RU" altLang="en-US" sz="2800">
                <a:latin typeface="Comic Sans MS" charset="0"/>
              </a:rPr>
              <a:t>последовательность контиг, расположенных и ориентированных в порядке их расположения на (теоретической) хромосоме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Текстовое поле 99"/>
          <p:cNvSpPr txBox="1"/>
          <p:nvPr/>
        </p:nvSpPr>
        <p:spPr>
          <a:xfrm>
            <a:off x="168910" y="137795"/>
            <a:ext cx="11902440" cy="64293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0" algn="ctr"/>
            <a:r>
              <a:rPr lang="x-none" sz="4800" b="1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sz="4800" b="1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аргетное секвенирование</a:t>
            </a:r>
            <a:endParaRPr sz="2800" b="1" u="none">
              <a:solidFill>
                <a:schemeClr val="accent1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marL="0" indent="0" algn="ctr"/>
            <a:endParaRPr sz="3200" b="1" u="none">
              <a:solidFill>
                <a:schemeClr val="accent1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algn="ctr">
              <a:lnSpc>
                <a:spcPct val="100000"/>
              </a:lnSpc>
              <a:buFont typeface="Arial" charset="0"/>
              <a:buChar char="•"/>
            </a:pP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sz="32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амплифицировать, либо каким-то другим образом обогатить геномную ДНК регионами, которые нас интересуют</a:t>
            </a:r>
          </a:p>
          <a:p>
            <a:pPr marL="285750" indent="-285750" algn="ctr">
              <a:lnSpc>
                <a:spcPct val="100000"/>
              </a:lnSpc>
              <a:buFont typeface="Arial" charset="0"/>
              <a:buChar char="•"/>
            </a:pPr>
            <a:endParaRPr sz="36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algn="ctr">
              <a:lnSpc>
                <a:spcPct val="100000"/>
              </a:lnSpc>
              <a:buFont typeface="Arial" charset="0"/>
              <a:buChar char="•"/>
            </a:pPr>
            <a:r>
              <a:rPr sz="32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лигировать адаптеры, то есть подготовить библиотеки</a:t>
            </a:r>
          </a:p>
          <a:p>
            <a:pPr marL="285750" indent="-285750" algn="ctr">
              <a:lnSpc>
                <a:spcPct val="100000"/>
              </a:lnSpc>
              <a:buFont typeface="Arial" charset="0"/>
              <a:buChar char="•"/>
            </a:pPr>
            <a:endParaRPr sz="36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algn="ctr">
              <a:lnSpc>
                <a:spcPct val="100000"/>
              </a:lnSpc>
              <a:buFont typeface="Arial" charset="0"/>
              <a:buChar char="•"/>
            </a:pPr>
            <a:r>
              <a:rPr sz="32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проамплифицировать </a:t>
            </a:r>
            <a:r>
              <a:rPr lang="x-none" sz="32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библиотеки</a:t>
            </a:r>
          </a:p>
          <a:p>
            <a:pPr marL="285750" indent="-285750" algn="ctr">
              <a:lnSpc>
                <a:spcPct val="100000"/>
              </a:lnSpc>
              <a:buFont typeface="Arial" charset="0"/>
              <a:buChar char="•"/>
            </a:pPr>
            <a:endParaRPr lang="x-none" sz="36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algn="ctr">
              <a:lnSpc>
                <a:spcPct val="100000"/>
              </a:lnSpc>
              <a:buFont typeface="Arial" charset="0"/>
              <a:buChar char="•"/>
            </a:pPr>
            <a:r>
              <a:rPr sz="32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провести секвенирование </a:t>
            </a:r>
            <a:r>
              <a:rPr lang="x-none" sz="32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библиотек </a:t>
            </a:r>
            <a:r>
              <a:rPr sz="32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на новых платформах</a:t>
            </a:r>
            <a:endParaRPr lang="ru-RU" altLang="en-US" sz="32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31099" t="24672" r="4514" b="25513"/>
          <a:stretch>
            <a:fillRect/>
          </a:stretch>
        </p:blipFill>
        <p:spPr>
          <a:xfrm>
            <a:off x="347345" y="267970"/>
            <a:ext cx="11642090" cy="562991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Текстовое поле 99"/>
          <p:cNvSpPr txBox="1"/>
          <p:nvPr/>
        </p:nvSpPr>
        <p:spPr>
          <a:xfrm>
            <a:off x="215265" y="224790"/>
            <a:ext cx="11891645" cy="555117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marL="0" indent="0" algn="ctr"/>
            <a:r>
              <a:rPr lang="x-none" sz="28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Технологии NGS</a:t>
            </a:r>
            <a:r>
              <a:rPr lang="x-none"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позволяют з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sz="2800" b="1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один 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запуск секвенатора </a:t>
            </a:r>
            <a:r>
              <a:rPr lang="x-none"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секвенировать 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не один образец, а </a:t>
            </a:r>
            <a:r>
              <a:rPr sz="2800" b="1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сразу несколько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разных образцов</a:t>
            </a:r>
          </a:p>
          <a:p>
            <a:pPr marL="0" indent="0" algn="ctr"/>
            <a:endParaRPr sz="32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marL="0" indent="0" algn="ctr"/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x-none"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для этого 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их маркир</a:t>
            </a:r>
            <a:r>
              <a:rPr lang="x-none"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уют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определенным образом, добавляя так называемые индексы, или баркоды </a:t>
            </a:r>
            <a:r>
              <a:rPr lang="x-none"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штрихкоды</a:t>
            </a:r>
            <a:r>
              <a:rPr lang="x-none"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marL="0" indent="0" algn="l"/>
            <a:r>
              <a:rPr sz="20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l"/>
            <a:endParaRPr sz="20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marL="0" indent="0" algn="ctr"/>
            <a:r>
              <a:rPr sz="2800" b="0" u="none">
                <a:solidFill>
                  <a:schemeClr val="accent1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Индексы 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— это короткие олигонуклеотидные последовательности, известные исследователю заранее, которые фланкируют ДНК-библиотеки</a:t>
            </a:r>
          </a:p>
          <a:p>
            <a:pPr marL="0" indent="0" algn="ctr"/>
            <a:endParaRPr sz="32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x-none"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зная 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последовательность индексов, мож</a:t>
            </a:r>
            <a:r>
              <a:rPr lang="x-none"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но</a:t>
            </a:r>
            <a:r>
              <a:rPr sz="2800" b="0" u="none">
                <a:solidFill>
                  <a:srgbClr val="0A0000"/>
                </a:solidFill>
                <a:latin typeface="Comic Sans MS" charset="0"/>
                <a:ea typeface="Times New Roman" pitchFamily="18" charset="0"/>
                <a:cs typeface="Times New Roman" pitchFamily="18" charset="0"/>
              </a:rPr>
              <a:t> определить, к какому образцу относятся те или иные сиквенсные прочтения</a:t>
            </a:r>
            <a:endParaRPr lang="ru-RU" altLang="en-US" sz="2800" b="0" u="none">
              <a:solidFill>
                <a:srgbClr val="0A0000"/>
              </a:solidFill>
              <a:latin typeface="Comic Sans MS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30606" t="24209" r="4041" b="18295"/>
          <a:stretch>
            <a:fillRect/>
          </a:stretch>
        </p:blipFill>
        <p:spPr>
          <a:xfrm>
            <a:off x="297815" y="161925"/>
            <a:ext cx="11450955" cy="6297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2250" y="6148070"/>
            <a:ext cx="1418590" cy="469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8873490" y="6124575"/>
            <a:ext cx="2602865" cy="656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09182"/>
            <a:ext cx="10515600" cy="1526915"/>
          </a:xfrm>
        </p:spPr>
        <p:txBody>
          <a:bodyPr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NGS: amplification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307010"/>
            <a:ext cx="5181600" cy="55509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Emulsion PCR</a:t>
            </a:r>
          </a:p>
          <a:p>
            <a:pPr marL="0" indent="0" algn="ctr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454 Pyrosequencing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Ion torrent semiconductor sequencing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04212" y="1307009"/>
            <a:ext cx="5181600" cy="53667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Bridge PCR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Illumina/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Solexa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method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4" y="2657909"/>
            <a:ext cx="6109582" cy="24327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212" y="2221663"/>
            <a:ext cx="5464321" cy="3305198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5" y="71755"/>
            <a:ext cx="12145010" cy="1269365"/>
          </a:xfrm>
        </p:spPr>
        <p:txBody>
          <a:bodyPr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454 Pyrosequencing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t="6514" b="3576"/>
          <a:stretch>
            <a:fillRect/>
          </a:stretch>
        </p:blipFill>
        <p:spPr>
          <a:xfrm>
            <a:off x="1038860" y="1346835"/>
            <a:ext cx="9575165" cy="5013325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811" y="122378"/>
            <a:ext cx="11895161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Ion Torrent Sequencing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Ion Semiconductor Sequencing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213" y="1447941"/>
            <a:ext cx="9351573" cy="5075689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l="31705" t="34296" r="8489" b="6423"/>
          <a:stretch>
            <a:fillRect/>
          </a:stretch>
        </p:blipFill>
        <p:spPr>
          <a:xfrm>
            <a:off x="810895" y="130810"/>
            <a:ext cx="10385425" cy="643382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l="35476" t="28869" r="8962" b="13350"/>
          <a:stretch>
            <a:fillRect/>
          </a:stretch>
        </p:blipFill>
        <p:spPr>
          <a:xfrm>
            <a:off x="1186815" y="165100"/>
            <a:ext cx="9892665" cy="64300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2360" y="411516"/>
            <a:ext cx="5715879" cy="610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94025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l="36173" t="37354" r="11159" b="17854"/>
          <a:stretch>
            <a:fillRect/>
          </a:stretch>
        </p:blipFill>
        <p:spPr>
          <a:xfrm>
            <a:off x="755015" y="499745"/>
            <a:ext cx="10439400" cy="554863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rcRect l="29914" t="28723" r="4040" b="12010"/>
          <a:stretch>
            <a:fillRect/>
          </a:stretch>
        </p:blipFill>
        <p:spPr>
          <a:xfrm>
            <a:off x="520065" y="131445"/>
            <a:ext cx="11196955" cy="628015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l="31167" t="35262" r="4952" b="6883"/>
          <a:stretch>
            <a:fillRect/>
          </a:stretch>
        </p:blipFill>
        <p:spPr>
          <a:xfrm>
            <a:off x="612775" y="349885"/>
            <a:ext cx="10772775" cy="609854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39" y="2062730"/>
            <a:ext cx="10462227" cy="2058893"/>
          </a:xfrm>
          <a:prstGeom prst="rect">
            <a:avLst/>
          </a:prstGeom>
        </p:spPr>
      </p:pic>
      <p:sp>
        <p:nvSpPr>
          <p:cNvPr id="4" name="Заголовок 1"/>
          <p:cNvSpPr txBox="1"/>
          <p:nvPr/>
        </p:nvSpPr>
        <p:spPr>
          <a:xfrm>
            <a:off x="2762534" y="0"/>
            <a:ext cx="8728881" cy="7812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Illumina/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Solexa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method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314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Single molecule real time sequencing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SMRT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Pacific Biosciences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95" y="1325562"/>
            <a:ext cx="9734495" cy="5532438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rcRect l="30342" t="64126" r="3894" b="6483"/>
          <a:stretch>
            <a:fillRect/>
          </a:stretch>
        </p:blipFill>
        <p:spPr>
          <a:xfrm>
            <a:off x="194310" y="2378710"/>
            <a:ext cx="5421630" cy="15144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6949"/>
          <a:stretch>
            <a:fillRect/>
          </a:stretch>
        </p:blipFill>
        <p:spPr>
          <a:xfrm>
            <a:off x="4688840" y="1195070"/>
            <a:ext cx="7380605" cy="54165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40943"/>
            <a:ext cx="12192000" cy="105087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Nanopore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sequencing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Oxford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Nanopore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Technologies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l="30619" t="29133" r="3444" b="11919"/>
          <a:stretch>
            <a:fillRect/>
          </a:stretch>
        </p:blipFill>
        <p:spPr>
          <a:xfrm>
            <a:off x="410845" y="209550"/>
            <a:ext cx="11441430" cy="6392545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695" y="2510790"/>
            <a:ext cx="10515600" cy="1325563"/>
          </a:xfrm>
        </p:spPr>
        <p:txBody>
          <a:bodyPr/>
          <a:lstStyle/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Есть кто живой?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1762" y="117987"/>
            <a:ext cx="10245838" cy="943897"/>
          </a:xfrm>
        </p:spPr>
        <p:txBody>
          <a:bodyPr/>
          <a:lstStyle/>
          <a:p>
            <a:r>
              <a:rPr lang="ru-RU" dirty="0"/>
              <a:t>«Сэндвич» – вариант ИФА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43190" y="1061884"/>
            <a:ext cx="5811491" cy="5589639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применяют для выявления антигенов</a:t>
            </a:r>
          </a:p>
          <a:p>
            <a:r>
              <a:rPr lang="ru-RU" dirty="0"/>
              <a:t>На твердой фазе иммобилизуют </a:t>
            </a:r>
            <a:r>
              <a:rPr lang="ru-RU" dirty="0" err="1"/>
              <a:t>моноклональные</a:t>
            </a:r>
            <a:r>
              <a:rPr lang="ru-RU" dirty="0"/>
              <a:t> антитела или аффинно-очищенные </a:t>
            </a:r>
            <a:r>
              <a:rPr lang="ru-RU" dirty="0" err="1"/>
              <a:t>поликлональные</a:t>
            </a:r>
            <a:r>
              <a:rPr lang="ru-RU" dirty="0"/>
              <a:t> антитела.</a:t>
            </a:r>
          </a:p>
          <a:p>
            <a:r>
              <a:rPr lang="ru-RU" dirty="0"/>
              <a:t>В лунки вносят исследуемый образец. Инкубируют и отмывают.</a:t>
            </a:r>
          </a:p>
          <a:p>
            <a:r>
              <a:rPr lang="ru-RU" dirty="0"/>
              <a:t>В лунки вносят меченные ферментом </a:t>
            </a:r>
            <a:r>
              <a:rPr lang="ru-RU" dirty="0" err="1"/>
              <a:t>моноклональные</a:t>
            </a:r>
            <a:r>
              <a:rPr lang="ru-RU" dirty="0"/>
              <a:t> или </a:t>
            </a:r>
            <a:r>
              <a:rPr lang="ru-RU" dirty="0" err="1"/>
              <a:t>поликлональные</a:t>
            </a:r>
            <a:r>
              <a:rPr lang="ru-RU" dirty="0"/>
              <a:t> антитела – </a:t>
            </a:r>
            <a:r>
              <a:rPr lang="ru-RU" dirty="0" err="1"/>
              <a:t>конъюгат</a:t>
            </a:r>
            <a:r>
              <a:rPr lang="ru-RU" dirty="0"/>
              <a:t>. После инкубации проводят отмывку. </a:t>
            </a:r>
          </a:p>
          <a:p>
            <a:r>
              <a:rPr lang="ru-RU" dirty="0"/>
              <a:t>Вносят субстрат, инкубируют. </a:t>
            </a:r>
          </a:p>
          <a:p>
            <a:r>
              <a:rPr lang="ru-RU" dirty="0"/>
              <a:t>Реакцию останавливают при достижении оптимального окрашивания в лунках с положительным контролем.</a:t>
            </a:r>
          </a:p>
          <a:p>
            <a:r>
              <a:rPr lang="ru-RU" dirty="0"/>
              <a:t>Учет результатов на ИФА-</a:t>
            </a:r>
            <a:r>
              <a:rPr lang="ru-RU" dirty="0" err="1"/>
              <a:t>ридере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Основным достоинством метода является высокая чувствительность, превосходящая возможности других схем ИФА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041" y="1061884"/>
            <a:ext cx="6080959" cy="506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1099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4277" y="412039"/>
            <a:ext cx="10364451" cy="738335"/>
          </a:xfrm>
        </p:spPr>
        <p:txBody>
          <a:bodyPr/>
          <a:lstStyle/>
          <a:p>
            <a:r>
              <a:rPr lang="ru-RU" dirty="0"/>
              <a:t>Конкурентный ИФА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1542" y="1327355"/>
            <a:ext cx="5914729" cy="5530645"/>
          </a:xfrm>
        </p:spPr>
        <p:txBody>
          <a:bodyPr>
            <a:normAutofit/>
          </a:bodyPr>
          <a:lstStyle/>
          <a:p>
            <a:r>
              <a:rPr lang="ru-RU" dirty="0"/>
              <a:t>К антителу, иммобилизованному на твердой фазе одновременно добавляют исследуемый материал и </a:t>
            </a:r>
            <a:r>
              <a:rPr lang="ru-RU" dirty="0" err="1"/>
              <a:t>конъюгат</a:t>
            </a:r>
            <a:r>
              <a:rPr lang="ru-RU" dirty="0"/>
              <a:t>.</a:t>
            </a:r>
          </a:p>
          <a:p>
            <a:r>
              <a:rPr lang="ru-RU" dirty="0"/>
              <a:t>При проведении реакции меченые и исследуемые антигены конкурируют за активные центры антитела, иммобилизованного на твердой фазе. После завершения инкубации и удаления не прореагировавших компонентов проводится ферментативная реакция</a:t>
            </a:r>
          </a:p>
          <a:p>
            <a:r>
              <a:rPr lang="ru-RU" dirty="0"/>
              <a:t>Результаты обратно пропорциональны количеству антител в исследуемом образце. 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1015" y="1150374"/>
            <a:ext cx="3815527" cy="39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1014" y="5088983"/>
            <a:ext cx="3815527" cy="120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439936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4245</TotalTime>
  <Words>2372</Words>
  <Application>Microsoft Office PowerPoint</Application>
  <PresentationFormat>Широкоэкранный</PresentationFormat>
  <Paragraphs>273</Paragraphs>
  <Slides>77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87" baseType="lpstr">
      <vt:lpstr>Arial</vt:lpstr>
      <vt:lpstr>Calibri</vt:lpstr>
      <vt:lpstr>Cambria</vt:lpstr>
      <vt:lpstr>Comic Sans MS</vt:lpstr>
      <vt:lpstr>Times New Roman</vt:lpstr>
      <vt:lpstr>Tw Cen MT</vt:lpstr>
      <vt:lpstr>Verdana</vt:lpstr>
      <vt:lpstr>Wingdings</vt:lpstr>
      <vt:lpstr>Wingdings 2</vt:lpstr>
      <vt:lpstr>Капля</vt:lpstr>
      <vt:lpstr>Другие методы диагностики инфекционных патогенов</vt:lpstr>
      <vt:lpstr>План лекции</vt:lpstr>
      <vt:lpstr>ИФА</vt:lpstr>
      <vt:lpstr>Стадии и классификация ИФА</vt:lpstr>
      <vt:lpstr>Прямой ИФА</vt:lpstr>
      <vt:lpstr>Непрямой ИФА</vt:lpstr>
      <vt:lpstr>Презентация PowerPoint</vt:lpstr>
      <vt:lpstr>«Сэндвич» – вариант ИФА</vt:lpstr>
      <vt:lpstr>Конкурентный ИФА</vt:lpstr>
      <vt:lpstr>Ингибирующий  ИФА</vt:lpstr>
      <vt:lpstr>Метод иммуноферментных пятен (ELISPOT)</vt:lpstr>
      <vt:lpstr>Сравнение результатов ПЦР и ИФА</vt:lpstr>
      <vt:lpstr>Презентация PowerPoint</vt:lpstr>
      <vt:lpstr>масс-спектрометрический анализ </vt:lpstr>
      <vt:lpstr>Презентация PowerPoint</vt:lpstr>
      <vt:lpstr>Презентация PowerPoint</vt:lpstr>
      <vt:lpstr>Презентация PowerPoint</vt:lpstr>
      <vt:lpstr>Лазерная десорбция (MALDI)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Секвенирование белка</vt:lpstr>
      <vt:lpstr>Секвенирование НК   –  определение нуклеотидной последовательности (лат. sequentum — последовательность)  - техника определения нуклеотидной последовательности ДНК и РНК для получения формального описания её первичной структуры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NGS: amplification</vt:lpstr>
      <vt:lpstr>454 Pyrosequencing</vt:lpstr>
      <vt:lpstr>Ion Torrent Sequencing (Ion Semiconductor Sequencing)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Single molecule real time sequencing, SMRT (Pacific Biosciences)</vt:lpstr>
      <vt:lpstr>Nanopore sequencing (Oxford Nanopore Technologies)</vt:lpstr>
      <vt:lpstr>Презентация PowerPoint</vt:lpstr>
      <vt:lpstr>Есть кто живой?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Другие методы диагностики патогенов</dc:title>
  <dc:creator>user</dc:creator>
  <cp:lastModifiedBy>Павел Чирсков</cp:lastModifiedBy>
  <cp:revision>13</cp:revision>
  <dcterms:created xsi:type="dcterms:W3CDTF">2019-10-14T09:59:40Z</dcterms:created>
  <dcterms:modified xsi:type="dcterms:W3CDTF">2019-10-17T20:35:22Z</dcterms:modified>
</cp:coreProperties>
</file>