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8" r:id="rId2"/>
    <p:sldId id="272" r:id="rId3"/>
    <p:sldId id="281" r:id="rId4"/>
    <p:sldId id="286" r:id="rId5"/>
    <p:sldId id="282" r:id="rId6"/>
    <p:sldId id="283" r:id="rId7"/>
    <p:sldId id="284" r:id="rId8"/>
    <p:sldId id="285" r:id="rId9"/>
    <p:sldId id="280" r:id="rId10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8877"/>
    <a:srgbClr val="E5C78C"/>
    <a:srgbClr val="007366"/>
    <a:srgbClr val="947848"/>
    <a:srgbClr val="8C71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13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61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08247-7A0E-475E-935F-F60317B016CC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8BDAE7-0887-4F9D-B8C3-6969604FC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333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08247-7A0E-475E-935F-F60317B016CC}" type="datetimeFigureOut">
              <a:rPr lang="ru-RU" smtClean="0"/>
              <a:t>22.09.2023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BDAE7-0887-4F9D-B8C3-6969604FC30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51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95500" y="2990850"/>
            <a:ext cx="7422952" cy="1562861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ru-RU" sz="4800" dirty="0" smtClean="0">
                <a:solidFill>
                  <a:srgbClr val="007366"/>
                </a:solidFill>
                <a:latin typeface="Austin Cyr Bold" panose="02020803070702030403" pitchFamily="18" charset="-52"/>
              </a:rPr>
              <a:t>ДЕЛОПРОИЗВОДСТВО</a:t>
            </a:r>
            <a:br>
              <a:rPr lang="ru-RU" sz="4800" dirty="0" smtClean="0">
                <a:solidFill>
                  <a:srgbClr val="007366"/>
                </a:solidFill>
                <a:latin typeface="Austin Cyr Bold" panose="02020803070702030403" pitchFamily="18" charset="-52"/>
              </a:rPr>
            </a:br>
            <a:r>
              <a:rPr lang="ru-RU" sz="4800" dirty="0" smtClean="0">
                <a:solidFill>
                  <a:srgbClr val="007366"/>
                </a:solidFill>
                <a:latin typeface="Austin Cyr Bold" panose="02020803070702030403" pitchFamily="18" charset="-52"/>
              </a:rPr>
              <a:t>в ВолгГМУ</a:t>
            </a:r>
            <a:endParaRPr lang="ru-RU" sz="4800" dirty="0">
              <a:solidFill>
                <a:srgbClr val="007366"/>
              </a:solidFill>
              <a:latin typeface="Austin Cyr Bold" panose="02020803070702030403" pitchFamily="18" charset="-52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600824" y="6353175"/>
            <a:ext cx="3596581" cy="787400"/>
          </a:xfr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algn="r"/>
            <a:r>
              <a:rPr lang="ru-RU" dirty="0" smtClean="0">
                <a:solidFill>
                  <a:srgbClr val="007366"/>
                </a:solidFill>
                <a:latin typeface="Alegreya Sans Medium" panose="00000600000000000000" pitchFamily="2" charset="0"/>
              </a:rPr>
              <a:t>Начальник управления делами</a:t>
            </a:r>
          </a:p>
          <a:p>
            <a:pPr algn="r"/>
            <a:r>
              <a:rPr lang="ru-RU" dirty="0" err="1" smtClean="0">
                <a:solidFill>
                  <a:srgbClr val="007366"/>
                </a:solidFill>
                <a:latin typeface="Alegreya Sans Medium" panose="00000600000000000000" pitchFamily="2" charset="0"/>
              </a:rPr>
              <a:t>С.В.Белецкая</a:t>
            </a:r>
            <a:endParaRPr lang="ru-RU" dirty="0">
              <a:solidFill>
                <a:srgbClr val="007366"/>
              </a:solidFill>
              <a:latin typeface="Alegreya Sans Medium" panose="00000600000000000000" pitchFamily="2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580" y="523819"/>
            <a:ext cx="4553936" cy="1543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140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D54874D-7ADF-4C50-88AE-A7580EE15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9" y="2148"/>
            <a:ext cx="10691512" cy="7555376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F27E39-0C9D-4D60-9656-813E85654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554" y="406590"/>
            <a:ext cx="8346558" cy="92890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ru-RU" sz="60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>Управление делами</a:t>
            </a:r>
            <a:endParaRPr lang="ru-RU" sz="6000" dirty="0">
              <a:solidFill>
                <a:srgbClr val="078877"/>
              </a:solidFill>
              <a:latin typeface="Austin Cyr Bold" panose="02020803070702030403" pitchFamily="18" charset="-52"/>
            </a:endParaRPr>
          </a:p>
        </p:txBody>
      </p:sp>
      <p:sp>
        <p:nvSpPr>
          <p:cNvPr id="12" name="Подзаголовок 2">
            <a:extLst>
              <a:ext uri="{FF2B5EF4-FFF2-40B4-BE49-F238E27FC236}">
                <a16:creationId xmlns:a16="http://schemas.microsoft.com/office/drawing/2014/main" id="{5FEBE4C4-CAF9-470F-A3A7-4AE6054B07E9}"/>
              </a:ext>
            </a:extLst>
          </p:cNvPr>
          <p:cNvSpPr txBox="1">
            <a:spLocks/>
          </p:cNvSpPr>
          <p:nvPr/>
        </p:nvSpPr>
        <p:spPr>
          <a:xfrm>
            <a:off x="187668" y="7000822"/>
            <a:ext cx="7621308" cy="629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rgbClr val="078877"/>
                </a:solidFill>
                <a:latin typeface="Alegreya Sans" panose="00000500000000000000" pitchFamily="2" charset="0"/>
              </a:rPr>
              <a:t>https://www.volgmed.ru/university/upravlenie-delami/obshchaya-informatsiya/</a:t>
            </a:r>
            <a:r>
              <a:rPr lang="ru-RU" sz="1800" dirty="0" smtClean="0">
                <a:solidFill>
                  <a:srgbClr val="078877"/>
                </a:solidFill>
                <a:latin typeface="Alegreya Sans" panose="00000500000000000000" pitchFamily="2" charset="0"/>
              </a:rPr>
              <a:t> </a:t>
            </a:r>
            <a:endParaRPr lang="ru-RU" sz="1800" dirty="0">
              <a:solidFill>
                <a:srgbClr val="078877"/>
              </a:solidFill>
              <a:latin typeface="Alegreya Sans" panose="00000500000000000000" pitchFamily="2" charset="0"/>
            </a:endParaRPr>
          </a:p>
        </p:txBody>
      </p:sp>
      <p:sp>
        <p:nvSpPr>
          <p:cNvPr id="14" name="Подзаголовок 2">
            <a:extLst>
              <a:ext uri="{FF2B5EF4-FFF2-40B4-BE49-F238E27FC236}">
                <a16:creationId xmlns:a16="http://schemas.microsoft.com/office/drawing/2014/main" id="{9B750558-88BF-41B7-9A62-841A85147F38}"/>
              </a:ext>
            </a:extLst>
          </p:cNvPr>
          <p:cNvSpPr txBox="1">
            <a:spLocks/>
          </p:cNvSpPr>
          <p:nvPr/>
        </p:nvSpPr>
        <p:spPr>
          <a:xfrm>
            <a:off x="9816578" y="7014676"/>
            <a:ext cx="777532" cy="629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800" dirty="0" smtClean="0">
                <a:solidFill>
                  <a:srgbClr val="078877"/>
                </a:solidFill>
                <a:latin typeface="Alegreya Sans" panose="00000500000000000000" pitchFamily="2" charset="0"/>
              </a:rPr>
              <a:t>2023 </a:t>
            </a:r>
            <a:endParaRPr lang="ru-RU" sz="1800" dirty="0">
              <a:solidFill>
                <a:srgbClr val="078877"/>
              </a:solidFill>
              <a:latin typeface="Alegreya Sans" panose="00000500000000000000" pitchFamily="2" charset="0"/>
            </a:endParaRPr>
          </a:p>
        </p:txBody>
      </p:sp>
      <p:sp>
        <p:nvSpPr>
          <p:cNvPr id="17" name="Подзаголовок 2">
            <a:extLst>
              <a:ext uri="{FF2B5EF4-FFF2-40B4-BE49-F238E27FC236}">
                <a16:creationId xmlns:a16="http://schemas.microsoft.com/office/drawing/2014/main" id="{A2D2858E-EF21-4AF9-B4CD-CCF16137533D}"/>
              </a:ext>
            </a:extLst>
          </p:cNvPr>
          <p:cNvSpPr txBox="1">
            <a:spLocks/>
          </p:cNvSpPr>
          <p:nvPr/>
        </p:nvSpPr>
        <p:spPr>
          <a:xfrm>
            <a:off x="550553" y="1739932"/>
            <a:ext cx="8011556" cy="47994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ru-RU" sz="3200" dirty="0">
              <a:solidFill>
                <a:srgbClr val="078877"/>
              </a:solidFill>
              <a:latin typeface="Alegreya Sans Medium" panose="00000600000000000000" pitchFamily="2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712" y="1335490"/>
            <a:ext cx="8427069" cy="5203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3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D54874D-7ADF-4C50-88AE-A7580EE15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9" y="2148"/>
            <a:ext cx="10691512" cy="7555376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F27E39-0C9D-4D60-9656-813E85654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554" y="406590"/>
            <a:ext cx="9343254" cy="5884482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ru-RU" sz="60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>ИНСТРУКЦИЯ ПО</a:t>
            </a:r>
            <a:br>
              <a:rPr lang="ru-RU" sz="60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</a:br>
            <a:r>
              <a:rPr lang="ru-RU" sz="60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>ДЕЛОПРОИЗВОДСТВУ</a:t>
            </a:r>
            <a:br>
              <a:rPr lang="ru-RU" sz="60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</a:br>
            <a:r>
              <a:rPr lang="ru-RU" sz="60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/>
            </a:r>
            <a:br>
              <a:rPr lang="ru-RU" sz="60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</a:br>
            <a:r>
              <a:rPr lang="en-US" sz="6000" dirty="0">
                <a:solidFill>
                  <a:srgbClr val="078877"/>
                </a:solidFill>
                <a:latin typeface="Austin Cyr Bold" panose="02020803070702030403" pitchFamily="18" charset="-52"/>
              </a:rPr>
              <a:t>https://www.volgmed.ru/university/upravlenie-delami/faylovyy-menedzher/</a:t>
            </a:r>
            <a:endParaRPr lang="ru-RU" sz="6000" dirty="0">
              <a:solidFill>
                <a:srgbClr val="078877"/>
              </a:solidFill>
              <a:latin typeface="Austin Cyr Bold" panose="02020803070702030403" pitchFamily="18" charset="-52"/>
            </a:endParaRPr>
          </a:p>
        </p:txBody>
      </p:sp>
      <p:sp>
        <p:nvSpPr>
          <p:cNvPr id="12" name="Подзаголовок 2">
            <a:extLst>
              <a:ext uri="{FF2B5EF4-FFF2-40B4-BE49-F238E27FC236}">
                <a16:creationId xmlns:a16="http://schemas.microsoft.com/office/drawing/2014/main" id="{5FEBE4C4-CAF9-470F-A3A7-4AE6054B07E9}"/>
              </a:ext>
            </a:extLst>
          </p:cNvPr>
          <p:cNvSpPr txBox="1">
            <a:spLocks/>
          </p:cNvSpPr>
          <p:nvPr/>
        </p:nvSpPr>
        <p:spPr>
          <a:xfrm>
            <a:off x="187668" y="7000822"/>
            <a:ext cx="7621308" cy="629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rgbClr val="078877"/>
                </a:solidFill>
                <a:latin typeface="Alegreya Sans" panose="00000500000000000000" pitchFamily="2" charset="0"/>
              </a:rPr>
              <a:t>https://www.volgmed.ru/university/upravlenie-delami/obshchaya-informatsiya/</a:t>
            </a:r>
            <a:r>
              <a:rPr lang="ru-RU" sz="1800" dirty="0" smtClean="0">
                <a:solidFill>
                  <a:srgbClr val="078877"/>
                </a:solidFill>
                <a:latin typeface="Alegreya Sans" panose="00000500000000000000" pitchFamily="2" charset="0"/>
              </a:rPr>
              <a:t> </a:t>
            </a:r>
            <a:endParaRPr lang="ru-RU" sz="1800" dirty="0">
              <a:solidFill>
                <a:srgbClr val="078877"/>
              </a:solidFill>
              <a:latin typeface="Alegreya Sans" panose="00000500000000000000" pitchFamily="2" charset="0"/>
            </a:endParaRPr>
          </a:p>
        </p:txBody>
      </p:sp>
      <p:sp>
        <p:nvSpPr>
          <p:cNvPr id="14" name="Подзаголовок 2">
            <a:extLst>
              <a:ext uri="{FF2B5EF4-FFF2-40B4-BE49-F238E27FC236}">
                <a16:creationId xmlns:a16="http://schemas.microsoft.com/office/drawing/2014/main" id="{9B750558-88BF-41B7-9A62-841A85147F38}"/>
              </a:ext>
            </a:extLst>
          </p:cNvPr>
          <p:cNvSpPr txBox="1">
            <a:spLocks/>
          </p:cNvSpPr>
          <p:nvPr/>
        </p:nvSpPr>
        <p:spPr>
          <a:xfrm>
            <a:off x="9816578" y="7014676"/>
            <a:ext cx="777532" cy="629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800" dirty="0" smtClean="0">
                <a:solidFill>
                  <a:srgbClr val="078877"/>
                </a:solidFill>
                <a:latin typeface="Alegreya Sans" panose="00000500000000000000" pitchFamily="2" charset="0"/>
              </a:rPr>
              <a:t>2023 </a:t>
            </a:r>
            <a:endParaRPr lang="ru-RU" sz="1800" dirty="0">
              <a:solidFill>
                <a:srgbClr val="078877"/>
              </a:solidFill>
              <a:latin typeface="Alegreya Sans" panose="00000500000000000000" pitchFamily="2" charset="0"/>
            </a:endParaRPr>
          </a:p>
        </p:txBody>
      </p:sp>
      <p:sp>
        <p:nvSpPr>
          <p:cNvPr id="17" name="Подзаголовок 2">
            <a:extLst>
              <a:ext uri="{FF2B5EF4-FFF2-40B4-BE49-F238E27FC236}">
                <a16:creationId xmlns:a16="http://schemas.microsoft.com/office/drawing/2014/main" id="{A2D2858E-EF21-4AF9-B4CD-CCF16137533D}"/>
              </a:ext>
            </a:extLst>
          </p:cNvPr>
          <p:cNvSpPr txBox="1">
            <a:spLocks/>
          </p:cNvSpPr>
          <p:nvPr/>
        </p:nvSpPr>
        <p:spPr>
          <a:xfrm>
            <a:off x="550553" y="1739932"/>
            <a:ext cx="8011556" cy="47994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ru-RU" sz="3200" dirty="0">
              <a:solidFill>
                <a:srgbClr val="078877"/>
              </a:solidFill>
              <a:latin typeface="Alegreya Sa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152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D54874D-7ADF-4C50-88AE-A7580EE15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9" y="2148"/>
            <a:ext cx="10691512" cy="7555376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F27E39-0C9D-4D60-9656-813E85654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554" y="406589"/>
            <a:ext cx="9343254" cy="6132755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ru-RU" sz="60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>ЭЛЕКТРОННЫЙ ДОКУМЕНТООБОРОТ</a:t>
            </a:r>
            <a:br>
              <a:rPr lang="ru-RU" sz="60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</a:br>
            <a:r>
              <a:rPr lang="ru-RU" sz="40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/>
            </a:r>
            <a:br>
              <a:rPr lang="ru-RU" sz="40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</a:br>
            <a:r>
              <a:rPr lang="ru-RU" sz="60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>Вся корреспонденция (входящая, исходящая) подлежит регистрации в </a:t>
            </a:r>
            <a:r>
              <a:rPr lang="ru-RU" sz="6000" dirty="0" err="1" smtClean="0">
                <a:solidFill>
                  <a:srgbClr val="078877"/>
                </a:solidFill>
                <a:latin typeface="Austin Cyr Bold" panose="02020803070702030403" pitchFamily="18" charset="-52"/>
              </a:rPr>
              <a:t>Директум</a:t>
            </a:r>
            <a:endParaRPr lang="ru-RU" sz="6000" dirty="0">
              <a:solidFill>
                <a:srgbClr val="078877"/>
              </a:solidFill>
              <a:latin typeface="Austin Cyr Bold" panose="02020803070702030403" pitchFamily="18" charset="-52"/>
            </a:endParaRPr>
          </a:p>
        </p:txBody>
      </p:sp>
      <p:sp>
        <p:nvSpPr>
          <p:cNvPr id="12" name="Подзаголовок 2">
            <a:extLst>
              <a:ext uri="{FF2B5EF4-FFF2-40B4-BE49-F238E27FC236}">
                <a16:creationId xmlns:a16="http://schemas.microsoft.com/office/drawing/2014/main" id="{5FEBE4C4-CAF9-470F-A3A7-4AE6054B07E9}"/>
              </a:ext>
            </a:extLst>
          </p:cNvPr>
          <p:cNvSpPr txBox="1">
            <a:spLocks/>
          </p:cNvSpPr>
          <p:nvPr/>
        </p:nvSpPr>
        <p:spPr>
          <a:xfrm>
            <a:off x="187668" y="7000822"/>
            <a:ext cx="7621308" cy="629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rgbClr val="078877"/>
                </a:solidFill>
                <a:latin typeface="Alegreya Sans" panose="00000500000000000000" pitchFamily="2" charset="0"/>
              </a:rPr>
              <a:t>https://www.volgmed.ru/university/upravlenie-delami/obshchaya-informatsiya/</a:t>
            </a:r>
            <a:r>
              <a:rPr lang="ru-RU" sz="1800" dirty="0" smtClean="0">
                <a:solidFill>
                  <a:srgbClr val="078877"/>
                </a:solidFill>
                <a:latin typeface="Alegreya Sans" panose="00000500000000000000" pitchFamily="2" charset="0"/>
              </a:rPr>
              <a:t> </a:t>
            </a:r>
            <a:endParaRPr lang="ru-RU" sz="1800" dirty="0">
              <a:solidFill>
                <a:srgbClr val="078877"/>
              </a:solidFill>
              <a:latin typeface="Alegreya Sans" panose="00000500000000000000" pitchFamily="2" charset="0"/>
            </a:endParaRPr>
          </a:p>
        </p:txBody>
      </p:sp>
      <p:sp>
        <p:nvSpPr>
          <p:cNvPr id="14" name="Подзаголовок 2">
            <a:extLst>
              <a:ext uri="{FF2B5EF4-FFF2-40B4-BE49-F238E27FC236}">
                <a16:creationId xmlns:a16="http://schemas.microsoft.com/office/drawing/2014/main" id="{9B750558-88BF-41B7-9A62-841A85147F38}"/>
              </a:ext>
            </a:extLst>
          </p:cNvPr>
          <p:cNvSpPr txBox="1">
            <a:spLocks/>
          </p:cNvSpPr>
          <p:nvPr/>
        </p:nvSpPr>
        <p:spPr>
          <a:xfrm>
            <a:off x="9816578" y="7014676"/>
            <a:ext cx="777532" cy="629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800" dirty="0" smtClean="0">
                <a:solidFill>
                  <a:srgbClr val="078877"/>
                </a:solidFill>
                <a:latin typeface="Alegreya Sans" panose="00000500000000000000" pitchFamily="2" charset="0"/>
              </a:rPr>
              <a:t>2023 </a:t>
            </a:r>
            <a:endParaRPr lang="ru-RU" sz="1800" dirty="0">
              <a:solidFill>
                <a:srgbClr val="078877"/>
              </a:solidFill>
              <a:latin typeface="Alegreya Sans" panose="00000500000000000000" pitchFamily="2" charset="0"/>
            </a:endParaRPr>
          </a:p>
        </p:txBody>
      </p:sp>
      <p:sp>
        <p:nvSpPr>
          <p:cNvPr id="17" name="Подзаголовок 2">
            <a:extLst>
              <a:ext uri="{FF2B5EF4-FFF2-40B4-BE49-F238E27FC236}">
                <a16:creationId xmlns:a16="http://schemas.microsoft.com/office/drawing/2014/main" id="{A2D2858E-EF21-4AF9-B4CD-CCF16137533D}"/>
              </a:ext>
            </a:extLst>
          </p:cNvPr>
          <p:cNvSpPr txBox="1">
            <a:spLocks/>
          </p:cNvSpPr>
          <p:nvPr/>
        </p:nvSpPr>
        <p:spPr>
          <a:xfrm>
            <a:off x="550553" y="1739932"/>
            <a:ext cx="8011556" cy="47994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ru-RU" sz="3200" dirty="0">
              <a:solidFill>
                <a:srgbClr val="078877"/>
              </a:solidFill>
              <a:latin typeface="Alegreya Sa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226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D54874D-7ADF-4C50-88AE-A7580EE15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9" y="2148"/>
            <a:ext cx="10691512" cy="7555376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F27E39-0C9D-4D60-9656-813E85654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554" y="406590"/>
            <a:ext cx="9343254" cy="2556066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ru-RU" sz="54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>Перечень лиц, подпись которых заверяется гербовой печатью университета:</a:t>
            </a:r>
            <a:endParaRPr lang="ru-RU" sz="5400" dirty="0">
              <a:solidFill>
                <a:srgbClr val="078877"/>
              </a:solidFill>
              <a:latin typeface="Austin Cyr Bold" panose="02020803070702030403" pitchFamily="18" charset="-52"/>
            </a:endParaRPr>
          </a:p>
        </p:txBody>
      </p:sp>
      <p:sp>
        <p:nvSpPr>
          <p:cNvPr id="12" name="Подзаголовок 2">
            <a:extLst>
              <a:ext uri="{FF2B5EF4-FFF2-40B4-BE49-F238E27FC236}">
                <a16:creationId xmlns:a16="http://schemas.microsoft.com/office/drawing/2014/main" id="{5FEBE4C4-CAF9-470F-A3A7-4AE6054B07E9}"/>
              </a:ext>
            </a:extLst>
          </p:cNvPr>
          <p:cNvSpPr txBox="1">
            <a:spLocks/>
          </p:cNvSpPr>
          <p:nvPr/>
        </p:nvSpPr>
        <p:spPr>
          <a:xfrm>
            <a:off x="187668" y="7000822"/>
            <a:ext cx="7621308" cy="629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rgbClr val="078877"/>
                </a:solidFill>
                <a:latin typeface="Alegreya Sans" panose="00000500000000000000" pitchFamily="2" charset="0"/>
              </a:rPr>
              <a:t>https://www.volgmed.ru/university/upravlenie-delami/obshchaya-informatsiya/</a:t>
            </a:r>
            <a:r>
              <a:rPr lang="ru-RU" sz="1800" dirty="0" smtClean="0">
                <a:solidFill>
                  <a:srgbClr val="078877"/>
                </a:solidFill>
                <a:latin typeface="Alegreya Sans" panose="00000500000000000000" pitchFamily="2" charset="0"/>
              </a:rPr>
              <a:t> </a:t>
            </a:r>
            <a:endParaRPr lang="ru-RU" sz="1800" dirty="0">
              <a:solidFill>
                <a:srgbClr val="078877"/>
              </a:solidFill>
              <a:latin typeface="Alegreya Sans" panose="00000500000000000000" pitchFamily="2" charset="0"/>
            </a:endParaRPr>
          </a:p>
        </p:txBody>
      </p:sp>
      <p:sp>
        <p:nvSpPr>
          <p:cNvPr id="14" name="Подзаголовок 2">
            <a:extLst>
              <a:ext uri="{FF2B5EF4-FFF2-40B4-BE49-F238E27FC236}">
                <a16:creationId xmlns:a16="http://schemas.microsoft.com/office/drawing/2014/main" id="{9B750558-88BF-41B7-9A62-841A85147F38}"/>
              </a:ext>
            </a:extLst>
          </p:cNvPr>
          <p:cNvSpPr txBox="1">
            <a:spLocks/>
          </p:cNvSpPr>
          <p:nvPr/>
        </p:nvSpPr>
        <p:spPr>
          <a:xfrm>
            <a:off x="9816578" y="7014676"/>
            <a:ext cx="777532" cy="629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800" dirty="0" smtClean="0">
                <a:solidFill>
                  <a:srgbClr val="078877"/>
                </a:solidFill>
                <a:latin typeface="Alegreya Sans" panose="00000500000000000000" pitchFamily="2" charset="0"/>
              </a:rPr>
              <a:t>2023 </a:t>
            </a:r>
            <a:endParaRPr lang="ru-RU" sz="1800" dirty="0">
              <a:solidFill>
                <a:srgbClr val="078877"/>
              </a:solidFill>
              <a:latin typeface="Alegreya Sans" panose="00000500000000000000" pitchFamily="2" charset="0"/>
            </a:endParaRPr>
          </a:p>
        </p:txBody>
      </p:sp>
      <p:sp>
        <p:nvSpPr>
          <p:cNvPr id="17" name="Подзаголовок 2">
            <a:extLst>
              <a:ext uri="{FF2B5EF4-FFF2-40B4-BE49-F238E27FC236}">
                <a16:creationId xmlns:a16="http://schemas.microsoft.com/office/drawing/2014/main" id="{A2D2858E-EF21-4AF9-B4CD-CCF16137533D}"/>
              </a:ext>
            </a:extLst>
          </p:cNvPr>
          <p:cNvSpPr txBox="1">
            <a:spLocks/>
          </p:cNvSpPr>
          <p:nvPr/>
        </p:nvSpPr>
        <p:spPr>
          <a:xfrm>
            <a:off x="550553" y="1739932"/>
            <a:ext cx="8011556" cy="47994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ru-RU" sz="3200" dirty="0">
              <a:solidFill>
                <a:srgbClr val="078877"/>
              </a:solidFill>
              <a:latin typeface="Alegreya Sans Medium" panose="00000600000000000000" pitchFamily="2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50552" y="3166531"/>
            <a:ext cx="9407264" cy="33411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9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ректор</a:t>
            </a:r>
            <a:r>
              <a:rPr lang="ru-RU" sz="2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29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первый проректор; </a:t>
            </a:r>
            <a:endParaRPr lang="ru-RU" sz="29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проректоры;</a:t>
            </a:r>
            <a:endParaRPr lang="ru-RU" sz="29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9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ученый секретарь;</a:t>
            </a:r>
            <a:endParaRPr lang="ru-RU" sz="29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9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	работники</a:t>
            </a:r>
            <a:r>
              <a:rPr lang="ru-RU" sz="2900" b="1" dirty="0">
                <a:latin typeface="Times New Roman" panose="02020603050405020304" pitchFamily="18" charset="0"/>
                <a:ea typeface="Calibri" panose="020F0502020204030204" pitchFamily="34" charset="0"/>
              </a:rPr>
              <a:t>, имеющие право представлять интересы </a:t>
            </a:r>
            <a:r>
              <a:rPr lang="ru-RU" sz="29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университета </a:t>
            </a:r>
            <a:r>
              <a:rPr lang="ru-RU" sz="2900" b="1" dirty="0">
                <a:latin typeface="Times New Roman" panose="02020603050405020304" pitchFamily="18" charset="0"/>
                <a:ea typeface="Calibri" panose="020F0502020204030204" pitchFamily="34" charset="0"/>
              </a:rPr>
              <a:t>в отношениях с третьими лицами на основании соответствующей доверенности</a:t>
            </a:r>
            <a:endParaRPr lang="ru-RU" sz="2900" b="1" dirty="0"/>
          </a:p>
        </p:txBody>
      </p:sp>
    </p:spTree>
    <p:extLst>
      <p:ext uri="{BB962C8B-B14F-4D97-AF65-F5344CB8AC3E}">
        <p14:creationId xmlns:p14="http://schemas.microsoft.com/office/powerpoint/2010/main" val="3849218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D54874D-7ADF-4C50-88AE-A7580EE15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9" y="2148"/>
            <a:ext cx="10691512" cy="7555376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F27E39-0C9D-4D60-9656-813E85654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554" y="406590"/>
            <a:ext cx="9343254" cy="5381562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>Бланки для подготовки писем университета можно взять в канцелярии </a:t>
            </a:r>
            <a:b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</a:br>
            <a: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>(кабинет 3-43, напротив кассы)</a:t>
            </a:r>
            <a:b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</a:br>
            <a: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/>
            </a:r>
            <a:b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</a:br>
            <a:r>
              <a:rPr lang="ru-RU" sz="4200" dirty="0">
                <a:solidFill>
                  <a:srgbClr val="078877"/>
                </a:solidFill>
                <a:latin typeface="Austin Cyr Bold" panose="02020803070702030403" pitchFamily="18" charset="-52"/>
              </a:rPr>
              <a:t/>
            </a:r>
            <a:br>
              <a:rPr lang="ru-RU" sz="4200" dirty="0">
                <a:solidFill>
                  <a:srgbClr val="078877"/>
                </a:solidFill>
                <a:latin typeface="Austin Cyr Bold" panose="02020803070702030403" pitchFamily="18" charset="-52"/>
              </a:rPr>
            </a:br>
            <a: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>Обращения и ответы на обращения граждан в </a:t>
            </a:r>
            <a:r>
              <a:rPr lang="ru-RU" sz="4200" dirty="0" err="1" smtClean="0">
                <a:solidFill>
                  <a:srgbClr val="078877"/>
                </a:solidFill>
                <a:latin typeface="Austin Cyr Bold" panose="02020803070702030403" pitchFamily="18" charset="-52"/>
              </a:rPr>
              <a:t>Директум</a:t>
            </a:r>
            <a: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> не заводятся</a:t>
            </a:r>
            <a:endParaRPr lang="ru-RU" sz="4200" dirty="0">
              <a:solidFill>
                <a:srgbClr val="078877"/>
              </a:solidFill>
              <a:latin typeface="Austin Cyr Bold" panose="02020803070702030403" pitchFamily="18" charset="-52"/>
            </a:endParaRPr>
          </a:p>
        </p:txBody>
      </p:sp>
      <p:sp>
        <p:nvSpPr>
          <p:cNvPr id="12" name="Подзаголовок 2">
            <a:extLst>
              <a:ext uri="{FF2B5EF4-FFF2-40B4-BE49-F238E27FC236}">
                <a16:creationId xmlns:a16="http://schemas.microsoft.com/office/drawing/2014/main" id="{5FEBE4C4-CAF9-470F-A3A7-4AE6054B07E9}"/>
              </a:ext>
            </a:extLst>
          </p:cNvPr>
          <p:cNvSpPr txBox="1">
            <a:spLocks/>
          </p:cNvSpPr>
          <p:nvPr/>
        </p:nvSpPr>
        <p:spPr>
          <a:xfrm>
            <a:off x="187668" y="7000822"/>
            <a:ext cx="7621308" cy="629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rgbClr val="078877"/>
                </a:solidFill>
                <a:latin typeface="Alegreya Sans" panose="00000500000000000000" pitchFamily="2" charset="0"/>
              </a:rPr>
              <a:t>https://www.volgmed.ru/university/upravlenie-delami/obshchaya-informatsiya/</a:t>
            </a:r>
            <a:r>
              <a:rPr lang="ru-RU" sz="1800" dirty="0" smtClean="0">
                <a:solidFill>
                  <a:srgbClr val="078877"/>
                </a:solidFill>
                <a:latin typeface="Alegreya Sans" panose="00000500000000000000" pitchFamily="2" charset="0"/>
              </a:rPr>
              <a:t> </a:t>
            </a:r>
            <a:endParaRPr lang="ru-RU" sz="1800" dirty="0">
              <a:solidFill>
                <a:srgbClr val="078877"/>
              </a:solidFill>
              <a:latin typeface="Alegreya Sans" panose="00000500000000000000" pitchFamily="2" charset="0"/>
            </a:endParaRPr>
          </a:p>
        </p:txBody>
      </p:sp>
      <p:sp>
        <p:nvSpPr>
          <p:cNvPr id="14" name="Подзаголовок 2">
            <a:extLst>
              <a:ext uri="{FF2B5EF4-FFF2-40B4-BE49-F238E27FC236}">
                <a16:creationId xmlns:a16="http://schemas.microsoft.com/office/drawing/2014/main" id="{9B750558-88BF-41B7-9A62-841A85147F38}"/>
              </a:ext>
            </a:extLst>
          </p:cNvPr>
          <p:cNvSpPr txBox="1">
            <a:spLocks/>
          </p:cNvSpPr>
          <p:nvPr/>
        </p:nvSpPr>
        <p:spPr>
          <a:xfrm>
            <a:off x="9816578" y="7014676"/>
            <a:ext cx="777532" cy="629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800" dirty="0" smtClean="0">
                <a:solidFill>
                  <a:srgbClr val="078877"/>
                </a:solidFill>
                <a:latin typeface="Alegreya Sans" panose="00000500000000000000" pitchFamily="2" charset="0"/>
              </a:rPr>
              <a:t>2023 </a:t>
            </a:r>
            <a:endParaRPr lang="ru-RU" sz="1800" dirty="0">
              <a:solidFill>
                <a:srgbClr val="078877"/>
              </a:solidFill>
              <a:latin typeface="Alegreya Sans" panose="00000500000000000000" pitchFamily="2" charset="0"/>
            </a:endParaRPr>
          </a:p>
        </p:txBody>
      </p:sp>
      <p:sp>
        <p:nvSpPr>
          <p:cNvPr id="17" name="Подзаголовок 2">
            <a:extLst>
              <a:ext uri="{FF2B5EF4-FFF2-40B4-BE49-F238E27FC236}">
                <a16:creationId xmlns:a16="http://schemas.microsoft.com/office/drawing/2014/main" id="{A2D2858E-EF21-4AF9-B4CD-CCF16137533D}"/>
              </a:ext>
            </a:extLst>
          </p:cNvPr>
          <p:cNvSpPr txBox="1">
            <a:spLocks/>
          </p:cNvSpPr>
          <p:nvPr/>
        </p:nvSpPr>
        <p:spPr>
          <a:xfrm>
            <a:off x="550553" y="1739932"/>
            <a:ext cx="8011556" cy="47994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ru-RU" sz="3200" dirty="0">
              <a:solidFill>
                <a:srgbClr val="078877"/>
              </a:solidFill>
              <a:latin typeface="Alegreya Sa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3333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D54874D-7ADF-4C50-88AE-A7580EE15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9" y="2148"/>
            <a:ext cx="10691512" cy="7555376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F27E39-0C9D-4D60-9656-813E85654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554" y="406590"/>
            <a:ext cx="9343254" cy="635997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>Документы для дальнейшей эффективной обработки предоставлять в канцелярию необходимо </a:t>
            </a:r>
            <a:r>
              <a:rPr lang="ru-RU" sz="4200" u="sng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>до 15.30</a:t>
            </a:r>
            <a: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/>
            </a:r>
            <a:b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</a:br>
            <a: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/>
            </a:r>
            <a:b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</a:br>
            <a:r>
              <a:rPr lang="ru-RU" sz="4200" dirty="0">
                <a:solidFill>
                  <a:srgbClr val="078877"/>
                </a:solidFill>
                <a:latin typeface="Austin Cyr Bold" panose="02020803070702030403" pitchFamily="18" charset="-52"/>
              </a:rPr>
              <a:t/>
            </a:r>
            <a:br>
              <a:rPr lang="ru-RU" sz="4200" dirty="0">
                <a:solidFill>
                  <a:srgbClr val="078877"/>
                </a:solidFill>
                <a:latin typeface="Austin Cyr Bold" panose="02020803070702030403" pitchFamily="18" charset="-52"/>
              </a:rPr>
            </a:br>
            <a: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>Письма на имя сотрудников университета, поступившие Почтой России, необходимо забирать в течение 2-х дней после звонка сотрудника канцелярии</a:t>
            </a:r>
            <a:endParaRPr lang="ru-RU" sz="4200" dirty="0">
              <a:solidFill>
                <a:srgbClr val="078877"/>
              </a:solidFill>
              <a:latin typeface="Austin Cyr Bold" panose="02020803070702030403" pitchFamily="18" charset="-52"/>
            </a:endParaRPr>
          </a:p>
        </p:txBody>
      </p:sp>
      <p:sp>
        <p:nvSpPr>
          <p:cNvPr id="12" name="Подзаголовок 2">
            <a:extLst>
              <a:ext uri="{FF2B5EF4-FFF2-40B4-BE49-F238E27FC236}">
                <a16:creationId xmlns:a16="http://schemas.microsoft.com/office/drawing/2014/main" id="{5FEBE4C4-CAF9-470F-A3A7-4AE6054B07E9}"/>
              </a:ext>
            </a:extLst>
          </p:cNvPr>
          <p:cNvSpPr txBox="1">
            <a:spLocks/>
          </p:cNvSpPr>
          <p:nvPr/>
        </p:nvSpPr>
        <p:spPr>
          <a:xfrm>
            <a:off x="187668" y="7000822"/>
            <a:ext cx="7621308" cy="629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rgbClr val="078877"/>
                </a:solidFill>
                <a:latin typeface="Alegreya Sans" panose="00000500000000000000" pitchFamily="2" charset="0"/>
              </a:rPr>
              <a:t>https://www.volgmed.ru/university/upravlenie-delami/obshchaya-informatsiya/</a:t>
            </a:r>
            <a:r>
              <a:rPr lang="ru-RU" sz="1800" dirty="0" smtClean="0">
                <a:solidFill>
                  <a:srgbClr val="078877"/>
                </a:solidFill>
                <a:latin typeface="Alegreya Sans" panose="00000500000000000000" pitchFamily="2" charset="0"/>
              </a:rPr>
              <a:t> </a:t>
            </a:r>
            <a:endParaRPr lang="ru-RU" sz="1800" dirty="0">
              <a:solidFill>
                <a:srgbClr val="078877"/>
              </a:solidFill>
              <a:latin typeface="Alegreya Sans" panose="00000500000000000000" pitchFamily="2" charset="0"/>
            </a:endParaRPr>
          </a:p>
        </p:txBody>
      </p:sp>
      <p:sp>
        <p:nvSpPr>
          <p:cNvPr id="14" name="Подзаголовок 2">
            <a:extLst>
              <a:ext uri="{FF2B5EF4-FFF2-40B4-BE49-F238E27FC236}">
                <a16:creationId xmlns:a16="http://schemas.microsoft.com/office/drawing/2014/main" id="{9B750558-88BF-41B7-9A62-841A85147F38}"/>
              </a:ext>
            </a:extLst>
          </p:cNvPr>
          <p:cNvSpPr txBox="1">
            <a:spLocks/>
          </p:cNvSpPr>
          <p:nvPr/>
        </p:nvSpPr>
        <p:spPr>
          <a:xfrm>
            <a:off x="9816578" y="7014676"/>
            <a:ext cx="777532" cy="629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800" dirty="0" smtClean="0">
                <a:solidFill>
                  <a:srgbClr val="078877"/>
                </a:solidFill>
                <a:latin typeface="Alegreya Sans" panose="00000500000000000000" pitchFamily="2" charset="0"/>
              </a:rPr>
              <a:t>2023 </a:t>
            </a:r>
            <a:endParaRPr lang="ru-RU" sz="1800" dirty="0">
              <a:solidFill>
                <a:srgbClr val="078877"/>
              </a:solidFill>
              <a:latin typeface="Alegreya Sans" panose="00000500000000000000" pitchFamily="2" charset="0"/>
            </a:endParaRPr>
          </a:p>
        </p:txBody>
      </p:sp>
      <p:sp>
        <p:nvSpPr>
          <p:cNvPr id="17" name="Подзаголовок 2">
            <a:extLst>
              <a:ext uri="{FF2B5EF4-FFF2-40B4-BE49-F238E27FC236}">
                <a16:creationId xmlns:a16="http://schemas.microsoft.com/office/drawing/2014/main" id="{A2D2858E-EF21-4AF9-B4CD-CCF16137533D}"/>
              </a:ext>
            </a:extLst>
          </p:cNvPr>
          <p:cNvSpPr txBox="1">
            <a:spLocks/>
          </p:cNvSpPr>
          <p:nvPr/>
        </p:nvSpPr>
        <p:spPr>
          <a:xfrm>
            <a:off x="550553" y="1739932"/>
            <a:ext cx="8011556" cy="47994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ru-RU" sz="3200" dirty="0">
              <a:solidFill>
                <a:srgbClr val="078877"/>
              </a:solidFill>
              <a:latin typeface="Alegreya Sa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5543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D54874D-7ADF-4C50-88AE-A7580EE15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49" y="2148"/>
            <a:ext cx="10691512" cy="7555376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F27E39-0C9D-4D60-9656-813E856544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554" y="406590"/>
            <a:ext cx="9343254" cy="6359970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>Исполнительская дисциплина – выгрузка статистики по каждому сотруднику в конце года.</a:t>
            </a:r>
            <a:b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</a:br>
            <a: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  <a:t/>
            </a:r>
            <a:br>
              <a:rPr lang="ru-RU" sz="4200" dirty="0" smtClean="0">
                <a:solidFill>
                  <a:srgbClr val="078877"/>
                </a:solidFill>
                <a:latin typeface="Austin Cyr Bold" panose="02020803070702030403" pitchFamily="18" charset="-52"/>
              </a:rPr>
            </a:br>
            <a:r>
              <a:rPr lang="ru-RU" sz="4200" dirty="0">
                <a:solidFill>
                  <a:srgbClr val="078877"/>
                </a:solidFill>
                <a:latin typeface="Austin Cyr Bold" panose="02020803070702030403" pitchFamily="18" charset="-52"/>
              </a:rPr>
              <a:t/>
            </a:r>
            <a:br>
              <a:rPr lang="ru-RU" sz="4200" dirty="0">
                <a:solidFill>
                  <a:srgbClr val="078877"/>
                </a:solidFill>
                <a:latin typeface="Austin Cyr Bold" panose="02020803070702030403" pitchFamily="18" charset="-52"/>
              </a:rPr>
            </a:br>
            <a:endParaRPr lang="ru-RU" sz="4200" dirty="0">
              <a:solidFill>
                <a:srgbClr val="078877"/>
              </a:solidFill>
              <a:latin typeface="Austin Cyr Bold" panose="02020803070702030403" pitchFamily="18" charset="-52"/>
            </a:endParaRPr>
          </a:p>
        </p:txBody>
      </p:sp>
      <p:sp>
        <p:nvSpPr>
          <p:cNvPr id="12" name="Подзаголовок 2">
            <a:extLst>
              <a:ext uri="{FF2B5EF4-FFF2-40B4-BE49-F238E27FC236}">
                <a16:creationId xmlns:a16="http://schemas.microsoft.com/office/drawing/2014/main" id="{5FEBE4C4-CAF9-470F-A3A7-4AE6054B07E9}"/>
              </a:ext>
            </a:extLst>
          </p:cNvPr>
          <p:cNvSpPr txBox="1">
            <a:spLocks/>
          </p:cNvSpPr>
          <p:nvPr/>
        </p:nvSpPr>
        <p:spPr>
          <a:xfrm>
            <a:off x="187668" y="7000822"/>
            <a:ext cx="7621308" cy="629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800" dirty="0">
                <a:solidFill>
                  <a:srgbClr val="078877"/>
                </a:solidFill>
                <a:latin typeface="Alegreya Sans" panose="00000500000000000000" pitchFamily="2" charset="0"/>
              </a:rPr>
              <a:t>https://www.volgmed.ru/university/upravlenie-delami/obshchaya-informatsiya/</a:t>
            </a:r>
            <a:r>
              <a:rPr lang="ru-RU" sz="1800" dirty="0" smtClean="0">
                <a:solidFill>
                  <a:srgbClr val="078877"/>
                </a:solidFill>
                <a:latin typeface="Alegreya Sans" panose="00000500000000000000" pitchFamily="2" charset="0"/>
              </a:rPr>
              <a:t> </a:t>
            </a:r>
            <a:endParaRPr lang="ru-RU" sz="1800" dirty="0">
              <a:solidFill>
                <a:srgbClr val="078877"/>
              </a:solidFill>
              <a:latin typeface="Alegreya Sans" panose="00000500000000000000" pitchFamily="2" charset="0"/>
            </a:endParaRPr>
          </a:p>
        </p:txBody>
      </p:sp>
      <p:sp>
        <p:nvSpPr>
          <p:cNvPr id="14" name="Подзаголовок 2">
            <a:extLst>
              <a:ext uri="{FF2B5EF4-FFF2-40B4-BE49-F238E27FC236}">
                <a16:creationId xmlns:a16="http://schemas.microsoft.com/office/drawing/2014/main" id="{9B750558-88BF-41B7-9A62-841A85147F38}"/>
              </a:ext>
            </a:extLst>
          </p:cNvPr>
          <p:cNvSpPr txBox="1">
            <a:spLocks/>
          </p:cNvSpPr>
          <p:nvPr/>
        </p:nvSpPr>
        <p:spPr>
          <a:xfrm>
            <a:off x="9816578" y="7014676"/>
            <a:ext cx="777532" cy="6291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800" dirty="0" smtClean="0">
                <a:solidFill>
                  <a:srgbClr val="078877"/>
                </a:solidFill>
                <a:latin typeface="Alegreya Sans" panose="00000500000000000000" pitchFamily="2" charset="0"/>
              </a:rPr>
              <a:t>2023 </a:t>
            </a:r>
            <a:endParaRPr lang="ru-RU" sz="1800" dirty="0">
              <a:solidFill>
                <a:srgbClr val="078877"/>
              </a:solidFill>
              <a:latin typeface="Alegreya Sans" panose="00000500000000000000" pitchFamily="2" charset="0"/>
            </a:endParaRPr>
          </a:p>
        </p:txBody>
      </p:sp>
      <p:sp>
        <p:nvSpPr>
          <p:cNvPr id="17" name="Подзаголовок 2">
            <a:extLst>
              <a:ext uri="{FF2B5EF4-FFF2-40B4-BE49-F238E27FC236}">
                <a16:creationId xmlns:a16="http://schemas.microsoft.com/office/drawing/2014/main" id="{A2D2858E-EF21-4AF9-B4CD-CCF16137533D}"/>
              </a:ext>
            </a:extLst>
          </p:cNvPr>
          <p:cNvSpPr txBox="1">
            <a:spLocks/>
          </p:cNvSpPr>
          <p:nvPr/>
        </p:nvSpPr>
        <p:spPr>
          <a:xfrm>
            <a:off x="550553" y="1739932"/>
            <a:ext cx="8011556" cy="47994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1007943" rtl="0" eaLnBrk="1" latinLnBrk="0" hangingPunct="1">
              <a:lnSpc>
                <a:spcPct val="90000"/>
              </a:lnSpc>
              <a:spcBef>
                <a:spcPts val="1102"/>
              </a:spcBef>
              <a:buFont typeface="Arial" panose="020B0604020202020204" pitchFamily="34" charset="0"/>
              <a:buNone/>
              <a:defRPr sz="26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39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220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7943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9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11915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15886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9858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23829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7801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31772" indent="0" algn="ctr" defTabSz="1007943" rtl="0" eaLnBrk="1" latinLnBrk="0" hangingPunct="1">
              <a:lnSpc>
                <a:spcPct val="90000"/>
              </a:lnSpc>
              <a:spcBef>
                <a:spcPts val="551"/>
              </a:spcBef>
              <a:buFont typeface="Arial" panose="020B0604020202020204" pitchFamily="34" charset="0"/>
              <a:buNone/>
              <a:defRPr sz="17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ru-RU" sz="3200" dirty="0">
              <a:solidFill>
                <a:srgbClr val="078877"/>
              </a:solidFill>
              <a:latin typeface="Alegreya Sans Medium" panose="000006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750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05025" y="3257550"/>
            <a:ext cx="7422952" cy="1819275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r">
              <a:lnSpc>
                <a:spcPct val="100000"/>
              </a:lnSpc>
            </a:pPr>
            <a:r>
              <a:rPr lang="ru-RU" sz="4400" dirty="0">
                <a:solidFill>
                  <a:srgbClr val="007366"/>
                </a:solidFill>
                <a:latin typeface="Austin Cyr Bold" panose="02020803070702030403" pitchFamily="18" charset="-52"/>
              </a:rPr>
              <a:t>БЛАГОДАРЮ </a:t>
            </a:r>
            <a:br>
              <a:rPr lang="ru-RU" sz="4400" dirty="0">
                <a:solidFill>
                  <a:srgbClr val="007366"/>
                </a:solidFill>
                <a:latin typeface="Austin Cyr Bold" panose="02020803070702030403" pitchFamily="18" charset="-52"/>
              </a:rPr>
            </a:br>
            <a:r>
              <a:rPr lang="ru-RU" sz="4400" dirty="0">
                <a:solidFill>
                  <a:srgbClr val="007366"/>
                </a:solidFill>
                <a:latin typeface="Austin Cyr Bold" panose="02020803070702030403" pitchFamily="18" charset="-52"/>
              </a:rPr>
              <a:t>ЗА УДЕЛЁННОЕ ВРЕМЯ!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580" y="523819"/>
            <a:ext cx="4553936" cy="1543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701854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14588</TotalTime>
  <Words>192</Words>
  <Application>Microsoft Office PowerPoint</Application>
  <PresentationFormat>Произвольный</PresentationFormat>
  <Paragraphs>30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Alegreya Sans</vt:lpstr>
      <vt:lpstr>Alegreya Sans Medium</vt:lpstr>
      <vt:lpstr>Arial</vt:lpstr>
      <vt:lpstr>Austin Cyr Bold</vt:lpstr>
      <vt:lpstr>Calibri</vt:lpstr>
      <vt:lpstr>Calibri Light</vt:lpstr>
      <vt:lpstr>Times New Roman</vt:lpstr>
      <vt:lpstr>Тема Office</vt:lpstr>
      <vt:lpstr>ДЕЛОПРОИЗВОДСТВО в ВолгГМУ</vt:lpstr>
      <vt:lpstr>Управление делами</vt:lpstr>
      <vt:lpstr>ИНСТРУКЦИЯ ПО ДЕЛОПРОИЗВОДСТВУ  https://www.volgmed.ru/university/upravlenie-delami/faylovyy-menedzher/</vt:lpstr>
      <vt:lpstr>ЭЛЕКТРОННЫЙ ДОКУМЕНТООБОРОТ  Вся корреспонденция (входящая, исходящая) подлежит регистрации в Директум</vt:lpstr>
      <vt:lpstr>Перечень лиц, подпись которых заверяется гербовой печатью университета:</vt:lpstr>
      <vt:lpstr>Бланки для подготовки писем университета можно взять в канцелярии  (кабинет 3-43, напротив кассы)   Обращения и ответы на обращения граждан в Директум не заводятся</vt:lpstr>
      <vt:lpstr>Документы для дальнейшей эффективной обработки предоставлять в канцелярию необходимо до 15.30   Письма на имя сотрудников университета, поступившие Почтой России, необходимо забирать в течение 2-х дней после звонка сотрудника канцелярии</vt:lpstr>
      <vt:lpstr>Исполнительская дисциплина – выгрузка статистики по каждому сотруднику в конце года.   </vt:lpstr>
      <vt:lpstr>БЛАГОДАРЮ  ЗА УДЕЛЁННОЕ ВРЕМЯ!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Обзор рейтингов вузов</dc:title>
  <dc:creator>user</dc:creator>
  <cp:lastModifiedBy>Календарь Календарь</cp:lastModifiedBy>
  <cp:revision>44</cp:revision>
  <dcterms:created xsi:type="dcterms:W3CDTF">2020-07-13T07:57:52Z</dcterms:created>
  <dcterms:modified xsi:type="dcterms:W3CDTF">2023-09-28T06:53:31Z</dcterms:modified>
</cp:coreProperties>
</file>