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0" r:id="rId1"/>
    <p:sldMasterId id="2147483934" r:id="rId2"/>
  </p:sldMasterIdLst>
  <p:notesMasterIdLst>
    <p:notesMasterId r:id="rId21"/>
  </p:notesMasterIdLst>
  <p:sldIdLst>
    <p:sldId id="331" r:id="rId3"/>
    <p:sldId id="342" r:id="rId4"/>
    <p:sldId id="336" r:id="rId5"/>
    <p:sldId id="337" r:id="rId6"/>
    <p:sldId id="345" r:id="rId7"/>
    <p:sldId id="346" r:id="rId8"/>
    <p:sldId id="338" r:id="rId9"/>
    <p:sldId id="343" r:id="rId10"/>
    <p:sldId id="340" r:id="rId11"/>
    <p:sldId id="351" r:id="rId12"/>
    <p:sldId id="352" r:id="rId13"/>
    <p:sldId id="353" r:id="rId14"/>
    <p:sldId id="344" r:id="rId15"/>
    <p:sldId id="348" r:id="rId16"/>
    <p:sldId id="349" r:id="rId17"/>
    <p:sldId id="350" r:id="rId18"/>
    <p:sldId id="339" r:id="rId19"/>
    <p:sldId id="347" r:id="rId20"/>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E8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p:cViewPr varScale="1">
        <p:scale>
          <a:sx n="115" d="100"/>
          <a:sy n="115" d="100"/>
        </p:scale>
        <p:origin x="14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14356B49-E556-4349-A1B6-AC7949979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A0D3DB2F-7F59-4F63-A38A-AF7F8891A40C}"/>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3FDB7-378D-4DD4-9397-61B8A20CDBC5}" type="datetimeFigureOut">
              <a:rPr lang="ru-RU" smtClean="0"/>
              <a:t>01.12.2023</a:t>
            </a:fld>
            <a:endParaRPr lang="ru-RU"/>
          </a:p>
        </p:txBody>
      </p:sp>
      <p:sp>
        <p:nvSpPr>
          <p:cNvPr id="4" name="Образ слайда 3">
            <a:extLst>
              <a:ext uri="{FF2B5EF4-FFF2-40B4-BE49-F238E27FC236}">
                <a16:creationId xmlns:a16="http://schemas.microsoft.com/office/drawing/2014/main" id="{35259333-5170-4061-A183-076D312818A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a:extLst>
              <a:ext uri="{FF2B5EF4-FFF2-40B4-BE49-F238E27FC236}">
                <a16:creationId xmlns:a16="http://schemas.microsoft.com/office/drawing/2014/main" id="{9C685BEE-65D1-4A5D-890F-A7E7AAFEE02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a:extLst>
              <a:ext uri="{FF2B5EF4-FFF2-40B4-BE49-F238E27FC236}">
                <a16:creationId xmlns:a16="http://schemas.microsoft.com/office/drawing/2014/main" id="{A6DE5DFF-DB59-42C7-B6DE-A2B7A7D34C2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a:extLst>
              <a:ext uri="{FF2B5EF4-FFF2-40B4-BE49-F238E27FC236}">
                <a16:creationId xmlns:a16="http://schemas.microsoft.com/office/drawing/2014/main" id="{96B2D0A0-1F76-4085-8196-A1548600A92F}"/>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9BB21-DE9B-457D-B54F-FAE23F3EDE87}"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143001" y="1422124"/>
            <a:ext cx="6858000" cy="2387600"/>
          </a:xfrm>
        </p:spPr>
        <p:txBody>
          <a:bodyPr lIns="0" tIns="0" rIns="0" bIns="0" anchor="ctr" anchorCtr="0">
            <a:noAutofit/>
          </a:bodyPr>
          <a:lstStyle>
            <a:lvl1pPr algn="ctr">
              <a:defRPr sz="36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3" name="Подзаголовок 2"/>
          <p:cNvSpPr>
            <a:spLocks noGrp="1"/>
          </p:cNvSpPr>
          <p:nvPr>
            <p:ph type="subTitle" idx="1"/>
          </p:nvPr>
        </p:nvSpPr>
        <p:spPr>
          <a:xfrm>
            <a:off x="1116217" y="4436879"/>
            <a:ext cx="6858000" cy="5039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marL="0" marR="0" indent="0" algn="ctr" defTabSz="685663" rtl="0" eaLnBrk="1" fontAlgn="base" latinLnBrk="0" hangingPunct="1">
              <a:lnSpc>
                <a:spcPct val="90000"/>
              </a:lnSpc>
              <a:spcBef>
                <a:spcPts val="750"/>
              </a:spcBef>
              <a:spcAft>
                <a:spcPct val="0"/>
              </a:spcAft>
              <a:buClrTx/>
              <a:buSzTx/>
              <a:buFont typeface="Arial" panose="020B0604020202020204" pitchFamily="34" charset="0"/>
              <a:buNone/>
              <a:tabLst/>
              <a:defRPr lang="ru-RU" sz="2400" b="1" u="sng" dirty="0">
                <a:solidFill>
                  <a:srgbClr val="078777"/>
                </a:solidFill>
                <a:latin typeface="Arial Narrow" panose="020B0606020202030204" pitchFamily="34" charset="0"/>
              </a:defRPr>
            </a:lvl1pPr>
          </a:lstStyle>
          <a:p>
            <a:pPr marL="0" marR="0" lvl="0" indent="0" algn="r" defTabSz="685663" rtl="0" eaLnBrk="1" fontAlgn="base" latinLnBrk="0" hangingPunct="1">
              <a:lnSpc>
                <a:spcPct val="90000"/>
              </a:lnSpc>
              <a:spcBef>
                <a:spcPts val="750"/>
              </a:spcBef>
              <a:spcAft>
                <a:spcPct val="0"/>
              </a:spcAft>
              <a:buClrTx/>
              <a:buSzTx/>
              <a:buFont typeface="Arial" panose="020B0604020202020204" pitchFamily="34" charset="0"/>
              <a:buNone/>
              <a:tabLst/>
              <a:defRPr/>
            </a:pPr>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endParaRPr lang="ru-RU" dirty="0"/>
          </a:p>
        </p:txBody>
      </p:sp>
      <p:sp>
        <p:nvSpPr>
          <p:cNvPr id="5" name="Заголовок 1">
            <a:extLst>
              <a:ext uri="{FF2B5EF4-FFF2-40B4-BE49-F238E27FC236}">
                <a16:creationId xmlns:a16="http://schemas.microsoft.com/office/drawing/2014/main" id="{D113D74F-B470-49B0-B338-F59BC2151F8D}"/>
              </a:ext>
            </a:extLst>
          </p:cNvPr>
          <p:cNvSpPr txBox="1">
            <a:spLocks noChangeArrowheads="1"/>
          </p:cNvSpPr>
          <p:nvPr/>
        </p:nvSpPr>
        <p:spPr bwMode="auto">
          <a:xfrm>
            <a:off x="1673146" y="227659"/>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algn="ctr">
              <a:spcBef>
                <a:spcPct val="0"/>
              </a:spcBef>
              <a:buFont typeface="Arial" panose="020B0604020202020204" pitchFamily="34" charset="0"/>
              <a:buNone/>
            </a:pPr>
            <a:r>
              <a:rPr lang="ru-RU" altLang="ru-RU" sz="1400" b="1" dirty="0">
                <a:solidFill>
                  <a:srgbClr val="078777"/>
                </a:solidFill>
              </a:rPr>
              <a:t>ИНСТИТУТ ОБЩЕСТВЕННОГО ЗДОРОВЬЯ </a:t>
            </a:r>
          </a:p>
          <a:p>
            <a:pPr algn="ctr">
              <a:spcBef>
                <a:spcPct val="0"/>
              </a:spcBef>
              <a:buFont typeface="Arial" panose="020B0604020202020204" pitchFamily="34" charset="0"/>
              <a:buNone/>
            </a:pPr>
            <a:r>
              <a:rPr lang="ru-RU" altLang="ru-RU" sz="1400" b="1" dirty="0">
                <a:solidFill>
                  <a:srgbClr val="078777"/>
                </a:solidFill>
              </a:rPr>
              <a:t>ВЫСШАЯ ШКОЛА МЕДИЦИНСКОЙ ГУМАНИТАРИСТИКИ</a:t>
            </a:r>
          </a:p>
        </p:txBody>
      </p:sp>
      <p:pic>
        <p:nvPicPr>
          <p:cNvPr id="6" name="Рисунок 2">
            <a:extLst>
              <a:ext uri="{FF2B5EF4-FFF2-40B4-BE49-F238E27FC236}">
                <a16:creationId xmlns:a16="http://schemas.microsoft.com/office/drawing/2014/main" id="{B2A05617-2DED-4768-8EEE-99D7DFD7107E}"/>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513" y="106993"/>
            <a:ext cx="1224000" cy="115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E77C9901-D682-48EA-BAB5-F35E1B51B92E}"/>
              </a:ext>
            </a:extLst>
          </p:cNvPr>
          <p:cNvSpPr/>
          <p:nvPr/>
        </p:nvSpPr>
        <p:spPr>
          <a:xfrm>
            <a:off x="1673146" y="854573"/>
            <a:ext cx="7128000" cy="258807"/>
          </a:xfrm>
          <a:prstGeom prst="rect">
            <a:avLst/>
          </a:prstGeom>
        </p:spPr>
        <p:txBody>
          <a:bodyPr wrap="square" lIns="0" tIns="0" rIns="0" bIns="0">
            <a:noAutofit/>
          </a:bodyPr>
          <a:lstStyle/>
          <a:p>
            <a:pPr>
              <a:lnSpc>
                <a:spcPct val="115000"/>
              </a:lnSpc>
              <a:tabLst>
                <a:tab pos="2628374" algn="l"/>
              </a:tabLst>
            </a:pPr>
            <a:r>
              <a:rPr lang="ru-RU" sz="1600" b="1" dirty="0">
                <a:solidFill>
                  <a:srgbClr val="078777"/>
                </a:solidFill>
                <a:latin typeface="+mj-lt"/>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DB3EB5C4-8132-43E6-8092-C42537889A31}"/>
              </a:ext>
            </a:extLst>
          </p:cNvPr>
          <p:cNvSpPr/>
          <p:nvPr/>
        </p:nvSpPr>
        <p:spPr>
          <a:xfrm flipV="1">
            <a:off x="1673146" y="766317"/>
            <a:ext cx="7128000" cy="36001"/>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ru-RU"/>
          </a:p>
        </p:txBody>
      </p:sp>
      <p:sp>
        <p:nvSpPr>
          <p:cNvPr id="11" name="Текст 10"/>
          <p:cNvSpPr>
            <a:spLocks noGrp="1"/>
          </p:cNvSpPr>
          <p:nvPr>
            <p:ph type="body" sz="quarter" idx="11"/>
          </p:nvPr>
        </p:nvSpPr>
        <p:spPr>
          <a:xfrm>
            <a:off x="1116216" y="5444757"/>
            <a:ext cx="6912362" cy="503121"/>
          </a:xfrm>
        </p:spPr>
        <p:txBody>
          <a:bodyPr/>
          <a:lstStyle>
            <a:lvl1pPr algn="ctr">
              <a:buNone/>
              <a:defRPr sz="2800" b="1">
                <a:solidFill>
                  <a:srgbClr val="078777"/>
                </a:solidFill>
              </a:defRPr>
            </a:lvl1pPr>
          </a:lstStyle>
          <a:p>
            <a:pPr lvl="0"/>
            <a:r>
              <a:rPr lang="ru-RU"/>
              <a:t>Образец текста</a:t>
            </a:r>
          </a:p>
        </p:txBody>
      </p:sp>
    </p:spTree>
    <p:extLst>
      <p:ext uri="{BB962C8B-B14F-4D97-AF65-F5344CB8AC3E}">
        <p14:creationId xmlns:p14="http://schemas.microsoft.com/office/powerpoint/2010/main" val="121934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30" y="370115"/>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90"/>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195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5"/>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12"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0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479552786"/>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6"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Таблица 6">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2492974592"/>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4739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5"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3971" tIns="35993" rIns="359928" bIns="35993" numCol="1" rtlCol="0" anchor="ctr" anchorCtr="0" compatLnSpc="1">
            <a:prstTxWarp prst="textNoShape">
              <a:avLst/>
            </a:prstTxWarp>
            <a:normAutofit/>
          </a:bodyPr>
          <a:lstStyle>
            <a:lvl1pPr>
              <a:defRPr lang="ru-RU" sz="2800" b="1" smtClean="0">
                <a:latin typeface="+mj-lt"/>
              </a:defRPr>
            </a:lvl1pPr>
            <a:lvl2pPr marL="514247" indent="-171416">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1" y="1196976"/>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6"/>
            <a:ext cx="3167062" cy="3300414"/>
          </a:xfrm>
        </p:spPr>
        <p:txBody>
          <a:bodyPr/>
          <a:lstStyle>
            <a:lvl1pPr marL="0" indent="0">
              <a:buNone/>
              <a:defRPr/>
            </a:lvl1pPr>
          </a:lstStyle>
          <a:p>
            <a:r>
              <a:rPr lang="ru-RU"/>
              <a:t>Вставка рисунка</a:t>
            </a:r>
          </a:p>
        </p:txBody>
      </p:sp>
      <p:pic>
        <p:nvPicPr>
          <p:cNvPr id="11"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2266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3"/>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514350" indent="-514350">
              <a:buClr>
                <a:srgbClr val="078777"/>
              </a:buClr>
              <a:buFont typeface="+mj-lt"/>
              <a:buAutoNum type="arabicPeriod"/>
              <a:defRPr lang="ru-RU" sz="2800" b="0" smtClean="0">
                <a:latin typeface="+mj-lt"/>
              </a:defRPr>
            </a:lvl1pPr>
            <a:lvl2pPr marL="857250" indent="-514350">
              <a:buClr>
                <a:srgbClr val="078777"/>
              </a:buClr>
              <a:buFont typeface="+mj-lt"/>
              <a:buAutoNum type="arabicPeriod"/>
              <a:defRPr lang="ru-RU" sz="2800" smtClean="0">
                <a:solidFill>
                  <a:schemeClr val="tx1">
                    <a:tint val="75000"/>
                  </a:schemeClr>
                </a:solidFill>
                <a:latin typeface="+mj-lt"/>
              </a:defRPr>
            </a:lvl2pPr>
          </a:lstStyle>
          <a:p>
            <a:pPr marL="432000" lvl="0" indent="-432000" defTabSz="252000">
              <a:spcBef>
                <a:spcPts val="1200"/>
              </a:spcBef>
              <a:spcAft>
                <a:spcPts val="0"/>
              </a:spcAft>
              <a:buClr>
                <a:srgbClr val="078877"/>
              </a:buClr>
              <a:buFont typeface="+mj-lt"/>
              <a:buAutoNum type="arabicPeriod"/>
            </a:pPr>
            <a:r>
              <a:rPr lang="ru-RU"/>
              <a:t>Образец текста</a:t>
            </a:r>
          </a:p>
          <a:p>
            <a:pPr marL="432000" lvl="1" indent="-432000" defTabSz="25200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0" y="635635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8000" tIns="108000" rIns="108000" bIns="108000"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350" lvl="0" indent="-514350" algn="ctr" fontAlgn="auto">
              <a:spcBef>
                <a:spcPct val="0"/>
              </a:spcBef>
              <a:spcAft>
                <a:spcPts val="0"/>
              </a:spcAft>
              <a:buClr>
                <a:srgbClr val="28645A"/>
              </a:buClr>
            </a:pPr>
            <a:r>
              <a:rPr lang="ru-RU"/>
              <a:t>Образец текста</a:t>
            </a:r>
          </a:p>
        </p:txBody>
      </p:sp>
    </p:spTree>
    <p:extLst>
      <p:ext uri="{BB962C8B-B14F-4D97-AF65-F5344CB8AC3E}">
        <p14:creationId xmlns:p14="http://schemas.microsoft.com/office/powerpoint/2010/main" val="480843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1"/>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6000" tIns="36000" rIns="36000" bIns="36000"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6" y="2483644"/>
            <a:ext cx="3888000" cy="3657600"/>
          </a:xfrm>
        </p:spPr>
        <p:txBody>
          <a:bodyPr/>
          <a:lstStyle/>
          <a:p>
            <a:r>
              <a:rPr lang="ru-RU"/>
              <a:t>Вставка рисунка</a:t>
            </a:r>
          </a:p>
        </p:txBody>
      </p:sp>
    </p:spTree>
    <p:extLst>
      <p:ext uri="{BB962C8B-B14F-4D97-AF65-F5344CB8AC3E}">
        <p14:creationId xmlns:p14="http://schemas.microsoft.com/office/powerpoint/2010/main" val="2503336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3" y="2852936"/>
            <a:ext cx="7490814" cy="3168352"/>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633412" indent="-457200">
              <a:buFont typeface="Arial" panose="020B0604020202020204" pitchFamily="34" charset="0"/>
              <a:buChar char="•"/>
              <a:defRPr lang="ru-RU" sz="2600" kern="1200" dirty="0" smtClean="0">
                <a:solidFill>
                  <a:schemeClr val="tx1"/>
                </a:solidFill>
                <a:latin typeface="+mn-lt"/>
                <a:ea typeface="+mn-ea"/>
                <a:cs typeface="+mn-cs"/>
              </a:defRPr>
            </a:lvl1pPr>
          </a:lstStyle>
          <a:p>
            <a:pPr marL="342900" lvl="0" indent="-166688" algn="l" defTabSz="914400"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spTree>
    <p:extLst>
      <p:ext uri="{BB962C8B-B14F-4D97-AF65-F5344CB8AC3E}">
        <p14:creationId xmlns:p14="http://schemas.microsoft.com/office/powerpoint/2010/main" val="3289441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8" y="246899"/>
            <a:ext cx="4538836" cy="603307"/>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8" y="1844824"/>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8"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3" y="4913048"/>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490555764"/>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1670821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5"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4"/>
            <a:ext cx="4538836" cy="603307"/>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40875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0"/>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5"/>
            <a:ext cx="4464942"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6000" tIns="36000" rIns="36000" bIns="36000"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8" y="2349500"/>
            <a:ext cx="3365500"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2321548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29" y="370114"/>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89"/>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200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3"/>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248012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8"/>
            <a:ext cx="7886700" cy="602414"/>
          </a:xfrm>
        </p:spPr>
        <p:txBody>
          <a:bodyPr lIns="0" tIns="0" rIns="0" bIns="0">
            <a:noAutofit/>
          </a:bodyPr>
          <a:lstStyle>
            <a:lvl1pPr algn="ctr">
              <a:defRPr sz="2800" b="1" cap="all" baseline="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flipH="1">
            <a:off x="628650" y="1536890"/>
            <a:ext cx="7886700" cy="3763885"/>
          </a:xfrm>
          <a:prstGeom prst="snipRound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lvl1pPr marL="633285" indent="-457109">
              <a:buClr>
                <a:srgbClr val="078777"/>
              </a:buClr>
              <a:buFontTx/>
              <a:buChar char="●"/>
              <a:defRPr lang="ru-RU" sz="2600" smtClean="0"/>
            </a:lvl1pPr>
            <a:lvl2pPr marL="514247" indent="-171416">
              <a:buClr>
                <a:srgbClr val="078777"/>
              </a:buClr>
              <a:buFontTx/>
              <a:buChar char="●"/>
              <a:defRPr lang="ru-RU" smtClean="0">
                <a:latin typeface="Arial Narrow" panose="020B0606020202030204" pitchFamily="34" charset="0"/>
              </a:defRPr>
            </a:lvl2pPr>
            <a:lvl3pPr marL="857079" indent="-171416">
              <a:buClr>
                <a:srgbClr val="078777"/>
              </a:buClr>
              <a:buFontTx/>
              <a:buChar char="●"/>
              <a:defRPr lang="ru-RU" smtClean="0">
                <a:latin typeface="Arial Narrow" panose="020B0606020202030204" pitchFamily="34" charset="0"/>
              </a:defRPr>
            </a:lvl3pPr>
            <a:lvl4pPr marL="1199910" indent="-171416">
              <a:buClr>
                <a:srgbClr val="078777"/>
              </a:buClr>
              <a:buFontTx/>
              <a:buChar char="●"/>
              <a:defRPr lang="ru-RU" smtClean="0">
                <a:latin typeface="Arial Narrow" panose="020B0606020202030204" pitchFamily="34" charset="0"/>
              </a:defRPr>
            </a:lvl4pPr>
            <a:lvl5pPr marL="1542741" indent="-171416">
              <a:buClr>
                <a:srgbClr val="078777"/>
              </a:buClr>
              <a:buFontTx/>
              <a:buChar char="●"/>
              <a:defRPr lang="ru-RU" dirty="0">
                <a:latin typeface="Arial Narrow" panose="020B0606020202030204" pitchFamily="34" charset="0"/>
              </a:defRPr>
            </a:lvl5pPr>
          </a:lstStyle>
          <a:p>
            <a:pPr marL="342831" lvl="0" indent="-166655" defTabSz="914217">
              <a:spcAft>
                <a:spcPts val="600"/>
              </a:spcAft>
              <a:buClr>
                <a:srgbClr val="078877"/>
              </a:buClr>
              <a:buChar char="●"/>
            </a:pPr>
            <a:r>
              <a:rPr lang="ru-RU"/>
              <a:t>Образец текста</a:t>
            </a:r>
          </a:p>
          <a:p>
            <a:pPr marL="342831" lvl="1" indent="-166655" defTabSz="914217">
              <a:spcAft>
                <a:spcPts val="600"/>
              </a:spcAft>
              <a:buClr>
                <a:srgbClr val="078877"/>
              </a:buClr>
              <a:buChar char="●"/>
            </a:pPr>
            <a:r>
              <a:rPr lang="ru-RU"/>
              <a:t>Второй уровень</a:t>
            </a:r>
          </a:p>
          <a:p>
            <a:pPr marL="342831" lvl="2" indent="-166655" defTabSz="914217">
              <a:spcAft>
                <a:spcPts val="600"/>
              </a:spcAft>
              <a:buClr>
                <a:srgbClr val="078877"/>
              </a:buClr>
              <a:buChar char="●"/>
            </a:pPr>
            <a:r>
              <a:rPr lang="ru-RU"/>
              <a:t>Третий уровень</a:t>
            </a:r>
          </a:p>
          <a:p>
            <a:pPr marL="342831" lvl="3" indent="-166655" defTabSz="914217">
              <a:spcAft>
                <a:spcPts val="600"/>
              </a:spcAft>
              <a:buClr>
                <a:srgbClr val="078877"/>
              </a:buClr>
              <a:buChar char="●"/>
            </a:pPr>
            <a:r>
              <a:rPr lang="ru-RU"/>
              <a:t>Четвертый уровень</a:t>
            </a:r>
          </a:p>
          <a:p>
            <a:pPr marL="342831" lvl="4" indent="-166655" defTabSz="914217">
              <a:spcAft>
                <a:spcPts val="600"/>
              </a:spcAft>
              <a:buClr>
                <a:srgbClr val="078877"/>
              </a:buClr>
              <a:buChar char="●"/>
            </a:pPr>
            <a:r>
              <a:rPr lang="ru-RU"/>
              <a:t>Пятый уровень</a:t>
            </a:r>
            <a:endParaRPr lang="ru-RU" dirty="0"/>
          </a:p>
        </p:txBody>
      </p:sp>
      <p:sp>
        <p:nvSpPr>
          <p:cNvPr id="7" name="Номер слайда 5">
            <a:extLst>
              <a:ext uri="{FF2B5EF4-FFF2-40B4-BE49-F238E27FC236}">
                <a16:creationId xmlns:a16="http://schemas.microsoft.com/office/drawing/2014/main" id="{8CC05590-56D0-4ADE-91CE-F653CE7BB4F8}"/>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B75B615-1464-43DC-825C-15DD385AEE9F}" type="slidenum">
              <a:rPr lang="ru-RU" altLang="ru-RU" smtClean="0"/>
              <a:pPr/>
              <a:t>‹#›</a:t>
            </a:fld>
            <a:endParaRPr lang="ru-RU" altLang="ru-RU"/>
          </a:p>
        </p:txBody>
      </p:sp>
      <p:pic>
        <p:nvPicPr>
          <p:cNvPr id="8"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6506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608932156"/>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271014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4"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4000" tIns="36000" rIns="360000" bIns="36000" numCol="1" rtlCol="0" anchor="ctr" anchorCtr="0" compatLnSpc="1">
            <a:prstTxWarp prst="textNoShape">
              <a:avLst/>
            </a:prstTxWarp>
            <a:normAutofit/>
          </a:bodyPr>
          <a:lstStyle>
            <a:lvl1pPr>
              <a:defRPr lang="ru-RU" sz="2800" b="1" smtClean="0">
                <a:latin typeface="+mj-lt"/>
              </a:defRPr>
            </a:lvl1pPr>
            <a:lvl2pPr marL="514350" indent="-171450">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0" y="1196975"/>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5"/>
            <a:ext cx="3167062" cy="3300413"/>
          </a:xfrm>
        </p:spPr>
        <p:txBody>
          <a:bodyPr/>
          <a:lstStyle>
            <a:lvl1pPr marL="0" indent="0">
              <a:buNone/>
              <a:defRPr/>
            </a:lvl1pPr>
          </a:lstStyle>
          <a:p>
            <a:r>
              <a:rPr lang="ru-RU"/>
              <a:t>Вставка рисунка</a:t>
            </a:r>
          </a:p>
        </p:txBody>
      </p:sp>
    </p:spTree>
    <p:extLst>
      <p:ext uri="{BB962C8B-B14F-4D97-AF65-F5344CB8AC3E}">
        <p14:creationId xmlns:p14="http://schemas.microsoft.com/office/powerpoint/2010/main" val="902445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cSld name="2_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lang="ru-RU"/>
              <a:t>Образец заголовка</a:t>
            </a:r>
            <a:endParaRPr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3">
            <a:extLst>
              <a:ext uri="{FF2B5EF4-FFF2-40B4-BE49-F238E27FC236}">
                <a16:creationId xmlns:a16="http://schemas.microsoft.com/office/drawing/2014/main" id="{9FF9C3FF-C2D2-457E-8D76-8C979EF6E516}"/>
              </a:ext>
            </a:extLst>
          </p:cNvPr>
          <p:cNvSpPr>
            <a:spLocks noGrp="1"/>
          </p:cNvSpPr>
          <p:nvPr>
            <p:ph type="dt" sz="half" idx="10"/>
          </p:nvPr>
        </p:nvSpPr>
        <p:spPr/>
        <p:txBody>
          <a:bodyPr/>
          <a:lstStyle>
            <a:lvl1pPr>
              <a:defRPr/>
            </a:lvl1pPr>
          </a:lstStyle>
          <a:p>
            <a:pPr>
              <a:defRPr/>
            </a:pPr>
            <a:endParaRPr lang="ru-RU" dirty="0"/>
          </a:p>
        </p:txBody>
      </p:sp>
      <p:sp>
        <p:nvSpPr>
          <p:cNvPr id="6" name="Нижний колонтитул 9">
            <a:extLst>
              <a:ext uri="{FF2B5EF4-FFF2-40B4-BE49-F238E27FC236}">
                <a16:creationId xmlns:a16="http://schemas.microsoft.com/office/drawing/2014/main" id="{19CD9DCE-95BB-4CF9-A7B9-0613C487DE9E}"/>
              </a:ext>
            </a:extLst>
          </p:cNvPr>
          <p:cNvSpPr>
            <a:spLocks noGrp="1"/>
          </p:cNvSpPr>
          <p:nvPr>
            <p:ph type="ftr" sz="quarter" idx="11"/>
          </p:nvPr>
        </p:nvSpPr>
        <p:spPr/>
        <p:txBody>
          <a:bodyPr/>
          <a:lstStyle>
            <a:lvl1pPr>
              <a:defRPr/>
            </a:lvl1pPr>
          </a:lstStyle>
          <a:p>
            <a:pPr>
              <a:defRPr/>
            </a:pPr>
            <a:endParaRPr lang="ru-RU"/>
          </a:p>
        </p:txBody>
      </p:sp>
      <p:sp>
        <p:nvSpPr>
          <p:cNvPr id="7" name="Номер слайда 21">
            <a:extLst>
              <a:ext uri="{FF2B5EF4-FFF2-40B4-BE49-F238E27FC236}">
                <a16:creationId xmlns:a16="http://schemas.microsoft.com/office/drawing/2014/main" id="{AD1B59D9-2397-4788-BB08-195EB4933A4D}"/>
              </a:ext>
            </a:extLst>
          </p:cNvPr>
          <p:cNvSpPr>
            <a:spLocks noGrp="1"/>
          </p:cNvSpPr>
          <p:nvPr>
            <p:ph type="sldNum" sz="quarter" idx="12"/>
          </p:nvPr>
        </p:nvSpPr>
        <p:spPr/>
        <p:txBody>
          <a:bodyPr/>
          <a:lstStyle>
            <a:lvl1pPr>
              <a:defRPr/>
            </a:lvl1pPr>
          </a:lstStyle>
          <a:p>
            <a:fld id="{4A207212-856C-4BBA-87D5-AAB3B59B2C19}" type="slidenum">
              <a:rPr lang="ru-RU" altLang="ru-RU"/>
              <a:pPr/>
              <a:t>‹#›</a:t>
            </a:fld>
            <a:endParaRPr lang="ru-RU" altLang="ru-RU"/>
          </a:p>
        </p:txBody>
      </p:sp>
    </p:spTree>
    <p:extLst>
      <p:ext uri="{BB962C8B-B14F-4D97-AF65-F5344CB8AC3E}">
        <p14:creationId xmlns:p14="http://schemas.microsoft.com/office/powerpoint/2010/main" val="10855887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143001" y="1422124"/>
            <a:ext cx="6858000" cy="2387600"/>
          </a:xfrm>
        </p:spPr>
        <p:txBody>
          <a:bodyPr lIns="0" tIns="0" rIns="0" bIns="0" anchor="ctr" anchorCtr="0">
            <a:noAutofit/>
          </a:bodyPr>
          <a:lstStyle>
            <a:lvl1pPr algn="ctr">
              <a:defRPr sz="36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3" name="Подзаголовок 2"/>
          <p:cNvSpPr>
            <a:spLocks noGrp="1"/>
          </p:cNvSpPr>
          <p:nvPr>
            <p:ph type="subTitle" idx="1"/>
          </p:nvPr>
        </p:nvSpPr>
        <p:spPr>
          <a:xfrm>
            <a:off x="1116217" y="4436879"/>
            <a:ext cx="6858000" cy="5039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marL="0" marR="0" indent="0" algn="ctr" defTabSz="685663" rtl="0" eaLnBrk="1" fontAlgn="base" latinLnBrk="0" hangingPunct="1">
              <a:lnSpc>
                <a:spcPct val="90000"/>
              </a:lnSpc>
              <a:spcBef>
                <a:spcPts val="750"/>
              </a:spcBef>
              <a:spcAft>
                <a:spcPct val="0"/>
              </a:spcAft>
              <a:buClrTx/>
              <a:buSzTx/>
              <a:buFont typeface="Arial" panose="020B0604020202020204" pitchFamily="34" charset="0"/>
              <a:buNone/>
              <a:tabLst/>
              <a:defRPr lang="ru-RU" sz="2400" b="1" u="sng" dirty="0">
                <a:solidFill>
                  <a:srgbClr val="078777"/>
                </a:solidFill>
                <a:latin typeface="Arial Narrow" panose="020B0606020202030204" pitchFamily="34" charset="0"/>
              </a:defRPr>
            </a:lvl1pPr>
          </a:lstStyle>
          <a:p>
            <a:pPr marL="0" marR="0" lvl="0" indent="0" algn="r" defTabSz="685663" rtl="0" eaLnBrk="1" fontAlgn="base" latinLnBrk="0" hangingPunct="1">
              <a:lnSpc>
                <a:spcPct val="90000"/>
              </a:lnSpc>
              <a:spcBef>
                <a:spcPts val="750"/>
              </a:spcBef>
              <a:spcAft>
                <a:spcPct val="0"/>
              </a:spcAft>
              <a:buClrTx/>
              <a:buSzTx/>
              <a:buFont typeface="Arial" panose="020B0604020202020204" pitchFamily="34" charset="0"/>
              <a:buNone/>
              <a:tabLst/>
              <a:defRPr/>
            </a:pPr>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endParaRPr lang="ru-RU" dirty="0"/>
          </a:p>
        </p:txBody>
      </p:sp>
      <p:sp>
        <p:nvSpPr>
          <p:cNvPr id="5" name="Заголовок 1">
            <a:extLst>
              <a:ext uri="{FF2B5EF4-FFF2-40B4-BE49-F238E27FC236}">
                <a16:creationId xmlns:a16="http://schemas.microsoft.com/office/drawing/2014/main" id="{D113D74F-B470-49B0-B338-F59BC2151F8D}"/>
              </a:ext>
            </a:extLst>
          </p:cNvPr>
          <p:cNvSpPr txBox="1">
            <a:spLocks noChangeArrowheads="1"/>
          </p:cNvSpPr>
          <p:nvPr/>
        </p:nvSpPr>
        <p:spPr bwMode="auto">
          <a:xfrm>
            <a:off x="1673146" y="227659"/>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algn="ctr">
              <a:spcBef>
                <a:spcPct val="0"/>
              </a:spcBef>
              <a:buFont typeface="Arial" panose="020B0604020202020204" pitchFamily="34" charset="0"/>
              <a:buNone/>
            </a:pPr>
            <a:r>
              <a:rPr lang="ru-RU" altLang="ru-RU" sz="1400" b="1" dirty="0">
                <a:solidFill>
                  <a:srgbClr val="078777"/>
                </a:solidFill>
              </a:rPr>
              <a:t>ИНСТИТУТ ОБЩЕСТВЕННОГО ЗДОРОВЬЯ </a:t>
            </a:r>
          </a:p>
          <a:p>
            <a:pPr algn="ctr">
              <a:spcBef>
                <a:spcPct val="0"/>
              </a:spcBef>
              <a:buFont typeface="Arial" panose="020B0604020202020204" pitchFamily="34" charset="0"/>
              <a:buNone/>
            </a:pPr>
            <a:r>
              <a:rPr lang="ru-RU" altLang="ru-RU" sz="1400" b="1" dirty="0">
                <a:solidFill>
                  <a:srgbClr val="078777"/>
                </a:solidFill>
              </a:rPr>
              <a:t>ВЫСШАЯ ШКОЛА МЕДИЦИНСКОЙ ГУМАНИТАРИСТИКИ</a:t>
            </a:r>
          </a:p>
        </p:txBody>
      </p:sp>
      <p:pic>
        <p:nvPicPr>
          <p:cNvPr id="6" name="Рисунок 2">
            <a:extLst>
              <a:ext uri="{FF2B5EF4-FFF2-40B4-BE49-F238E27FC236}">
                <a16:creationId xmlns:a16="http://schemas.microsoft.com/office/drawing/2014/main" id="{B2A05617-2DED-4768-8EEE-99D7DFD7107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106993"/>
            <a:ext cx="1224000" cy="115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E77C9901-D682-48EA-BAB5-F35E1B51B92E}"/>
              </a:ext>
            </a:extLst>
          </p:cNvPr>
          <p:cNvSpPr/>
          <p:nvPr/>
        </p:nvSpPr>
        <p:spPr>
          <a:xfrm>
            <a:off x="1673146" y="854573"/>
            <a:ext cx="7128000" cy="258807"/>
          </a:xfrm>
          <a:prstGeom prst="rect">
            <a:avLst/>
          </a:prstGeom>
        </p:spPr>
        <p:txBody>
          <a:bodyPr wrap="square" lIns="0" tIns="0" rIns="0" bIns="0">
            <a:noAutofit/>
          </a:bodyPr>
          <a:lstStyle/>
          <a:p>
            <a:pPr>
              <a:lnSpc>
                <a:spcPct val="115000"/>
              </a:lnSpc>
              <a:tabLst>
                <a:tab pos="2628374" algn="l"/>
              </a:tabLst>
            </a:pPr>
            <a:r>
              <a:rPr lang="ru-RU" sz="1600" b="1" dirty="0">
                <a:solidFill>
                  <a:srgbClr val="078777"/>
                </a:solidFill>
                <a:latin typeface="+mj-lt"/>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DB3EB5C4-8132-43E6-8092-C42537889A31}"/>
              </a:ext>
            </a:extLst>
          </p:cNvPr>
          <p:cNvSpPr/>
          <p:nvPr/>
        </p:nvSpPr>
        <p:spPr>
          <a:xfrm flipV="1">
            <a:off x="1673146" y="766317"/>
            <a:ext cx="7128000" cy="36001"/>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ru-RU"/>
          </a:p>
        </p:txBody>
      </p:sp>
      <p:sp>
        <p:nvSpPr>
          <p:cNvPr id="11" name="Текст 10"/>
          <p:cNvSpPr>
            <a:spLocks noGrp="1"/>
          </p:cNvSpPr>
          <p:nvPr>
            <p:ph type="body" sz="quarter" idx="11"/>
          </p:nvPr>
        </p:nvSpPr>
        <p:spPr>
          <a:xfrm>
            <a:off x="1116216" y="5444757"/>
            <a:ext cx="6912362" cy="503121"/>
          </a:xfrm>
        </p:spPr>
        <p:txBody>
          <a:bodyPr/>
          <a:lstStyle>
            <a:lvl1pPr algn="ctr">
              <a:buNone/>
              <a:defRPr sz="2800" b="1">
                <a:solidFill>
                  <a:srgbClr val="078777"/>
                </a:solidFill>
              </a:defRPr>
            </a:lvl1pPr>
          </a:lstStyle>
          <a:p>
            <a:pPr lvl="0"/>
            <a:r>
              <a:rPr lang="ru-RU"/>
              <a:t>Образец текста</a:t>
            </a:r>
          </a:p>
        </p:txBody>
      </p:sp>
    </p:spTree>
    <p:extLst>
      <p:ext uri="{BB962C8B-B14F-4D97-AF65-F5344CB8AC3E}">
        <p14:creationId xmlns:p14="http://schemas.microsoft.com/office/powerpoint/2010/main" val="1935779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8"/>
            <a:ext cx="7886700" cy="602414"/>
          </a:xfrm>
        </p:spPr>
        <p:txBody>
          <a:bodyPr lIns="0" tIns="0" rIns="0" bIns="0">
            <a:noAutofit/>
          </a:bodyPr>
          <a:lstStyle>
            <a:lvl1pPr algn="ctr">
              <a:defRPr sz="2800" b="1" cap="all" baseline="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flipH="1">
            <a:off x="628650" y="1536890"/>
            <a:ext cx="7886700" cy="3763885"/>
          </a:xfrm>
          <a:prstGeom prst="snipRound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lvl1pPr marL="633285" indent="-457109">
              <a:buClr>
                <a:srgbClr val="078777"/>
              </a:buClr>
              <a:buFontTx/>
              <a:buChar char="●"/>
              <a:defRPr lang="ru-RU" sz="2600" smtClean="0"/>
            </a:lvl1pPr>
            <a:lvl2pPr marL="514247" indent="-171416">
              <a:buClr>
                <a:srgbClr val="078777"/>
              </a:buClr>
              <a:buFontTx/>
              <a:buChar char="●"/>
              <a:defRPr lang="ru-RU" smtClean="0">
                <a:latin typeface="Arial Narrow" panose="020B0606020202030204" pitchFamily="34" charset="0"/>
              </a:defRPr>
            </a:lvl2pPr>
            <a:lvl3pPr marL="857079" indent="-171416">
              <a:buClr>
                <a:srgbClr val="078777"/>
              </a:buClr>
              <a:buFontTx/>
              <a:buChar char="●"/>
              <a:defRPr lang="ru-RU" smtClean="0">
                <a:latin typeface="Arial Narrow" panose="020B0606020202030204" pitchFamily="34" charset="0"/>
              </a:defRPr>
            </a:lvl3pPr>
            <a:lvl4pPr marL="1199910" indent="-171416">
              <a:buClr>
                <a:srgbClr val="078777"/>
              </a:buClr>
              <a:buFontTx/>
              <a:buChar char="●"/>
              <a:defRPr lang="ru-RU" smtClean="0">
                <a:latin typeface="Arial Narrow" panose="020B0606020202030204" pitchFamily="34" charset="0"/>
              </a:defRPr>
            </a:lvl4pPr>
            <a:lvl5pPr marL="1542741" indent="-171416">
              <a:buClr>
                <a:srgbClr val="078777"/>
              </a:buClr>
              <a:buFontTx/>
              <a:buChar char="●"/>
              <a:defRPr lang="ru-RU" dirty="0">
                <a:latin typeface="Arial Narrow" panose="020B0606020202030204" pitchFamily="34" charset="0"/>
              </a:defRPr>
            </a:lvl5pPr>
          </a:lstStyle>
          <a:p>
            <a:pPr marL="342831" lvl="0" indent="-166655" defTabSz="914217">
              <a:spcAft>
                <a:spcPts val="600"/>
              </a:spcAft>
              <a:buClr>
                <a:srgbClr val="078877"/>
              </a:buClr>
              <a:buChar char="●"/>
            </a:pPr>
            <a:r>
              <a:rPr lang="ru-RU"/>
              <a:t>Образец текста</a:t>
            </a:r>
          </a:p>
          <a:p>
            <a:pPr marL="342831" lvl="1" indent="-166655" defTabSz="914217">
              <a:spcAft>
                <a:spcPts val="600"/>
              </a:spcAft>
              <a:buClr>
                <a:srgbClr val="078877"/>
              </a:buClr>
              <a:buChar char="●"/>
            </a:pPr>
            <a:r>
              <a:rPr lang="ru-RU"/>
              <a:t>Второй уровень</a:t>
            </a:r>
          </a:p>
          <a:p>
            <a:pPr marL="342831" lvl="2" indent="-166655" defTabSz="914217">
              <a:spcAft>
                <a:spcPts val="600"/>
              </a:spcAft>
              <a:buClr>
                <a:srgbClr val="078877"/>
              </a:buClr>
              <a:buChar char="●"/>
            </a:pPr>
            <a:r>
              <a:rPr lang="ru-RU"/>
              <a:t>Третий уровень</a:t>
            </a:r>
          </a:p>
          <a:p>
            <a:pPr marL="342831" lvl="3" indent="-166655" defTabSz="914217">
              <a:spcAft>
                <a:spcPts val="600"/>
              </a:spcAft>
              <a:buClr>
                <a:srgbClr val="078877"/>
              </a:buClr>
              <a:buChar char="●"/>
            </a:pPr>
            <a:r>
              <a:rPr lang="ru-RU"/>
              <a:t>Четвертый уровень</a:t>
            </a:r>
          </a:p>
          <a:p>
            <a:pPr marL="342831" lvl="4" indent="-166655" defTabSz="914217">
              <a:spcAft>
                <a:spcPts val="600"/>
              </a:spcAft>
              <a:buClr>
                <a:srgbClr val="078877"/>
              </a:buClr>
              <a:buChar char="●"/>
            </a:pPr>
            <a:r>
              <a:rPr lang="ru-RU"/>
              <a:t>Пятый уровень</a:t>
            </a:r>
            <a:endParaRPr lang="ru-RU" dirty="0"/>
          </a:p>
        </p:txBody>
      </p:sp>
      <p:sp>
        <p:nvSpPr>
          <p:cNvPr id="7" name="Номер слайда 5">
            <a:extLst>
              <a:ext uri="{FF2B5EF4-FFF2-40B4-BE49-F238E27FC236}">
                <a16:creationId xmlns:a16="http://schemas.microsoft.com/office/drawing/2014/main" id="{8CC05590-56D0-4ADE-91CE-F653CE7BB4F8}"/>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2C400AE3-AE6C-4E1D-856A-1FE8E6523B8A}" type="slidenum">
              <a:rPr lang="ru-RU" altLang="ru-RU" smtClean="0"/>
              <a:pPr/>
              <a:t>‹#›</a:t>
            </a:fld>
            <a:endParaRPr lang="ru-RU" altLang="ru-RU"/>
          </a:p>
        </p:txBody>
      </p:sp>
    </p:spTree>
    <p:extLst>
      <p:ext uri="{BB962C8B-B14F-4D97-AF65-F5344CB8AC3E}">
        <p14:creationId xmlns:p14="http://schemas.microsoft.com/office/powerpoint/2010/main" val="21622706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4" y="2852937"/>
            <a:ext cx="7490814" cy="3168351"/>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633285" indent="-457109">
              <a:buFont typeface="Arial" panose="020B0604020202020204" pitchFamily="34" charset="0"/>
              <a:buChar char="•"/>
              <a:defRPr lang="ru-RU" sz="2600" kern="1200" dirty="0" smtClean="0">
                <a:solidFill>
                  <a:schemeClr val="tx1"/>
                </a:solidFill>
                <a:latin typeface="+mn-lt"/>
                <a:ea typeface="+mn-ea"/>
                <a:cs typeface="+mn-cs"/>
              </a:defRPr>
            </a:lvl1pPr>
          </a:lstStyle>
          <a:p>
            <a:pPr marL="342831" lvl="0" indent="-166655" algn="l" defTabSz="914217"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spTree>
    <p:extLst>
      <p:ext uri="{BB962C8B-B14F-4D97-AF65-F5344CB8AC3E}">
        <p14:creationId xmlns:p14="http://schemas.microsoft.com/office/powerpoint/2010/main" val="12983150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4"/>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514247" indent="-514247">
              <a:buClr>
                <a:srgbClr val="078777"/>
              </a:buClr>
              <a:buFont typeface="+mj-lt"/>
              <a:buAutoNum type="arabicPeriod"/>
              <a:defRPr lang="ru-RU" sz="2800" b="0" smtClean="0">
                <a:latin typeface="+mj-lt"/>
              </a:defRPr>
            </a:lvl1pPr>
            <a:lvl2pPr marL="857079" indent="-514247">
              <a:buClr>
                <a:srgbClr val="078777"/>
              </a:buClr>
              <a:buFont typeface="+mj-lt"/>
              <a:buAutoNum type="arabicPeriod"/>
              <a:defRPr lang="ru-RU" sz="2800" smtClean="0">
                <a:solidFill>
                  <a:schemeClr val="tx1">
                    <a:tint val="75000"/>
                  </a:schemeClr>
                </a:solidFill>
                <a:latin typeface="+mj-lt"/>
              </a:defRPr>
            </a:lvl2pPr>
          </a:lstStyle>
          <a:p>
            <a:pPr marL="431914" lvl="0" indent="-431914" defTabSz="251950">
              <a:spcBef>
                <a:spcPts val="1200"/>
              </a:spcBef>
              <a:spcAft>
                <a:spcPts val="0"/>
              </a:spcAft>
              <a:buClr>
                <a:srgbClr val="078877"/>
              </a:buClr>
              <a:buFont typeface="+mj-lt"/>
              <a:buAutoNum type="arabicPeriod"/>
            </a:pPr>
            <a:r>
              <a:rPr lang="ru-RU"/>
              <a:t>Образец текста</a:t>
            </a:r>
          </a:p>
          <a:p>
            <a:pPr marL="431914" lvl="1" indent="-431914" defTabSz="25195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1" y="635635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7978" tIns="107978" rIns="107978" bIns="107978"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247" lvl="0" indent="-514247" algn="ctr" fontAlgn="auto">
              <a:spcBef>
                <a:spcPct val="0"/>
              </a:spcBef>
              <a:spcAft>
                <a:spcPts val="0"/>
              </a:spcAft>
              <a:buClr>
                <a:srgbClr val="28645A"/>
              </a:buClr>
            </a:pPr>
            <a:r>
              <a:rPr lang="ru-RU"/>
              <a:t>Образец текста</a:t>
            </a:r>
          </a:p>
        </p:txBody>
      </p:sp>
    </p:spTree>
    <p:extLst>
      <p:ext uri="{BB962C8B-B14F-4D97-AF65-F5344CB8AC3E}">
        <p14:creationId xmlns:p14="http://schemas.microsoft.com/office/powerpoint/2010/main" val="41938275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2"/>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5993" tIns="35993" rIns="35993" bIns="35993"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7" y="2483645"/>
            <a:ext cx="3888000" cy="3657600"/>
          </a:xfrm>
        </p:spPr>
        <p:txBody>
          <a:bodyPr/>
          <a:lstStyle/>
          <a:p>
            <a:r>
              <a:rPr lang="ru-RU"/>
              <a:t>Вставка рисунка</a:t>
            </a:r>
          </a:p>
        </p:txBody>
      </p:sp>
    </p:spTree>
    <p:extLst>
      <p:ext uri="{BB962C8B-B14F-4D97-AF65-F5344CB8AC3E}">
        <p14:creationId xmlns:p14="http://schemas.microsoft.com/office/powerpoint/2010/main" val="24379109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9" y="246900"/>
            <a:ext cx="4538836" cy="603306"/>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9" y="184482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9"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4" y="4913049"/>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2631399810"/>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6143781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6"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6"/>
            <a:ext cx="4538836" cy="603306"/>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45889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4" y="2852937"/>
            <a:ext cx="7490814" cy="3168351"/>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633285" indent="-457109">
              <a:buFont typeface="Arial" panose="020B0604020202020204" pitchFamily="34" charset="0"/>
              <a:buChar char="•"/>
              <a:defRPr lang="ru-RU" sz="2600" kern="1200" dirty="0" smtClean="0">
                <a:solidFill>
                  <a:schemeClr val="tx1"/>
                </a:solidFill>
                <a:latin typeface="+mn-lt"/>
                <a:ea typeface="+mn-ea"/>
                <a:cs typeface="+mn-cs"/>
              </a:defRPr>
            </a:lvl1pPr>
          </a:lstStyle>
          <a:p>
            <a:pPr marL="342831" lvl="0" indent="-166655" algn="l" defTabSz="914217"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pic>
        <p:nvPicPr>
          <p:cNvPr id="8"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74228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5"/>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52611" y="115306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52355"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defRPr lang="ru-RU" sz="2800" kern="1200" dirty="0" smtClean="0">
                <a:solidFill>
                  <a:schemeClr val="tx1"/>
                </a:solidFill>
                <a:latin typeface="Arial Narrow" panose="020B0606020202030204" pitchFamily="34" charset="0"/>
                <a:ea typeface="+mn-ea"/>
                <a:cs typeface="+mn-cs"/>
              </a:defRPr>
            </a:lvl1pPr>
          </a:lstStyle>
          <a:p>
            <a:pPr lvl="0"/>
            <a:r>
              <a:rPr lang="ru-RU"/>
              <a:t>Образец текста</a:t>
            </a:r>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11593" y="117952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87273" indent="-285693">
              <a:defRPr lang="ru-RU" sz="2800" kern="1200" dirty="0" smtClean="0">
                <a:solidFill>
                  <a:schemeClr val="tx1"/>
                </a:solidFill>
                <a:latin typeface="Arial Narrow" panose="020B0606020202030204" pitchFamily="34" charset="0"/>
                <a:ea typeface="+mn-ea"/>
                <a:cs typeface="+mn-cs"/>
              </a:defRPr>
            </a:lvl1pPr>
          </a:lstStyle>
          <a:p>
            <a:pPr marL="352355" lvl="0"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pPr>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3955160274"/>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208CC98D-1960-47D7-BB6A-A8FBFC63199F}"/>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40117145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1"/>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6"/>
            <a:ext cx="4464943"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5993" tIns="35993" rIns="35993" bIns="35993"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9" y="2349500"/>
            <a:ext cx="3365501"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D3FFF12-ABE2-4311-89E2-F76E7AEA1439}" type="slidenum">
              <a:rPr lang="ru-RU" altLang="ru-RU" smtClean="0"/>
              <a:pPr/>
              <a:t>‹#›</a:t>
            </a:fld>
            <a:endParaRPr lang="ru-RU" altLang="ru-RU"/>
          </a:p>
        </p:txBody>
      </p:sp>
    </p:spTree>
    <p:extLst>
      <p:ext uri="{BB962C8B-B14F-4D97-AF65-F5344CB8AC3E}">
        <p14:creationId xmlns:p14="http://schemas.microsoft.com/office/powerpoint/2010/main" val="35485498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30" y="370115"/>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90"/>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195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5"/>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3046392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162288903"/>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8868178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5"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3971" tIns="35993" rIns="359928" bIns="35993" numCol="1" rtlCol="0" anchor="ctr" anchorCtr="0" compatLnSpc="1">
            <a:prstTxWarp prst="textNoShape">
              <a:avLst/>
            </a:prstTxWarp>
            <a:normAutofit/>
          </a:bodyPr>
          <a:lstStyle>
            <a:lvl1pPr>
              <a:defRPr lang="ru-RU" sz="2800" b="1" smtClean="0">
                <a:latin typeface="+mj-lt"/>
              </a:defRPr>
            </a:lvl1pPr>
            <a:lvl2pPr marL="514247" indent="-171416">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1" y="1196976"/>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6"/>
            <a:ext cx="3167062" cy="3300414"/>
          </a:xfrm>
        </p:spPr>
        <p:txBody>
          <a:bodyPr/>
          <a:lstStyle>
            <a:lvl1pPr marL="0" indent="0">
              <a:buNone/>
              <a:defRPr/>
            </a:lvl1pPr>
          </a:lstStyle>
          <a:p>
            <a:r>
              <a:rPr lang="ru-RU"/>
              <a:t>Вставка рисунка</a:t>
            </a:r>
          </a:p>
        </p:txBody>
      </p:sp>
    </p:spTree>
    <p:extLst>
      <p:ext uri="{BB962C8B-B14F-4D97-AF65-F5344CB8AC3E}">
        <p14:creationId xmlns:p14="http://schemas.microsoft.com/office/powerpoint/2010/main" val="36854733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lang="ru-RU"/>
              <a:t>Образец заголовка</a:t>
            </a:r>
            <a:endParaRPr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a:t>Образец подзаголовка</a:t>
            </a:r>
            <a:endParaRPr lang="en-US"/>
          </a:p>
        </p:txBody>
      </p:sp>
      <p:sp>
        <p:nvSpPr>
          <p:cNvPr id="6" name="Дата 6"/>
          <p:cNvSpPr>
            <a:spLocks noGrp="1"/>
          </p:cNvSpPr>
          <p:nvPr>
            <p:ph type="dt" sz="half" idx="10"/>
          </p:nvPr>
        </p:nvSpPr>
        <p:spPr/>
        <p:txBody>
          <a:bodyPr/>
          <a:lstStyle>
            <a:lvl1pPr>
              <a:defRPr/>
            </a:lvl1pPr>
            <a:extLst/>
          </a:lstStyle>
          <a:p>
            <a:pPr>
              <a:defRPr/>
            </a:pPr>
            <a:endParaRPr lang="ru-RU" dirty="0"/>
          </a:p>
        </p:txBody>
      </p:sp>
      <p:sp>
        <p:nvSpPr>
          <p:cNvPr id="7" name="Нижний колонтитул 19"/>
          <p:cNvSpPr>
            <a:spLocks noGrp="1"/>
          </p:cNvSpPr>
          <p:nvPr>
            <p:ph type="ftr" sz="quarter" idx="11"/>
          </p:nvPr>
        </p:nvSpPr>
        <p:spPr/>
        <p:txBody>
          <a:bodyPr/>
          <a:lstStyle>
            <a:lvl1pPr>
              <a:defRPr/>
            </a:lvl1pPr>
            <a:extLst/>
          </a:lstStyle>
          <a:p>
            <a:pPr>
              <a:defRPr/>
            </a:pPr>
            <a:endParaRPr lang="ru-RU"/>
          </a:p>
        </p:txBody>
      </p:sp>
      <p:sp>
        <p:nvSpPr>
          <p:cNvPr id="8" name="Номер слайда 9"/>
          <p:cNvSpPr>
            <a:spLocks noGrp="1"/>
          </p:cNvSpPr>
          <p:nvPr>
            <p:ph type="sldNum" sz="quarter" idx="12"/>
          </p:nvPr>
        </p:nvSpPr>
        <p:spPr/>
        <p:txBody>
          <a:bodyPr/>
          <a:lstStyle>
            <a:lvl1pPr>
              <a:defRPr/>
            </a:lvl1pPr>
          </a:lstStyle>
          <a:p>
            <a:fld id="{66727CC1-B356-4CB9-AEB6-BE20B2BE18A2}" type="slidenum">
              <a:rPr lang="ru-RU" altLang="ru-RU"/>
              <a:pPr/>
              <a:t>‹#›</a:t>
            </a:fld>
            <a:endParaRPr lang="ru-RU" altLang="ru-RU"/>
          </a:p>
        </p:txBody>
      </p:sp>
    </p:spTree>
    <p:extLst>
      <p:ext uri="{BB962C8B-B14F-4D97-AF65-F5344CB8AC3E}">
        <p14:creationId xmlns:p14="http://schemas.microsoft.com/office/powerpoint/2010/main" val="1983143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4"/>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514247" indent="-514247">
              <a:buClr>
                <a:srgbClr val="078777"/>
              </a:buClr>
              <a:buFont typeface="+mj-lt"/>
              <a:buAutoNum type="arabicPeriod"/>
              <a:defRPr lang="ru-RU" sz="2800" b="0" smtClean="0">
                <a:latin typeface="+mj-lt"/>
              </a:defRPr>
            </a:lvl1pPr>
            <a:lvl2pPr marL="857079" indent="-514247">
              <a:buClr>
                <a:srgbClr val="078777"/>
              </a:buClr>
              <a:buFont typeface="+mj-lt"/>
              <a:buAutoNum type="arabicPeriod"/>
              <a:defRPr lang="ru-RU" sz="2800" smtClean="0">
                <a:solidFill>
                  <a:schemeClr val="tx1">
                    <a:tint val="75000"/>
                  </a:schemeClr>
                </a:solidFill>
                <a:latin typeface="+mj-lt"/>
              </a:defRPr>
            </a:lvl2pPr>
          </a:lstStyle>
          <a:p>
            <a:pPr marL="431914" lvl="0" indent="-431914" defTabSz="251950">
              <a:spcBef>
                <a:spcPts val="1200"/>
              </a:spcBef>
              <a:spcAft>
                <a:spcPts val="0"/>
              </a:spcAft>
              <a:buClr>
                <a:srgbClr val="078877"/>
              </a:buClr>
              <a:buFont typeface="+mj-lt"/>
              <a:buAutoNum type="arabicPeriod"/>
            </a:pPr>
            <a:r>
              <a:rPr lang="ru-RU"/>
              <a:t>Образец текста</a:t>
            </a:r>
          </a:p>
          <a:p>
            <a:pPr marL="431914" lvl="1" indent="-431914" defTabSz="25195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1" y="635635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7978" tIns="107978" rIns="107978" bIns="107978"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247" lvl="0" indent="-514247" algn="ctr" fontAlgn="auto">
              <a:spcBef>
                <a:spcPct val="0"/>
              </a:spcBef>
              <a:spcAft>
                <a:spcPts val="0"/>
              </a:spcAft>
              <a:buClr>
                <a:srgbClr val="28645A"/>
              </a:buClr>
            </a:pPr>
            <a:r>
              <a:rPr lang="ru-RU"/>
              <a:t>Образец текста</a:t>
            </a:r>
          </a:p>
        </p:txBody>
      </p:sp>
      <p:pic>
        <p:nvPicPr>
          <p:cNvPr id="9"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665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2"/>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5993" tIns="35993" rIns="35993" bIns="35993"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7" y="2483645"/>
            <a:ext cx="3888000" cy="3657600"/>
          </a:xfrm>
        </p:spPr>
        <p:txBody>
          <a:bodyPr/>
          <a:lstStyle/>
          <a:p>
            <a:r>
              <a:rPr lang="ru-RU"/>
              <a:t>Вставка рисунка</a:t>
            </a:r>
          </a:p>
        </p:txBody>
      </p:sp>
      <p:pic>
        <p:nvPicPr>
          <p:cNvPr id="9" name="Рисунок 8">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577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9" y="246900"/>
            <a:ext cx="4538836" cy="603306"/>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9" y="184482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9"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4" y="4913049"/>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3421078521"/>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9"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705493874"/>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942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6"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6"/>
            <a:ext cx="4538836" cy="603306"/>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9"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5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5"/>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52611" y="115306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52355"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defRPr lang="ru-RU" sz="2800" kern="1200" dirty="0" smtClean="0">
                <a:solidFill>
                  <a:schemeClr val="tx1"/>
                </a:solidFill>
                <a:latin typeface="Arial Narrow" panose="020B0606020202030204" pitchFamily="34" charset="0"/>
                <a:ea typeface="+mn-ea"/>
                <a:cs typeface="+mn-cs"/>
              </a:defRPr>
            </a:lvl1pPr>
          </a:lstStyle>
          <a:p>
            <a:pPr lvl="0"/>
            <a:r>
              <a:rPr lang="ru-RU"/>
              <a:t>Образец текста</a:t>
            </a:r>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11593" y="117952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87273" indent="-285693">
              <a:defRPr lang="ru-RU" sz="2800" kern="1200" dirty="0" smtClean="0">
                <a:solidFill>
                  <a:schemeClr val="tx1"/>
                </a:solidFill>
                <a:latin typeface="Arial Narrow" panose="020B0606020202030204" pitchFamily="34" charset="0"/>
                <a:ea typeface="+mn-ea"/>
                <a:cs typeface="+mn-cs"/>
              </a:defRPr>
            </a:lvl1pPr>
          </a:lstStyle>
          <a:p>
            <a:pPr marL="352355" lvl="0"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pPr>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1728473546"/>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208CC98D-1960-47D7-BB6A-A8FBFC63199F}"/>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10"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3584494623"/>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1947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1"/>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6"/>
            <a:ext cx="4464943"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5993" tIns="35993" rIns="35993" bIns="35993"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9" y="2349500"/>
            <a:ext cx="3365501"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8"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0053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4" cstate="print">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7"/>
            <a:ext cx="7886700" cy="1335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755577" y="1988841"/>
            <a:ext cx="7886700" cy="410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1" y="6356352"/>
            <a:ext cx="2057400" cy="365124"/>
          </a:xfrm>
          <a:prstGeom prst="rect">
            <a:avLst/>
          </a:prstGeom>
        </p:spPr>
        <p:txBody>
          <a:bodyPr vert="horz" lIns="91422" tIns="45711" rIns="91422" bIns="45711"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2"/>
            <a:ext cx="3086100" cy="365124"/>
          </a:xfrm>
          <a:prstGeom prst="rect">
            <a:avLst/>
          </a:prstGeom>
        </p:spPr>
        <p:txBody>
          <a:bodyPr vert="horz" lIns="91422" tIns="45711" rIns="91422" bIns="45711"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1" y="6356352"/>
            <a:ext cx="2057400" cy="365124"/>
          </a:xfrm>
          <a:prstGeom prst="rect">
            <a:avLst/>
          </a:prstGeom>
        </p:spPr>
        <p:txBody>
          <a:bodyPr vert="horz" lIns="91422" tIns="45711" rIns="91422" bIns="45711" rtlCol="0" anchor="ctr"/>
          <a:lstStyle>
            <a:lvl1pPr algn="r" eaLnBrk="1" fontAlgn="auto" hangingPunct="1">
              <a:spcBef>
                <a:spcPts val="0"/>
              </a:spcBef>
              <a:spcAft>
                <a:spcPts val="0"/>
              </a:spcAft>
              <a:defRPr sz="900">
                <a:solidFill>
                  <a:schemeClr val="tx1">
                    <a:tint val="75000"/>
                  </a:schemeClr>
                </a:solidFill>
                <a:latin typeface="+mn-lt"/>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4154065590"/>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 id="2147483922" r:id="rId12"/>
    <p:sldLayoutId id="2147483924" r:id="rId13"/>
    <p:sldLayoutId id="2147483925" r:id="rId14"/>
    <p:sldLayoutId id="2147483926" r:id="rId15"/>
    <p:sldLayoutId id="2147483927" r:id="rId16"/>
    <p:sldLayoutId id="2147483928" r:id="rId17"/>
    <p:sldLayoutId id="2147483929" r:id="rId18"/>
    <p:sldLayoutId id="2147483930" r:id="rId19"/>
    <p:sldLayoutId id="2147483931" r:id="rId20"/>
    <p:sldLayoutId id="2147483932" r:id="rId21"/>
    <p:sldLayoutId id="2147483933" r:id="rId22"/>
  </p:sldLayoutIdLst>
  <p:hf hdr="0" dt="0"/>
  <p:txStyles>
    <p:titleStyle>
      <a:lvl1pPr algn="ctr" defTabSz="685663" rtl="0" eaLnBrk="1" fontAlgn="base" hangingPunct="1">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109"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217"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326"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434"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16" indent="-171416" algn="l" defTabSz="68566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247" indent="-171416" algn="l" defTabSz="68566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079" indent="-171416" algn="l" defTabSz="68566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199910"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2741"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573"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9pPr>
    </p:bodyStyle>
    <p:otherStyle>
      <a:defPPr>
        <a:defRPr lang="ru-RU"/>
      </a:defPPr>
      <a:lvl1pPr marL="0" algn="l" defTabSz="685663" rtl="0" eaLnBrk="1" latinLnBrk="0" hangingPunct="1">
        <a:defRPr sz="1300" kern="1200">
          <a:solidFill>
            <a:schemeClr val="tx1"/>
          </a:solidFill>
          <a:latin typeface="+mn-lt"/>
          <a:ea typeface="+mn-ea"/>
          <a:cs typeface="+mn-cs"/>
        </a:defRPr>
      </a:lvl1pPr>
      <a:lvl2pPr marL="342831" algn="l" defTabSz="685663" rtl="0" eaLnBrk="1" latinLnBrk="0" hangingPunct="1">
        <a:defRPr sz="1300" kern="1200">
          <a:solidFill>
            <a:schemeClr val="tx1"/>
          </a:solidFill>
          <a:latin typeface="+mn-lt"/>
          <a:ea typeface="+mn-ea"/>
          <a:cs typeface="+mn-cs"/>
        </a:defRPr>
      </a:lvl2pPr>
      <a:lvl3pPr marL="685663" algn="l" defTabSz="685663" rtl="0" eaLnBrk="1" latinLnBrk="0" hangingPunct="1">
        <a:defRPr sz="1300" kern="1200">
          <a:solidFill>
            <a:schemeClr val="tx1"/>
          </a:solidFill>
          <a:latin typeface="+mn-lt"/>
          <a:ea typeface="+mn-ea"/>
          <a:cs typeface="+mn-cs"/>
        </a:defRPr>
      </a:lvl3pPr>
      <a:lvl4pPr marL="1028494" algn="l" defTabSz="685663" rtl="0" eaLnBrk="1" latinLnBrk="0" hangingPunct="1">
        <a:defRPr sz="1300" kern="1200">
          <a:solidFill>
            <a:schemeClr val="tx1"/>
          </a:solidFill>
          <a:latin typeface="+mn-lt"/>
          <a:ea typeface="+mn-ea"/>
          <a:cs typeface="+mn-cs"/>
        </a:defRPr>
      </a:lvl4pPr>
      <a:lvl5pPr marL="1371326" algn="l" defTabSz="685663" rtl="0" eaLnBrk="1" latinLnBrk="0" hangingPunct="1">
        <a:defRPr sz="1300" kern="1200">
          <a:solidFill>
            <a:schemeClr val="tx1"/>
          </a:solidFill>
          <a:latin typeface="+mn-lt"/>
          <a:ea typeface="+mn-ea"/>
          <a:cs typeface="+mn-cs"/>
        </a:defRPr>
      </a:lvl5pPr>
      <a:lvl6pPr marL="1714157" algn="l" defTabSz="685663" rtl="0" eaLnBrk="1" latinLnBrk="0" hangingPunct="1">
        <a:defRPr sz="1300" kern="1200">
          <a:solidFill>
            <a:schemeClr val="tx1"/>
          </a:solidFill>
          <a:latin typeface="+mn-lt"/>
          <a:ea typeface="+mn-ea"/>
          <a:cs typeface="+mn-cs"/>
        </a:defRPr>
      </a:lvl6pPr>
      <a:lvl7pPr marL="2056989" algn="l" defTabSz="685663" rtl="0" eaLnBrk="1" latinLnBrk="0" hangingPunct="1">
        <a:defRPr sz="1300" kern="1200">
          <a:solidFill>
            <a:schemeClr val="tx1"/>
          </a:solidFill>
          <a:latin typeface="+mn-lt"/>
          <a:ea typeface="+mn-ea"/>
          <a:cs typeface="+mn-cs"/>
        </a:defRPr>
      </a:lvl7pPr>
      <a:lvl8pPr marL="2399820" algn="l" defTabSz="685663" rtl="0" eaLnBrk="1" latinLnBrk="0" hangingPunct="1">
        <a:defRPr sz="1300" kern="1200">
          <a:solidFill>
            <a:schemeClr val="tx1"/>
          </a:solidFill>
          <a:latin typeface="+mn-lt"/>
          <a:ea typeface="+mn-ea"/>
          <a:cs typeface="+mn-cs"/>
        </a:defRPr>
      </a:lvl8pPr>
      <a:lvl9pPr marL="2742651" algn="l" defTabSz="685663"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7"/>
            <a:ext cx="7886700" cy="1335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755577" y="1988841"/>
            <a:ext cx="7886700" cy="410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1" y="6356352"/>
            <a:ext cx="2057400" cy="365124"/>
          </a:xfrm>
          <a:prstGeom prst="rect">
            <a:avLst/>
          </a:prstGeom>
        </p:spPr>
        <p:txBody>
          <a:bodyPr vert="horz" lIns="91422" tIns="45711" rIns="91422" bIns="45711"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2"/>
            <a:ext cx="3086100" cy="365124"/>
          </a:xfrm>
          <a:prstGeom prst="rect">
            <a:avLst/>
          </a:prstGeom>
        </p:spPr>
        <p:txBody>
          <a:bodyPr vert="horz" lIns="91422" tIns="45711" rIns="91422" bIns="45711"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1" y="6356352"/>
            <a:ext cx="2057400" cy="365124"/>
          </a:xfrm>
          <a:prstGeom prst="rect">
            <a:avLst/>
          </a:prstGeom>
        </p:spPr>
        <p:txBody>
          <a:bodyPr vert="horz" lIns="91422" tIns="45711" rIns="91422" bIns="45711" rtlCol="0" anchor="ctr"/>
          <a:lstStyle>
            <a:lvl1pPr algn="r" eaLnBrk="1" fontAlgn="auto" hangingPunct="1">
              <a:spcBef>
                <a:spcPts val="0"/>
              </a:spcBef>
              <a:spcAft>
                <a:spcPts val="0"/>
              </a:spcAft>
              <a:defRPr sz="900">
                <a:solidFill>
                  <a:schemeClr val="tx1">
                    <a:tint val="75000"/>
                  </a:schemeClr>
                </a:solidFill>
                <a:latin typeface="+mn-lt"/>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1277783014"/>
      </p:ext>
    </p:extLst>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 id="2147483947" r:id="rId13"/>
  </p:sldLayoutIdLst>
  <p:hf hdr="0" dt="0"/>
  <p:txStyles>
    <p:titleStyle>
      <a:lvl1pPr algn="ctr" defTabSz="685663" rtl="0" eaLnBrk="1" fontAlgn="base" hangingPunct="1">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109"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217"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326"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434"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16" indent="-171416" algn="l" defTabSz="68566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247" indent="-171416" algn="l" defTabSz="68566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079" indent="-171416" algn="l" defTabSz="68566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199910"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2741"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573"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9pPr>
    </p:bodyStyle>
    <p:otherStyle>
      <a:defPPr>
        <a:defRPr lang="ru-RU"/>
      </a:defPPr>
      <a:lvl1pPr marL="0" algn="l" defTabSz="685663" rtl="0" eaLnBrk="1" latinLnBrk="0" hangingPunct="1">
        <a:defRPr sz="1300" kern="1200">
          <a:solidFill>
            <a:schemeClr val="tx1"/>
          </a:solidFill>
          <a:latin typeface="+mn-lt"/>
          <a:ea typeface="+mn-ea"/>
          <a:cs typeface="+mn-cs"/>
        </a:defRPr>
      </a:lvl1pPr>
      <a:lvl2pPr marL="342831" algn="l" defTabSz="685663" rtl="0" eaLnBrk="1" latinLnBrk="0" hangingPunct="1">
        <a:defRPr sz="1300" kern="1200">
          <a:solidFill>
            <a:schemeClr val="tx1"/>
          </a:solidFill>
          <a:latin typeface="+mn-lt"/>
          <a:ea typeface="+mn-ea"/>
          <a:cs typeface="+mn-cs"/>
        </a:defRPr>
      </a:lvl2pPr>
      <a:lvl3pPr marL="685663" algn="l" defTabSz="685663" rtl="0" eaLnBrk="1" latinLnBrk="0" hangingPunct="1">
        <a:defRPr sz="1300" kern="1200">
          <a:solidFill>
            <a:schemeClr val="tx1"/>
          </a:solidFill>
          <a:latin typeface="+mn-lt"/>
          <a:ea typeface="+mn-ea"/>
          <a:cs typeface="+mn-cs"/>
        </a:defRPr>
      </a:lvl3pPr>
      <a:lvl4pPr marL="1028494" algn="l" defTabSz="685663" rtl="0" eaLnBrk="1" latinLnBrk="0" hangingPunct="1">
        <a:defRPr sz="1300" kern="1200">
          <a:solidFill>
            <a:schemeClr val="tx1"/>
          </a:solidFill>
          <a:latin typeface="+mn-lt"/>
          <a:ea typeface="+mn-ea"/>
          <a:cs typeface="+mn-cs"/>
        </a:defRPr>
      </a:lvl4pPr>
      <a:lvl5pPr marL="1371326" algn="l" defTabSz="685663" rtl="0" eaLnBrk="1" latinLnBrk="0" hangingPunct="1">
        <a:defRPr sz="1300" kern="1200">
          <a:solidFill>
            <a:schemeClr val="tx1"/>
          </a:solidFill>
          <a:latin typeface="+mn-lt"/>
          <a:ea typeface="+mn-ea"/>
          <a:cs typeface="+mn-cs"/>
        </a:defRPr>
      </a:lvl5pPr>
      <a:lvl6pPr marL="1714157" algn="l" defTabSz="685663" rtl="0" eaLnBrk="1" latinLnBrk="0" hangingPunct="1">
        <a:defRPr sz="1300" kern="1200">
          <a:solidFill>
            <a:schemeClr val="tx1"/>
          </a:solidFill>
          <a:latin typeface="+mn-lt"/>
          <a:ea typeface="+mn-ea"/>
          <a:cs typeface="+mn-cs"/>
        </a:defRPr>
      </a:lvl6pPr>
      <a:lvl7pPr marL="2056989" algn="l" defTabSz="685663" rtl="0" eaLnBrk="1" latinLnBrk="0" hangingPunct="1">
        <a:defRPr sz="1300" kern="1200">
          <a:solidFill>
            <a:schemeClr val="tx1"/>
          </a:solidFill>
          <a:latin typeface="+mn-lt"/>
          <a:ea typeface="+mn-ea"/>
          <a:cs typeface="+mn-cs"/>
        </a:defRPr>
      </a:lvl7pPr>
      <a:lvl8pPr marL="2399820" algn="l" defTabSz="685663" rtl="0" eaLnBrk="1" latinLnBrk="0" hangingPunct="1">
        <a:defRPr sz="1300" kern="1200">
          <a:solidFill>
            <a:schemeClr val="tx1"/>
          </a:solidFill>
          <a:latin typeface="+mn-lt"/>
          <a:ea typeface="+mn-ea"/>
          <a:cs typeface="+mn-cs"/>
        </a:defRPr>
      </a:lvl8pPr>
      <a:lvl9pPr marL="2742651" algn="l" defTabSz="685663"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4077072"/>
            <a:ext cx="7920000" cy="503939"/>
          </a:xfrm>
        </p:spPr>
        <p:txBody>
          <a:bodyPr rtlCol="0">
            <a:noAutofit/>
          </a:bodyPr>
          <a:lstStyle/>
          <a:p>
            <a:pPr algn="r" eaLnBrk="1" fontAlgn="auto" hangingPunct="1">
              <a:spcBef>
                <a:spcPts val="0"/>
              </a:spcBef>
              <a:spcAft>
                <a:spcPts val="0"/>
              </a:spcAft>
              <a:buFont typeface="Wingdings 2"/>
              <a:buNone/>
              <a:defRPr/>
            </a:pPr>
            <a:r>
              <a:rPr lang="ru-RU" sz="2800" dirty="0"/>
              <a:t>Лекция </a:t>
            </a:r>
            <a:r>
              <a:rPr lang="ru-RU" sz="2800" dirty="0" smtClean="0"/>
              <a:t>10</a:t>
            </a:r>
            <a:endParaRPr lang="ru-RU" sz="2800" dirty="0"/>
          </a:p>
        </p:txBody>
      </p:sp>
      <p:sp>
        <p:nvSpPr>
          <p:cNvPr id="2" name="Текст 1">
            <a:extLst>
              <a:ext uri="{FF2B5EF4-FFF2-40B4-BE49-F238E27FC236}">
                <a16:creationId xmlns:a16="http://schemas.microsoft.com/office/drawing/2014/main" id="{18651024-1D71-4E38-BD7C-B90DECB5A185}"/>
              </a:ext>
            </a:extLst>
          </p:cNvPr>
          <p:cNvSpPr>
            <a:spLocks noGrp="1"/>
          </p:cNvSpPr>
          <p:nvPr>
            <p:ph type="body" sz="quarter" idx="11"/>
          </p:nvPr>
        </p:nvSpPr>
        <p:spPr>
          <a:xfrm>
            <a:off x="683568" y="4797152"/>
            <a:ext cx="7920000" cy="555571"/>
          </a:xfrm>
        </p:spPr>
        <p:txBody>
          <a:bodyPr lIns="0" tIns="0" rIns="0" bIns="0">
            <a:noAutofit/>
          </a:bodyPr>
          <a:lstStyle/>
          <a:p>
            <a:pPr marL="0" indent="0">
              <a:spcBef>
                <a:spcPts val="0"/>
              </a:spcBef>
            </a:pPr>
            <a:r>
              <a:rPr lang="ru-RU" sz="3600" dirty="0" smtClean="0"/>
              <a:t>Гражданско-правовая ответственность субъектов обращения лекарственных средств</a:t>
            </a:r>
            <a:endParaRPr lang="ru-RU" sz="3600" dirty="0"/>
          </a:p>
        </p:txBody>
      </p:sp>
      <p:sp>
        <p:nvSpPr>
          <p:cNvPr id="10" name="Подзаголовок 2">
            <a:extLst>
              <a:ext uri="{FF2B5EF4-FFF2-40B4-BE49-F238E27FC236}">
                <a16:creationId xmlns:a16="http://schemas.microsoft.com/office/drawing/2014/main" id="{FE9F52B0-85B5-434C-B6D3-BAD5936AB4D3}"/>
              </a:ext>
            </a:extLst>
          </p:cNvPr>
          <p:cNvSpPr>
            <a:spLocks noGrp="1" noChangeArrowheads="1"/>
          </p:cNvSpPr>
          <p:nvPr>
            <p:ph type="ctrTitle"/>
          </p:nvPr>
        </p:nvSpPr>
        <p:spPr>
          <a:xfrm>
            <a:off x="612000" y="1422400"/>
            <a:ext cx="7920000" cy="2387600"/>
          </a:xfrm>
        </p:spPr>
        <p:txBody>
          <a:bodyPr/>
          <a:lstStyle/>
          <a:p>
            <a:r>
              <a:rPr lang="ru-RU" altLang="ru-RU" sz="2800" b="0" dirty="0"/>
              <a:t>ЛЕКЦИИ по дисциплине</a:t>
            </a:r>
            <a:br>
              <a:rPr lang="ru-RU" altLang="ru-RU" sz="2800" b="0" dirty="0"/>
            </a:br>
            <a:r>
              <a:rPr lang="ru-RU" altLang="ru-RU" sz="2800" b="0" dirty="0"/>
              <a:t>«Правовое обеспечение профессиональной деятельности» </a:t>
            </a:r>
            <a:br>
              <a:rPr lang="ru-RU" altLang="ru-RU" sz="2800" b="0" dirty="0"/>
            </a:br>
            <a:r>
              <a:rPr lang="ru-RU" altLang="ru-RU" sz="2800" b="0" dirty="0"/>
              <a:t>для специальности Фармация </a:t>
            </a:r>
            <a:br>
              <a:rPr lang="ru-RU" altLang="ru-RU" sz="2800" b="0" dirty="0"/>
            </a:br>
            <a:r>
              <a:rPr lang="ru-RU" altLang="ru-RU" sz="2800" b="0" dirty="0"/>
              <a:t/>
            </a:r>
            <a:br>
              <a:rPr lang="ru-RU" altLang="ru-RU" sz="2800" b="0" dirty="0"/>
            </a:br>
            <a:endParaRPr lang="ru-RU" altLang="ru-RU" sz="2800" b="0" dirty="0">
              <a:solidFill>
                <a:srgbClr val="078777"/>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0000" y="288000"/>
            <a:ext cx="6984000" cy="720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sz="2400" dirty="0" smtClean="0"/>
              <a:t>Объем возмещения вреда здоровью</a:t>
            </a:r>
            <a:endParaRPr lang="ru-RU" sz="2400" dirty="0"/>
          </a:p>
        </p:txBody>
      </p:sp>
      <p:sp>
        <p:nvSpPr>
          <p:cNvPr id="17411" name="Объект 2"/>
          <p:cNvSpPr>
            <a:spLocks noGrp="1"/>
          </p:cNvSpPr>
          <p:nvPr>
            <p:ph idx="1"/>
          </p:nvPr>
        </p:nvSpPr>
        <p:spPr>
          <a:xfrm flipH="1">
            <a:off x="792000" y="1556792"/>
            <a:ext cx="7560000" cy="4536504"/>
          </a:xfrm>
          <a:prstGeom prst="snip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endParaRPr lang="ru-RU" altLang="ru-RU" sz="2000" dirty="0" smtClean="0"/>
          </a:p>
          <a:p>
            <a:pPr marL="519112" indent="-342900" algn="just" defTabSz="914400">
              <a:spcBef>
                <a:spcPts val="0"/>
              </a:spcBef>
              <a:spcAft>
                <a:spcPts val="600"/>
              </a:spcAft>
              <a:buClr>
                <a:srgbClr val="078877"/>
              </a:buClr>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При причинении гражданину увечья или ином повреждении его здоровья возмещению подлежит утраченный потерпевшим заработок (доход), который он имел либо определенно мог иметь, а также дополнительно понесенные расходы, вызванные повреждением здоровья, в том числе расходы на лечение, дополнительное питание, приобретение лекарств, протезирование, посторонний уход, санаторно-курортное лечение, приобретение специальных транспортных средств, подготовку к другой профессии, если установлено, что потерпевший нуждается в этих видах помощи и ухода и не имеет права на их </a:t>
            </a:r>
            <a:r>
              <a:rPr lang="ru-RU" altLang="ru-RU" sz="2000" dirty="0" smtClean="0"/>
              <a:t>бесплатное получение</a:t>
            </a:r>
            <a:r>
              <a:rPr lang="ru-RU" altLang="ru-RU" sz="2000" dirty="0"/>
              <a:t>.</a:t>
            </a:r>
            <a:r>
              <a:rPr lang="ru-RU" altLang="ru-RU" sz="2000" dirty="0" smtClean="0"/>
              <a:t/>
            </a:r>
            <a:br>
              <a:rPr lang="ru-RU" altLang="ru-RU" sz="2000" dirty="0" smtClean="0"/>
            </a:br>
            <a:endParaRPr lang="ru-RU" altLang="ru-RU" sz="2000" dirty="0"/>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10</a:t>
            </a:fld>
            <a:endParaRPr lang="ru-RU" altLang="ru-RU"/>
          </a:p>
        </p:txBody>
      </p:sp>
    </p:spTree>
    <p:extLst>
      <p:ext uri="{BB962C8B-B14F-4D97-AF65-F5344CB8AC3E}">
        <p14:creationId xmlns:p14="http://schemas.microsoft.com/office/powerpoint/2010/main" val="1182906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365128"/>
            <a:ext cx="7183710" cy="602414"/>
          </a:xfrm>
        </p:spPr>
        <p:txBody>
          <a:bodyPr/>
          <a:lstStyle/>
          <a:p>
            <a:r>
              <a:rPr lang="ru-RU" dirty="0"/>
              <a:t>Возмещение вреда лицам, понесшим ущерб в результате смерти кормильца</a:t>
            </a:r>
          </a:p>
        </p:txBody>
      </p:sp>
      <p:sp>
        <p:nvSpPr>
          <p:cNvPr id="3" name="Объект 2"/>
          <p:cNvSpPr>
            <a:spLocks noGrp="1"/>
          </p:cNvSpPr>
          <p:nvPr>
            <p:ph idx="1"/>
          </p:nvPr>
        </p:nvSpPr>
        <p:spPr>
          <a:xfrm flipH="1">
            <a:off x="628650" y="1536890"/>
            <a:ext cx="7886700" cy="4484398"/>
          </a:xfrm>
        </p:spPr>
        <p:txBody>
          <a:bodyPr/>
          <a:lstStyle/>
          <a:p>
            <a:pPr algn="just"/>
            <a:r>
              <a:rPr lang="ru-RU" sz="2000" dirty="0"/>
              <a:t>нетрудоспособные лица, состоявшие на иждивении умершего или имевшие ко дню его смерти право на получение от него содержания;</a:t>
            </a:r>
          </a:p>
          <a:p>
            <a:pPr algn="just"/>
            <a:r>
              <a:rPr lang="ru-RU" sz="2000" dirty="0" smtClean="0"/>
              <a:t>ребенок </a:t>
            </a:r>
            <a:r>
              <a:rPr lang="ru-RU" sz="2000" dirty="0"/>
              <a:t>умершего, родившийся после его смерти</a:t>
            </a:r>
            <a:r>
              <a:rPr lang="ru-RU" sz="2000" dirty="0" smtClean="0"/>
              <a:t>;</a:t>
            </a:r>
          </a:p>
          <a:p>
            <a:pPr algn="just"/>
            <a:r>
              <a:rPr lang="ru-RU" sz="2000" dirty="0"/>
              <a:t>один из родителей, супруг либо другой член семьи независимо от его трудоспособности, который не работает и занят уходом за находившимися на иждивении умершего его детьми, внуками, братьями и сестрами, не достигшими четырнадцати лет либо хотя и достигшими указанного возраста, но по заключению медицинских органов нуждающимися по состоянию здоровья в постороннем уходе;</a:t>
            </a:r>
          </a:p>
          <a:p>
            <a:pPr algn="just"/>
            <a:r>
              <a:rPr lang="ru-RU" sz="2000" dirty="0" smtClean="0"/>
              <a:t>лица</a:t>
            </a:r>
            <a:r>
              <a:rPr lang="ru-RU" sz="2000" dirty="0"/>
              <a:t>, состоявшие на иждивении умершего и ставшие нетрудоспособными в течение пяти лет после его смерти.</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11</a:t>
            </a:fld>
            <a:endParaRPr lang="ru-RU" altLang="ru-RU"/>
          </a:p>
        </p:txBody>
      </p:sp>
    </p:spTree>
    <p:extLst>
      <p:ext uri="{BB962C8B-B14F-4D97-AF65-F5344CB8AC3E}">
        <p14:creationId xmlns:p14="http://schemas.microsoft.com/office/powerpoint/2010/main" val="1368506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Компенсация морального вреда</a:t>
            </a:r>
            <a:endParaRPr lang="ru-RU" dirty="0"/>
          </a:p>
        </p:txBody>
      </p:sp>
      <p:sp>
        <p:nvSpPr>
          <p:cNvPr id="3" name="Объект 2"/>
          <p:cNvSpPr>
            <a:spLocks noGrp="1"/>
          </p:cNvSpPr>
          <p:nvPr>
            <p:ph idx="1"/>
          </p:nvPr>
        </p:nvSpPr>
        <p:spPr>
          <a:xfrm flipH="1">
            <a:off x="628650" y="1536890"/>
            <a:ext cx="7886700" cy="4556406"/>
          </a:xfrm>
        </p:spPr>
        <p:txBody>
          <a:bodyPr/>
          <a:lstStyle/>
          <a:p>
            <a:pPr algn="just"/>
            <a:r>
              <a:rPr lang="ru-RU" sz="2000" dirty="0"/>
              <a:t>Размер компенсации морального вреда определяется судом в зависимости от характера причиненных потерпевшему физических и нравственных страданий, а также степени вины </a:t>
            </a:r>
            <a:r>
              <a:rPr lang="ru-RU" sz="2000" dirty="0" err="1"/>
              <a:t>причинителя</a:t>
            </a:r>
            <a:r>
              <a:rPr lang="ru-RU" sz="2000" dirty="0"/>
              <a:t> вреда в случаях, когда вина является основанием возмещения вреда. При определении размера компенсации вреда должны учитываться требования разумности и справедливости.</a:t>
            </a:r>
          </a:p>
          <a:p>
            <a:pPr algn="just"/>
            <a:r>
              <a:rPr lang="ru-RU" sz="2000" dirty="0" smtClean="0"/>
              <a:t>Характер </a:t>
            </a:r>
            <a:r>
              <a:rPr lang="ru-RU" sz="2000" dirty="0"/>
              <a:t>физических и нравственных страданий оценивается судом с учетом фактических обстоятельств, при которых был причинен моральный вред, и индивидуальных особенностей потерпевшего.</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12</a:t>
            </a:fld>
            <a:endParaRPr lang="ru-RU" altLang="ru-RU"/>
          </a:p>
        </p:txBody>
      </p:sp>
    </p:spTree>
    <p:extLst>
      <p:ext uri="{BB962C8B-B14F-4D97-AF65-F5344CB8AC3E}">
        <p14:creationId xmlns:p14="http://schemas.microsoft.com/office/powerpoint/2010/main" val="68123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Гражданское судопроизводство</a:t>
            </a:r>
            <a:endParaRPr lang="ru-RU" dirty="0"/>
          </a:p>
        </p:txBody>
      </p:sp>
      <p:sp>
        <p:nvSpPr>
          <p:cNvPr id="3" name="Объект 2"/>
          <p:cNvSpPr>
            <a:spLocks noGrp="1"/>
          </p:cNvSpPr>
          <p:nvPr>
            <p:ph idx="1"/>
          </p:nvPr>
        </p:nvSpPr>
        <p:spPr>
          <a:xfrm flipH="1">
            <a:off x="628650" y="1536890"/>
            <a:ext cx="7886700" cy="4412390"/>
          </a:xfrm>
        </p:spPr>
        <p:txBody>
          <a:bodyPr/>
          <a:lstStyle/>
          <a:p>
            <a:pPr algn="just"/>
            <a:r>
              <a:rPr lang="ru-RU" sz="2000" dirty="0"/>
              <a:t>Защиту нарушенных </a:t>
            </a:r>
            <a:r>
              <a:rPr lang="ru-RU" sz="2000" dirty="0" smtClean="0"/>
              <a:t>гражданских </a:t>
            </a:r>
            <a:r>
              <a:rPr lang="ru-RU" sz="2000" dirty="0"/>
              <a:t>прав осуществляет </a:t>
            </a:r>
            <a:r>
              <a:rPr lang="ru-RU" sz="2000" dirty="0" smtClean="0"/>
              <a:t>суд (арбитражный суд) в соответствии со своей компетенцией.</a:t>
            </a:r>
          </a:p>
          <a:p>
            <a:pPr algn="just"/>
            <a:r>
              <a:rPr lang="ru-RU" sz="2000" dirty="0"/>
              <a:t>Заинтересованное лицо вправе в порядке, установленном законодательством о гражданском судопроизводстве, обратиться в суд за защитой нарушенных либо оспариваемых прав, свобод или законных интересов. </a:t>
            </a:r>
            <a:endParaRPr lang="ru-RU" sz="2000" dirty="0" smtClean="0"/>
          </a:p>
          <a:p>
            <a:pPr algn="just"/>
            <a:r>
              <a:rPr lang="ru-RU" sz="2000" dirty="0" smtClean="0"/>
              <a:t>Заявление </a:t>
            </a:r>
            <a:r>
              <a:rPr lang="ru-RU" sz="2000" dirty="0"/>
              <a:t>подается в суд после соблюдения претензионного или иного досудебного порядка урегулирования спора, если это предусмотрено федеральным законом для данной категории споров</a:t>
            </a:r>
            <a:r>
              <a:rPr lang="ru-RU" sz="2000" dirty="0" smtClean="0"/>
              <a:t>.</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13</a:t>
            </a:fld>
            <a:endParaRPr lang="ru-RU" altLang="ru-RU"/>
          </a:p>
        </p:txBody>
      </p:sp>
    </p:spTree>
    <p:extLst>
      <p:ext uri="{BB962C8B-B14F-4D97-AF65-F5344CB8AC3E}">
        <p14:creationId xmlns:p14="http://schemas.microsoft.com/office/powerpoint/2010/main" val="1658101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Гражданское судопроизводство</a:t>
            </a:r>
            <a:endParaRPr lang="ru-RU" dirty="0"/>
          </a:p>
        </p:txBody>
      </p:sp>
      <p:sp>
        <p:nvSpPr>
          <p:cNvPr id="3" name="Объект 2"/>
          <p:cNvSpPr>
            <a:spLocks noGrp="1"/>
          </p:cNvSpPr>
          <p:nvPr>
            <p:ph idx="1"/>
          </p:nvPr>
        </p:nvSpPr>
        <p:spPr>
          <a:xfrm flipH="1">
            <a:off x="628650" y="1536890"/>
            <a:ext cx="7886700" cy="4412390"/>
          </a:xfrm>
        </p:spPr>
        <p:txBody>
          <a:bodyPr/>
          <a:lstStyle/>
          <a:p>
            <a:pPr algn="just"/>
            <a:r>
              <a:rPr lang="ru-RU" sz="2000" dirty="0"/>
              <a:t>Суд возбуждает гражданское дело по заявлению лица, обратившегося за защитой своих прав, свобод и законных интересов</a:t>
            </a:r>
            <a:r>
              <a:rPr lang="ru-RU" sz="2000" dirty="0" smtClean="0"/>
              <a:t>.</a:t>
            </a:r>
          </a:p>
          <a:p>
            <a:pPr algn="just"/>
            <a:r>
              <a:rPr lang="ru-RU" sz="2000" dirty="0"/>
              <a:t>Сторонами в гражданском судопроизводстве являются истец и ответчик.</a:t>
            </a:r>
          </a:p>
          <a:p>
            <a:pPr algn="just"/>
            <a:r>
              <a:rPr lang="ru-RU" sz="2000" dirty="0" smtClean="0"/>
              <a:t>Иск </a:t>
            </a:r>
            <a:r>
              <a:rPr lang="ru-RU" sz="2000" dirty="0"/>
              <a:t>предъявляется в суд по месту жительства ответчика. Иск к организации предъявляется в суд по адресу организации. В установленных законом случаях (защита прав потребителей и др.) иск может предъявляться по месту жительства истца</a:t>
            </a:r>
            <a:r>
              <a:rPr lang="ru-RU" sz="2000" dirty="0" smtClean="0"/>
              <a:t>.</a:t>
            </a:r>
          </a:p>
          <a:p>
            <a:pPr algn="just"/>
            <a:r>
              <a:rPr lang="ru-RU" sz="2000" dirty="0"/>
              <a:t>Истец вправе изменить основание или предмет иска, увеличить или уменьшить размер исковых требований либо отказаться от иска, ответчик вправе признать иск, стороны могут окончить дело мировым соглашением.</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14</a:t>
            </a:fld>
            <a:endParaRPr lang="ru-RU" altLang="ru-RU"/>
          </a:p>
        </p:txBody>
      </p:sp>
    </p:spTree>
    <p:extLst>
      <p:ext uri="{BB962C8B-B14F-4D97-AF65-F5344CB8AC3E}">
        <p14:creationId xmlns:p14="http://schemas.microsoft.com/office/powerpoint/2010/main" val="595210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Гражданское судопроизводство</a:t>
            </a:r>
            <a:endParaRPr lang="ru-RU" dirty="0"/>
          </a:p>
        </p:txBody>
      </p:sp>
      <p:sp>
        <p:nvSpPr>
          <p:cNvPr id="3" name="Объект 2"/>
          <p:cNvSpPr>
            <a:spLocks noGrp="1"/>
          </p:cNvSpPr>
          <p:nvPr>
            <p:ph idx="1"/>
          </p:nvPr>
        </p:nvSpPr>
        <p:spPr>
          <a:xfrm flipH="1">
            <a:off x="628650" y="1536890"/>
            <a:ext cx="7886700" cy="4412390"/>
          </a:xfrm>
        </p:spPr>
        <p:txBody>
          <a:bodyPr/>
          <a:lstStyle/>
          <a:p>
            <a:pPr algn="just"/>
            <a:r>
              <a:rPr lang="ru-RU" sz="2000" dirty="0"/>
              <a:t>Каждая сторона должна доказать те обстоятельства, на которые она ссылается как на основания своих требований и </a:t>
            </a:r>
            <a:r>
              <a:rPr lang="ru-RU" sz="2000" dirty="0" smtClean="0"/>
              <a:t>возражений.</a:t>
            </a:r>
          </a:p>
          <a:p>
            <a:pPr algn="just"/>
            <a:r>
              <a:rPr lang="ru-RU" sz="2000" dirty="0"/>
              <a:t>Доказательствами по делу являются полученные в предусмотренном законом порядке сведения о фактах, на основе которых суд устанавливает наличие или отсутствие обстоятельств, обосновывающих требования и возражения сторон, а также иных обстоятельств, имеющих значение для правильного рассмотрения и разрешения </a:t>
            </a:r>
            <a:r>
              <a:rPr lang="ru-RU" sz="2000" dirty="0" smtClean="0"/>
              <a:t>дела. Эти </a:t>
            </a:r>
            <a:r>
              <a:rPr lang="ru-RU" sz="2000" dirty="0"/>
              <a:t>сведения могут быть получены из объяснений сторон и третьих лиц, показаний свидетелей, письменных и вещественных доказательств, аудио- и видеозаписей, заключений экспертов.</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15</a:t>
            </a:fld>
            <a:endParaRPr lang="ru-RU" altLang="ru-RU"/>
          </a:p>
        </p:txBody>
      </p:sp>
    </p:spTree>
    <p:extLst>
      <p:ext uri="{BB962C8B-B14F-4D97-AF65-F5344CB8AC3E}">
        <p14:creationId xmlns:p14="http://schemas.microsoft.com/office/powerpoint/2010/main" val="2262330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Судебные расходы</a:t>
            </a:r>
            <a:endParaRPr lang="ru-RU" dirty="0"/>
          </a:p>
        </p:txBody>
      </p:sp>
      <p:sp>
        <p:nvSpPr>
          <p:cNvPr id="3" name="Объект 2"/>
          <p:cNvSpPr>
            <a:spLocks noGrp="1"/>
          </p:cNvSpPr>
          <p:nvPr>
            <p:ph idx="1"/>
          </p:nvPr>
        </p:nvSpPr>
        <p:spPr/>
        <p:txBody>
          <a:bodyPr/>
          <a:lstStyle/>
          <a:p>
            <a:pPr algn="just"/>
            <a:r>
              <a:rPr lang="ru-RU" sz="2000" dirty="0"/>
              <a:t>Судебные расходы состоят из государственной пошлины и издержек, связанных с рассмотрением дела</a:t>
            </a:r>
            <a:r>
              <a:rPr lang="ru-RU" sz="2000" dirty="0" smtClean="0"/>
              <a:t>.</a:t>
            </a:r>
          </a:p>
          <a:p>
            <a:pPr algn="just"/>
            <a:r>
              <a:rPr lang="ru-RU" sz="2000" dirty="0"/>
              <a:t>Стороне, в пользу которой состоялось решение суда, суд присуждает возместить с другой стороны все понесенные по делу судебные </a:t>
            </a:r>
            <a:r>
              <a:rPr lang="ru-RU" sz="2000" dirty="0" smtClean="0"/>
              <a:t>расходы.</a:t>
            </a:r>
            <a:endParaRPr lang="ru-RU" sz="2000" dirty="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16</a:t>
            </a:fld>
            <a:endParaRPr lang="ru-RU" altLang="ru-RU"/>
          </a:p>
        </p:txBody>
      </p:sp>
    </p:spTree>
    <p:extLst>
      <p:ext uri="{BB962C8B-B14F-4D97-AF65-F5344CB8AC3E}">
        <p14:creationId xmlns:p14="http://schemas.microsoft.com/office/powerpoint/2010/main" val="2908293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76289" y="288000"/>
            <a:ext cx="4591422" cy="54871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dirty="0"/>
              <a:t>Сроки исковой давности</a:t>
            </a:r>
            <a:endParaRPr lang="ru-RU" dirty="0"/>
          </a:p>
        </p:txBody>
      </p:sp>
      <p:sp>
        <p:nvSpPr>
          <p:cNvPr id="3" name="Объект 2"/>
          <p:cNvSpPr>
            <a:spLocks noGrp="1"/>
          </p:cNvSpPr>
          <p:nvPr>
            <p:ph idx="1"/>
          </p:nvPr>
        </p:nvSpPr>
        <p:spPr>
          <a:xfrm flipH="1">
            <a:off x="628650" y="2204863"/>
            <a:ext cx="7886700" cy="1584177"/>
          </a:xfr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342900" indent="-166688"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300" b="1" dirty="0"/>
              <a:t>Общий срок давности равен 3 годам. </a:t>
            </a:r>
            <a:r>
              <a:rPr lang="ru-RU" altLang="ru-RU" sz="2300" dirty="0"/>
              <a:t>Специальные сроки могут быть большей продолжительности и сокращенные. </a:t>
            </a:r>
          </a:p>
          <a:p>
            <a:pPr marL="342900" indent="-166688"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300" b="1" dirty="0"/>
              <a:t>Нормы об исковой давности </a:t>
            </a:r>
            <a:r>
              <a:rPr lang="ru-RU" altLang="ru-RU" sz="2300" dirty="0"/>
              <a:t>носят императивный характер и не могут быть изменены соглашением сторон.</a:t>
            </a:r>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17</a:t>
            </a:fld>
            <a:endParaRPr lang="ru-RU" altLang="ru-RU"/>
          </a:p>
        </p:txBody>
      </p:sp>
      <p:sp>
        <p:nvSpPr>
          <p:cNvPr id="5" name="Прямоугольник 4">
            <a:extLst>
              <a:ext uri="{FF2B5EF4-FFF2-40B4-BE49-F238E27FC236}">
                <a16:creationId xmlns:a16="http://schemas.microsoft.com/office/drawing/2014/main" id="{FAC04581-8957-4BB1-AEC6-AAC9E33A5E13}"/>
              </a:ext>
            </a:extLst>
          </p:cNvPr>
          <p:cNvSpPr/>
          <p:nvPr/>
        </p:nvSpPr>
        <p:spPr>
          <a:xfrm>
            <a:off x="1007604" y="908720"/>
            <a:ext cx="7128792" cy="857710"/>
          </a:xfrm>
          <a:prstGeom prst="rect">
            <a:avLst/>
          </a:prstGeo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p>
            <a:pPr algn="ctr" defTabSz="685663" eaLnBrk="1" hangingPunct="1">
              <a:lnSpc>
                <a:spcPct val="90000"/>
              </a:lnSpc>
              <a:spcBef>
                <a:spcPts val="0"/>
              </a:spcBef>
            </a:pPr>
            <a:r>
              <a:rPr lang="ru-RU" sz="2200" b="1" i="1" dirty="0">
                <a:solidFill>
                  <a:srgbClr val="078777"/>
                </a:solidFill>
                <a:latin typeface="Arial Narrow" panose="020B0606020202030204" pitchFamily="34" charset="0"/>
                <a:ea typeface="+mj-ea"/>
                <a:cs typeface="Arial" panose="020B0604020202020204" pitchFamily="34" charset="0"/>
              </a:rPr>
              <a:t>Это период времени, в течение которого лицо вправе требовать принудительной защиты своего права.</a:t>
            </a:r>
          </a:p>
        </p:txBody>
      </p:sp>
      <p:grpSp>
        <p:nvGrpSpPr>
          <p:cNvPr id="14" name="Группа 13">
            <a:extLst>
              <a:ext uri="{FF2B5EF4-FFF2-40B4-BE49-F238E27FC236}">
                <a16:creationId xmlns:a16="http://schemas.microsoft.com/office/drawing/2014/main" id="{0E3DBC83-F6D3-46FE-AE3E-03142D069D46}"/>
              </a:ext>
            </a:extLst>
          </p:cNvPr>
          <p:cNvGrpSpPr/>
          <p:nvPr/>
        </p:nvGrpSpPr>
        <p:grpSpPr>
          <a:xfrm>
            <a:off x="2245335" y="3790536"/>
            <a:ext cx="4653331" cy="2562521"/>
            <a:chOff x="2558823" y="3790536"/>
            <a:chExt cx="4653331" cy="2562521"/>
          </a:xfrm>
        </p:grpSpPr>
        <p:pic>
          <p:nvPicPr>
            <p:cNvPr id="7" name="Рисунок 6">
              <a:extLst>
                <a:ext uri="{FF2B5EF4-FFF2-40B4-BE49-F238E27FC236}">
                  <a16:creationId xmlns:a16="http://schemas.microsoft.com/office/drawing/2014/main" id="{D254B908-C384-43E9-8876-9F2E549EF2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473028">
              <a:off x="2558823" y="3790536"/>
              <a:ext cx="3512193" cy="2386340"/>
            </a:xfrm>
            <a:prstGeom prst="rect">
              <a:avLst/>
            </a:prstGeom>
          </p:spPr>
        </p:pic>
        <p:pic>
          <p:nvPicPr>
            <p:cNvPr id="13" name="Рисунок 12">
              <a:extLst>
                <a:ext uri="{FF2B5EF4-FFF2-40B4-BE49-F238E27FC236}">
                  <a16:creationId xmlns:a16="http://schemas.microsoft.com/office/drawing/2014/main" id="{8B0E4A86-8A86-4ACD-BFE1-C160C424CA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60000">
              <a:off x="5224003" y="5027623"/>
              <a:ext cx="1988151" cy="1325434"/>
            </a:xfrm>
            <a:prstGeom prst="rect">
              <a:avLst/>
            </a:prstGeom>
          </p:spPr>
        </p:pic>
      </p:grpSp>
    </p:spTree>
    <p:extLst>
      <p:ext uri="{BB962C8B-B14F-4D97-AF65-F5344CB8AC3E}">
        <p14:creationId xmlns:p14="http://schemas.microsoft.com/office/powerpoint/2010/main" val="163878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Исполнительное производство</a:t>
            </a:r>
            <a:br>
              <a:rPr lang="ru-RU" dirty="0" smtClean="0"/>
            </a:br>
            <a:r>
              <a:rPr lang="ru-RU" dirty="0" smtClean="0"/>
              <a:t>(осуществляется федеральной службой судебных приставов)</a:t>
            </a:r>
            <a:endParaRPr lang="ru-RU" dirty="0"/>
          </a:p>
        </p:txBody>
      </p:sp>
      <p:sp>
        <p:nvSpPr>
          <p:cNvPr id="3" name="Объект 2"/>
          <p:cNvSpPr>
            <a:spLocks noGrp="1"/>
          </p:cNvSpPr>
          <p:nvPr>
            <p:ph idx="1"/>
          </p:nvPr>
        </p:nvSpPr>
        <p:spPr/>
        <p:txBody>
          <a:bodyPr/>
          <a:lstStyle/>
          <a:p>
            <a:pPr algn="just"/>
            <a:r>
              <a:rPr lang="ru-RU" sz="2400" dirty="0" smtClean="0"/>
              <a:t>Выдача исполнительного листа судом.</a:t>
            </a:r>
          </a:p>
          <a:p>
            <a:pPr algn="just"/>
            <a:r>
              <a:rPr lang="ru-RU" sz="2400" dirty="0" smtClean="0"/>
              <a:t>Установление срока для добровольного исполнения.</a:t>
            </a:r>
          </a:p>
          <a:p>
            <a:pPr algn="just"/>
            <a:r>
              <a:rPr lang="ru-RU" sz="2400" dirty="0" smtClean="0"/>
              <a:t>Принудительное исполнение и обращение взыскания на имущество.</a:t>
            </a:r>
            <a:endParaRPr lang="ru-RU" sz="2400" dirty="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18</a:t>
            </a:fld>
            <a:endParaRPr lang="ru-RU" altLang="ru-RU"/>
          </a:p>
        </p:txBody>
      </p:sp>
    </p:spTree>
    <p:extLst>
      <p:ext uri="{BB962C8B-B14F-4D97-AF65-F5344CB8AC3E}">
        <p14:creationId xmlns:p14="http://schemas.microsoft.com/office/powerpoint/2010/main" val="130545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a:extLst>
              <a:ext uri="{FF2B5EF4-FFF2-40B4-BE49-F238E27FC236}">
                <a16:creationId xmlns:a16="http://schemas.microsoft.com/office/drawing/2014/main" id="{AF7AA7AE-D797-47E2-805A-5136420D0417}"/>
              </a:ext>
            </a:extLst>
          </p:cNvPr>
          <p:cNvSpPr>
            <a:spLocks noGrp="1"/>
          </p:cNvSpPr>
          <p:nvPr>
            <p:ph type="title"/>
          </p:nvPr>
        </p:nvSpPr>
        <p:spPr>
          <a:xfrm>
            <a:off x="2816349" y="288000"/>
            <a:ext cx="3511303" cy="454412"/>
          </a:xfrm>
        </p:spPr>
        <p:txBody>
          <a:bodyPr/>
          <a:lstStyle/>
          <a:p>
            <a:r>
              <a:rPr lang="ru-RU" altLang="ru-RU" dirty="0"/>
              <a:t>План ЛЕКЦИИ </a:t>
            </a:r>
          </a:p>
        </p:txBody>
      </p:sp>
      <p:sp>
        <p:nvSpPr>
          <p:cNvPr id="2" name="Номер слайда 1">
            <a:extLst>
              <a:ext uri="{FF2B5EF4-FFF2-40B4-BE49-F238E27FC236}">
                <a16:creationId xmlns:a16="http://schemas.microsoft.com/office/drawing/2014/main" id="{5F3F1D85-C351-4776-97A3-4976CABBB009}"/>
              </a:ext>
            </a:extLst>
          </p:cNvPr>
          <p:cNvSpPr>
            <a:spLocks noGrp="1"/>
          </p:cNvSpPr>
          <p:nvPr>
            <p:ph type="sldNum" sz="quarter" idx="10"/>
          </p:nvPr>
        </p:nvSpPr>
        <p:spPr/>
        <p:txBody>
          <a:bodyPr/>
          <a:lstStyle/>
          <a:p>
            <a:pPr>
              <a:defRPr/>
            </a:pPr>
            <a:fld id="{3E0DA6FA-7E06-47D2-B29D-FCCE736A5033}" type="slidenum">
              <a:rPr lang="ru-RU" altLang="ru-RU" smtClean="0"/>
              <a:pPr>
                <a:defRPr/>
              </a:pPr>
              <a:t>2</a:t>
            </a:fld>
            <a:endParaRPr lang="ru-RU" altLang="ru-RU"/>
          </a:p>
        </p:txBody>
      </p:sp>
      <p:grpSp>
        <p:nvGrpSpPr>
          <p:cNvPr id="28" name="Группа 27">
            <a:extLst>
              <a:ext uri="{FF2B5EF4-FFF2-40B4-BE49-F238E27FC236}">
                <a16:creationId xmlns:a16="http://schemas.microsoft.com/office/drawing/2014/main" id="{DE545099-B6F9-4E86-BD46-5B879D6039B3}"/>
              </a:ext>
            </a:extLst>
          </p:cNvPr>
          <p:cNvGrpSpPr/>
          <p:nvPr/>
        </p:nvGrpSpPr>
        <p:grpSpPr>
          <a:xfrm>
            <a:off x="683568" y="1484784"/>
            <a:ext cx="7776864" cy="2016223"/>
            <a:chOff x="733154" y="1412775"/>
            <a:chExt cx="8087319" cy="2267772"/>
          </a:xfrm>
        </p:grpSpPr>
        <p:sp>
          <p:nvSpPr>
            <p:cNvPr id="8" name="Прямоугольник: скругленные углы 7">
              <a:extLst>
                <a:ext uri="{FF2B5EF4-FFF2-40B4-BE49-F238E27FC236}">
                  <a16:creationId xmlns:a16="http://schemas.microsoft.com/office/drawing/2014/main" id="{1D896E19-A6DB-415A-83AB-17B46B6AEF34}"/>
                </a:ext>
              </a:extLst>
            </p:cNvPr>
            <p:cNvSpPr>
              <a:spLocks noChangeAspect="1"/>
            </p:cNvSpPr>
            <p:nvPr/>
          </p:nvSpPr>
          <p:spPr>
            <a:xfrm>
              <a:off x="733155" y="1573370"/>
              <a:ext cx="8087318" cy="929360"/>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Прямоугольник: скругленные углы 8">
              <a:extLst>
                <a:ext uri="{FF2B5EF4-FFF2-40B4-BE49-F238E27FC236}">
                  <a16:creationId xmlns:a16="http://schemas.microsoft.com/office/drawing/2014/main" id="{9A422E77-7A54-492D-8754-87F33364C843}"/>
                </a:ext>
              </a:extLst>
            </p:cNvPr>
            <p:cNvSpPr>
              <a:spLocks noChangeAspect="1"/>
            </p:cNvSpPr>
            <p:nvPr/>
          </p:nvSpPr>
          <p:spPr>
            <a:xfrm>
              <a:off x="733154" y="3203415"/>
              <a:ext cx="8087318" cy="477132"/>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Стрелка: пятиугольник 13">
              <a:extLst>
                <a:ext uri="{FF2B5EF4-FFF2-40B4-BE49-F238E27FC236}">
                  <a16:creationId xmlns:a16="http://schemas.microsoft.com/office/drawing/2014/main" id="{61832F45-0D57-4C84-A8E1-F0D1BBA383F0}"/>
                </a:ext>
              </a:extLst>
            </p:cNvPr>
            <p:cNvSpPr>
              <a:spLocks/>
            </p:cNvSpPr>
            <p:nvPr/>
          </p:nvSpPr>
          <p:spPr>
            <a:xfrm>
              <a:off x="733155" y="1585516"/>
              <a:ext cx="396000"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1</a:t>
              </a:r>
              <a:endParaRPr lang="ru-RU" sz="2111" b="1" dirty="0">
                <a:solidFill>
                  <a:schemeClr val="bg1"/>
                </a:solidFill>
              </a:endParaRPr>
            </a:p>
          </p:txBody>
        </p:sp>
        <p:sp>
          <p:nvSpPr>
            <p:cNvPr id="15" name="Стрелка: пятиугольник 19">
              <a:extLst>
                <a:ext uri="{FF2B5EF4-FFF2-40B4-BE49-F238E27FC236}">
                  <a16:creationId xmlns:a16="http://schemas.microsoft.com/office/drawing/2014/main" id="{A687B814-C594-4400-9219-011CFE45AFB8}"/>
                </a:ext>
              </a:extLst>
            </p:cNvPr>
            <p:cNvSpPr>
              <a:spLocks/>
            </p:cNvSpPr>
            <p:nvPr/>
          </p:nvSpPr>
          <p:spPr>
            <a:xfrm>
              <a:off x="733154" y="3203415"/>
              <a:ext cx="449296"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2</a:t>
              </a:r>
              <a:endParaRPr lang="ru-RU" sz="2111" b="1" dirty="0">
                <a:solidFill>
                  <a:schemeClr val="bg1"/>
                </a:solidFill>
              </a:endParaRPr>
            </a:p>
          </p:txBody>
        </p:sp>
        <p:sp>
          <p:nvSpPr>
            <p:cNvPr id="21" name="Полилиния: фигура 20">
              <a:extLst>
                <a:ext uri="{FF2B5EF4-FFF2-40B4-BE49-F238E27FC236}">
                  <a16:creationId xmlns:a16="http://schemas.microsoft.com/office/drawing/2014/main" id="{19F9B227-20E7-43A4-9DCC-5D5852C78922}"/>
                </a:ext>
              </a:extLst>
            </p:cNvPr>
            <p:cNvSpPr>
              <a:spLocks/>
            </p:cNvSpPr>
            <p:nvPr/>
          </p:nvSpPr>
          <p:spPr>
            <a:xfrm>
              <a:off x="1341219" y="1412775"/>
              <a:ext cx="6925254" cy="934247"/>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Общая характеристика гражданско-правовой ответственности. Ответственность за неисполнение или ненадлежащее исполнение обязательств.</a:t>
              </a:r>
              <a:endParaRPr lang="ru-RU" sz="2322" dirty="0"/>
            </a:p>
          </p:txBody>
        </p:sp>
        <p:sp>
          <p:nvSpPr>
            <p:cNvPr id="22" name="Полилиния: фигура 21">
              <a:extLst>
                <a:ext uri="{FF2B5EF4-FFF2-40B4-BE49-F238E27FC236}">
                  <a16:creationId xmlns:a16="http://schemas.microsoft.com/office/drawing/2014/main" id="{96045C3D-908F-4743-9267-A0065F44B8C6}"/>
                </a:ext>
              </a:extLst>
            </p:cNvPr>
            <p:cNvSpPr>
              <a:spLocks/>
            </p:cNvSpPr>
            <p:nvPr/>
          </p:nvSpPr>
          <p:spPr>
            <a:xfrm>
              <a:off x="1406433" y="2891999"/>
              <a:ext cx="6925254" cy="504001"/>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Ответственность за причинение вреда жизни и здоровью.</a:t>
              </a:r>
              <a:endParaRPr lang="ru-RU" sz="2322" dirty="0"/>
            </a:p>
          </p:txBody>
        </p:sp>
      </p:grpSp>
      <p:pic>
        <p:nvPicPr>
          <p:cNvPr id="3" name="Рисунок 2"/>
          <p:cNvPicPr>
            <a:picLocks noChangeAspect="1"/>
          </p:cNvPicPr>
          <p:nvPr/>
        </p:nvPicPr>
        <p:blipFill>
          <a:blip r:embed="rId2"/>
          <a:stretch>
            <a:fillRect/>
          </a:stretch>
        </p:blipFill>
        <p:spPr>
          <a:xfrm>
            <a:off x="683568" y="4221088"/>
            <a:ext cx="7815749" cy="463336"/>
          </a:xfrm>
          <a:prstGeom prst="rect">
            <a:avLst/>
          </a:prstGeom>
        </p:spPr>
      </p:pic>
      <p:sp>
        <p:nvSpPr>
          <p:cNvPr id="34" name="Полилиния: фигура 21">
            <a:extLst>
              <a:ext uri="{FF2B5EF4-FFF2-40B4-BE49-F238E27FC236}">
                <a16:creationId xmlns:a16="http://schemas.microsoft.com/office/drawing/2014/main" id="{96045C3D-908F-4743-9267-A0065F44B8C6}"/>
              </a:ext>
            </a:extLst>
          </p:cNvPr>
          <p:cNvSpPr>
            <a:spLocks/>
          </p:cNvSpPr>
          <p:nvPr/>
        </p:nvSpPr>
        <p:spPr>
          <a:xfrm>
            <a:off x="1331640" y="3933056"/>
            <a:ext cx="6659408" cy="448095"/>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Гражданское судопроизводство.</a:t>
            </a:r>
            <a:endParaRPr lang="ru-RU" sz="2322" dirty="0"/>
          </a:p>
        </p:txBody>
      </p:sp>
      <p:sp>
        <p:nvSpPr>
          <p:cNvPr id="37" name="Стрелка: пятиугольник 19">
            <a:extLst>
              <a:ext uri="{FF2B5EF4-FFF2-40B4-BE49-F238E27FC236}">
                <a16:creationId xmlns:a16="http://schemas.microsoft.com/office/drawing/2014/main" id="{A687B814-C594-4400-9219-011CFE45AFB8}"/>
              </a:ext>
            </a:extLst>
          </p:cNvPr>
          <p:cNvSpPr>
            <a:spLocks/>
          </p:cNvSpPr>
          <p:nvPr/>
        </p:nvSpPr>
        <p:spPr>
          <a:xfrm>
            <a:off x="683568" y="4221088"/>
            <a:ext cx="432048" cy="404006"/>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3</a:t>
            </a:r>
            <a:endParaRPr lang="ru-RU" sz="2111" b="1" dirty="0">
              <a:solidFill>
                <a:schemeClr val="bg1"/>
              </a:solidFill>
            </a:endParaRPr>
          </a:p>
        </p:txBody>
      </p:sp>
    </p:spTree>
    <p:extLst>
      <p:ext uri="{BB962C8B-B14F-4D97-AF65-F5344CB8AC3E}">
        <p14:creationId xmlns:p14="http://schemas.microsoft.com/office/powerpoint/2010/main" val="112987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8217" y="288000"/>
            <a:ext cx="5887566" cy="6024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dirty="0" smtClean="0"/>
              <a:t/>
            </a:r>
            <a:br>
              <a:rPr lang="ru-RU" altLang="ru-RU" dirty="0" smtClean="0"/>
            </a:br>
            <a:r>
              <a:rPr lang="ru-RU" altLang="ru-RU" dirty="0" smtClean="0"/>
              <a:t>гражданско-правовая Ответственность</a:t>
            </a:r>
            <a:r>
              <a:rPr lang="ru-RU" altLang="ru-RU" dirty="0"/>
              <a:t/>
            </a:r>
            <a:br>
              <a:rPr lang="ru-RU" altLang="ru-RU" dirty="0"/>
            </a:br>
            <a:endParaRPr lang="ru-RU" dirty="0"/>
          </a:p>
        </p:txBody>
      </p:sp>
      <p:sp>
        <p:nvSpPr>
          <p:cNvPr id="13315" name="Объект 2"/>
          <p:cNvSpPr>
            <a:spLocks noGrp="1"/>
          </p:cNvSpPr>
          <p:nvPr>
            <p:ph idx="1"/>
          </p:nvPr>
        </p:nvSpPr>
        <p:spPr>
          <a:xfrm flipH="1">
            <a:off x="971600" y="2996953"/>
            <a:ext cx="7272808" cy="2376264"/>
          </a:xfr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p>
            <a:pPr marL="176213" indent="-166688" algn="just" defTabSz="914400">
              <a:spcBef>
                <a:spcPts val="600"/>
              </a:spcBef>
              <a:spcAft>
                <a:spcPts val="600"/>
              </a:spcAft>
              <a:buClr>
                <a:srgbClr val="078877"/>
              </a:buClr>
              <a:buFont typeface="Arial" panose="020B0604020202020204" pitchFamily="34" charset="0"/>
              <a:buChar char="●"/>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300" dirty="0"/>
              <a:t>Н</a:t>
            </a:r>
            <a:r>
              <a:rPr lang="ru-RU" altLang="ru-RU" sz="2300" dirty="0" smtClean="0"/>
              <a:t>аправлена на </a:t>
            </a:r>
            <a:r>
              <a:rPr lang="ru-RU" altLang="ru-RU" sz="2300" b="1" dirty="0"/>
              <a:t>эквивалентное возмещение потерпевшему причиненного вреда или убытков</a:t>
            </a:r>
            <a:r>
              <a:rPr lang="ru-RU" altLang="ru-RU" sz="2300" dirty="0"/>
              <a:t>. </a:t>
            </a:r>
            <a:br>
              <a:rPr lang="ru-RU" altLang="ru-RU" sz="2300" dirty="0"/>
            </a:br>
            <a:r>
              <a:rPr lang="ru-RU" altLang="ru-RU" sz="2200" i="1" dirty="0"/>
              <a:t>Из этого правила есть исключения, касающиеся увеличения размера ответственности в случаях защиты прав граждан и потребителей</a:t>
            </a:r>
            <a:r>
              <a:rPr lang="ru-RU" altLang="ru-RU" sz="2200" i="1" dirty="0" smtClean="0"/>
              <a:t>.</a:t>
            </a:r>
            <a:r>
              <a:rPr lang="ru-RU" altLang="ru-RU" sz="2200" dirty="0"/>
              <a:t> </a:t>
            </a:r>
            <a:endParaRPr lang="ru-RU" altLang="ru-RU" sz="2200" dirty="0" smtClean="0"/>
          </a:p>
          <a:p>
            <a:pPr marL="176213" indent="-166688" defTabSz="914400">
              <a:spcBef>
                <a:spcPts val="600"/>
              </a:spcBef>
              <a:spcAft>
                <a:spcPts val="600"/>
              </a:spcAft>
              <a:buClr>
                <a:srgbClr val="078877"/>
              </a:buClr>
              <a:buFont typeface="Arial" panose="020B0604020202020204" pitchFamily="34" charset="0"/>
              <a:buChar char="●"/>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200" dirty="0" smtClean="0"/>
              <a:t>Различают </a:t>
            </a:r>
            <a:r>
              <a:rPr lang="ru-RU" altLang="ru-RU" sz="2200" dirty="0"/>
              <a:t>договорную и внедоговорную ответственность.</a:t>
            </a:r>
          </a:p>
          <a:p>
            <a:pPr marL="176213" indent="-166688" defTabSz="914400">
              <a:spcBef>
                <a:spcPts val="60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endParaRPr lang="ru-RU" altLang="ru-RU" sz="2200" i="1" dirty="0" smtClean="0"/>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3</a:t>
            </a:fld>
            <a:endParaRPr lang="ru-RU" altLang="ru-RU"/>
          </a:p>
        </p:txBody>
      </p:sp>
      <p:sp>
        <p:nvSpPr>
          <p:cNvPr id="6" name="Прямоугольник 5">
            <a:extLst>
              <a:ext uri="{FF2B5EF4-FFF2-40B4-BE49-F238E27FC236}">
                <a16:creationId xmlns:a16="http://schemas.microsoft.com/office/drawing/2014/main" id="{81C69A9A-4396-4718-A45A-B2151DCEDDB3}"/>
              </a:ext>
            </a:extLst>
          </p:cNvPr>
          <p:cNvSpPr>
            <a:spLocks noChangeAspect="1"/>
          </p:cNvSpPr>
          <p:nvPr/>
        </p:nvSpPr>
        <p:spPr>
          <a:xfrm>
            <a:off x="3419872" y="5517232"/>
            <a:ext cx="2514519" cy="755463"/>
          </a:xfrm>
          <a:prstGeom prst="rect">
            <a:avLst/>
          </a:prstGeom>
          <a:blipFill dpi="0" rotWithShape="1">
            <a:blip r:embed="rId2">
              <a:alphaModFix amt="79000"/>
            </a:blip>
            <a:srcRect/>
            <a:stretch>
              <a:fillRect t="-2952" b="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F15BDBEA-5272-4FC2-B45A-0297088669F9}"/>
              </a:ext>
            </a:extLst>
          </p:cNvPr>
          <p:cNvSpPr/>
          <p:nvPr/>
        </p:nvSpPr>
        <p:spPr>
          <a:xfrm>
            <a:off x="971600" y="1153300"/>
            <a:ext cx="7200000" cy="1692000"/>
          </a:xfrm>
          <a:prstGeom prst="rect">
            <a:avLst/>
          </a:prstGeo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p>
            <a:pPr algn="ctr" defTabSz="685663" eaLnBrk="1" hangingPunct="1">
              <a:lnSpc>
                <a:spcPct val="90000"/>
              </a:lnSpc>
              <a:spcBef>
                <a:spcPts val="0"/>
              </a:spcBef>
            </a:pPr>
            <a:r>
              <a:rPr lang="ru-RU" sz="2200" i="1" dirty="0" smtClean="0">
                <a:solidFill>
                  <a:srgbClr val="078777"/>
                </a:solidFill>
                <a:ea typeface="+mj-ea"/>
                <a:cs typeface="Arial" panose="020B0604020202020204" pitchFamily="34" charset="0"/>
              </a:rPr>
              <a:t>В</a:t>
            </a:r>
            <a:r>
              <a:rPr lang="ru-RU" sz="2200" i="1" dirty="0" smtClean="0">
                <a:solidFill>
                  <a:srgbClr val="078777"/>
                </a:solidFill>
                <a:latin typeface="Arial Narrow" panose="020B0606020202030204" pitchFamily="34" charset="0"/>
                <a:ea typeface="+mj-ea"/>
                <a:cs typeface="Arial" panose="020B0604020202020204" pitchFamily="34" charset="0"/>
              </a:rPr>
              <a:t>ыражается </a:t>
            </a:r>
            <a:r>
              <a:rPr lang="ru-RU" sz="2200" i="1" dirty="0">
                <a:solidFill>
                  <a:srgbClr val="078777"/>
                </a:solidFill>
                <a:latin typeface="Arial Narrow" panose="020B0606020202030204" pitchFamily="34" charset="0"/>
                <a:ea typeface="+mj-ea"/>
                <a:cs typeface="Arial" panose="020B0604020202020204" pitchFamily="34" charset="0"/>
              </a:rPr>
              <a:t>в виде неблагоприятных последствий имущественного характера</a:t>
            </a:r>
            <a:br>
              <a:rPr lang="ru-RU" sz="2200" i="1" dirty="0">
                <a:solidFill>
                  <a:srgbClr val="078777"/>
                </a:solidFill>
                <a:latin typeface="Arial Narrow" panose="020B0606020202030204" pitchFamily="34" charset="0"/>
                <a:ea typeface="+mj-ea"/>
                <a:cs typeface="Arial" panose="020B0604020202020204" pitchFamily="34" charset="0"/>
              </a:rPr>
            </a:br>
            <a:r>
              <a:rPr lang="ru-RU" sz="2200" i="1" dirty="0">
                <a:solidFill>
                  <a:srgbClr val="078777"/>
                </a:solidFill>
                <a:latin typeface="Arial Narrow" panose="020B0606020202030204" pitchFamily="34" charset="0"/>
                <a:ea typeface="+mj-ea"/>
                <a:cs typeface="Arial" panose="020B0604020202020204" pitchFamily="34" charset="0"/>
              </a:rPr>
              <a:t>на стороне </a:t>
            </a:r>
            <a:r>
              <a:rPr lang="ru-RU" sz="2200" i="1" dirty="0" smtClean="0">
                <a:solidFill>
                  <a:srgbClr val="078777"/>
                </a:solidFill>
                <a:latin typeface="Arial Narrow" panose="020B0606020202030204" pitchFamily="34" charset="0"/>
                <a:ea typeface="+mj-ea"/>
                <a:cs typeface="Arial" panose="020B0604020202020204" pitchFamily="34" charset="0"/>
              </a:rPr>
              <a:t>правонарушителя, </a:t>
            </a:r>
            <a:r>
              <a:rPr lang="ru-RU" sz="2200" i="1" dirty="0">
                <a:solidFill>
                  <a:srgbClr val="078777"/>
                </a:solidFill>
                <a:latin typeface="Arial Narrow" panose="020B0606020202030204" pitchFamily="34" charset="0"/>
                <a:ea typeface="+mj-ea"/>
                <a:cs typeface="Arial" panose="020B0604020202020204" pitchFamily="34" charset="0"/>
              </a:rPr>
              <a:t>обеспеченных государственным принуждением. </a:t>
            </a:r>
          </a:p>
        </p:txBody>
      </p:sp>
    </p:spTree>
    <p:extLst>
      <p:ext uri="{BB962C8B-B14F-4D97-AF65-F5344CB8AC3E}">
        <p14:creationId xmlns:p14="http://schemas.microsoft.com/office/powerpoint/2010/main" val="2056109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88000"/>
            <a:ext cx="7056784" cy="83674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dirty="0"/>
              <a:t>Условия </a:t>
            </a:r>
            <a:r>
              <a:rPr lang="ru-RU" altLang="ru-RU" dirty="0" smtClean="0"/>
              <a:t>ответственности </a:t>
            </a:r>
            <a:br>
              <a:rPr lang="ru-RU" altLang="ru-RU" dirty="0" smtClean="0"/>
            </a:br>
            <a:r>
              <a:rPr lang="ru-RU" altLang="ru-RU" sz="2400" dirty="0" smtClean="0"/>
              <a:t>(состав гражданского правонарушения)</a:t>
            </a:r>
            <a:endParaRPr lang="ru-RU" sz="2400" dirty="0"/>
          </a:p>
        </p:txBody>
      </p:sp>
      <p:sp>
        <p:nvSpPr>
          <p:cNvPr id="14339" name="Объект 2"/>
          <p:cNvSpPr>
            <a:spLocks noGrp="1"/>
          </p:cNvSpPr>
          <p:nvPr>
            <p:ph idx="1"/>
          </p:nvPr>
        </p:nvSpPr>
        <p:spPr>
          <a:xfrm flipH="1">
            <a:off x="628650" y="1412776"/>
            <a:ext cx="7886700" cy="3600400"/>
          </a:xfrm>
          <a:prstGeom prst="snip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противоправный характер поведения (действия или бездействия) лица, на которое предполагается возложить </a:t>
            </a:r>
            <a:r>
              <a:rPr lang="ru-RU" altLang="ru-RU" sz="2000" dirty="0" smtClean="0"/>
              <a:t>ответственность;</a:t>
            </a:r>
            <a:endParaRPr lang="ru-RU" altLang="ru-RU" sz="2000" dirty="0"/>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наличие у потерпевшего лица вреда </a:t>
            </a:r>
            <a:r>
              <a:rPr lang="ru-RU" altLang="ru-RU" sz="2000" dirty="0" smtClean="0"/>
              <a:t>(имущественного или неимущественного) или убытков;</a:t>
            </a:r>
            <a:endParaRPr lang="ru-RU" altLang="ru-RU" sz="2000" dirty="0"/>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причинная связь между противоправным поведением нарушителя и наступившими вредоносными последствиями;</a:t>
            </a:r>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вина </a:t>
            </a:r>
            <a:r>
              <a:rPr lang="ru-RU" altLang="ru-RU" sz="2000" dirty="0" smtClean="0"/>
              <a:t>правонарушителя (в установленных законом случаях наличие вины не является обязательным условием гражданско-правовой ответственности).</a:t>
            </a:r>
            <a:endParaRPr lang="ru-RU" altLang="ru-RU" sz="2000" dirty="0"/>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4</a:t>
            </a:fld>
            <a:endParaRPr lang="ru-RU" altLang="ru-RU"/>
          </a:p>
        </p:txBody>
      </p:sp>
      <p:sp>
        <p:nvSpPr>
          <p:cNvPr id="7" name="Прямоугольник 6">
            <a:extLst>
              <a:ext uri="{FF2B5EF4-FFF2-40B4-BE49-F238E27FC236}">
                <a16:creationId xmlns:a16="http://schemas.microsoft.com/office/drawing/2014/main" id="{75A7DF90-A800-4231-895E-94F1B8E534AB}"/>
              </a:ext>
            </a:extLst>
          </p:cNvPr>
          <p:cNvSpPr>
            <a:spLocks noChangeAspect="1"/>
          </p:cNvSpPr>
          <p:nvPr/>
        </p:nvSpPr>
        <p:spPr>
          <a:xfrm>
            <a:off x="3181297" y="5106908"/>
            <a:ext cx="2781405" cy="1202412"/>
          </a:xfrm>
          <a:prstGeom prst="rect">
            <a:avLst/>
          </a:prstGeom>
          <a:blipFill dpi="0" rotWithShape="1">
            <a:blip r:embed="rId2">
              <a:alphaModFix amt="54000"/>
            </a:blip>
            <a:srcRect/>
            <a:stretch>
              <a:fillRect t="-2952" b="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80806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365128"/>
            <a:ext cx="7111702" cy="602414"/>
          </a:xfrm>
        </p:spPr>
        <p:txBody>
          <a:bodyPr/>
          <a:lstStyle/>
          <a:p>
            <a:r>
              <a:rPr lang="ru-RU" dirty="0"/>
              <a:t>Основания ответственности за нарушение обязательства</a:t>
            </a:r>
          </a:p>
        </p:txBody>
      </p:sp>
      <p:sp>
        <p:nvSpPr>
          <p:cNvPr id="3" name="Объект 2"/>
          <p:cNvSpPr>
            <a:spLocks noGrp="1"/>
          </p:cNvSpPr>
          <p:nvPr>
            <p:ph idx="1"/>
          </p:nvPr>
        </p:nvSpPr>
        <p:spPr>
          <a:xfrm flipH="1">
            <a:off x="628650" y="1536890"/>
            <a:ext cx="7886700" cy="4052350"/>
          </a:xfrm>
        </p:spPr>
        <p:txBody>
          <a:bodyPr/>
          <a:lstStyle/>
          <a:p>
            <a:pPr algn="just"/>
            <a:r>
              <a:rPr lang="ru-RU" sz="2000" dirty="0"/>
              <a:t>Лицо, не исполнившее обязательства либо исполнившее его ненадлежащим образом, несет ответственность при наличии вины (умысла или неосторожности), кроме случаев, когда законом или </a:t>
            </a:r>
            <a:r>
              <a:rPr lang="ru-RU" sz="2000" dirty="0" smtClean="0"/>
              <a:t>договором </a:t>
            </a:r>
            <a:r>
              <a:rPr lang="ru-RU" sz="2000" dirty="0"/>
              <a:t>предусмотрены иные основания ответственности</a:t>
            </a:r>
            <a:r>
              <a:rPr lang="ru-RU" sz="2000" dirty="0" smtClean="0"/>
              <a:t>.</a:t>
            </a:r>
          </a:p>
          <a:p>
            <a:pPr algn="just"/>
            <a:r>
              <a:rPr lang="ru-RU" sz="2000" dirty="0"/>
              <a:t>Действия работников должника по исполнению его обязательства считаются действиями должника. Должник отвечает за эти действия, если они повлекли неисполнение или ненадлежащее исполнение обязательства</a:t>
            </a:r>
            <a:r>
              <a:rPr lang="ru-RU" sz="2000" dirty="0" smtClean="0"/>
              <a:t>.</a:t>
            </a:r>
          </a:p>
          <a:p>
            <a:pPr algn="just"/>
            <a:r>
              <a:rPr lang="ru-RU" sz="2000" dirty="0"/>
              <a:t>Должник отвечает за неисполнение или ненадлежащее исполнение обязательства третьими лицами, на которых было возложено исполнение, если законом не установлено, что ответственность несет являющееся непосредственным исполнителем третье лицо.</a:t>
            </a:r>
            <a:endParaRPr lang="ru-RU" sz="20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5</a:t>
            </a:fld>
            <a:endParaRPr lang="ru-RU" altLang="ru-RU"/>
          </a:p>
        </p:txBody>
      </p:sp>
    </p:spTree>
    <p:extLst>
      <p:ext uri="{BB962C8B-B14F-4D97-AF65-F5344CB8AC3E}">
        <p14:creationId xmlns:p14="http://schemas.microsoft.com/office/powerpoint/2010/main" val="3517967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365128"/>
            <a:ext cx="7111702" cy="602414"/>
          </a:xfrm>
        </p:spPr>
        <p:txBody>
          <a:bodyPr/>
          <a:lstStyle/>
          <a:p>
            <a:r>
              <a:rPr lang="ru-RU" dirty="0"/>
              <a:t>Основания ответственности за нарушение обязательства</a:t>
            </a:r>
          </a:p>
        </p:txBody>
      </p:sp>
      <p:sp>
        <p:nvSpPr>
          <p:cNvPr id="3" name="Объект 2"/>
          <p:cNvSpPr>
            <a:spLocks noGrp="1"/>
          </p:cNvSpPr>
          <p:nvPr>
            <p:ph idx="1"/>
          </p:nvPr>
        </p:nvSpPr>
        <p:spPr>
          <a:xfrm flipH="1">
            <a:off x="628650" y="1536890"/>
            <a:ext cx="7886700" cy="4052350"/>
          </a:xfrm>
        </p:spPr>
        <p:txBody>
          <a:bodyPr/>
          <a:lstStyle/>
          <a:p>
            <a:pPr algn="just"/>
            <a:r>
              <a:rPr lang="ru-RU" sz="2000" dirty="0" smtClean="0"/>
              <a:t>Отсутствие </a:t>
            </a:r>
            <a:r>
              <a:rPr lang="ru-RU" sz="2000" dirty="0"/>
              <a:t>вины доказывается лицом, нарушившим обязательство</a:t>
            </a:r>
            <a:r>
              <a:rPr lang="ru-RU" sz="2000" dirty="0" smtClean="0"/>
              <a:t>.</a:t>
            </a:r>
          </a:p>
          <a:p>
            <a:pPr algn="just"/>
            <a:r>
              <a:rPr lang="ru-RU" sz="2000" dirty="0"/>
              <a:t>Если иное не предусмотрено законом или договором, лицо, не исполнившее или ненадлежащим образом исполнившее обязательство при осуществлении предпринимательской деятельности, несет ответственность, если не докажет, что надлежащее исполнение оказалось невозможным вследствие непреодолимой силы, то есть чрезвычайных и непредотвратимых при данных условиях обстоятельств.</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6</a:t>
            </a:fld>
            <a:endParaRPr lang="ru-RU" altLang="ru-RU"/>
          </a:p>
        </p:txBody>
      </p:sp>
    </p:spTree>
    <p:extLst>
      <p:ext uri="{BB962C8B-B14F-4D97-AF65-F5344CB8AC3E}">
        <p14:creationId xmlns:p14="http://schemas.microsoft.com/office/powerpoint/2010/main" val="1781117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88000"/>
            <a:ext cx="6912767" cy="47158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dirty="0" smtClean="0"/>
              <a:t>Возмещение убытков</a:t>
            </a:r>
            <a:endParaRPr lang="ru-RU" dirty="0"/>
          </a:p>
        </p:txBody>
      </p:sp>
      <p:sp>
        <p:nvSpPr>
          <p:cNvPr id="15363" name="Объект 2"/>
          <p:cNvSpPr>
            <a:spLocks noGrp="1"/>
          </p:cNvSpPr>
          <p:nvPr>
            <p:ph idx="1"/>
          </p:nvPr>
        </p:nvSpPr>
        <p:spPr>
          <a:xfrm flipH="1">
            <a:off x="628650" y="980728"/>
            <a:ext cx="7812000" cy="5256000"/>
          </a:xfrm>
          <a:prstGeom prst="snip2DiagRect">
            <a:avLst>
              <a:gd name="adj1" fmla="val 0"/>
              <a:gd name="adj2" fmla="val 13125"/>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176212" indent="0" algn="just" defTabSz="914400">
              <a:spcBef>
                <a:spcPts val="0"/>
              </a:spcBef>
              <a:spcAft>
                <a:spcPts val="600"/>
              </a:spcAft>
              <a:buClr>
                <a:srgbClr val="078877"/>
              </a:buClr>
              <a:buNone/>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i="1" dirty="0"/>
              <a:t>Лицо, право которого нарушено, может требовать полного возмещения причиненных ему убытков, если законом или договором не предусмотрено возмещение убытков в меньшем </a:t>
            </a:r>
            <a:r>
              <a:rPr lang="ru-RU" altLang="ru-RU" sz="2000" i="1" dirty="0" smtClean="0"/>
              <a:t>размере:</a:t>
            </a:r>
          </a:p>
          <a:p>
            <a:pPr marL="519112" indent="-342900" algn="just" defTabSz="914400">
              <a:spcBef>
                <a:spcPts val="0"/>
              </a:spcBef>
              <a:spcAft>
                <a:spcPts val="600"/>
              </a:spcAft>
              <a:buClr>
                <a:srgbClr val="078877"/>
              </a:buClr>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400" b="1" dirty="0" smtClean="0"/>
              <a:t>реальный </a:t>
            </a:r>
            <a:r>
              <a:rPr lang="ru-RU" altLang="ru-RU" sz="2400" b="1" dirty="0"/>
              <a:t>ущерб </a:t>
            </a:r>
            <a:r>
              <a:rPr lang="ru-RU" altLang="ru-RU" sz="2400" dirty="0"/>
              <a:t>- расходы, которые лицо, чье право нарушено, произвело или должно будет произвести для восстановления нарушенного права, утрата или повреждение его </a:t>
            </a:r>
            <a:r>
              <a:rPr lang="ru-RU" altLang="ru-RU" sz="2400" dirty="0" smtClean="0"/>
              <a:t>имущества;</a:t>
            </a:r>
          </a:p>
          <a:p>
            <a:pPr marL="519112" indent="-342900" algn="just" defTabSz="914400">
              <a:spcBef>
                <a:spcPts val="0"/>
              </a:spcBef>
              <a:spcAft>
                <a:spcPts val="600"/>
              </a:spcAft>
              <a:buClr>
                <a:srgbClr val="078877"/>
              </a:buClr>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400" b="1" dirty="0" smtClean="0"/>
              <a:t>упущенная выгода - </a:t>
            </a:r>
            <a:r>
              <a:rPr lang="ru-RU" sz="2400" dirty="0"/>
              <a:t>неполученные доходы, которые это лицо получило бы при обычных условиях гражданского оборота, если бы его право не было </a:t>
            </a:r>
            <a:r>
              <a:rPr lang="ru-RU" sz="2400" dirty="0" smtClean="0"/>
              <a:t>нарушено</a:t>
            </a:r>
            <a:r>
              <a:rPr lang="ru-RU" sz="2400" b="1" dirty="0" smtClean="0"/>
              <a:t>.</a:t>
            </a:r>
          </a:p>
          <a:p>
            <a:pPr marL="176212" indent="0" algn="just" defTabSz="914400">
              <a:spcBef>
                <a:spcPts val="0"/>
              </a:spcBef>
              <a:spcAft>
                <a:spcPts val="600"/>
              </a:spcAft>
              <a:buClr>
                <a:srgbClr val="078877"/>
              </a:buClr>
              <a:buNone/>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i="1" dirty="0"/>
              <a:t>Размер подлежащих возмещению убытков должен быть установлен с разумной степенью достоверности. </a:t>
            </a:r>
          </a:p>
          <a:p>
            <a:pPr marL="176212" indent="0" algn="just" defTabSz="914400">
              <a:spcBef>
                <a:spcPts val="0"/>
              </a:spcBef>
              <a:spcAft>
                <a:spcPts val="600"/>
              </a:spcAft>
              <a:buClr>
                <a:srgbClr val="078877"/>
              </a:buClr>
              <a:buNone/>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endParaRPr lang="ru-RU" altLang="ru-RU" sz="2400" dirty="0"/>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7</a:t>
            </a:fld>
            <a:endParaRPr lang="ru-RU" altLang="ru-RU"/>
          </a:p>
        </p:txBody>
      </p:sp>
    </p:spTree>
    <p:extLst>
      <p:ext uri="{BB962C8B-B14F-4D97-AF65-F5344CB8AC3E}">
        <p14:creationId xmlns:p14="http://schemas.microsoft.com/office/powerpoint/2010/main" val="2873155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288000"/>
            <a:ext cx="6768751" cy="47158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dirty="0" smtClean="0"/>
              <a:t>Неустойка </a:t>
            </a:r>
            <a:endParaRPr lang="ru-RU" dirty="0"/>
          </a:p>
        </p:txBody>
      </p:sp>
      <p:sp>
        <p:nvSpPr>
          <p:cNvPr id="15363" name="Объект 2"/>
          <p:cNvSpPr>
            <a:spLocks noGrp="1"/>
          </p:cNvSpPr>
          <p:nvPr>
            <p:ph idx="1"/>
          </p:nvPr>
        </p:nvSpPr>
        <p:spPr>
          <a:xfrm flipH="1">
            <a:off x="628650" y="980728"/>
            <a:ext cx="7812000" cy="5256000"/>
          </a:xfrm>
          <a:prstGeom prst="snip2DiagRect">
            <a:avLst>
              <a:gd name="adj1" fmla="val 0"/>
              <a:gd name="adj2" fmla="val 13125"/>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smtClean="0"/>
              <a:t>Это определенная </a:t>
            </a:r>
            <a:r>
              <a:rPr lang="ru-RU" altLang="ru-RU" sz="2000" dirty="0"/>
              <a:t>законом или договором денежная сумма, которую должник обязан уплатить кредитору в случае неисполнения или ненадлежащего исполнения обязательства, в частности в случае просрочки исполнения</a:t>
            </a:r>
            <a:r>
              <a:rPr lang="ru-RU" altLang="ru-RU" sz="2000" dirty="0" smtClean="0"/>
              <a:t>.</a:t>
            </a:r>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Соглашение о неустойке должно быть совершено в письменной форме независимо от формы основного обязательства</a:t>
            </a:r>
            <a:r>
              <a:rPr lang="ru-RU" altLang="ru-RU" sz="2000" dirty="0" smtClean="0"/>
              <a:t>.</a:t>
            </a:r>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smtClean="0"/>
              <a:t>Неустойка может выражаться в твердой сумме или в процентах к сумме обязательства.</a:t>
            </a:r>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Кредитор вправе требовать уплаты неустойки, определенной законом (законной неустойки), независимо от того, предусмотрена ли обязанность ее уплаты соглашением сторон</a:t>
            </a:r>
            <a:r>
              <a:rPr lang="ru-RU" altLang="ru-RU" sz="2000" dirty="0" smtClean="0"/>
              <a:t>.</a:t>
            </a:r>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Если подлежащая уплате неустойка явно несоразмерна последствиям нарушения обязательства, суд вправе уменьшить неустойку. </a:t>
            </a:r>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8</a:t>
            </a:fld>
            <a:endParaRPr lang="ru-RU" altLang="ru-RU"/>
          </a:p>
        </p:txBody>
      </p:sp>
    </p:spTree>
    <p:extLst>
      <p:ext uri="{BB962C8B-B14F-4D97-AF65-F5344CB8AC3E}">
        <p14:creationId xmlns:p14="http://schemas.microsoft.com/office/powerpoint/2010/main" val="737591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0000" y="288000"/>
            <a:ext cx="6984000" cy="720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sz="2400" dirty="0" smtClean="0"/>
              <a:t>Ответственность за причинение вреда жизни и здоровью</a:t>
            </a:r>
            <a:endParaRPr lang="ru-RU" sz="2400" dirty="0"/>
          </a:p>
        </p:txBody>
      </p:sp>
      <p:sp>
        <p:nvSpPr>
          <p:cNvPr id="17411" name="Объект 2"/>
          <p:cNvSpPr>
            <a:spLocks noGrp="1"/>
          </p:cNvSpPr>
          <p:nvPr>
            <p:ph idx="1"/>
          </p:nvPr>
        </p:nvSpPr>
        <p:spPr>
          <a:xfrm flipH="1">
            <a:off x="792000" y="1556792"/>
            <a:ext cx="7560000" cy="4536504"/>
          </a:xfrm>
          <a:prstGeom prst="snip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180000" bIns="36000" numCol="1" rtlCol="0" anchor="ctr" anchorCtr="0" compatLnSpc="1">
            <a:prstTxWarp prst="textNoShape">
              <a:avLst/>
            </a:prstTxWarp>
            <a:noAutofit/>
          </a:bodyPr>
          <a:lstStyle/>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endParaRPr lang="ru-RU" altLang="ru-RU" sz="2000" dirty="0" smtClean="0"/>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Нормы, регулирующие порядок возмещения внедоговорного вреда, носят императивный характер. </a:t>
            </a:r>
            <a:endParaRPr lang="ru-RU" altLang="ru-RU" sz="2000" dirty="0" smtClean="0"/>
          </a:p>
          <a:p>
            <a:pPr marL="342900" indent="-166688" algn="just" defTabSz="914400">
              <a:spcBef>
                <a:spcPts val="0"/>
              </a:spcBef>
              <a:spcAft>
                <a:spcPts val="600"/>
              </a:spcAft>
              <a:buClr>
                <a:srgbClr val="078877"/>
              </a:buClr>
              <a:buFont typeface="Arial" panose="020B0604020202020204" pitchFamily="34" charset="0"/>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smtClean="0"/>
              <a:t>Возмещение </a:t>
            </a:r>
            <a:r>
              <a:rPr lang="ru-RU" altLang="ru-RU" sz="2000" dirty="0"/>
              <a:t>вреда, нанесенного жизни или здоровью гражданина и выразившегося </a:t>
            </a:r>
            <a:br>
              <a:rPr lang="ru-RU" altLang="ru-RU" sz="2000" dirty="0"/>
            </a:br>
            <a:r>
              <a:rPr lang="ru-RU" altLang="ru-RU" sz="2000" dirty="0"/>
              <a:t>в причинении увечья или смерти человека, осуществляется  в виде денежной компенсации</a:t>
            </a:r>
            <a:r>
              <a:rPr lang="ru-RU" altLang="ru-RU" sz="2000" dirty="0" smtClean="0"/>
              <a:t>. </a:t>
            </a:r>
          </a:p>
          <a:p>
            <a:pPr marL="176212" indent="0" defTabSz="914400">
              <a:spcBef>
                <a:spcPts val="0"/>
              </a:spcBef>
              <a:spcAft>
                <a:spcPts val="600"/>
              </a:spcAft>
              <a:buClr>
                <a:srgbClr val="078877"/>
              </a:buClr>
              <a:buNone/>
              <a:tabLst>
                <a:tab pos="0" algn="l"/>
                <a:tab pos="98307" algn="l"/>
                <a:tab pos="519837" algn="l"/>
                <a:tab pos="941366" algn="l"/>
                <a:tab pos="1362896" algn="l"/>
                <a:tab pos="1784426" algn="l"/>
                <a:tab pos="2205955" algn="l"/>
                <a:tab pos="2627483" algn="l"/>
                <a:tab pos="3049013" algn="l"/>
                <a:tab pos="3470544" algn="l"/>
                <a:tab pos="3892073" algn="l"/>
                <a:tab pos="4313603" algn="l"/>
                <a:tab pos="4735133" algn="l"/>
                <a:tab pos="5156661" algn="l"/>
                <a:tab pos="5578191" algn="l"/>
                <a:tab pos="5999720" algn="l"/>
                <a:tab pos="6421250" algn="l"/>
                <a:tab pos="6842779" algn="l"/>
                <a:tab pos="7264308" algn="l"/>
                <a:tab pos="7685837" algn="l"/>
                <a:tab pos="8107367" algn="l"/>
              </a:tabLst>
            </a:pPr>
            <a:r>
              <a:rPr lang="ru-RU" altLang="ru-RU" sz="2000" dirty="0"/>
              <a:t/>
            </a:r>
            <a:br>
              <a:rPr lang="ru-RU" altLang="ru-RU" sz="2000" dirty="0"/>
            </a:br>
            <a:endParaRPr lang="ru-RU" altLang="ru-RU" sz="2000" dirty="0"/>
          </a:p>
        </p:txBody>
      </p:sp>
      <p:sp>
        <p:nvSpPr>
          <p:cNvPr id="4" name="Номер слайда 3"/>
          <p:cNvSpPr>
            <a:spLocks noGrp="1"/>
          </p:cNvSpPr>
          <p:nvPr>
            <p:ph type="sldNum" sz="quarter" idx="10"/>
          </p:nvPr>
        </p:nvSpPr>
        <p:spPr/>
        <p:txBody>
          <a:bodyPr/>
          <a:lstStyle/>
          <a:p>
            <a:fld id="{2C400AE3-AE6C-4E1D-856A-1FE8E6523B8A}" type="slidenum">
              <a:rPr lang="ru-RU" altLang="ru-RU" smtClean="0"/>
              <a:pPr/>
              <a:t>9</a:t>
            </a:fld>
            <a:endParaRPr lang="ru-RU" altLang="ru-RU"/>
          </a:p>
        </p:txBody>
      </p:sp>
    </p:spTree>
    <p:extLst>
      <p:ext uri="{BB962C8B-B14F-4D97-AF65-F5344CB8AC3E}">
        <p14:creationId xmlns:p14="http://schemas.microsoft.com/office/powerpoint/2010/main" val="2710626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КФБП2">
  <a:themeElements>
    <a:clrScheme name="КФБП">
      <a:dk1>
        <a:sysClr val="windowText" lastClr="000000"/>
      </a:dk1>
      <a:lt1>
        <a:sysClr val="window" lastClr="FFFFFF"/>
      </a:lt1>
      <a:dk2>
        <a:srgbClr val="1F497D"/>
      </a:dk2>
      <a:lt2>
        <a:srgbClr val="EEECE1"/>
      </a:lt2>
      <a:accent1>
        <a:srgbClr val="078777"/>
      </a:accent1>
      <a:accent2>
        <a:srgbClr val="056256"/>
      </a:accent2>
      <a:accent3>
        <a:srgbClr val="9F844D"/>
      </a:accent3>
      <a:accent4>
        <a:srgbClr val="E5C78C"/>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КФБП2" id="{3718F79A-4E9F-401C-992A-CBDC7EC2995E}" vid="{F3AA191C-90A5-4250-8463-0FC5D3AEE9F5}"/>
    </a:ext>
  </a:extLst>
</a:theme>
</file>

<file path=ppt/theme/theme2.xml><?xml version="1.0" encoding="utf-8"?>
<a:theme xmlns:a="http://schemas.openxmlformats.org/drawingml/2006/main" name="Кафедра">
  <a:themeElements>
    <a:clrScheme name="КФБП">
      <a:dk1>
        <a:sysClr val="windowText" lastClr="000000"/>
      </a:dk1>
      <a:lt1>
        <a:sysClr val="window" lastClr="FFFFFF"/>
      </a:lt1>
      <a:dk2>
        <a:srgbClr val="1F497D"/>
      </a:dk2>
      <a:lt2>
        <a:srgbClr val="EEECE1"/>
      </a:lt2>
      <a:accent1>
        <a:srgbClr val="078777"/>
      </a:accent1>
      <a:accent2>
        <a:srgbClr val="056256"/>
      </a:accent2>
      <a:accent3>
        <a:srgbClr val="9F844D"/>
      </a:accent3>
      <a:accent4>
        <a:srgbClr val="E5C78C"/>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3" id="{51291F59-95A3-4C3D-B401-8133C8009EE4}" vid="{789C3A00-9192-4606-A86F-46B09590382B}"/>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КФБП2</Template>
  <TotalTime>2822</TotalTime>
  <Words>1149</Words>
  <Application>Microsoft Office PowerPoint</Application>
  <PresentationFormat>Экран (4:3)</PresentationFormat>
  <Paragraphs>93</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18</vt:i4>
      </vt:variant>
    </vt:vector>
  </HeadingPairs>
  <TitlesOfParts>
    <vt:vector size="25" baseType="lpstr">
      <vt:lpstr>Arial</vt:lpstr>
      <vt:lpstr>Arial Narrow</vt:lpstr>
      <vt:lpstr>Calibri</vt:lpstr>
      <vt:lpstr>Times New Roman</vt:lpstr>
      <vt:lpstr>Wingdings 2</vt:lpstr>
      <vt:lpstr>КФБП2</vt:lpstr>
      <vt:lpstr>Кафедра</vt:lpstr>
      <vt:lpstr>ЛЕКЦИИ по дисциплине «Правовое обеспечение профессиональной деятельности»  для специальности Фармация   </vt:lpstr>
      <vt:lpstr>План ЛЕКЦИИ </vt:lpstr>
      <vt:lpstr> гражданско-правовая Ответственность </vt:lpstr>
      <vt:lpstr>Условия ответственности  (состав гражданского правонарушения)</vt:lpstr>
      <vt:lpstr>Основания ответственности за нарушение обязательства</vt:lpstr>
      <vt:lpstr>Основания ответственности за нарушение обязательства</vt:lpstr>
      <vt:lpstr>Возмещение убытков</vt:lpstr>
      <vt:lpstr>Неустойка </vt:lpstr>
      <vt:lpstr>Ответственность за причинение вреда жизни и здоровью</vt:lpstr>
      <vt:lpstr>Объем возмещения вреда здоровью</vt:lpstr>
      <vt:lpstr>Возмещение вреда лицам, понесшим ущерб в результате смерти кормильца</vt:lpstr>
      <vt:lpstr>Компенсация морального вреда</vt:lpstr>
      <vt:lpstr>Гражданское судопроизводство</vt:lpstr>
      <vt:lpstr>Гражданское судопроизводство</vt:lpstr>
      <vt:lpstr>Гражданское судопроизводство</vt:lpstr>
      <vt:lpstr>Судебные расходы</vt:lpstr>
      <vt:lpstr>Сроки исковой давности</vt:lpstr>
      <vt:lpstr>Исполнительное производство (осуществляется федеральной службой судебных приставов)</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Волгоградский государственный медицинский университет Кафедра философии, биоэтики и права</dc:title>
  <dc:creator>Общая запись</dc:creator>
  <cp:lastModifiedBy>Alexander Basov</cp:lastModifiedBy>
  <cp:revision>184</cp:revision>
  <dcterms:created xsi:type="dcterms:W3CDTF">2008-09-07T13:40:43Z</dcterms:created>
  <dcterms:modified xsi:type="dcterms:W3CDTF">2023-12-01T07:17:07Z</dcterms:modified>
</cp:coreProperties>
</file>