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5800B36-1691-4F3A-AB9B-92570A0F7178}" type="datetimeFigureOut">
              <a:rPr lang="ru-RU" smtClean="0"/>
              <a:t>21.10.2016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0EC4D98-A8A9-46B9-B03B-78F76B569C2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3816423"/>
          </a:xfrm>
        </p:spPr>
        <p:txBody>
          <a:bodyPr>
            <a:normAutofit/>
          </a:bodyPr>
          <a:lstStyle/>
          <a:p>
            <a:r>
              <a:rPr lang="ru-RU" sz="7200" dirty="0" smtClean="0"/>
              <a:t>НАУЧНЫЙ СТИЛЬ РЕЧИ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ru-RU" dirty="0" smtClean="0"/>
              <a:t>Глаголы в форме настоящего времени (</a:t>
            </a:r>
            <a:r>
              <a:rPr lang="ru-RU" i="1" dirty="0" smtClean="0"/>
              <a:t>Хлорид медленно разлагается; Углерод составляет самую важную часть растения</a:t>
            </a:r>
            <a:r>
              <a:rPr lang="ru-RU" dirty="0" smtClean="0"/>
              <a:t>)</a:t>
            </a:r>
          </a:p>
          <a:p>
            <a:r>
              <a:rPr lang="ru-RU" dirty="0" smtClean="0"/>
              <a:t>Глаголы-связки в составном сказуемом (является, представляется, заключается).</a:t>
            </a:r>
          </a:p>
          <a:p>
            <a:r>
              <a:rPr lang="ru-RU" dirty="0" smtClean="0"/>
              <a:t>- Употребление отыменных прилагательных </a:t>
            </a:r>
          </a:p>
          <a:p>
            <a:pPr>
              <a:buNone/>
            </a:pPr>
            <a:r>
              <a:rPr lang="ru-RU" dirty="0" smtClean="0"/>
              <a:t>(на -</a:t>
            </a:r>
            <a:r>
              <a:rPr lang="ru-RU" dirty="0" err="1" smtClean="0"/>
              <a:t>ический</a:t>
            </a:r>
            <a:r>
              <a:rPr lang="ru-RU" dirty="0" smtClean="0"/>
              <a:t>, -</a:t>
            </a:r>
            <a:r>
              <a:rPr lang="ru-RU" dirty="0" err="1" smtClean="0"/>
              <a:t>ительный</a:t>
            </a:r>
            <a:r>
              <a:rPr lang="ru-RU" dirty="0" smtClean="0"/>
              <a:t>, -</a:t>
            </a:r>
            <a:r>
              <a:rPr lang="ru-RU" dirty="0" err="1" smtClean="0"/>
              <a:t>альный</a:t>
            </a:r>
            <a:r>
              <a:rPr lang="ru-RU" dirty="0" smtClean="0"/>
              <a:t> и др.).</a:t>
            </a:r>
          </a:p>
          <a:p>
            <a:r>
              <a:rPr lang="ru-RU" dirty="0" smtClean="0"/>
              <a:t>- Причастия и существительные часто заменяют личные формы глагола и инфинитив (решить - решение; формулировать - формулировка).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Отымённые предлоги (в течение, в связи, в отношении к, в соответствии </a:t>
            </a:r>
          </a:p>
          <a:p>
            <a:r>
              <a:rPr lang="ru-RU" dirty="0" smtClean="0"/>
              <a:t>- Местоимения и другие части речи в функции местоимений, то есть обозначающие предмет, не называя его (этот, тот или иной, вышеназванный, определённый, данный).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СИНТАКСИЧЕСКИЕ ОСОБЕННОСТИ НСР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Д</a:t>
            </a:r>
            <a:r>
              <a:rPr lang="ru-RU" dirty="0" smtClean="0"/>
              <a:t>емонстрация </a:t>
            </a:r>
            <a:r>
              <a:rPr lang="ru-RU" dirty="0"/>
              <a:t>отстранённости автора использованием вместо 1-го лица обобщённо-личных и безличных конструкций: </a:t>
            </a:r>
            <a:r>
              <a:rPr lang="ru-RU" i="1" dirty="0"/>
              <a:t>есть основания полагать, следует отметить, принято считать, как уже отмечалось </a:t>
            </a:r>
            <a:r>
              <a:rPr lang="ru-RU" dirty="0"/>
              <a:t>и т.д. </a:t>
            </a:r>
          </a:p>
          <a:p>
            <a:r>
              <a:rPr lang="ru-RU" dirty="0"/>
              <a:t> </a:t>
            </a:r>
            <a:r>
              <a:rPr lang="ru-RU" dirty="0" smtClean="0"/>
              <a:t>Синтаксическое </a:t>
            </a:r>
            <a:r>
              <a:rPr lang="ru-RU" dirty="0"/>
              <a:t>преобладание сложных предложений над простыми</a:t>
            </a:r>
          </a:p>
          <a:p>
            <a:r>
              <a:rPr lang="ru-RU" dirty="0" smtClean="0"/>
              <a:t>Большие </a:t>
            </a:r>
            <a:r>
              <a:rPr lang="ru-RU" dirty="0"/>
              <a:t>по объёму предложения</a:t>
            </a:r>
          </a:p>
          <a:p>
            <a:r>
              <a:rPr lang="ru-RU" dirty="0" smtClean="0"/>
              <a:t>Вводные </a:t>
            </a:r>
            <a:r>
              <a:rPr lang="ru-RU" dirty="0"/>
              <a:t>слова и предложения</a:t>
            </a:r>
          </a:p>
          <a:p>
            <a:r>
              <a:rPr lang="ru-RU" dirty="0" smtClean="0"/>
              <a:t>Пассивные </a:t>
            </a:r>
            <a:r>
              <a:rPr lang="ru-RU" dirty="0"/>
              <a:t>конструкции (</a:t>
            </a:r>
            <a:r>
              <a:rPr lang="ru-RU" i="1" dirty="0"/>
              <a:t>Олово плавится при температуре... Золото добывается... Топливо доставляется...)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Большое количество безличных конструкций</a:t>
            </a:r>
          </a:p>
          <a:p>
            <a:r>
              <a:rPr lang="ru-RU" dirty="0" smtClean="0"/>
              <a:t>Обособленные члены предложения, выраженные причастными и деепричастными оборотами</a:t>
            </a:r>
          </a:p>
          <a:p>
            <a:r>
              <a:rPr lang="ru-RU" dirty="0" smtClean="0"/>
              <a:t>Цитаты, сноски</a:t>
            </a:r>
          </a:p>
          <a:p>
            <a:r>
              <a:rPr lang="ru-RU" dirty="0" smtClean="0"/>
              <a:t>Отсутствие восклицательных предложений</a:t>
            </a:r>
          </a:p>
          <a:p>
            <a:r>
              <a:rPr lang="ru-RU" dirty="0" smtClean="0"/>
              <a:t>Полные предложения</a:t>
            </a:r>
          </a:p>
          <a:p>
            <a:r>
              <a:rPr lang="ru-RU" dirty="0" smtClean="0"/>
              <a:t>Прямой порядок слов</a:t>
            </a:r>
          </a:p>
          <a:p>
            <a:r>
              <a:rPr lang="ru-RU" dirty="0" smtClean="0"/>
              <a:t>Выдержанная структура рассуждения (формулировка тезиса, доказательство, вывод)</a:t>
            </a:r>
          </a:p>
          <a:p>
            <a:r>
              <a:rPr lang="ru-RU" dirty="0" smtClean="0"/>
              <a:t>Чёткое деление текста на абзацы (каждый абзац – новая </a:t>
            </a:r>
            <a:r>
              <a:rPr lang="ru-RU" dirty="0" err="1" smtClean="0"/>
              <a:t>микротема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239000" cy="569103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Главным для НСР является использование </a:t>
            </a:r>
            <a:r>
              <a:rPr lang="ru-RU" sz="2800" i="1" u="sng" dirty="0" smtClean="0"/>
              <a:t>терминологии</a:t>
            </a:r>
            <a:r>
              <a:rPr lang="ru-RU" sz="2800" dirty="0" smtClean="0"/>
              <a:t>. </a:t>
            </a:r>
          </a:p>
          <a:p>
            <a:pPr>
              <a:buNone/>
            </a:pPr>
            <a:r>
              <a:rPr lang="ru-RU" sz="2800" b="1" dirty="0" smtClean="0"/>
              <a:t>Термин</a:t>
            </a:r>
            <a:r>
              <a:rPr lang="ru-RU" sz="2800" dirty="0" smtClean="0"/>
              <a:t> – это слово или словосочетание, обозначающее понятие специальной области знания. </a:t>
            </a:r>
          </a:p>
          <a:p>
            <a:pPr>
              <a:buNone/>
            </a:pPr>
            <a:r>
              <a:rPr lang="ru-RU" sz="2800" u="sng" dirty="0" smtClean="0"/>
              <a:t>Требования к термину</a:t>
            </a:r>
            <a:r>
              <a:rPr lang="ru-RU" sz="2800" dirty="0" smtClean="0"/>
              <a:t>:</a:t>
            </a:r>
          </a:p>
          <a:p>
            <a:pPr>
              <a:buNone/>
            </a:pPr>
            <a:r>
              <a:rPr lang="ru-RU" sz="2800" dirty="0" smtClean="0"/>
              <a:t>- должен раскрывать понятие;</a:t>
            </a:r>
          </a:p>
          <a:p>
            <a:pPr>
              <a:buFontTx/>
              <a:buChar char="-"/>
            </a:pPr>
            <a:r>
              <a:rPr lang="ru-RU" sz="2800" dirty="0" smtClean="0"/>
              <a:t>однозначный;</a:t>
            </a:r>
          </a:p>
          <a:p>
            <a:pPr>
              <a:buFontTx/>
              <a:buChar char="-"/>
            </a:pPr>
            <a:r>
              <a:rPr lang="ru-RU" sz="2800" dirty="0" smtClean="0"/>
              <a:t>нейтральный, эмоционально не окрашенный;</a:t>
            </a:r>
          </a:p>
          <a:p>
            <a:pPr>
              <a:buFontTx/>
              <a:buChar char="-"/>
            </a:pPr>
            <a:r>
              <a:rPr lang="ru-RU" sz="2800" dirty="0" smtClean="0"/>
              <a:t>к</a:t>
            </a:r>
            <a:r>
              <a:rPr lang="ru-RU" sz="2800" dirty="0" smtClean="0"/>
              <a:t>раткий и благозвучный.</a:t>
            </a:r>
          </a:p>
          <a:p>
            <a:pPr>
              <a:buFontTx/>
              <a:buChar char="-"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ТЕРМИН</a:t>
            </a:r>
            <a:r>
              <a:rPr lang="ru-RU" dirty="0" smtClean="0"/>
              <a:t> – слово, которое обозначает понятие, лежащее в его основе (</a:t>
            </a:r>
            <a:r>
              <a:rPr lang="ru-RU" dirty="0" err="1" smtClean="0"/>
              <a:t>н-р</a:t>
            </a:r>
            <a:r>
              <a:rPr lang="ru-RU" dirty="0" smtClean="0"/>
              <a:t>, таблетка, гастрит)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ДЕФИНИЦИЯ</a:t>
            </a:r>
            <a:r>
              <a:rPr lang="ru-RU" dirty="0" smtClean="0"/>
              <a:t> – точное определение термина (</a:t>
            </a:r>
            <a:r>
              <a:rPr lang="ru-RU" dirty="0" err="1" smtClean="0"/>
              <a:t>н-р</a:t>
            </a:r>
            <a:r>
              <a:rPr lang="ru-RU" dirty="0" smtClean="0"/>
              <a:t>, таблетка – твердая лекарственная форма, получаемая прессованием)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НОМЕНКЛАТУРНОЕ НАИМЕНОВАНИЕ </a:t>
            </a:r>
            <a:r>
              <a:rPr lang="ru-RU" dirty="0" smtClean="0"/>
              <a:t>– </a:t>
            </a:r>
            <a:r>
              <a:rPr lang="ru-RU" dirty="0" err="1" smtClean="0"/>
              <a:t>наименование</a:t>
            </a:r>
            <a:r>
              <a:rPr lang="ru-RU" dirty="0" smtClean="0"/>
              <a:t> единичного понятия </a:t>
            </a:r>
          </a:p>
          <a:p>
            <a:pPr>
              <a:buNone/>
            </a:pPr>
            <a:r>
              <a:rPr lang="ru-RU" dirty="0" smtClean="0"/>
              <a:t>     (</a:t>
            </a:r>
            <a:r>
              <a:rPr lang="ru-RU" dirty="0" err="1" smtClean="0"/>
              <a:t>н-р</a:t>
            </a:r>
            <a:r>
              <a:rPr lang="ru-RU" dirty="0" smtClean="0"/>
              <a:t>, аспирин, валидол)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Виды аналитической обработки первичного научного текста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ru-RU" b="1" dirty="0" smtClean="0"/>
              <a:t>Конспект</a:t>
            </a:r>
            <a:r>
              <a:rPr lang="ru-RU" dirty="0" smtClean="0"/>
              <a:t> </a:t>
            </a:r>
            <a:r>
              <a:rPr lang="ru-RU" dirty="0"/>
              <a:t>– краткое изложение или краткая запись содержания какого-либо информационного материала. </a:t>
            </a:r>
            <a:endParaRPr lang="ru-RU" dirty="0" smtClean="0"/>
          </a:p>
          <a:p>
            <a:pPr>
              <a:buNone/>
            </a:pPr>
            <a:r>
              <a:rPr lang="ru-RU" u="sng" dirty="0" smtClean="0"/>
              <a:t>Конспекты</a:t>
            </a:r>
            <a:r>
              <a:rPr lang="ru-RU" dirty="0" smtClean="0"/>
              <a:t>: плановые, текстуальные, свободные, тематические, конспект-схема.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/>
          </a:bodyPr>
          <a:lstStyle/>
          <a:p>
            <a:r>
              <a:rPr lang="ru-RU" b="1" dirty="0" smtClean="0"/>
              <a:t>Реферат</a:t>
            </a:r>
            <a:r>
              <a:rPr lang="ru-RU" dirty="0" smtClean="0"/>
              <a:t> </a:t>
            </a:r>
            <a:r>
              <a:rPr lang="ru-RU" dirty="0"/>
              <a:t>– краткое, чаще письменное, изложение какой-либо информации, научной работы, а также доклад, содержащий это изложение. </a:t>
            </a:r>
            <a:endParaRPr lang="ru-RU" dirty="0" smtClean="0"/>
          </a:p>
          <a:p>
            <a:pPr>
              <a:buNone/>
            </a:pPr>
            <a:r>
              <a:rPr lang="ru-RU" u="sng" dirty="0" smtClean="0"/>
              <a:t>Реферат</a:t>
            </a:r>
            <a:r>
              <a:rPr lang="ru-RU" dirty="0" smtClean="0"/>
              <a:t>: тема, композиция </a:t>
            </a:r>
            <a:r>
              <a:rPr lang="ru-RU" dirty="0"/>
              <a:t>реферируемой работы, перечень её основных </a:t>
            </a:r>
            <a:r>
              <a:rPr lang="ru-RU" dirty="0" smtClean="0"/>
              <a:t>положений, аргументация, описание </a:t>
            </a:r>
            <a:r>
              <a:rPr lang="ru-RU" dirty="0"/>
              <a:t>методики исследования, </a:t>
            </a:r>
            <a:r>
              <a:rPr lang="ru-RU" dirty="0" smtClean="0"/>
              <a:t>результаты </a:t>
            </a:r>
            <a:r>
              <a:rPr lang="ru-RU" dirty="0"/>
              <a:t>и </a:t>
            </a:r>
            <a:r>
              <a:rPr lang="ru-RU" dirty="0" smtClean="0"/>
              <a:t>выводы. </a:t>
            </a:r>
          </a:p>
          <a:p>
            <a:pPr>
              <a:buNone/>
            </a:pPr>
            <a:r>
              <a:rPr lang="ru-RU" u="sng" dirty="0" smtClean="0"/>
              <a:t>Языковые средства</a:t>
            </a:r>
            <a:r>
              <a:rPr lang="ru-RU" dirty="0" smtClean="0"/>
              <a:t>: </a:t>
            </a:r>
            <a:r>
              <a:rPr lang="ru-RU" i="1" dirty="0"/>
              <a:t>Статья состоит из…, делится на…, Книга (работа, исследование) посвящена проблеме …, Автор книги рассматривает следующие вопросы…. Анализ исследования показал…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ru-RU" b="1" dirty="0" smtClean="0"/>
              <a:t>Аннотация</a:t>
            </a:r>
            <a:r>
              <a:rPr lang="ru-RU" dirty="0" smtClean="0"/>
              <a:t> –предельно сжатое изложение книги </a:t>
            </a:r>
            <a:r>
              <a:rPr lang="ru-RU" dirty="0"/>
              <a:t>(или статьи</a:t>
            </a:r>
            <a:r>
              <a:rPr lang="ru-RU" dirty="0" smtClean="0"/>
              <a:t>),дающее общее представление о теме. </a:t>
            </a:r>
          </a:p>
          <a:p>
            <a:pPr>
              <a:buNone/>
            </a:pPr>
            <a:r>
              <a:rPr lang="ru-RU" u="sng" dirty="0" smtClean="0"/>
              <a:t>Объём</a:t>
            </a:r>
            <a:r>
              <a:rPr lang="ru-RU" dirty="0" smtClean="0"/>
              <a:t> – от 3 до 5 предложений.</a:t>
            </a:r>
          </a:p>
          <a:p>
            <a:pPr>
              <a:buNone/>
            </a:pPr>
            <a:r>
              <a:rPr lang="ru-RU" u="sng" dirty="0" smtClean="0"/>
              <a:t>Схема</a:t>
            </a:r>
            <a:r>
              <a:rPr lang="ru-RU" dirty="0" smtClean="0"/>
              <a:t>: автор и название, выходные данные, основная часть, выводы, кому рекомендуется данная книга (статья)</a:t>
            </a:r>
            <a:endParaRPr lang="ru-RU" dirty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Рецензия</a:t>
            </a:r>
            <a:r>
              <a:rPr lang="ru-RU" dirty="0" smtClean="0"/>
              <a:t> – </a:t>
            </a:r>
            <a:r>
              <a:rPr lang="ru-RU" dirty="0"/>
              <a:t>оценка или критический отзыв о каком-нибудь </a:t>
            </a:r>
            <a:r>
              <a:rPr lang="ru-RU" dirty="0" smtClean="0"/>
              <a:t>научном </a:t>
            </a:r>
            <a:r>
              <a:rPr lang="ru-RU" dirty="0"/>
              <a:t>произведении </a:t>
            </a:r>
            <a:r>
              <a:rPr lang="ru-RU" dirty="0" smtClean="0"/>
              <a:t>(статьи, монографии, диссертации</a:t>
            </a:r>
            <a:r>
              <a:rPr lang="ru-RU" dirty="0"/>
              <a:t>). </a:t>
            </a:r>
            <a:endParaRPr lang="ru-RU" dirty="0" smtClean="0"/>
          </a:p>
          <a:p>
            <a:pPr>
              <a:buNone/>
            </a:pPr>
            <a:r>
              <a:rPr lang="ru-RU" u="sng" dirty="0" smtClean="0"/>
              <a:t>Рецензия </a:t>
            </a:r>
            <a:r>
              <a:rPr lang="ru-RU" u="sng" dirty="0"/>
              <a:t>предполагает следующее: </a:t>
            </a:r>
          </a:p>
          <a:p>
            <a:r>
              <a:rPr lang="ru-RU" dirty="0" smtClean="0"/>
              <a:t>предмет </a:t>
            </a:r>
            <a:r>
              <a:rPr lang="ru-RU" dirty="0"/>
              <a:t>рецензии, актуальность темы,  </a:t>
            </a:r>
          </a:p>
          <a:p>
            <a:r>
              <a:rPr lang="ru-RU" dirty="0" smtClean="0"/>
              <a:t>комментирование </a:t>
            </a:r>
            <a:r>
              <a:rPr lang="ru-RU" dirty="0"/>
              <a:t>основных положений (толкование авторской мысли; собственное дополнение к мысли, высказанной автором; выражение своего отношения к постановке проблемы и т. п.); </a:t>
            </a:r>
          </a:p>
          <a:p>
            <a:r>
              <a:rPr lang="ru-RU" dirty="0" smtClean="0"/>
              <a:t>обобщенную </a:t>
            </a:r>
            <a:r>
              <a:rPr lang="ru-RU" dirty="0"/>
              <a:t>аргументированную оценку;</a:t>
            </a:r>
          </a:p>
          <a:p>
            <a:r>
              <a:rPr lang="ru-RU" dirty="0" smtClean="0"/>
              <a:t>недостатки </a:t>
            </a:r>
            <a:r>
              <a:rPr lang="ru-RU" dirty="0"/>
              <a:t>и выводы рецензента о значимости работы.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4000" b="1" u="sng" dirty="0" smtClean="0"/>
              <a:t>Научный </a:t>
            </a:r>
            <a:r>
              <a:rPr lang="ru-RU" sz="4000" b="1" u="sng" dirty="0"/>
              <a:t>стиль речи </a:t>
            </a:r>
            <a:r>
              <a:rPr lang="ru-RU" sz="4000" dirty="0"/>
              <a:t>– одна из функциональных </a:t>
            </a:r>
            <a:r>
              <a:rPr lang="ru-RU" sz="4000" dirty="0" err="1" smtClean="0"/>
              <a:t>разновид-ностей</a:t>
            </a:r>
            <a:r>
              <a:rPr lang="ru-RU" sz="4000" dirty="0" smtClean="0"/>
              <a:t> </a:t>
            </a:r>
            <a:r>
              <a:rPr lang="ru-RU" sz="4000" dirty="0"/>
              <a:t>литературного языка, обслуживающая сферу науки и производства; он реализуется в книжных специализированных текстах разных жанров.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Тезисы</a:t>
            </a:r>
            <a:r>
              <a:rPr lang="ru-RU" dirty="0" smtClean="0"/>
              <a:t> – кратко сформулированные основные положения доклада, статьи, лекции, монографии.</a:t>
            </a:r>
          </a:p>
          <a:p>
            <a:endParaRPr lang="ru-RU" dirty="0"/>
          </a:p>
          <a:p>
            <a:pPr>
              <a:buNone/>
            </a:pPr>
            <a:r>
              <a:rPr lang="ru-RU" u="sng" dirty="0" smtClean="0"/>
              <a:t>Тезисы</a:t>
            </a:r>
            <a:r>
              <a:rPr lang="ru-RU" dirty="0" smtClean="0"/>
              <a:t>: </a:t>
            </a:r>
            <a:r>
              <a:rPr lang="ru-RU" i="1" dirty="0" smtClean="0"/>
              <a:t>оригинальные и вторичные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600" b="1" dirty="0" smtClean="0"/>
              <a:t>Сфера </a:t>
            </a:r>
            <a:r>
              <a:rPr lang="ru-RU" sz="3600" b="1" dirty="0"/>
              <a:t>использования </a:t>
            </a:r>
            <a:r>
              <a:rPr lang="ru-RU" sz="3600" dirty="0" smtClean="0"/>
              <a:t>НСР </a:t>
            </a:r>
            <a:r>
              <a:rPr lang="ru-RU" sz="3600" dirty="0"/>
              <a:t>– </a:t>
            </a:r>
            <a:r>
              <a:rPr lang="ru-RU" sz="3600" u="sng" dirty="0" smtClean="0"/>
              <a:t>наука</a:t>
            </a:r>
            <a:r>
              <a:rPr lang="ru-RU" sz="3600" dirty="0" smtClean="0"/>
              <a:t>.</a:t>
            </a:r>
          </a:p>
          <a:p>
            <a:pPr>
              <a:buNone/>
            </a:pPr>
            <a:r>
              <a:rPr lang="ru-RU" sz="3600" dirty="0"/>
              <a:t> </a:t>
            </a:r>
            <a:r>
              <a:rPr lang="ru-RU" sz="3600" dirty="0" smtClean="0"/>
              <a:t>  </a:t>
            </a:r>
            <a:r>
              <a:rPr lang="ru-RU" sz="3600" b="1" dirty="0" smtClean="0"/>
              <a:t>Адресаты: </a:t>
            </a:r>
            <a:r>
              <a:rPr lang="ru-RU" sz="3600" dirty="0" smtClean="0"/>
              <a:t>учёные</a:t>
            </a:r>
            <a:r>
              <a:rPr lang="ru-RU" sz="3600" dirty="0"/>
              <a:t>, будущие специалисты, ученики, </a:t>
            </a:r>
            <a:r>
              <a:rPr lang="ru-RU" sz="3600" dirty="0" smtClean="0"/>
              <a:t>любой </a:t>
            </a:r>
            <a:r>
              <a:rPr lang="ru-RU" sz="3600" dirty="0"/>
              <a:t>человек, интересующийся той или иной научной </a:t>
            </a:r>
            <a:r>
              <a:rPr lang="ru-RU" sz="3600" dirty="0" smtClean="0"/>
              <a:t>областью.</a:t>
            </a:r>
          </a:p>
          <a:p>
            <a:pPr>
              <a:buNone/>
            </a:pPr>
            <a:r>
              <a:rPr lang="ru-RU" sz="3600" dirty="0"/>
              <a:t> </a:t>
            </a:r>
            <a:r>
              <a:rPr lang="ru-RU" sz="3600" dirty="0" smtClean="0"/>
              <a:t>  </a:t>
            </a:r>
            <a:r>
              <a:rPr lang="ru-RU" sz="3600" b="1" dirty="0" smtClean="0"/>
              <a:t>Авторы: </a:t>
            </a:r>
            <a:r>
              <a:rPr lang="ru-RU" sz="3600" dirty="0" smtClean="0"/>
              <a:t>учёные</a:t>
            </a:r>
            <a:r>
              <a:rPr lang="ru-RU" sz="3600" dirty="0"/>
              <a:t>, специалисты в своей области.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3600" b="1" dirty="0" smtClean="0"/>
              <a:t>Цель НСР </a:t>
            </a:r>
            <a:r>
              <a:rPr lang="ru-RU" sz="3600" dirty="0" smtClean="0"/>
              <a:t>- описание </a:t>
            </a:r>
            <a:r>
              <a:rPr lang="ru-RU" sz="3600" dirty="0"/>
              <a:t>законов, выявление закономерностей, описание открытий, </a:t>
            </a:r>
            <a:r>
              <a:rPr lang="ru-RU" sz="3600" dirty="0" smtClean="0"/>
              <a:t>обучение.</a:t>
            </a:r>
          </a:p>
          <a:p>
            <a:pPr>
              <a:buNone/>
            </a:pPr>
            <a:r>
              <a:rPr lang="ru-RU" sz="3600" b="1" dirty="0" smtClean="0"/>
              <a:t>Основные </a:t>
            </a:r>
            <a:r>
              <a:rPr lang="ru-RU" sz="3600" b="1" dirty="0"/>
              <a:t>черты языка науки </a:t>
            </a:r>
            <a:r>
              <a:rPr lang="ru-RU" sz="3600" dirty="0"/>
              <a:t>– точность (однозначность), объективность, подчёркнутая логичность, доказательность, отвлечённость, обобщённость.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ЖАНРЫ НСР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4800" dirty="0" smtClean="0"/>
              <a:t>научная </a:t>
            </a:r>
            <a:r>
              <a:rPr lang="ru-RU" sz="4800" dirty="0"/>
              <a:t>статья, учебная литература, монография,  </a:t>
            </a:r>
            <a:r>
              <a:rPr lang="ru-RU" sz="4800" dirty="0" smtClean="0"/>
              <a:t>реферат</a:t>
            </a:r>
            <a:r>
              <a:rPr lang="ru-RU" sz="4800" dirty="0"/>
              <a:t>, </a:t>
            </a:r>
            <a:r>
              <a:rPr lang="ru-RU" sz="4800" dirty="0" smtClean="0"/>
              <a:t>аннотация, рецензия</a:t>
            </a:r>
            <a:r>
              <a:rPr lang="ru-RU" sz="4800" dirty="0"/>
              <a:t>, </a:t>
            </a:r>
            <a:r>
              <a:rPr lang="ru-RU" sz="4800" dirty="0" smtClean="0"/>
              <a:t>отзыв.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ПОДСТИЛИ НСР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ru-RU" sz="4400" b="1" dirty="0" smtClean="0"/>
              <a:t>СОБСТВЕННО-НАУЧНЫЙ</a:t>
            </a:r>
          </a:p>
          <a:p>
            <a:pPr>
              <a:buNone/>
            </a:pPr>
            <a:r>
              <a:rPr lang="ru-RU" sz="4400" dirty="0" smtClean="0"/>
              <a:t>    </a:t>
            </a:r>
            <a:r>
              <a:rPr lang="ru-RU" sz="4400" u="sng" dirty="0" smtClean="0"/>
              <a:t>Адресат </a:t>
            </a:r>
            <a:r>
              <a:rPr lang="ru-RU" sz="4400" dirty="0" smtClean="0"/>
              <a:t>- </a:t>
            </a:r>
            <a:r>
              <a:rPr lang="ru-RU" sz="4400" dirty="0"/>
              <a:t>учёный, специалист. </a:t>
            </a:r>
            <a:endParaRPr lang="ru-RU" sz="4400" dirty="0" smtClean="0"/>
          </a:p>
          <a:p>
            <a:pPr>
              <a:buNone/>
            </a:pPr>
            <a:r>
              <a:rPr lang="ru-RU" sz="4400" dirty="0"/>
              <a:t> </a:t>
            </a:r>
            <a:r>
              <a:rPr lang="ru-RU" sz="4400" dirty="0" smtClean="0"/>
              <a:t>   </a:t>
            </a:r>
            <a:r>
              <a:rPr lang="ru-RU" sz="4400" u="sng" dirty="0" smtClean="0"/>
              <a:t>Цель</a:t>
            </a:r>
            <a:r>
              <a:rPr lang="ru-RU" sz="4400" dirty="0" smtClean="0"/>
              <a:t> - выявление </a:t>
            </a:r>
            <a:r>
              <a:rPr lang="ru-RU" sz="4400" dirty="0"/>
              <a:t>и описание новых фактов, закономерностей, открытий. </a:t>
            </a:r>
            <a:endParaRPr lang="ru-RU" sz="4400" dirty="0" smtClean="0"/>
          </a:p>
          <a:p>
            <a:pPr>
              <a:buFont typeface="Arial" pitchFamily="34" charset="0"/>
              <a:buChar char="•"/>
            </a:pPr>
            <a:r>
              <a:rPr lang="ru-RU" sz="4400" b="1" dirty="0" smtClean="0"/>
              <a:t>НАУЧНО-УЧЕБНЫЙ</a:t>
            </a:r>
          </a:p>
          <a:p>
            <a:pPr>
              <a:buNone/>
            </a:pPr>
            <a:r>
              <a:rPr lang="ru-RU" sz="4400" dirty="0"/>
              <a:t> </a:t>
            </a:r>
            <a:r>
              <a:rPr lang="ru-RU" sz="4400" dirty="0" smtClean="0"/>
              <a:t>   </a:t>
            </a:r>
            <a:r>
              <a:rPr lang="ru-RU" sz="4400" u="sng" dirty="0" smtClean="0"/>
              <a:t>Адресат</a:t>
            </a:r>
            <a:r>
              <a:rPr lang="ru-RU" sz="4400" dirty="0" smtClean="0"/>
              <a:t> – </a:t>
            </a:r>
            <a:r>
              <a:rPr lang="ru-RU" sz="4400" dirty="0" smtClean="0"/>
              <a:t>будущие </a:t>
            </a:r>
            <a:r>
              <a:rPr lang="ru-RU" sz="4400" dirty="0" smtClean="0"/>
              <a:t>специалисты, учащиеся. </a:t>
            </a:r>
          </a:p>
          <a:p>
            <a:pPr>
              <a:buNone/>
            </a:pPr>
            <a:r>
              <a:rPr lang="ru-RU" sz="4400" dirty="0" smtClean="0"/>
              <a:t>    </a:t>
            </a:r>
            <a:r>
              <a:rPr lang="ru-RU" sz="4400" u="sng" dirty="0" smtClean="0"/>
              <a:t>Цель</a:t>
            </a:r>
            <a:r>
              <a:rPr lang="ru-RU" sz="4400" dirty="0" smtClean="0"/>
              <a:t> - </a:t>
            </a:r>
            <a:r>
              <a:rPr lang="ru-RU" sz="4000" dirty="0"/>
              <a:t>обучить, описать факты, необходимые для овладения материалом</a:t>
            </a:r>
            <a:r>
              <a:rPr lang="ru-RU" sz="4400" dirty="0" smtClean="0"/>
              <a:t>. </a:t>
            </a:r>
          </a:p>
          <a:p>
            <a:endParaRPr lang="ru-RU" sz="4400" dirty="0" smtClean="0"/>
          </a:p>
          <a:p>
            <a:endParaRPr lang="ru-RU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b="1" dirty="0" smtClean="0"/>
              <a:t>НАУЧНО-СПРАВОЧНЫЙ</a:t>
            </a:r>
          </a:p>
          <a:p>
            <a:pPr>
              <a:buNone/>
            </a:pPr>
            <a:r>
              <a:rPr lang="ru-RU" dirty="0" smtClean="0"/>
              <a:t>         (словари, справочники)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НАУЧНО-ИНФОРМАТИВНЫЙ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</a:t>
            </a:r>
            <a:r>
              <a:rPr lang="en-US" dirty="0" smtClean="0"/>
              <a:t>(</a:t>
            </a:r>
            <a:r>
              <a:rPr lang="ru-RU" dirty="0" smtClean="0"/>
              <a:t>реферат, аннотация, отзыв)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НАУЧНО-ПОПУЛЯРНЫЙ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u="sng" dirty="0" smtClean="0"/>
              <a:t>Адресат </a:t>
            </a:r>
            <a:r>
              <a:rPr lang="ru-RU" dirty="0" smtClean="0"/>
              <a:t>–любой человек, интересующийся наукой.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u="sng" dirty="0" smtClean="0"/>
              <a:t>Цель</a:t>
            </a:r>
            <a:r>
              <a:rPr lang="ru-RU" dirty="0" smtClean="0"/>
              <a:t> - </a:t>
            </a:r>
            <a:r>
              <a:rPr lang="ru-RU" dirty="0"/>
              <a:t>дать представление о науке, заинтересовать читателя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ЛЕКСИЧЕСКИЕ ОСОБЕННОСТИ НСР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- Слово употребляется в одном значении.</a:t>
            </a:r>
          </a:p>
          <a:p>
            <a:r>
              <a:rPr lang="ru-RU" dirty="0"/>
              <a:t>- Слово употребляется в обобщённом значении</a:t>
            </a:r>
          </a:p>
          <a:p>
            <a:r>
              <a:rPr lang="ru-RU" dirty="0"/>
              <a:t>- Абстрактная лексика</a:t>
            </a:r>
          </a:p>
          <a:p>
            <a:r>
              <a:rPr lang="ru-RU" dirty="0"/>
              <a:t>- Специфическая для данной науки лексика — термины</a:t>
            </a:r>
          </a:p>
          <a:p>
            <a:r>
              <a:rPr lang="ru-RU" dirty="0"/>
              <a:t>- Отсутствие эмоциональной лексики</a:t>
            </a:r>
          </a:p>
          <a:p>
            <a:r>
              <a:rPr lang="ru-RU" dirty="0"/>
              <a:t>- Преобладание отвлечённых существительных (обозначения понятий признака, движения, состояния (слова на -</a:t>
            </a:r>
            <a:r>
              <a:rPr lang="ru-RU" dirty="0" err="1"/>
              <a:t>ние</a:t>
            </a:r>
            <a:r>
              <a:rPr lang="ru-RU" dirty="0"/>
              <a:t>, -ость, -</a:t>
            </a:r>
            <a:r>
              <a:rPr lang="ru-RU" dirty="0" err="1"/>
              <a:t>ство</a:t>
            </a:r>
            <a:r>
              <a:rPr lang="ru-RU" dirty="0"/>
              <a:t>, -</a:t>
            </a:r>
            <a:r>
              <a:rPr lang="ru-RU" dirty="0" err="1"/>
              <a:t>ие</a:t>
            </a:r>
            <a:r>
              <a:rPr lang="ru-RU" dirty="0"/>
              <a:t>, -</a:t>
            </a:r>
            <a:r>
              <a:rPr lang="ru-RU" dirty="0" err="1"/>
              <a:t>ка</a:t>
            </a:r>
            <a:r>
              <a:rPr lang="ru-RU" dirty="0"/>
              <a:t>))</a:t>
            </a:r>
          </a:p>
          <a:p>
            <a:r>
              <a:rPr lang="ru-RU" dirty="0"/>
              <a:t>- Употребление кратких прилагательных (равен, пропорционален, аналогичен, способен, возможен, характерен, ежедневны).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МОРФОЛОГ</a:t>
            </a:r>
            <a:r>
              <a:rPr lang="ru-RU" dirty="0" smtClean="0"/>
              <a:t>ИЧЕСКИЕ ОСОБЕННОСТИ НСР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77500" lnSpcReduction="20000"/>
          </a:bodyPr>
          <a:lstStyle/>
          <a:p>
            <a:r>
              <a:rPr lang="ru-RU" sz="3400" dirty="0" smtClean="0"/>
              <a:t>Местоимение </a:t>
            </a:r>
            <a:r>
              <a:rPr lang="ru-RU" sz="3400" dirty="0"/>
              <a:t>мы в значении я (</a:t>
            </a:r>
            <a:r>
              <a:rPr lang="ru-RU" sz="3400" i="1" dirty="0"/>
              <a:t>Мы пришли к выводу…</a:t>
            </a:r>
            <a:r>
              <a:rPr lang="ru-RU" sz="3400" dirty="0"/>
              <a:t>), употребляющегося «для скромности» и ради объективности изложения (</a:t>
            </a:r>
            <a:r>
              <a:rPr lang="ru-RU" sz="3400" i="1" dirty="0"/>
              <a:t>как мы показали; мы исследовали...</a:t>
            </a:r>
            <a:r>
              <a:rPr lang="ru-RU" sz="3400" dirty="0"/>
              <a:t>)</a:t>
            </a:r>
          </a:p>
          <a:p>
            <a:r>
              <a:rPr lang="ru-RU" sz="3400" dirty="0"/>
              <a:t> </a:t>
            </a:r>
            <a:r>
              <a:rPr lang="ru-RU" sz="3400" dirty="0" smtClean="0"/>
              <a:t>Лексический </a:t>
            </a:r>
            <a:r>
              <a:rPr lang="ru-RU" sz="3400" dirty="0"/>
              <a:t>повтор, указательные и личные местоимения 3го лица, вводные слова (таким образом, следовательно, итак), наречия (сначала, выше, затем) как средство связи предложений и абзацев</a:t>
            </a:r>
          </a:p>
          <a:p>
            <a:r>
              <a:rPr lang="ru-RU" sz="3400" dirty="0" smtClean="0"/>
              <a:t>Морфологические </a:t>
            </a:r>
            <a:r>
              <a:rPr lang="ru-RU" sz="3400" dirty="0"/>
              <a:t>глаголы несовершенного вида  (</a:t>
            </a:r>
            <a:r>
              <a:rPr lang="ru-RU" sz="3400" i="1" dirty="0"/>
              <a:t>Кислота разъедает..., ...Металлы легко режутся, Вода разваривает овощи и т.п</a:t>
            </a:r>
            <a:r>
              <a:rPr lang="ru-RU" sz="3400" dirty="0"/>
              <a:t>.)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</TotalTime>
  <Words>897</Words>
  <Application>Microsoft Office PowerPoint</Application>
  <PresentationFormat>Экран (4:3)</PresentationFormat>
  <Paragraphs>88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Изящная</vt:lpstr>
      <vt:lpstr>НАУЧНЫЙ СТИЛЬ РЕЧИ</vt:lpstr>
      <vt:lpstr>Слайд 2</vt:lpstr>
      <vt:lpstr>Слайд 3</vt:lpstr>
      <vt:lpstr>Слайд 4</vt:lpstr>
      <vt:lpstr>            ЖАНРЫ НСР</vt:lpstr>
      <vt:lpstr>        ПОДСТИЛИ НСР</vt:lpstr>
      <vt:lpstr>Слайд 7</vt:lpstr>
      <vt:lpstr>ЛЕКСИЧЕСКИЕ ОСОБЕННОСТИ НСР</vt:lpstr>
      <vt:lpstr>МОРФОЛОГИЧЕСКИЕ ОСОБЕННОСТИ НСР</vt:lpstr>
      <vt:lpstr>Слайд 10</vt:lpstr>
      <vt:lpstr>Слайд 11</vt:lpstr>
      <vt:lpstr>СИНТАКСИЧЕСКИЕ ОСОБЕННОСТИ НСР</vt:lpstr>
      <vt:lpstr>Слайд 13</vt:lpstr>
      <vt:lpstr>Слайд 14</vt:lpstr>
      <vt:lpstr>Слайд 15</vt:lpstr>
      <vt:lpstr>Виды аналитической обработки первичного научного текста 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НАУЧНЫЙ СТИЛЬ РЕЧИ</dc:title>
  <dc:creator>home</dc:creator>
  <cp:lastModifiedBy>home</cp:lastModifiedBy>
  <cp:revision>24</cp:revision>
  <dcterms:created xsi:type="dcterms:W3CDTF">2016-10-21T16:01:29Z</dcterms:created>
  <dcterms:modified xsi:type="dcterms:W3CDTF">2016-10-21T16:56:39Z</dcterms:modified>
</cp:coreProperties>
</file>