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0" autoAdjust="0"/>
    <p:restoredTop sz="94660"/>
  </p:normalViewPr>
  <p:slideViewPr>
    <p:cSldViewPr>
      <p:cViewPr>
        <p:scale>
          <a:sx n="75" d="100"/>
          <a:sy n="75" d="100"/>
        </p:scale>
        <p:origin x="-948" y="-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686C-7D6E-410F-815D-EDBBD3F3DD7E}" type="datetimeFigureOut">
              <a:rPr lang="ru-RU"/>
              <a:pPr>
                <a:defRPr/>
              </a:pPr>
              <a:t>14.11.2025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BCA3-67C3-45D7-8CA3-A31DCCF05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1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FDE6-4586-4D20-BD84-5659798E5A89}" type="datetimeFigureOut">
              <a:rPr lang="ru-RU"/>
              <a:pPr>
                <a:defRPr/>
              </a:pPr>
              <a:t>14.11.2025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069A-B849-43DD-919D-80423FF94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8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88C6-D5D7-4B32-8C58-65D228452727}" type="datetimeFigureOut">
              <a:rPr lang="ru-RU"/>
              <a:pPr>
                <a:defRPr/>
              </a:pPr>
              <a:t>14.11.2025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1581-E153-43B6-81B5-DA81E5018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9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7AF8-47F8-4DB2-8180-40B2321C2B78}" type="datetimeFigureOut">
              <a:rPr lang="ru-RU"/>
              <a:pPr>
                <a:defRPr/>
              </a:pPr>
              <a:t>14.11.2025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0906-7C75-430E-8569-E3A61D08F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E8937-52DF-4C05-8F1D-49B9D01317D1}" type="datetimeFigureOut">
              <a:rPr lang="ru-RU"/>
              <a:pPr>
                <a:defRPr/>
              </a:pPr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2838-FAD7-4960-94F5-D3EAA21C0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64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55A7-3466-4992-8BB2-0A8E0FFB4015}" type="datetimeFigureOut">
              <a:rPr lang="ru-RU"/>
              <a:pPr>
                <a:defRPr/>
              </a:pPr>
              <a:t>14.11.2025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1892-E3A2-4109-A2EE-0ECE3228B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6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4B12-4824-4CB0-84CE-7D603C096EF1}" type="datetimeFigureOut">
              <a:rPr lang="ru-RU"/>
              <a:pPr>
                <a:defRPr/>
              </a:pPr>
              <a:t>14.11.2025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0321-277E-4C95-9229-872FACE82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4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292D-C91D-44F3-864E-53E108A8031C}" type="datetimeFigureOut">
              <a:rPr lang="ru-RU"/>
              <a:pPr>
                <a:defRPr/>
              </a:pPr>
              <a:t>14.11.2025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FEF81-2DAE-4FAD-A900-228B97D1A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2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E89F-2A74-483D-9FCA-7D538212EF04}" type="datetimeFigureOut">
              <a:rPr lang="ru-RU"/>
              <a:pPr>
                <a:defRPr/>
              </a:pPr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80DE-00DB-4962-B7AE-F42A09028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FFC52-C8C5-481B-BF96-ADBCBC54FA29}" type="datetimeFigureOut">
              <a:rPr lang="ru-RU"/>
              <a:pPr>
                <a:defRPr/>
              </a:pPr>
              <a:t>14.11.2025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CFED-274D-47D7-8193-474900442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3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C1BA-E8C2-4097-9541-343465453898}" type="datetimeFigureOut">
              <a:rPr lang="ru-RU"/>
              <a:pPr>
                <a:defRPr/>
              </a:pPr>
              <a:t>14.11.2025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1E1D-7177-4822-A49B-E251E831D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2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53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27FBCFE-0CAC-41EE-BB71-3EE45DEBD308}" type="datetimeFigureOut">
              <a:rPr lang="ru-RU"/>
              <a:pPr>
                <a:defRPr/>
              </a:pPr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5E56364-C555-4603-A7CB-16561B1EB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1370" y="1265081"/>
            <a:ext cx="8552631" cy="1659054"/>
          </a:xfrm>
        </p:spPr>
        <p:txBody>
          <a:bodyPr vert="horz" lIns="80165" tIns="40083" rIns="80165" bIns="40083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500" dirty="0">
                <a:solidFill>
                  <a:srgbClr val="007366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Первая помощь при острых психических реакциях на стресс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84" y="356400"/>
            <a:ext cx="3961688" cy="1049908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9" y="3489852"/>
            <a:ext cx="3577277" cy="1418253"/>
          </a:xfrm>
        </p:spPr>
        <p:txBody>
          <a:bodyPr vert="horz" lIns="62207" tIns="31103" rIns="62207" bIns="31103" rtlCol="0"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rgbClr val="007366"/>
                </a:solidFill>
                <a:effectLst/>
                <a:latin typeface="Alegreya Sans Medium" panose="00000600000000000000" pitchFamily="2" charset="0"/>
              </a:rPr>
              <a:t>Заведующий кафедрой медицины катастроф к.м.н., д.с.н., профессор </a:t>
            </a:r>
            <a:r>
              <a:rPr lang="ru-RU" sz="2400" dirty="0" err="1" smtClean="0">
                <a:solidFill>
                  <a:srgbClr val="007366"/>
                </a:solidFill>
                <a:effectLst/>
                <a:latin typeface="Alegreya Sans Medium" panose="00000600000000000000" pitchFamily="2" charset="0"/>
              </a:rPr>
              <a:t>Доника</a:t>
            </a:r>
            <a:r>
              <a:rPr lang="ru-RU" sz="2400" dirty="0" smtClean="0">
                <a:solidFill>
                  <a:srgbClr val="007366"/>
                </a:solidFill>
                <a:effectLst/>
                <a:latin typeface="Alegreya Sans Medium" panose="00000600000000000000" pitchFamily="2" charset="0"/>
              </a:rPr>
              <a:t> А.Д.</a:t>
            </a:r>
          </a:p>
        </p:txBody>
      </p:sp>
    </p:spTree>
    <p:extLst>
      <p:ext uri="{BB962C8B-B14F-4D97-AF65-F5344CB8AC3E}">
        <p14:creationId xmlns:p14="http://schemas.microsoft.com/office/powerpoint/2010/main" val="29492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2276996" y="169636"/>
            <a:ext cx="44142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Постоянные изменения</a:t>
            </a:r>
            <a:endParaRPr lang="ru-RU" sz="2800" dirty="0"/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500063" y="653564"/>
            <a:ext cx="8286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Разрушения, вызванные катастрофой, могут оказаться невосстановимыми: пострадавший может оказаться в совершенно новых и враждебных условиях.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1268" name="Picture 2" descr="F:\Л  Е  К  Ц  И  И\ПЕРВАЯ ПОМОЩЬ\ЛЕКЦИИ\ПЕДИАТРЫ\№7\ФОТО\08.05.2005 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864519"/>
            <a:ext cx="5572125" cy="313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2571750" y="136687"/>
            <a:ext cx="3676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Экспозиция смерти</a:t>
            </a:r>
            <a:endParaRPr lang="ru-RU" sz="2800" dirty="0"/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452439" y="659907"/>
            <a:ext cx="8001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Даже короткие угрожающие жизни ситуации могут изменить личностную структуру человека. Повторяющиеся столкновения со смертью могут приводить к глубоким изменениям на регуляторном уровне.</a:t>
            </a:r>
          </a:p>
        </p:txBody>
      </p:sp>
      <p:pic>
        <p:nvPicPr>
          <p:cNvPr id="12292" name="Picture 2" descr="F:\Л  Е  К  Ц  И  И\ПЕРВАЯ ПОМОЩЬ\ЛЕКЦИИ\ПЕДИАТРЫ\№7\ФОТО\A-man-pulled-from-the-rub-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1" y="2571750"/>
            <a:ext cx="441642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F:\Л  Е  К  Ц  И  И\ПЕРВАЯ ПОМОЩЬ\ЛЕКЦИИ\ПЕДИАТРЫ\№7\ФОТО\97D9A2D8-329A-4E57-8A6B-8105DA4ED10C_mw800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571750"/>
            <a:ext cx="43100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2143126" y="111837"/>
            <a:ext cx="4993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Моральная неуверенность</a:t>
            </a:r>
            <a:endParaRPr lang="ru-RU" sz="2800" dirty="0"/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357189" y="668210"/>
            <a:ext cx="83581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Пострадавший в катастрофе может оказаться перед лицом необходимости принимать связанные с системой ценностей решения, способные изменить жизнь, – например, кого спасать, насколько рисковать, кого обвинять.</a:t>
            </a:r>
            <a:endParaRPr lang="ru-RU" sz="2400"/>
          </a:p>
        </p:txBody>
      </p:sp>
      <p:pic>
        <p:nvPicPr>
          <p:cNvPr id="13316" name="Picture 2" descr="F:\Л  Е  К  Ц  И  И\ПЕРВАЯ ПОМОЩЬ\ЛЕКЦИИ\ПЕДИАТРЫ\№7\ФОТО\06n100920-pg-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86062"/>
            <a:ext cx="42862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F:\Л  Е  К  Ц  И  И\ПЕРВАЯ ПОМОЩЬ\ЛЕКЦИИ\ПЕДИАТРЫ\№7\ФОТО\8136680-stand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9" y="2786063"/>
            <a:ext cx="44402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705680" y="0"/>
            <a:ext cx="55469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Поведение во время события</a:t>
            </a:r>
            <a:endParaRPr lang="ru-RU" sz="2800" dirty="0"/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478632" y="499311"/>
            <a:ext cx="800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Каждый хотел бы выглядеть наилучшим образом в трудной ситуации, но удается это немногим. То, что человек делал или не делал во время катастрофы, может преследовать его очень долго после того, как другие раны уже затянулись.</a:t>
            </a:r>
          </a:p>
        </p:txBody>
      </p:sp>
      <p:pic>
        <p:nvPicPr>
          <p:cNvPr id="14340" name="Picture 2" descr="F:\Л  Е  К  Ц  И  И\ПЕРВАЯ ПОМОЩЬ\ЛЕКЦИИ\ПЕДИАТРЫ\№7\ФОТО\img465142b888fa5_1179730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821656"/>
            <a:ext cx="6672263" cy="319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339752" y="0"/>
            <a:ext cx="406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Масштаб разрушений</a:t>
            </a:r>
            <a:endParaRPr lang="ru-RU" sz="2800" dirty="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642938" y="391062"/>
            <a:ext cx="785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После катастрофы переживший будет поражен тем, что она натворила с его окружением и социальной структурой, что несомненно может оказать влияние на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психо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-эмоциональную сферу человека.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15364" name="Picture 2" descr="F:\Л  Е  К  Ц  И  И\ПЕРВАЯ ПОМОЩЬ\ЛЕКЦИИ\ПЕДИАТРЫ\№7\ФОТО\гор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4" y="1714501"/>
            <a:ext cx="6262687" cy="327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48201" y="103412"/>
            <a:ext cx="83581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Воздействие различных неблагоприятных факторов, возникающих в опасных для жизни условиях, на психическую деятельность человека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143500" y="1125141"/>
            <a:ext cx="1214438" cy="42862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571751" y="1125141"/>
            <a:ext cx="1071563" cy="42862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Прямоугольник 12"/>
          <p:cNvSpPr>
            <a:spLocks noChangeArrowheads="1"/>
          </p:cNvSpPr>
          <p:nvPr/>
        </p:nvSpPr>
        <p:spPr bwMode="auto">
          <a:xfrm>
            <a:off x="642938" y="1607344"/>
            <a:ext cx="2857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непатологические психо-эмоциональные</a:t>
            </a:r>
            <a:r>
              <a:rPr lang="ru-RU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реакции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16390" name="Прямоугольник 13"/>
          <p:cNvSpPr>
            <a:spLocks noChangeArrowheads="1"/>
          </p:cNvSpPr>
          <p:nvPr/>
        </p:nvSpPr>
        <p:spPr bwMode="auto">
          <a:xfrm>
            <a:off x="5429240" y="1607344"/>
            <a:ext cx="27336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психопатологические 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состояния</a:t>
            </a:r>
            <a:r>
              <a:rPr lang="ru-RU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391" name="Прямоугольник 14"/>
          <p:cNvSpPr>
            <a:spLocks noChangeArrowheads="1"/>
          </p:cNvSpPr>
          <p:nvPr/>
        </p:nvSpPr>
        <p:spPr bwMode="auto">
          <a:xfrm>
            <a:off x="714375" y="2411017"/>
            <a:ext cx="2857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снижение, но не утрата работоспособности, возможность общения с окружающими и критического анализа своего поведения</a:t>
            </a:r>
            <a:r>
              <a:rPr lang="ru-RU"/>
              <a:t>.</a:t>
            </a:r>
          </a:p>
        </p:txBody>
      </p:sp>
      <p:sp>
        <p:nvSpPr>
          <p:cNvPr id="16392" name="Прямоугольник 15"/>
          <p:cNvSpPr>
            <a:spLocks noChangeArrowheads="1"/>
          </p:cNvSpPr>
          <p:nvPr/>
        </p:nvSpPr>
        <p:spPr bwMode="auto">
          <a:xfrm>
            <a:off x="0" y="4071938"/>
            <a:ext cx="457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2060"/>
                </a:solidFill>
              </a:rPr>
              <a:t>(чувство тревоги, страха, подавленности, беспокойства за судьбу родных и близких, стремление выяснить истинные размеры катастрофы )</a:t>
            </a:r>
          </a:p>
        </p:txBody>
      </p:sp>
      <p:sp>
        <p:nvSpPr>
          <p:cNvPr id="16393" name="Прямоугольник 16"/>
          <p:cNvSpPr>
            <a:spLocks noChangeArrowheads="1"/>
          </p:cNvSpPr>
          <p:nvPr/>
        </p:nvSpPr>
        <p:spPr bwMode="auto">
          <a:xfrm>
            <a:off x="4929188" y="2357438"/>
            <a:ext cx="39290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являются болезненными состояниями, выводящими человека из строя, лишающими его возможности продуктивного общения с другими людьми и способности к целенаправленным действиям.</a:t>
            </a:r>
          </a:p>
        </p:txBody>
      </p:sp>
      <p:sp>
        <p:nvSpPr>
          <p:cNvPr id="16394" name="Прямоугольник 18"/>
          <p:cNvSpPr>
            <a:spLocks noChangeArrowheads="1"/>
          </p:cNvSpPr>
          <p:nvPr/>
        </p:nvSpPr>
        <p:spPr bwMode="auto">
          <a:xfrm>
            <a:off x="5447124" y="4318159"/>
            <a:ext cx="3286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(расстройства сознания, психотические расстройства)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05611" y="85401"/>
            <a:ext cx="8429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Стадии </a:t>
            </a:r>
            <a:r>
              <a:rPr lang="ru-RU" sz="2400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психо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-эмоционального состояния людей, подвергшихся воздействию  психотравмирующих ситуаций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 ЧС.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500063" y="1732747"/>
            <a:ext cx="7715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1.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«Острый эмоциональный шок». 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  <a:p>
            <a:pPr indent="342900" algn="just" eaLnBrk="0" hangingPunct="0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2. «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Психофизиологическая демобилизация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». 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  <a:p>
            <a:pPr indent="342900" algn="just" eaLnBrk="0" hangingPunct="0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3. «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Стадия разрешения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» 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  <a:p>
            <a:pPr indent="342900" algn="just" eaLnBrk="0" hangingPunct="0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4. «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Стадия восстановления».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71500" y="-104149"/>
            <a:ext cx="771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 стадия</a:t>
            </a:r>
          </a:p>
          <a:p>
            <a:pPr indent="342900" algn="ctr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«Острый эмоциональный шок». 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452289" y="1059582"/>
            <a:ext cx="82867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Развивается вслед за состоянием оцепенения и длится от 3 до 5 ч.</a:t>
            </a:r>
            <a:endParaRPr lang="ru-RU" sz="1600" dirty="0">
              <a:latin typeface="Calibri" pitchFamily="34" charset="0"/>
            </a:endParaRPr>
          </a:p>
          <a:p>
            <a:pPr indent="342900" algn="just" eaLnBrk="0" hangingPunct="0"/>
            <a:endParaRPr lang="ru-RU" sz="1600" u="sng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342900" algn="just" eaLnBrk="0" hangingPunct="0"/>
            <a:r>
              <a:rPr lang="ru-RU" sz="1600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Характеризуется:</a:t>
            </a:r>
            <a:endParaRPr lang="ru-RU" sz="1600" dirty="0">
              <a:latin typeface="Calibri" pitchFamily="34" charset="0"/>
            </a:endParaRPr>
          </a:p>
          <a:p>
            <a:pPr indent="342900" algn="just" eaLnBrk="0" hangingPunct="0"/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общим психическим напряжением, </a:t>
            </a:r>
            <a:endParaRPr lang="ru-RU" sz="1600" dirty="0">
              <a:latin typeface="Calibri" pitchFamily="34" charset="0"/>
            </a:endParaRPr>
          </a:p>
          <a:p>
            <a:pPr indent="342900" algn="just" eaLnBrk="0" hangingPunct="0"/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предельной мобилизацией психофизиологических резервов,</a:t>
            </a:r>
            <a:endParaRPr lang="ru-RU" sz="1600" dirty="0">
              <a:latin typeface="Calibri" pitchFamily="34" charset="0"/>
            </a:endParaRPr>
          </a:p>
          <a:p>
            <a:pPr indent="342900" algn="just" eaLnBrk="0" hangingPunct="0"/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обострением восприятия,</a:t>
            </a:r>
            <a:endParaRPr lang="ru-RU" sz="1600" dirty="0">
              <a:latin typeface="Calibri" pitchFamily="34" charset="0"/>
            </a:endParaRPr>
          </a:p>
          <a:p>
            <a:pPr indent="342900" algn="just" eaLnBrk="0" hangingPunct="0"/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увеличением скорости мыслительных процессов, </a:t>
            </a:r>
            <a:endParaRPr lang="ru-RU" sz="1600" dirty="0">
              <a:latin typeface="Calibri" pitchFamily="34" charset="0"/>
            </a:endParaRPr>
          </a:p>
          <a:p>
            <a:pPr indent="342900" algn="just" eaLnBrk="0" hangingPunct="0"/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проявлениями безрассудной смелости (особенно при спасении близких),</a:t>
            </a:r>
            <a:endParaRPr lang="ru-RU" sz="1600" dirty="0">
              <a:latin typeface="Calibri" pitchFamily="34" charset="0"/>
            </a:endParaRPr>
          </a:p>
          <a:p>
            <a:pPr indent="342900" algn="just" eaLnBrk="0" hangingPunct="0"/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- снижением критической оценки ситуации, но сохранении способности к целесообразной деятельности. </a:t>
            </a:r>
          </a:p>
          <a:p>
            <a:pPr indent="342900" algn="just" eaLnBrk="0" hangingPunct="0"/>
            <a:endParaRPr lang="ru-RU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342900" algn="just" eaLnBrk="0" hangingPunct="0"/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 эмоциональном состоянии в этот период преобладает чувство отчаяния, сопровождающееся ощущениями головокружения и головной боли, сердцебиением, сухостью во рту, жаждой и затрудненным дыханием. 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28415" y="-127104"/>
            <a:ext cx="771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 стадия</a:t>
            </a:r>
          </a:p>
          <a:p>
            <a:pPr indent="342900" algn="ctr"/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Психофизиологическая демобилизация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».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481311" y="536378"/>
            <a:ext cx="828675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Длительность до 3 суток.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Для абсолютного большинства обследуемых наступление этой стадии связано с первыми контактами с теми, кто получил травмы, и с телами погибших, с пониманием масштабов трагедии («стресс осознания»). 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u="sng" dirty="0">
                <a:solidFill>
                  <a:srgbClr val="002060"/>
                </a:solidFill>
              </a:rPr>
              <a:t>Характеризуется</a:t>
            </a:r>
            <a:r>
              <a:rPr lang="ru-RU" sz="1400" dirty="0">
                <a:solidFill>
                  <a:srgbClr val="002060"/>
                </a:solidFill>
              </a:rPr>
              <a:t>: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резким ухудшением самочувствия и психоэмоционального состояния с преобладанием чувства растерянности, панических реакций.</a:t>
            </a:r>
          </a:p>
          <a:p>
            <a:pPr>
              <a:buFontTx/>
              <a:buChar char="-"/>
            </a:pPr>
            <a:endParaRPr lang="ru-RU" sz="14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понижением моральной нормативности поведения, </a:t>
            </a:r>
          </a:p>
          <a:p>
            <a:pPr>
              <a:buFontTx/>
              <a:buChar char="-"/>
            </a:pPr>
            <a:endParaRPr lang="ru-RU" sz="14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снижением уровня эффективности деятельности и мотивации к ней,</a:t>
            </a:r>
          </a:p>
          <a:p>
            <a:pPr>
              <a:buFontTx/>
              <a:buChar char="-"/>
            </a:pPr>
            <a:endParaRPr lang="ru-RU" sz="14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склонностью к депрессивному состоянию,</a:t>
            </a:r>
          </a:p>
          <a:p>
            <a:pPr>
              <a:buFontTx/>
              <a:buChar char="-"/>
            </a:pPr>
            <a:endParaRPr lang="ru-RU" sz="14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изменениями функций внимания и памяти (как правило, обследованные не могут достаточно четко вспомнить, что они делали в эти дни). </a:t>
            </a:r>
          </a:p>
          <a:p>
            <a:pPr>
              <a:buFontTx/>
              <a:buChar char="-"/>
            </a:pP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- тошнотой, «тяжестью» в голове, неприятные ощущения со стороны желудочно-кишечного тракта, снижение (даже отсутствие) аппетита.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71500" y="-104149"/>
            <a:ext cx="771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3 стадия</a:t>
            </a:r>
          </a:p>
          <a:p>
            <a:pPr indent="342900" algn="ctr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Стадия разрешения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500063" y="611244"/>
            <a:ext cx="828675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</a:rPr>
              <a:t>Наблюдается на 3–12 сутки после стихийного бедствия. </a:t>
            </a:r>
          </a:p>
          <a:p>
            <a:endParaRPr lang="ru-RU" sz="1500" dirty="0">
              <a:solidFill>
                <a:srgbClr val="002060"/>
              </a:solidFill>
            </a:endParaRPr>
          </a:p>
          <a:p>
            <a:r>
              <a:rPr lang="ru-RU" sz="1500" dirty="0">
                <a:solidFill>
                  <a:srgbClr val="002060"/>
                </a:solidFill>
              </a:rPr>
              <a:t>Характеризуется:</a:t>
            </a:r>
          </a:p>
          <a:p>
            <a:r>
              <a:rPr lang="ru-RU" sz="1500" dirty="0">
                <a:solidFill>
                  <a:srgbClr val="002060"/>
                </a:solidFill>
              </a:rPr>
              <a:t>- относительной стабилизацией настроения и самочувствия,</a:t>
            </a:r>
          </a:p>
          <a:p>
            <a:r>
              <a:rPr lang="ru-RU" sz="1500" dirty="0">
                <a:solidFill>
                  <a:srgbClr val="002060"/>
                </a:solidFill>
              </a:rPr>
              <a:t>- у большинства сохраняются пониженный эмоциональный фон, ограничение контактов с окружающими, </a:t>
            </a:r>
          </a:p>
          <a:p>
            <a:r>
              <a:rPr lang="ru-RU" sz="1500" dirty="0">
                <a:solidFill>
                  <a:srgbClr val="002060"/>
                </a:solidFill>
              </a:rPr>
              <a:t>- </a:t>
            </a:r>
            <a:r>
              <a:rPr lang="ru-RU" sz="1500" dirty="0" err="1">
                <a:solidFill>
                  <a:srgbClr val="002060"/>
                </a:solidFill>
              </a:rPr>
              <a:t>гипомимия</a:t>
            </a:r>
            <a:r>
              <a:rPr lang="ru-RU" sz="1500" dirty="0">
                <a:solidFill>
                  <a:srgbClr val="002060"/>
                </a:solidFill>
              </a:rPr>
              <a:t> (</a:t>
            </a:r>
            <a:r>
              <a:rPr lang="ru-RU" sz="1500" dirty="0" err="1">
                <a:solidFill>
                  <a:srgbClr val="002060"/>
                </a:solidFill>
              </a:rPr>
              <a:t>маскообразность</a:t>
            </a:r>
            <a:r>
              <a:rPr lang="ru-RU" sz="1500" dirty="0">
                <a:solidFill>
                  <a:srgbClr val="002060"/>
                </a:solidFill>
              </a:rPr>
              <a:t> лица), </a:t>
            </a:r>
          </a:p>
          <a:p>
            <a:r>
              <a:rPr lang="ru-RU" sz="1500" dirty="0">
                <a:solidFill>
                  <a:srgbClr val="002060"/>
                </a:solidFill>
              </a:rPr>
              <a:t>- снижение интонационной окраски речи, </a:t>
            </a:r>
          </a:p>
          <a:p>
            <a:r>
              <a:rPr lang="ru-RU" sz="1500" dirty="0">
                <a:solidFill>
                  <a:srgbClr val="002060"/>
                </a:solidFill>
              </a:rPr>
              <a:t>- замедленность движений. </a:t>
            </a:r>
          </a:p>
          <a:p>
            <a:endParaRPr lang="ru-RU" sz="1500" dirty="0">
              <a:solidFill>
                <a:srgbClr val="002060"/>
              </a:solidFill>
            </a:endParaRPr>
          </a:p>
          <a:p>
            <a:r>
              <a:rPr lang="ru-RU" sz="1500" dirty="0">
                <a:solidFill>
                  <a:srgbClr val="002060"/>
                </a:solidFill>
              </a:rPr>
              <a:t>К концу этого периода появляется желание «выговориться». На фоне субъективных признаков некоторого улучшения состояния объективно отмечается дальнейшее снижение физиологических резервов:</a:t>
            </a:r>
          </a:p>
          <a:p>
            <a:endParaRPr lang="ru-RU" sz="15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1500" dirty="0">
                <a:solidFill>
                  <a:srgbClr val="002060"/>
                </a:solidFill>
              </a:rPr>
              <a:t>Нарастают явления переутомления. </a:t>
            </a:r>
          </a:p>
          <a:p>
            <a:r>
              <a:rPr lang="ru-RU" sz="1500" dirty="0">
                <a:solidFill>
                  <a:srgbClr val="002060"/>
                </a:solidFill>
              </a:rPr>
              <a:t>Средние показатели физической силы и работоспособности (в сравнении с нормативными данными для исследованной возрастной группы) снижаются на 30%, а по показателю кистевой динамометрии – на 50% (в ряде случаев – до 10–20 кг). В среднем на 30% уменьшается умственная работоспособность.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Л  Е  К  Ц  И  И\ПЕРВАЯ ПОМОЩЬ\ЛЕКЦИИ\ПЕДИАТРЫ\№7\ФОТО\3_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7685"/>
            <a:ext cx="4465638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F:\ПЕРВАЯ ПОМОЩЬ\ЛЕКЦИИ\ПЕДИАТРЫ\№1\first-hel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2" y="200511"/>
            <a:ext cx="1979612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5221214" y="941962"/>
            <a:ext cx="4032250" cy="4389834"/>
          </a:xfrm>
        </p:spPr>
        <p:txBody>
          <a:bodyPr/>
          <a:lstStyle/>
          <a:p>
            <a:r>
              <a:rPr lang="ru-RU" sz="2000" u="sng" dirty="0">
                <a:solidFill>
                  <a:srgbClr val="FF0000"/>
                </a:solidFill>
              </a:rPr>
              <a:t>Первая помощь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это вид медицинской помощи, включающий комплекс простейших медицинских мероприятий, выполняемых непосредственно на месте происшествия или вблизи него в порядке само - и взаимопомощи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b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4155" y="13618"/>
            <a:ext cx="956007" cy="6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32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71500" y="-104149"/>
            <a:ext cx="771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4 стадия</a:t>
            </a:r>
          </a:p>
          <a:p>
            <a:pPr indent="342900" algn="ctr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Стадия восстановления»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85750" y="843558"/>
            <a:ext cx="82867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Начинается с 12-го дня после катастрофы.</a:t>
            </a:r>
          </a:p>
          <a:p>
            <a:endParaRPr lang="ru-RU" u="sng" dirty="0">
              <a:solidFill>
                <a:srgbClr val="002060"/>
              </a:solidFill>
            </a:endParaRPr>
          </a:p>
          <a:p>
            <a:endParaRPr lang="ru-RU" u="sng" dirty="0">
              <a:solidFill>
                <a:srgbClr val="002060"/>
              </a:solidFill>
            </a:endParaRPr>
          </a:p>
          <a:p>
            <a:r>
              <a:rPr lang="ru-RU" u="sng" dirty="0">
                <a:solidFill>
                  <a:srgbClr val="002060"/>
                </a:solidFill>
              </a:rPr>
              <a:t>Характеризуется: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активизацией межличностного общения, </a:t>
            </a:r>
          </a:p>
          <a:p>
            <a:pPr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нормализацией эмоциональной окраски речи и мимических реакций,</a:t>
            </a:r>
          </a:p>
          <a:p>
            <a:pPr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впервые после катастрофы могут быть отмечены шутки, вызывавшие эмоциональный отклик у окружающих, </a:t>
            </a:r>
          </a:p>
          <a:p>
            <a:pPr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восстанавливаются нормальные сновидения.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285751" y="160735"/>
            <a:ext cx="8429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Основные виды психо-эмоциональных расстройств у пострадавших в чрезвычайных ситуациях.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571500" y="576233"/>
            <a:ext cx="74295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ru-RU" sz="2800" dirty="0">
              <a:latin typeface="Calibri" pitchFamily="34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галлюцинации</a:t>
            </a:r>
          </a:p>
          <a:p>
            <a:pPr algn="ctr" eaLnBrk="0" hangingPunct="0"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апатия</a:t>
            </a:r>
          </a:p>
          <a:p>
            <a:pPr algn="ctr" eaLnBrk="0" hangingPunct="0"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ступор</a:t>
            </a:r>
          </a:p>
          <a:p>
            <a:pPr algn="ctr" eaLnBrk="0" hangingPunct="0"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двигательное возбуждение</a:t>
            </a:r>
          </a:p>
          <a:p>
            <a:pPr algn="ctr" eaLnBrk="0" hangingPunct="0"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агрессия</a:t>
            </a:r>
          </a:p>
          <a:p>
            <a:pPr algn="ctr" eaLnBrk="0" hangingPunct="0"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страх</a:t>
            </a:r>
          </a:p>
          <a:p>
            <a:pPr algn="ctr" eaLnBrk="0" hangingPunct="0"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истерика</a:t>
            </a:r>
          </a:p>
          <a:p>
            <a:pPr algn="ctr" eaLnBrk="0" hangingPunct="0"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нервная дрожь</a:t>
            </a:r>
          </a:p>
          <a:p>
            <a:pPr algn="ctr" eaLnBrk="0" hangingPunct="0"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плач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бред</a:t>
            </a:r>
          </a:p>
          <a:p>
            <a:pPr algn="ctr" eaLnBrk="0" hangingPunct="0"/>
            <a:endParaRPr lang="ru-RU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2714634" y="8335"/>
            <a:ext cx="3576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Бред и галлюцинации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28625" y="554564"/>
            <a:ext cx="82867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 основным признакам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бреда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относятся ложные представления или умозаключения, в ошибочности которых пострадавшего невозможно разубедить.</a:t>
            </a:r>
            <a:endParaRPr lang="ru-RU" dirty="0">
              <a:latin typeface="Calibri" pitchFamily="34" charset="0"/>
            </a:endParaRPr>
          </a:p>
          <a:p>
            <a:pPr indent="342900" algn="just" eaLnBrk="0" hangingPunct="0"/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Галлюцинации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характеризуются тем, что пострадавший переживает ощущение присутствия воображаемых объектов, которые в данный момент не воздействуют на соответствующие органы чувств (слышит голоса, видит людей, чувствует запахи и прочее).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3556" name="Picture 2" descr="F:\Л  Е  К  Ц  И  И\ПЕРВАЯ ПОМОЩЬ\ЛЕКЦИИ\ПЕДИАТРЫ\№7\ФОТО\галюц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357437"/>
            <a:ext cx="50053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2786064" y="160735"/>
            <a:ext cx="3576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Бред и галлюцинации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428626" y="708185"/>
            <a:ext cx="7929563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sz="2200" b="1" i="1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Первая помощь:</a:t>
            </a:r>
          </a:p>
          <a:p>
            <a:pPr indent="342900" algn="just"/>
            <a:endParaRPr lang="ru-RU" sz="2200" dirty="0">
              <a:latin typeface="Calibri" pitchFamily="34" charset="0"/>
            </a:endParaRPr>
          </a:p>
          <a:p>
            <a:pPr indent="342900" algn="just" eaLnBrk="0" hangingPunct="0"/>
            <a:r>
              <a:rPr lang="ru-RU" sz="2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 Обратитесь к медицинским работникам, вызовите бригаду скорой психиатрической помощи.</a:t>
            </a:r>
            <a:endParaRPr lang="ru-RU" sz="2200" dirty="0">
              <a:latin typeface="Calibri" pitchFamily="34" charset="0"/>
            </a:endParaRPr>
          </a:p>
          <a:p>
            <a:pPr indent="342900" algn="just" eaLnBrk="0" hangingPunct="0"/>
            <a:r>
              <a:rPr lang="ru-RU" sz="2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 До прибытия специалистов следите за тем, чтобы пострадавший не навредил себе и окружающим. Уберите от него предметы, представляющие потенциальную опасность.</a:t>
            </a:r>
            <a:endParaRPr lang="ru-RU" sz="2200" dirty="0">
              <a:latin typeface="Calibri" pitchFamily="34" charset="0"/>
            </a:endParaRPr>
          </a:p>
          <a:p>
            <a:pPr indent="342900" algn="just" eaLnBrk="0" hangingPunct="0"/>
            <a:r>
              <a:rPr lang="ru-RU" sz="2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 Изолируйте пострадавшего и не оставляйте его одного.</a:t>
            </a:r>
            <a:endParaRPr lang="ru-RU" sz="2200" dirty="0">
              <a:latin typeface="Calibri" pitchFamily="34" charset="0"/>
            </a:endParaRPr>
          </a:p>
          <a:p>
            <a:pPr indent="342900" algn="just" eaLnBrk="0" hangingPunct="0"/>
            <a:r>
              <a:rPr lang="ru-RU" sz="2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4. Говорите с пострадавшим спокойным голосом. Соглашайтесь с ним, не пытайтесь его переубедить. Помните, что в такой ситуации переубедить пострадавшего невозможно.</a:t>
            </a:r>
            <a:endParaRPr lang="ru-RU" sz="2200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3500439" y="107157"/>
            <a:ext cx="17618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40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Апатия</a:t>
            </a: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669221"/>
            <a:ext cx="8929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 состоянии апатии человек может находиться от нескольких часов до нескольких недель.</a:t>
            </a:r>
            <a:r>
              <a:rPr lang="ru-RU"/>
              <a:t> </a:t>
            </a:r>
            <a:r>
              <a:rPr lang="ru-RU">
                <a:solidFill>
                  <a:srgbClr val="002060"/>
                </a:solidFill>
              </a:rPr>
              <a:t>При отсутствии помощи апатия может перейти в депрессию </a:t>
            </a:r>
            <a:endParaRPr lang="ru-RU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14144" y="1739772"/>
            <a:ext cx="535338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 algn="just"/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Характеризуется: </a:t>
            </a:r>
          </a:p>
          <a:p>
            <a:pPr indent="342900" algn="just"/>
            <a:endParaRPr lang="ru-RU" sz="2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342900" algn="just"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ощущением усталости,</a:t>
            </a:r>
            <a:endParaRPr lang="ru-RU" sz="2000">
              <a:latin typeface="Calibri" pitchFamily="34" charset="0"/>
            </a:endParaRPr>
          </a:p>
          <a:p>
            <a:pPr indent="342900" algn="just"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безразличное отношение к окружающему,</a:t>
            </a:r>
            <a:endParaRPr lang="ru-RU" sz="2000">
              <a:latin typeface="Calibri" pitchFamily="34" charset="0"/>
            </a:endParaRPr>
          </a:p>
          <a:p>
            <a:pPr indent="342900" algn="just"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вялость, заторможенность,</a:t>
            </a:r>
            <a:endParaRPr lang="ru-RU" sz="2000">
              <a:latin typeface="Calibri" pitchFamily="34" charset="0"/>
            </a:endParaRPr>
          </a:p>
          <a:p>
            <a:pPr indent="342900" algn="just"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медленная, с длинными паузами речь.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25605" name="Picture 3" descr="F:\Л  Е  К  Ц  И  И\ПЕРВАЯ ПОМОЩЬ\ЛЕКЦИИ\ПЕДИАТРЫ\№7\ФОТО\апат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85875"/>
            <a:ext cx="3429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3500439" y="107157"/>
            <a:ext cx="17618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40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Апатия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357189" y="507416"/>
            <a:ext cx="8429625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sz="2000" b="1" i="1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Первая помощь:</a:t>
            </a:r>
          </a:p>
          <a:p>
            <a:pPr indent="342900" algn="just"/>
            <a:endParaRPr lang="ru-RU" sz="2000" dirty="0">
              <a:latin typeface="Calibri" pitchFamily="34" charset="0"/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1. Поговорите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 пострадавшим. Задайте ему несколько простых вопросов: «Как тебя зовут?»; «Как ты себя чувствуешь?»; «Хочешь есть?».</a:t>
            </a:r>
          </a:p>
          <a:p>
            <a:pPr indent="342900" algn="just" eaLnBrk="0" hangingPunct="0">
              <a:buFontTx/>
              <a:buAutoNum type="arabicPeriod"/>
            </a:pPr>
            <a:endParaRPr lang="ru-RU" dirty="0">
              <a:latin typeface="Calibri" pitchFamily="34" charset="0"/>
            </a:endParaRPr>
          </a:p>
          <a:p>
            <a:pPr indent="342900" algn="just" eaLnBrk="0" hangingPunct="0"/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 Проводите пострадавшего к месту отдыха, помогите удобно устроиться (обязательно снять обувь).</a:t>
            </a:r>
          </a:p>
          <a:p>
            <a:pPr indent="342900" algn="just" eaLnBrk="0" hangingPunct="0"/>
            <a:endParaRPr lang="ru-RU" dirty="0">
              <a:latin typeface="Calibri" pitchFamily="34" charset="0"/>
            </a:endParaRPr>
          </a:p>
          <a:p>
            <a:pPr indent="342900" algn="just" eaLnBrk="0" hangingPunct="0"/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 Возьмите пострадавшего за руку или положите свою руку ему на лоб.</a:t>
            </a:r>
          </a:p>
          <a:p>
            <a:pPr indent="342900" algn="just" eaLnBrk="0" hangingPunct="0"/>
            <a:endParaRPr lang="ru-RU" dirty="0">
              <a:latin typeface="Calibri" pitchFamily="34" charset="0"/>
            </a:endParaRPr>
          </a:p>
          <a:p>
            <a:pPr indent="342900" algn="just" eaLnBrk="0" hangingPunct="0"/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4. Дайте пострадавшему возможность поспать или просто полежать.</a:t>
            </a:r>
          </a:p>
          <a:p>
            <a:pPr indent="342900" algn="just" eaLnBrk="0" hangingPunct="0"/>
            <a:endParaRPr lang="ru-RU" dirty="0">
              <a:latin typeface="Calibri" pitchFamily="34" charset="0"/>
            </a:endParaRPr>
          </a:p>
          <a:p>
            <a:pPr indent="342900" algn="just" eaLnBrk="0" hangingPunct="0"/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5. Если нет возможности отдохнуть (происшествие на улице, в общественном транспорте, ожидание окончания операции в больнице), то больше говорите с пострадавшим, вовлекайте его в любую совместную деятельность (прогуляться, сходить выпить чаю или кофе, помочь окружающим, нуждающимся в помощи).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3419872" y="-83942"/>
            <a:ext cx="20392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Ступор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241261" y="600648"/>
            <a:ext cx="87153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Одна из самых сильных защитных реакций организма. Наступает после сильнейших нервных потрясений (взрыв, нападение, насилие), когда человек затратил на выживание столько энергии, что сил на контакт с окружающим миром уже нет. Ступор может длиться от нескольких минут до нескольких часов. </a:t>
            </a:r>
            <a:endParaRPr lang="ru-RU" sz="1700" dirty="0">
              <a:latin typeface="Calibri" pitchFamily="34" charset="0"/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42875" y="1756945"/>
            <a:ext cx="492918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Основными признаками ступора являются:</a:t>
            </a:r>
          </a:p>
          <a:p>
            <a:pPr indent="342900" algn="just"/>
            <a:endParaRPr lang="ru-RU" dirty="0">
              <a:latin typeface="Calibri" pitchFamily="34" charset="0"/>
            </a:endParaRPr>
          </a:p>
          <a:p>
            <a:pPr indent="342900" algn="just" eaLnBrk="0" hangingPunct="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резкое снижение или отсутствие произвольных движений и речи;</a:t>
            </a:r>
          </a:p>
          <a:p>
            <a:pPr indent="342900" algn="just" eaLnBrk="0" hangingPunct="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отсутствие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реакций на внешние раздражители (шум, свет, прикосновения, щипки);</a:t>
            </a:r>
          </a:p>
          <a:p>
            <a:pPr indent="342900" algn="just" eaLnBrk="0" hangingPunct="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застывание» в определенной позе, оцепенение, состояние полной неподвижности;</a:t>
            </a:r>
          </a:p>
          <a:p>
            <a:pPr indent="342900" algn="just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возможно напряжение отдельных групп мышц.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7653" name="Picture 3" descr="F:\Л  Е  К  Ц  И  И\ПЕРВАЯ ПОМОЩЬ\ЛЕКЦИИ\ПЕДИАТРЫ\№7\ФОТО\stup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4" y="1563638"/>
            <a:ext cx="270668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F:\Л  Е  К  Ц  И  И\ПЕРВАЯ ПОМОЩЬ\ЛЕКЦИИ\ПЕДИАТРЫ\№7\ФОТО\ступ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" r="41866"/>
          <a:stretch>
            <a:fillRect/>
          </a:stretch>
        </p:blipFill>
        <p:spPr bwMode="auto">
          <a:xfrm>
            <a:off x="6759576" y="3196828"/>
            <a:ext cx="2384425" cy="194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3643314" y="0"/>
            <a:ext cx="20392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2060"/>
                </a:solidFill>
              </a:rPr>
              <a:t>Ступор</a:t>
            </a:r>
            <a:endParaRPr lang="ru-RU" sz="4000">
              <a:solidFill>
                <a:srgbClr val="002060"/>
              </a:solidFill>
            </a:endParaRP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285750" y="707886"/>
            <a:ext cx="85725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sz="2000" b="1" i="1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Первая помощь:</a:t>
            </a:r>
          </a:p>
          <a:p>
            <a:pPr indent="342900" algn="just"/>
            <a:endParaRPr lang="ru-RU" dirty="0">
              <a:latin typeface="Calibri" pitchFamily="34" charset="0"/>
            </a:endParaRPr>
          </a:p>
          <a:p>
            <a:pPr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1.Согните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пострадавшему пальцы на обеих руках и прижмите их к основанию ладони. Большие пальцы должны быть выставлены наружу.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2.Кончиками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большого и указательного пальцев массируйте пострадавшему точки, расположенные на лбу, над глазами ровно посредине между линией роста волос и бровями, четко над зрачками.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Ладонь свободной руки положите на грудь пострадавшего. Подстройте свое дыхание под ритм его дыхания.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Человек, находясь в ступоре, может слышать и видеть. Поэтому говорите ему на ухо тихо, медленно и четко то, что может вызвать сильные эмоции (лучше негативные). Необходимо любыми средствами добиться реакции пострадавшего, вывести его из оцепенения.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1857375" y="1"/>
            <a:ext cx="5136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Двигательное возбуждение</a:t>
            </a:r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357188" y="482204"/>
            <a:ext cx="85010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При воздействии потрясения (взрывы, стихийные бедствия) человек перестает понимать, что происходит вокруг него, лишается способности логически мыслить и принимать, решения. </a:t>
            </a: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179512" y="1429137"/>
            <a:ext cx="46434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Основными признаками двигательного возбуждения являются:</a:t>
            </a:r>
          </a:p>
          <a:p>
            <a:pPr indent="342900" algn="just"/>
            <a:endParaRPr lang="ru-RU" dirty="0">
              <a:latin typeface="Calibri" pitchFamily="34" charset="0"/>
            </a:endParaRPr>
          </a:p>
          <a:p>
            <a:pPr indent="342900" algn="just" eaLnBrk="0" hangingPunct="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резкие движения, часто бесцельные и бессмысленные действия;</a:t>
            </a:r>
          </a:p>
          <a:p>
            <a:pPr indent="342900" algn="just" eaLnBrk="0" hangingPunct="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ненормально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громкая речь или повышенная речевая активность (человек говорит без остановки, иногда абсолютно бессмысленные вещи);</a:t>
            </a:r>
          </a:p>
          <a:p>
            <a:pPr indent="342900" algn="just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часто отсутствует реакция на окружающих (на замечания, просьбы, приказы).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9701" name="Picture 2" descr="F:\Л  Е  К  Ц  И  И\ПЕРВАЯ ПОМОЩЬ\ЛЕКЦИИ\ПЕДИАТРЫ\№7\ФОТО\двигательн возбуж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r="26616"/>
          <a:stretch>
            <a:fillRect/>
          </a:stretch>
        </p:blipFill>
        <p:spPr bwMode="auto">
          <a:xfrm>
            <a:off x="5121276" y="1553766"/>
            <a:ext cx="3878263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1857375" y="1"/>
            <a:ext cx="5136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Двигательное возбуждение</a:t>
            </a:r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357189" y="768816"/>
            <a:ext cx="84296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sz="2000" b="1" i="1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Первая помощь:</a:t>
            </a:r>
          </a:p>
          <a:p>
            <a:pPr indent="342900" algn="just"/>
            <a:endParaRPr lang="ru-RU" sz="2000" dirty="0">
              <a:latin typeface="Calibri" pitchFamily="34" charset="0"/>
            </a:endParaRPr>
          </a:p>
          <a:p>
            <a:pPr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1.Используйте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прием «захват»: находясь сзади, просуньте свои руки пострадавшему под мышки, прижмите его к себе и слегка опрокиньте на себя.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Изолируйте пострадавшего от окружающих.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Говорите спокойным голосом о чувствах, которые он испытывает. («Тебе хочется что-то сделать, чтобы это прекратилось? Ты хочешь убежать, спрятаться от происходящего?»)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Не спорьте с пострадавшим, не задавайте вопросов, в разговоре избегайте фраз с частицей «не», относящихся к нежелательным действиям (например: «Не беги», «Не размахивай руками», «Не кричи»).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Помните, что пострадавший может причинить вред себе и другим. </a:t>
            </a:r>
            <a:endParaRPr lang="ru-RU" sz="2000" dirty="0">
              <a:latin typeface="Calibri" pitchFamily="34" charset="0"/>
            </a:endParaRPr>
          </a:p>
          <a:p>
            <a:pPr indent="342900" algn="just" eaLnBrk="0" hangingPunct="0"/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38100"/>
            <a:ext cx="8229600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effectLst/>
              </a:rPr>
              <a:t>Психопатологические расстройства в экстремальных ситуациях  характеризуются: </a:t>
            </a:r>
            <a:br>
              <a:rPr lang="ru-RU" sz="2700" dirty="0" smtClean="0">
                <a:effectLst/>
              </a:rPr>
            </a:br>
            <a:endParaRPr lang="ru-RU" sz="2700" dirty="0">
              <a:effectLst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330672" y="1351784"/>
            <a:ext cx="85010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   1)Вследствие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множества психотравмирующих факторов расстройства одномоментно возникают у большого числа людей.</a:t>
            </a:r>
          </a:p>
          <a:p>
            <a:pPr indent="342900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2)Клиническая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картина не носит строго индивидуального, как обычно, характера, а сводится к достаточно типичным проявлениям. </a:t>
            </a:r>
          </a:p>
          <a:p>
            <a:pPr indent="342900" algn="just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Пострадавший вынужден продолжать активную борьбу с последствиями стихийного бедствия (катастрофы), чтобы выжить самому и защитить близких. То есть для ЧС характерно длительное по времени воздействие психопатологического фактора. </a:t>
            </a:r>
          </a:p>
          <a:p>
            <a:pPr indent="342900" algn="just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4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) Настоящее бедствие наступает тогда, когда кончается действие стихии и начинается проявление основного объема психических расстройств, являющихся следствием прямого воздействия факторов ЧС или их следствия (гибель близких, утрата материального имущества, утрата здоровья)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3500438" y="0"/>
            <a:ext cx="20708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Агрессия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-36151" y="58477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Агрессивное поведение – один из непроизвольных способов, которым организм человека «пытается» снизить высокое внутреннее напряжение. Проявление злобы или агрессии может сохраняться достаточно длительное время и мешать самому пострадавшему и окружающим.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214313" y="2067694"/>
            <a:ext cx="47148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Основными признаками агрессии являются:</a:t>
            </a:r>
          </a:p>
          <a:p>
            <a:pPr indent="342900" algn="just" eaLnBrk="0" hangingPunct="0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раздражение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недовольство, гнев (по любому, даже незначительному поводу);</a:t>
            </a:r>
          </a:p>
          <a:p>
            <a:pPr indent="342900" algn="just" eaLnBrk="0" hangingPunct="0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нанесение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окружающим ударов руками или какими-либо предметами;</a:t>
            </a:r>
          </a:p>
          <a:p>
            <a:pPr indent="342900" algn="just" eaLnBrk="0" hangingPunct="0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словесное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оскорбление, брань;</a:t>
            </a:r>
          </a:p>
          <a:p>
            <a:pPr indent="342900" algn="just" eaLnBrk="0" hangingPunct="0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мышечное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напряжение;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повышение кровяного давления.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31749" name="Picture 3" descr="F:\Л  Е  К  Ц  И  И\ПЕРВАЯ ПОМОЩЬ\ЛЕКЦИИ\ПЕДИАТРЫ\№7\ФОТО\агресс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448991"/>
            <a:ext cx="3929062" cy="369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3500438" y="0"/>
            <a:ext cx="20708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Агрессия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258862" y="584775"/>
            <a:ext cx="86439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/>
            <a:r>
              <a:rPr lang="ru-RU" b="1" i="1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Первая помощь:</a:t>
            </a:r>
          </a:p>
          <a:p>
            <a:pPr indent="342900"/>
            <a:endParaRPr lang="ru-RU" dirty="0">
              <a:latin typeface="Calibri" pitchFamily="34" charset="0"/>
            </a:endParaRPr>
          </a:p>
          <a:p>
            <a:pPr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1.Сведите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 минимуму количество окружающих.</a:t>
            </a:r>
          </a:p>
          <a:p>
            <a:pPr indent="342900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Дайте пострадавшему возможность «выпустить пар» (например, выговориться или «избить» подушку).</a:t>
            </a:r>
          </a:p>
          <a:p>
            <a:pPr indent="342900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Поручите ему работу, связанную с высокой физической нагрузкой.</a:t>
            </a:r>
          </a:p>
          <a:p>
            <a:pPr indent="342900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Демонстрируйте благожелательность (даже если вы не согласны с пострадавшим, не обвиняйте его самого, а высказывайтесь по поводу его действий. Иначе агрессивное поведение будет направлено на вас. Нельзя говорить: «Что же ты за человек!» Следует сказать: «Ты ужасно злишься, тебе хочется все разнести вдребезги. Давай вместе попытаемся найти выход из этой ситуации»).</a:t>
            </a:r>
          </a:p>
          <a:p>
            <a:pPr indent="342900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Старайтесь разрядить обстановку смешными комментариями или действиями.</a:t>
            </a:r>
          </a:p>
          <a:p>
            <a:pPr indent="342900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6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Агрессия может быть погашена страхом наказания:</a:t>
            </a:r>
            <a:endParaRPr lang="ru-RU" dirty="0">
              <a:latin typeface="Calibri" pitchFamily="34" charset="0"/>
            </a:endParaRPr>
          </a:p>
          <a:p>
            <a:pPr indent="342900" eaLnBrk="0" hangingPunct="0"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если нет цели получить выгоду от агрессивного поведения;</a:t>
            </a:r>
          </a:p>
          <a:p>
            <a:pPr indent="342900" eaLnBrk="0" hangingPunct="0"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если наказание строгое и вероятность его осуществления велика.</a:t>
            </a:r>
            <a:endParaRPr lang="ru-RU" dirty="0">
              <a:latin typeface="Calibri" pitchFamily="34" charset="0"/>
            </a:endParaRPr>
          </a:p>
          <a:p>
            <a:pPr indent="342900" eaLnBrk="0" hangingPunct="0"/>
            <a:endParaRPr lang="ru-RU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3419872" y="-108808"/>
            <a:ext cx="1386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Страх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4160" y="475967"/>
            <a:ext cx="8715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Психо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-эмоциональная реакция человека, чаще всего обусловленная ранее испытанными негативными ситуациями, вызвавшими чувство гипертрофированной охранительной реакции.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1491630"/>
            <a:ext cx="52149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 основным признакам страха относятся:</a:t>
            </a:r>
            <a:endParaRPr lang="ru-RU" b="1" dirty="0">
              <a:latin typeface="Calibri" pitchFamily="34" charset="0"/>
            </a:endParaRPr>
          </a:p>
          <a:p>
            <a:pPr indent="342900" algn="just" eaLnBrk="0" hangingPunct="0"/>
            <a:endParaRPr lang="ru-RU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342900" algn="just" eaLnBrk="0" hangingPunct="0"/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напряжение мышц (особенно лицевых);</a:t>
            </a:r>
            <a:endParaRPr lang="ru-RU" dirty="0">
              <a:latin typeface="Calibri" pitchFamily="34" charset="0"/>
            </a:endParaRPr>
          </a:p>
          <a:p>
            <a:pPr indent="342900" algn="just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сильное сердцебиение;</a:t>
            </a:r>
            <a:endParaRPr lang="ru-RU" dirty="0">
              <a:latin typeface="Calibri" pitchFamily="34" charset="0"/>
            </a:endParaRPr>
          </a:p>
          <a:p>
            <a:pPr indent="342900" algn="just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учащенное поверхностное дыхание;</a:t>
            </a:r>
            <a:endParaRPr lang="ru-RU" dirty="0">
              <a:latin typeface="Calibri" pitchFamily="34" charset="0"/>
            </a:endParaRPr>
          </a:p>
          <a:p>
            <a:pPr indent="342900" algn="just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сниженный контроль над собственным поведением.</a:t>
            </a:r>
            <a:endParaRPr lang="ru-RU" dirty="0">
              <a:latin typeface="Calibri" pitchFamily="34" charset="0"/>
            </a:endParaRPr>
          </a:p>
          <a:p>
            <a:pPr indent="342900" algn="just" eaLnBrk="0" hangingPunct="0"/>
            <a:endParaRPr lang="ru-RU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342900" algn="just" eaLnBrk="0" hangingPunct="0"/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Панический страх, вызвать оцепенение или, наоборот, возбуждение, агрессивное поведение. При этом человек плохо контролирует себя, не осознает, что он делает и что происходит вокруг.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33797" name="Picture 2" descr="F:\Л  Е  К  Ц  И  И\ПЕРВАЯ ПОМОЩЬ\ЛЕКЦИИ\ПЕДИАТРЫ\№7\ФОТО\испу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4" r="12402"/>
          <a:stretch>
            <a:fillRect/>
          </a:stretch>
        </p:blipFill>
        <p:spPr bwMode="auto">
          <a:xfrm>
            <a:off x="5375276" y="1607344"/>
            <a:ext cx="3768725" cy="35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3500439" y="0"/>
            <a:ext cx="1386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Страх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428625" y="768518"/>
            <a:ext cx="82867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sz="2000" b="1" i="1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Первая помощь:</a:t>
            </a:r>
          </a:p>
          <a:p>
            <a:pPr indent="342900"/>
            <a:endParaRPr lang="ru-RU" sz="2000" dirty="0">
              <a:latin typeface="Calibri" pitchFamily="34" charset="0"/>
            </a:endParaRPr>
          </a:p>
          <a:p>
            <a:pPr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1.Положите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руку пострадавшего себе на запястье, чтобы он ощутил ваш спокойный пульс. Это будет для него сигналом: «Я сейчас рядом, ты не один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!».</a:t>
            </a:r>
          </a:p>
          <a:p>
            <a:pPr indent="342900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 Дышите глубоко и ровно. Побуждайте пострадавшего дышать в одном с вами ритме.</a:t>
            </a:r>
          </a:p>
          <a:p>
            <a:pPr indent="342900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Если пострадавший говорит, слушайте его, выказывайте заинтересованность, понимание, сочувствие.</a:t>
            </a:r>
          </a:p>
          <a:p>
            <a:pPr indent="342900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Сделайте пострадавшему легкий массаж наиболее напряженных мышц тела.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2928938" y="0"/>
            <a:ext cx="3338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Нервная дрожь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214190" y="521920"/>
            <a:ext cx="8715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После экстремальной ситуации появляется неконтролируемая нервная дрожь (человек не может по собственному желанию прекратить эту реакцию). </a:t>
            </a:r>
            <a:endParaRPr lang="ru-RU" dirty="0"/>
          </a:p>
          <a:p>
            <a:pPr indent="342900" algn="ctr"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Реакция продолжается достаточно долго (до нескольких часов), после чего человек чувствует сильную усталость и нуждается в отдыхе</a:t>
            </a:r>
            <a:endParaRPr lang="ru-RU" dirty="0"/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271563" y="2067694"/>
            <a:ext cx="47148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Основные признаки данного состояния:</a:t>
            </a:r>
          </a:p>
          <a:p>
            <a:pPr indent="342900" algn="just" eaLnBrk="0" hangingPunct="0"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дрожь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начинается внезапно – сразу после инцидента или спустя какое-то время;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возникает сильное дрожание всего тела или отдельных его частей (человек не может удержать в руках мелкие предметы, зажечь спичку);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35845" name="Picture 3" descr="F:\Л  Е  К  Ц  И  И\ПЕРВАЯ ПОМОЩЬ\ЛЕКЦИИ\ПЕДИАТРЫ\№7\ФОТО\Was_Angry_by_A_AlSheh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1" y="1707654"/>
            <a:ext cx="3286125" cy="343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2857501" y="160735"/>
            <a:ext cx="3338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Нервная дрожь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317922" y="745510"/>
            <a:ext cx="864393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/>
            <a:r>
              <a:rPr lang="ru-RU" sz="2000" b="1" i="1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Первая помощь:</a:t>
            </a:r>
          </a:p>
          <a:p>
            <a:pPr indent="342900"/>
            <a:endParaRPr lang="ru-RU" sz="2000" dirty="0">
              <a:latin typeface="Calibri" pitchFamily="34" charset="0"/>
            </a:endParaRPr>
          </a:p>
          <a:p>
            <a:pPr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1.Нужно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усилить дрожь (возьмите пострадавшего за плечи и сильно, резко потрясите в течение 10–15 секунд).</a:t>
            </a:r>
          </a:p>
          <a:p>
            <a:pPr indent="342900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Продолжайте разговаривать с ним, иначе он может воспринять ваши действия как нападение.</a:t>
            </a:r>
          </a:p>
          <a:p>
            <a:pPr indent="342900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После завершения реакции необходимо дать пострадавшему возможность отдохнуть. </a:t>
            </a:r>
          </a:p>
          <a:p>
            <a:pPr indent="342900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Нельзя:</a:t>
            </a:r>
            <a:endParaRPr lang="ru-RU" sz="2000" dirty="0">
              <a:latin typeface="Calibri" pitchFamily="34" charset="0"/>
            </a:endParaRPr>
          </a:p>
          <a:p>
            <a:pPr indent="342900" eaLnBrk="0" hangingPunct="0">
              <a:buFontTx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обнимать пострадавшего или прижимать его к себе;</a:t>
            </a:r>
          </a:p>
          <a:p>
            <a:pPr indent="342900" eaLnBrk="0" hangingPunct="0">
              <a:buFontTx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укрывать пострадавшего чем-то теплым;</a:t>
            </a:r>
          </a:p>
          <a:p>
            <a:pPr indent="342900" eaLnBrk="0" hangingPunct="0">
              <a:buFontTx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успокаивать пострадавшего, говорить, чтобы он взял себя в руки.</a:t>
            </a:r>
            <a:endParaRPr lang="ru-RU" sz="2000" dirty="0">
              <a:latin typeface="Calibri" pitchFamily="34" charset="0"/>
            </a:endParaRPr>
          </a:p>
          <a:p>
            <a:pPr indent="342900" eaLnBrk="0" hangingPunct="0"/>
            <a:endParaRPr lang="ru-RU" sz="2000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3357563" y="0"/>
            <a:ext cx="206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Истерика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663627" y="584775"/>
            <a:ext cx="7895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Истерический припадок длится несколько минут или несколько часов.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251520" y="1203598"/>
            <a:ext cx="36433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Основные признаки:</a:t>
            </a:r>
          </a:p>
          <a:p>
            <a:pPr indent="342900" algn="just"/>
            <a:endParaRPr lang="ru-RU" sz="2000" dirty="0">
              <a:latin typeface="Calibri" pitchFamily="34" charset="0"/>
            </a:endParaRPr>
          </a:p>
          <a:p>
            <a:pPr indent="342900" algn="just" eaLnBrk="0" hangingPunct="0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сохраняется сознание;</a:t>
            </a:r>
          </a:p>
          <a:p>
            <a:pPr indent="342900" algn="just" eaLnBrk="0" hangingPunct="0">
              <a:buFontTx/>
              <a:buChar char="-"/>
            </a:pPr>
            <a:endParaRPr lang="ru-RU" sz="20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342900" algn="just" eaLnBrk="0" hangingPunct="0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чрезмерное возбуждение, множество движений, театральные позы;</a:t>
            </a:r>
          </a:p>
          <a:p>
            <a:pPr indent="342900" algn="just" eaLnBrk="0" hangingPunct="0">
              <a:buFontTx/>
              <a:buChar char="-"/>
            </a:pPr>
            <a:endParaRPr lang="ru-RU" sz="2000" dirty="0">
              <a:latin typeface="Calibri" pitchFamily="34" charset="0"/>
              <a:cs typeface="Times New Roman" pitchFamily="18" charset="0"/>
            </a:endParaRPr>
          </a:p>
          <a:p>
            <a:pPr indent="342900" algn="just" eaLnBrk="0" hangingPunct="0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речь эмоционально насыщенная, быстрая;</a:t>
            </a:r>
          </a:p>
          <a:p>
            <a:pPr indent="342900" algn="just" eaLnBrk="0" hangingPunct="0">
              <a:buFontTx/>
              <a:buChar char="-"/>
            </a:pPr>
            <a:endParaRPr lang="ru-RU" sz="2000" dirty="0">
              <a:latin typeface="Calibri" pitchFamily="34" charset="0"/>
              <a:cs typeface="Times New Roman" pitchFamily="18" charset="0"/>
            </a:endParaRPr>
          </a:p>
          <a:p>
            <a:pPr indent="342900" algn="just" eaLnBrk="0" hangingPunct="0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крики, рыдания.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37893" name="Picture 3" descr="F:\Л  Е  К  Ц  И  И\ПЕРВАЯ ПОМОЩЬ\ЛЕКЦИИ\ПЕДИАТРЫ\№7\ФОТО\истерический псих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60" y="1935094"/>
            <a:ext cx="4824412" cy="271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3357563" y="0"/>
            <a:ext cx="206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Истерика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197580" y="843558"/>
            <a:ext cx="878681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b="1" i="1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Первая помощь:</a:t>
            </a:r>
          </a:p>
          <a:p>
            <a:pPr indent="342900" algn="just"/>
            <a:endParaRPr lang="ru-RU" b="1" i="1" u="sng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342900" algn="just"/>
            <a:endParaRPr lang="ru-RU" dirty="0">
              <a:latin typeface="Calibri" pitchFamily="34" charset="0"/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1.Удалите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зрителей, создайте спокойную обстановку. Останьтесь с пострадавшим наедине, если это не опасно для вас.</a:t>
            </a: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2.Неожиданно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совершите действие, которое может сильно удивить (можно дать пощечину, облить водой, с грохотом уронить предмет, резко крикнуть на пострадавшего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).</a:t>
            </a:r>
          </a:p>
          <a:p>
            <a:pPr indent="342900" algn="just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 Говорите с пострадавшим короткими фразами, уверенным тоном («Выпей воды», «Умойся»).</a:t>
            </a:r>
          </a:p>
          <a:p>
            <a:pPr indent="342900" algn="just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Не потакайте желаниям пострадавшего.</a:t>
            </a:r>
          </a:p>
          <a:p>
            <a:pPr indent="342900" algn="just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После истерики наступает упадок сил. Уложите пострадавшего спать. До прибытия специалиста наблюдайте за его состоянием.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1928814" y="214313"/>
            <a:ext cx="1197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Плач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214314" y="965984"/>
            <a:ext cx="44291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Основные признаки данного состояния:</a:t>
            </a:r>
          </a:p>
          <a:p>
            <a:pPr indent="342900" algn="just"/>
            <a:endParaRPr 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342900" algn="just"/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человек уже плачет или готов разрыдаться;</a:t>
            </a:r>
            <a:endParaRPr lang="ru-RU">
              <a:latin typeface="Calibri" pitchFamily="34" charset="0"/>
            </a:endParaRPr>
          </a:p>
          <a:p>
            <a:pPr indent="342900" algn="just" eaLnBrk="0" hangingPunct="0">
              <a:buFontTx/>
              <a:buChar char="-"/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подрагивают губы;</a:t>
            </a:r>
          </a:p>
          <a:p>
            <a:pPr indent="342900" algn="just" eaLnBrk="0" hangingPunct="0">
              <a:buFontTx/>
              <a:buChar char="-"/>
            </a:pPr>
            <a:endParaRPr lang="ru-RU">
              <a:latin typeface="Calibri" pitchFamily="34" charset="0"/>
            </a:endParaRPr>
          </a:p>
          <a:p>
            <a:pPr indent="342900" algn="just" eaLnBrk="0" hangingPunct="0">
              <a:buFontTx/>
              <a:buChar char="-"/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наблюдается ощущение подавленности;</a:t>
            </a:r>
          </a:p>
          <a:p>
            <a:pPr indent="342900" algn="just" eaLnBrk="0" hangingPunct="0">
              <a:buFontTx/>
              <a:buChar char="-"/>
            </a:pPr>
            <a:endParaRPr lang="ru-RU">
              <a:latin typeface="Calibri" pitchFamily="34" charset="0"/>
            </a:endParaRPr>
          </a:p>
          <a:p>
            <a:pPr indent="342900" algn="just" eaLnBrk="0" hangingPunct="0"/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в отличие от истерики, нет признаков возбуждения.</a:t>
            </a:r>
            <a:endParaRPr lang="ru-RU">
              <a:latin typeface="Calibri" pitchFamily="34" charset="0"/>
            </a:endParaRPr>
          </a:p>
        </p:txBody>
      </p:sp>
      <p:pic>
        <p:nvPicPr>
          <p:cNvPr id="39940" name="Picture 2" descr="F:\Л  Е  К  Ц  И  И\ПЕРВАЯ ПОМОЩЬ\ЛЕКЦИИ\ПЕДИАТРЫ\№7\ФОТО\110901_1314880784_crying_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r="14488"/>
          <a:stretch>
            <a:fillRect/>
          </a:stretch>
        </p:blipFill>
        <p:spPr bwMode="auto">
          <a:xfrm>
            <a:off x="4938714" y="2180035"/>
            <a:ext cx="4205287" cy="296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 descr="F:\Л  Е  К  Ц  И  И\ПЕРВАЯ ПОМОЩЬ\ЛЕКЦИИ\ПЕДИАТРЫ\№7\ФОТО\пла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0"/>
            <a:ext cx="4214812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3916116" y="56971"/>
            <a:ext cx="1197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Плач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214314" y="629570"/>
            <a:ext cx="864393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sz="2000" b="1" i="1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Первая помощь:</a:t>
            </a:r>
          </a:p>
          <a:p>
            <a:pPr indent="342900" algn="just"/>
            <a:endParaRPr lang="ru-RU" sz="2000" dirty="0" smtClean="0">
              <a:latin typeface="Calibri" pitchFamily="34" charset="0"/>
            </a:endParaRPr>
          </a:p>
          <a:p>
            <a:pPr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1.  Не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оставляйте пострадавшего одного.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Установите физический контакт с пострадавшим (возьмите за руку, положите свою руку ему на плечо или спину, погладьте его по голове). Дайте ему почувствовать, что вы рядом.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Применяйте приемы «активного слушания» (они помогут пострадавшему выплеснуть свое горе): периодически произносите «ага», «да», кивайте головой, то есть подтверждайте, что слушаете и сочувствуете; повторяйте за пострадавшим отрывки фраз, в которых он выражает свои чувства; говорите о своих чувствах и чувствах пострадавшего.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Не старайтесь успокоить пострадавшего. Дайте ему возможность выплакаться и выговориться.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Не задавайте вопросов, не давайте советов. Ваша задача – выслушать.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64400" y="54679"/>
            <a:ext cx="8786812" cy="58936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/>
              </a:rPr>
              <a:t>Факторы ЧС влияющие на пострадавших:</a:t>
            </a:r>
            <a:endParaRPr lang="ru-RU" sz="2800" dirty="0">
              <a:effectLst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1979712" y="771550"/>
            <a:ext cx="8358188" cy="4088606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Внезапность.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Отсутствие подобного опыта</a:t>
            </a:r>
            <a:endParaRPr lang="ru-RU" sz="20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Длительность</a:t>
            </a:r>
            <a:endParaRPr lang="ru-RU" sz="20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Недостаток контроля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Горе и утрата.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Постоянные изменения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Экспозиция смерти.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Моральная неуверенность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Поведение во время события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Масштаб разрушений.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4"/>
          <p:cNvSpPr>
            <a:spLocks noChangeArrowheads="1"/>
          </p:cNvSpPr>
          <p:nvPr/>
        </p:nvSpPr>
        <p:spPr bwMode="auto">
          <a:xfrm>
            <a:off x="285750" y="160735"/>
            <a:ext cx="7143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Особенности психо-эмоциональной реакции ребенка в ЧС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1" y="1076309"/>
            <a:ext cx="5286375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9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1) У </a:t>
            </a:r>
            <a:r>
              <a:rPr lang="ru-RU" sz="19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ребенка фиксируется в памяти картина события, с представлением самые страшные моменты происшедшего (например, изуродованных, раненых </a:t>
            </a:r>
            <a:r>
              <a:rPr lang="ru-RU" sz="19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людей,картины</a:t>
            </a:r>
            <a:r>
              <a:rPr lang="ru-RU" sz="19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ДТП).</a:t>
            </a:r>
          </a:p>
          <a:p>
            <a:pPr indent="342900" algn="just" eaLnBrk="0" hangingPunct="0"/>
            <a:r>
              <a:rPr lang="ru-RU" sz="19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19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 Ребенок может испытывать чувство вины (считать причиной события свое поведение).</a:t>
            </a:r>
          </a:p>
          <a:p>
            <a:pPr indent="342900" algn="just" eaLnBrk="0" hangingPunct="0"/>
            <a:r>
              <a:rPr lang="ru-RU" sz="19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u-RU" sz="19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 Ребенок, переживший психотравмирующее событие, не видит жизненной перспективы (не знает, что будет с ним через день, месяц, год; теряет интерес к ранее привлекательным для него занятиям).</a:t>
            </a:r>
          </a:p>
          <a:p>
            <a:pPr indent="342900" algn="ctr" eaLnBrk="0" hangingPunct="0"/>
            <a:r>
              <a:rPr lang="ru-RU" sz="19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Для </a:t>
            </a:r>
            <a:r>
              <a:rPr lang="ru-RU" sz="19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ребенка пережитое событие может стать причиной остановки личностного развития.</a:t>
            </a:r>
            <a:endParaRPr lang="ru-RU" sz="19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1988" name="Picture 2" descr="F:\Л  Е  К  Ц  И  И\ПЕРВАЯ ПОМОЩЬ\ЛЕКЦИИ\ПЕДИАТРЫ\№7\ФОТО\baby-cr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6" y="3244454"/>
            <a:ext cx="3643313" cy="182165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 descr="F:\Л  Е  К  Ц  И  И\ПЕРВАЯ ПОМОЩЬ\ЛЕКЦИИ\ПЕДИАТРЫ\№7\ФОТО\аффект-шоков реак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9" y="590550"/>
            <a:ext cx="3000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4"/>
          <p:cNvSpPr>
            <a:spLocks noChangeArrowheads="1"/>
          </p:cNvSpPr>
          <p:nvPr/>
        </p:nvSpPr>
        <p:spPr bwMode="auto">
          <a:xfrm>
            <a:off x="611560" y="87474"/>
            <a:ext cx="7143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Особенности </a:t>
            </a:r>
            <a:r>
              <a:rPr lang="ru-RU" sz="2400" b="1" dirty="0" err="1">
                <a:solidFill>
                  <a:srgbClr val="002060"/>
                </a:solidFill>
              </a:rPr>
              <a:t>психо</a:t>
            </a:r>
            <a:r>
              <a:rPr lang="ru-RU" sz="2400" b="1" dirty="0">
                <a:solidFill>
                  <a:srgbClr val="002060"/>
                </a:solidFill>
              </a:rPr>
              <a:t>-эмоциональной реакции ребенка в ЧС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285750" y="815548"/>
            <a:ext cx="864393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ru-RU" sz="2000" b="1" i="1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Первая помощь:</a:t>
            </a:r>
          </a:p>
          <a:p>
            <a:pPr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1. Дайте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ребенку понять: вы всерьез относитесь к его переживаниям и вы знали других детей, которые тоже через это прошли («Я знаю одного смелого мальчика, с которым тоже такое случилось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»).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 Создайте атмосферу безопасности (обнимайте ребенка как можно чаще, разговаривайте с ним, принимайте участие в его играх).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Посмотрите вместе с ребенком «хорошие» фотографии – это позволит обратиться к приятным образам из прошлого, ослабит неприятные воспоминания.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Дайте понять, что чувствовать беспомощность, страх, гнев совершенно нормально.</a:t>
            </a:r>
          </a:p>
          <a:p>
            <a:pPr indent="3429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Повышайте самооценку ребенка (чаще хвалите его за хорошие поступки).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1071755" y="110163"/>
            <a:ext cx="65655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Общие принципы оказания первой помощи </a:t>
            </a:r>
          </a:p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при психических расстройствах в ЧС </a:t>
            </a: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9730" y="1275606"/>
            <a:ext cx="79295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 algn="just">
              <a:buFontTx/>
              <a:buAutoNum type="arabicParenR"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Необходимо отвести пострадавшего от источника травмы, предоставить пищу, отдых, безопасное окружение и возможность быть выслушанным.</a:t>
            </a:r>
          </a:p>
          <a:p>
            <a:pPr marL="457200" indent="-4572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 Следует помнить, что любое острое психотическое состояние может представлять угрозу не только для пациента, но и для окружающих, лиц оказывающих помощь.</a:t>
            </a:r>
          </a:p>
          <a:p>
            <a:pPr marL="457200" indent="-457200" algn="just" eaLnBrk="0" hangingPunct="0"/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 Неотложные меро­приятия показаны только тем пациентам, состояние которых представляет угрозу для себя и других лиц, в первую очередь при наличии возбуждения и агрессивности, суицидальном поведении больного, состоянии измененного сознания, и требуют квалифицированной медицинской помощи.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1071755" y="110163"/>
            <a:ext cx="65655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Общие принципы оказания первой помощи </a:t>
            </a:r>
          </a:p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при психических расстройствах в ЧС </a:t>
            </a:r>
          </a:p>
        </p:txBody>
      </p:sp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885764" y="1173748"/>
            <a:ext cx="73597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Tx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безотлагательность;</a:t>
            </a:r>
          </a:p>
          <a:p>
            <a:pPr algn="ctr">
              <a:buFontTx/>
              <a:buChar char="•"/>
              <a:tabLst>
                <a:tab pos="457200" algn="l"/>
              </a:tabLst>
            </a:pP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приближенность;</a:t>
            </a: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ожидание, что нормальное состояние восстановится;</a:t>
            </a: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единство психологического воздействия;</a:t>
            </a: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простота психологического воздействия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1071755" y="110163"/>
            <a:ext cx="65655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Общие принципы оказания первой помощи </a:t>
            </a:r>
          </a:p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при психических расстройствах в ЧС </a:t>
            </a:r>
          </a:p>
        </p:txBody>
      </p:sp>
      <p:sp>
        <p:nvSpPr>
          <p:cNvPr id="46083" name="Прямоугольник 3"/>
          <p:cNvSpPr>
            <a:spLocks noChangeArrowheads="1"/>
          </p:cNvSpPr>
          <p:nvPr/>
        </p:nvSpPr>
        <p:spPr bwMode="auto">
          <a:xfrm>
            <a:off x="2357438" y="1660922"/>
            <a:ext cx="4240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Безотлагательность</a:t>
            </a:r>
            <a:endParaRPr lang="ru-RU" sz="3200" b="1" i="1">
              <a:solidFill>
                <a:srgbClr val="FF0000"/>
              </a:solidFill>
            </a:endParaRPr>
          </a:p>
        </p:txBody>
      </p:sp>
      <p:sp>
        <p:nvSpPr>
          <p:cNvPr id="46084" name="Rectangle 1"/>
          <p:cNvSpPr>
            <a:spLocks noChangeArrowheads="1"/>
          </p:cNvSpPr>
          <p:nvPr/>
        </p:nvSpPr>
        <p:spPr bwMode="auto">
          <a:xfrm>
            <a:off x="1071563" y="2146132"/>
            <a:ext cx="7143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означает, что помощь пострадавшему должна быть оказана как можно быстрее.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1071755" y="110163"/>
            <a:ext cx="65655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Общие принципы оказания первой помощи </a:t>
            </a:r>
          </a:p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при психических расстройствах в ЧС </a:t>
            </a:r>
          </a:p>
        </p:txBody>
      </p:sp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3000376" y="1607344"/>
            <a:ext cx="3419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Приближенность</a:t>
            </a:r>
            <a:endParaRPr lang="ru-RU" sz="3200" b="1" i="1">
              <a:solidFill>
                <a:srgbClr val="FF0000"/>
              </a:solidFill>
            </a:endParaRPr>
          </a:p>
        </p:txBody>
      </p:sp>
      <p:sp>
        <p:nvSpPr>
          <p:cNvPr id="47108" name="Rectangle 1"/>
          <p:cNvSpPr>
            <a:spLocks noChangeArrowheads="1"/>
          </p:cNvSpPr>
          <p:nvPr/>
        </p:nvSpPr>
        <p:spPr bwMode="auto">
          <a:xfrm>
            <a:off x="1071563" y="2146132"/>
            <a:ext cx="7143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</a:rPr>
              <a:t>оказание помощи в привычной обстановке и социальном окружении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1071755" y="110163"/>
            <a:ext cx="65655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Общие принципы оказания первой помощи </a:t>
            </a:r>
          </a:p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при психических расстройствах в ЧС </a:t>
            </a:r>
          </a:p>
        </p:txBody>
      </p:sp>
      <p:sp>
        <p:nvSpPr>
          <p:cNvPr id="48131" name="Прямоугольник 3"/>
          <p:cNvSpPr>
            <a:spLocks noChangeArrowheads="1"/>
          </p:cNvSpPr>
          <p:nvPr/>
        </p:nvSpPr>
        <p:spPr bwMode="auto">
          <a:xfrm>
            <a:off x="1071739" y="1393032"/>
            <a:ext cx="71926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Ожидание, что нормальное состояние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восстановится</a:t>
            </a:r>
            <a:endParaRPr lang="ru-RU" sz="3200" b="1" i="1">
              <a:solidFill>
                <a:srgbClr val="FF0000"/>
              </a:solidFill>
            </a:endParaRPr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1071563" y="2471312"/>
            <a:ext cx="7143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с лицом, перенесшим стрессовую ситуацию, следует обращаться не как с пациентом, а как с нормальным человеком. Необходимо поддержать уверенность в скором возвращении нормального состояния.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1071755" y="110163"/>
            <a:ext cx="65655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Общие принципы оказания первой помощи </a:t>
            </a:r>
          </a:p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при психических расстройствах в ЧС </a:t>
            </a:r>
          </a:p>
        </p:txBody>
      </p:sp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928688" y="1607344"/>
            <a:ext cx="7444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Единство психологического воздействия</a:t>
            </a:r>
            <a:endParaRPr lang="ru-RU" sz="3200" b="1" i="1">
              <a:solidFill>
                <a:srgbClr val="FF0000"/>
              </a:solidFill>
            </a:endParaRPr>
          </a:p>
        </p:txBody>
      </p:sp>
      <p:sp>
        <p:nvSpPr>
          <p:cNvPr id="49156" name="Rectangle 1"/>
          <p:cNvSpPr>
            <a:spLocks noChangeArrowheads="1"/>
          </p:cNvSpPr>
          <p:nvPr/>
        </p:nvSpPr>
        <p:spPr bwMode="auto">
          <a:xfrm>
            <a:off x="1071563" y="2100173"/>
            <a:ext cx="7143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</a:rPr>
              <a:t>подразумевает, что источником воздействия на пострадавшего должно выступать одно лицо. </a:t>
            </a:r>
          </a:p>
          <a:p>
            <a:pPr algn="ctr"/>
            <a:endParaRPr lang="ru-RU" sz="24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1071755" y="110163"/>
            <a:ext cx="65655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Общие принципы оказания первой помощи </a:t>
            </a:r>
          </a:p>
          <a:p>
            <a:pPr indent="342900" algn="ctr"/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при психических расстройствах в ЧС </a:t>
            </a:r>
          </a:p>
        </p:txBody>
      </p:sp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928689" y="1339454"/>
            <a:ext cx="7500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Простота психологического воздействия</a:t>
            </a:r>
            <a:endParaRPr lang="ru-RU" sz="3200" b="1" i="1">
              <a:solidFill>
                <a:srgbClr val="FF0000"/>
              </a:solidFill>
            </a:endParaRPr>
          </a:p>
        </p:txBody>
      </p:sp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1071563" y="2417734"/>
            <a:ext cx="7143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необходимо отвести пострадавшего от источника травмы, предоставить пищу, отдых, безопасное окружение и возможность быть выслушанным.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F:\ПЕРВАЯ ПОМОЩЬ\ЛЕКЦИИ\ПЕДИАТРЫ\№1\first-h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339454"/>
            <a:ext cx="3643312" cy="259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714375" y="267891"/>
            <a:ext cx="7715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>
                <a:solidFill>
                  <a:srgbClr val="002060"/>
                </a:solidFill>
              </a:rPr>
              <a:t>СПАСИБО ЗА ВНИМАНИЕ </a:t>
            </a:r>
          </a:p>
        </p:txBody>
      </p:sp>
      <p:sp>
        <p:nvSpPr>
          <p:cNvPr id="51204" name="TextBox 5"/>
          <p:cNvSpPr txBox="1">
            <a:spLocks noChangeArrowheads="1"/>
          </p:cNvSpPr>
          <p:nvPr/>
        </p:nvSpPr>
        <p:spPr bwMode="auto">
          <a:xfrm>
            <a:off x="785813" y="4125516"/>
            <a:ext cx="771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0000"/>
                </a:solidFill>
              </a:rPr>
              <a:t>ДЛЯ ВСЕХ ЗАИНТЕРЕСОВАННЫХ – НА КАФЕДРЕ РАБОТАЕТ НАУЧНЫЙ КРУЖОК!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3071813" y="214313"/>
            <a:ext cx="2579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Внезапность</a:t>
            </a:r>
            <a:r>
              <a:rPr lang="ru-RU" sz="28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1255115" y="804346"/>
            <a:ext cx="6745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cs typeface="Arial" charset="0"/>
              </a:rPr>
              <a:t>Чем внезапнее событие, тем оно </a:t>
            </a:r>
            <a:r>
              <a:rPr lang="ru-RU" dirty="0" err="1">
                <a:solidFill>
                  <a:srgbClr val="002060"/>
                </a:solidFill>
                <a:cs typeface="Arial" charset="0"/>
              </a:rPr>
              <a:t>разрушительнее</a:t>
            </a:r>
            <a:r>
              <a:rPr lang="ru-RU" dirty="0">
                <a:solidFill>
                  <a:srgbClr val="002060"/>
                </a:solidFill>
                <a:cs typeface="Arial" charset="0"/>
              </a:rPr>
              <a:t> для жертв</a:t>
            </a:r>
          </a:p>
        </p:txBody>
      </p:sp>
      <p:pic>
        <p:nvPicPr>
          <p:cNvPr id="6148" name="Picture 3" descr="F:\Л  Е  К  Ц  И  И\ПЕРВАЯ ПОМОЩЬ\ЛЕКЦИИ\ПЕДИАТРЫ\№7\ФОТО\урага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5" y="1275606"/>
            <a:ext cx="659678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2071689" y="267891"/>
            <a:ext cx="585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Отсутствие подобного опыта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500064" y="729556"/>
            <a:ext cx="7858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Поскольку бедствия и катастрофы, к счастью, редки – люди часто переживают их в момент стресса</a:t>
            </a:r>
          </a:p>
        </p:txBody>
      </p:sp>
      <p:pic>
        <p:nvPicPr>
          <p:cNvPr id="7172" name="Picture 3" descr="F:\Л  Е  К  Ц  И  И\ПЕРВАЯ ПОМОЩЬ\ЛЕКЦИИ\ПЕДИАТРЫ\№7\ФОТО\161290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7" y="1366838"/>
            <a:ext cx="6737944" cy="363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Л  Е  К  Ц  И  И\ПЕРВАЯ ПОМОЩЬ\ЛЕКЦИИ\ПЕДИАТРЫ\№7\ФОТО\наводнение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3133725"/>
            <a:ext cx="35718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3000376" y="160735"/>
            <a:ext cx="3103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Длительность</a:t>
            </a:r>
            <a:endParaRPr lang="ru-RU" sz="3200">
              <a:solidFill>
                <a:srgbClr val="002060"/>
              </a:solidFill>
            </a:endParaRPr>
          </a:p>
        </p:txBody>
      </p:sp>
      <p:pic>
        <p:nvPicPr>
          <p:cNvPr id="8196" name="Picture 3" descr="F:\Л  Е  К  Ц  И  И\ПЕРВАЯ ПОМОЩЬ\ЛЕКЦИИ\ПЕДИАТРЫ\№7\ФОТО\заложн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72941"/>
            <a:ext cx="4460875" cy="25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250032" y="755810"/>
            <a:ext cx="8929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Действует вариабельно в зависимости от длительности воздействия ЧС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8" name="Прямоугольник 9"/>
          <p:cNvSpPr>
            <a:spLocks noChangeArrowheads="1"/>
          </p:cNvSpPr>
          <p:nvPr/>
        </p:nvSpPr>
        <p:spPr bwMode="auto">
          <a:xfrm>
            <a:off x="857251" y="2196704"/>
            <a:ext cx="1571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Заложники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8199" name="Прямоугольник 10"/>
          <p:cNvSpPr>
            <a:spLocks noChangeArrowheads="1"/>
          </p:cNvSpPr>
          <p:nvPr/>
        </p:nvSpPr>
        <p:spPr bwMode="auto">
          <a:xfrm>
            <a:off x="7072314" y="2678906"/>
            <a:ext cx="1571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Наводнение</a:t>
            </a:r>
            <a:endParaRPr lang="ru-RU">
              <a:solidFill>
                <a:srgbClr val="002060"/>
              </a:solidFill>
            </a:endParaRPr>
          </a:p>
        </p:txBody>
      </p:sp>
      <p:pic>
        <p:nvPicPr>
          <p:cNvPr id="8200" name="Picture 4" descr="F:\Л  Е  К  Ц  И  И\ПЕРВАЯ ПОМОЩЬ\ЛЕКЦИИ\ПЕДИАТРЫ\№7\ФОТО\building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9" y="1446610"/>
            <a:ext cx="3786187" cy="189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Прямоугольник 12"/>
          <p:cNvSpPr>
            <a:spLocks noChangeArrowheads="1"/>
          </p:cNvSpPr>
          <p:nvPr/>
        </p:nvSpPr>
        <p:spPr bwMode="auto">
          <a:xfrm>
            <a:off x="3643314" y="1125142"/>
            <a:ext cx="2143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Землетрясение</a:t>
            </a:r>
            <a:endParaRPr lang="ru-RU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2571750" y="267892"/>
            <a:ext cx="3989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Недостаток контроля</a:t>
            </a:r>
            <a:endParaRPr lang="ru-RU" sz="280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285750" y="661185"/>
            <a:ext cx="8572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Никто не в состоянии контролировать события во время катастроф. Если эта утрата контроля сохраняется долго, даже у компетентных и независимых людей могут наблюдаться признаки «выученной беспомощности».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9220" name="Picture 2" descr="F:\Л  Е  К  Ц  И  И\ПЕРВАЯ ПОМОЩЬ\ЛЕКЦИИ\ПЕДИАТРЫ\№7\ФОТО\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03860"/>
            <a:ext cx="3898900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3143250" y="267891"/>
            <a:ext cx="2942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Горе и утрата</a:t>
            </a:r>
            <a:endParaRPr lang="ru-RU" sz="3200"/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1214438" y="910828"/>
            <a:ext cx="7339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002060"/>
                </a:solidFill>
              </a:rPr>
              <a:t>Переживания связанные с потерей близкого человека</a:t>
            </a:r>
            <a:endParaRPr lang="ru-RU" sz="2000"/>
          </a:p>
        </p:txBody>
      </p:sp>
      <p:pic>
        <p:nvPicPr>
          <p:cNvPr id="10244" name="Picture 2" descr="F:\Л  Е  К  Ц  И  И\ПЕРВАЯ ПОМОЩЬ\ЛЕКЦИИ\ПЕДИАТРЫ\№7\ФОТО\1370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07344"/>
            <a:ext cx="42291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F:\Л  Е  К  Ц  И  И\ПЕРВАЯ ПОМОЩЬ\ЛЕКЦИИ\ПЕДИАТРЫ\№7\ФОТО\dcb42eb42463a13cee25843a614efe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196704"/>
            <a:ext cx="4352925" cy="21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265" y="-25400"/>
            <a:ext cx="956007" cy="69954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191</TotalTime>
  <Words>3014</Words>
  <Application>Microsoft Office PowerPoint</Application>
  <PresentationFormat>Экран (16:9)</PresentationFormat>
  <Paragraphs>329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Апекс</vt:lpstr>
      <vt:lpstr>Первая помощь при острых психических реакциях на стресс</vt:lpstr>
      <vt:lpstr>Презентация PowerPoint</vt:lpstr>
      <vt:lpstr> Психопатологические расстройства в экстремальных ситуациях  характеризуются:  </vt:lpstr>
      <vt:lpstr>Факторы ЧС влияющие на пострадавших: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помощь при психических расстройствах у пострадавших в чрезвычайных ситуациях</dc:title>
  <dc:creator>Оля</dc:creator>
  <cp:lastModifiedBy>Оля</cp:lastModifiedBy>
  <cp:revision>55</cp:revision>
  <dcterms:modified xsi:type="dcterms:W3CDTF">2025-11-14T19:16:53Z</dcterms:modified>
</cp:coreProperties>
</file>