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661" r:id="rId3"/>
    <p:sldId id="706" r:id="rId4"/>
    <p:sldId id="730" r:id="rId5"/>
    <p:sldId id="735" r:id="rId6"/>
    <p:sldId id="743" r:id="rId7"/>
    <p:sldId id="742" r:id="rId8"/>
    <p:sldId id="741" r:id="rId9"/>
    <p:sldId id="744" r:id="rId10"/>
    <p:sldId id="745" r:id="rId11"/>
    <p:sldId id="746" r:id="rId12"/>
    <p:sldId id="740" r:id="rId13"/>
    <p:sldId id="739" r:id="rId14"/>
    <p:sldId id="748" r:id="rId15"/>
    <p:sldId id="747" r:id="rId16"/>
    <p:sldId id="751" r:id="rId17"/>
    <p:sldId id="750" r:id="rId18"/>
    <p:sldId id="752" r:id="rId19"/>
    <p:sldId id="749" r:id="rId20"/>
    <p:sldId id="737" r:id="rId21"/>
    <p:sldId id="755" r:id="rId22"/>
    <p:sldId id="754" r:id="rId23"/>
    <p:sldId id="756" r:id="rId24"/>
    <p:sldId id="753" r:id="rId25"/>
    <p:sldId id="759" r:id="rId26"/>
    <p:sldId id="758" r:id="rId27"/>
    <p:sldId id="757" r:id="rId28"/>
    <p:sldId id="693" r:id="rId29"/>
  </p:sldIdLst>
  <p:sldSz cx="12192000" cy="6858000"/>
  <p:notesSz cx="68580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E5C78C"/>
    <a:srgbClr val="239079"/>
    <a:srgbClr val="EAE884"/>
    <a:srgbClr val="078877"/>
    <a:srgbClr val="FF3B3B"/>
    <a:srgbClr val="FF9393"/>
    <a:srgbClr val="FE6150"/>
    <a:srgbClr val="FFCE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1788" autoAdjust="0"/>
  </p:normalViewPr>
  <p:slideViewPr>
    <p:cSldViewPr snapToGrid="0">
      <p:cViewPr>
        <p:scale>
          <a:sx n="59" d="100"/>
          <a:sy n="59" d="100"/>
        </p:scale>
        <p:origin x="408" y="-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8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CD5CCD-14AF-426B-B28D-CAB618EEAE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78" tIns="45889" rIns="91778" bIns="458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778" tIns="45889" rIns="91778" bIns="458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778" tIns="45889" rIns="91778" bIns="458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778" tIns="45889" rIns="91778" bIns="458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90FA1EB-683F-4C3F-8A0C-E82446B80C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>
            <a:extLst>
              <a:ext uri="{FF2B5EF4-FFF2-40B4-BE49-F238E27FC236}"/>
            </a:extLst>
          </p:cNvPr>
          <p:cNvCxnSpPr/>
          <p:nvPr/>
        </p:nvCxnSpPr>
        <p:spPr>
          <a:xfrm flipH="1">
            <a:off x="8228013" y="7938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6">
            <a:extLst>
              <a:ext uri="{FF2B5EF4-FFF2-40B4-BE49-F238E27FC236}"/>
            </a:extLst>
          </p:cNvPr>
          <p:cNvCxnSpPr/>
          <p:nvPr/>
        </p:nvCxnSpPr>
        <p:spPr>
          <a:xfrm flipH="1">
            <a:off x="6108700" y="92075"/>
            <a:ext cx="6080125" cy="60801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>
            <a:extLst>
              <a:ext uri="{FF2B5EF4-FFF2-40B4-BE49-F238E27FC236}"/>
            </a:extLst>
          </p:cNvPr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0">
            <a:extLst>
              <a:ext uri="{FF2B5EF4-FFF2-40B4-BE49-F238E27FC236}"/>
            </a:extLst>
          </p:cNvPr>
          <p:cNvCxnSpPr/>
          <p:nvPr/>
        </p:nvCxnSpPr>
        <p:spPr>
          <a:xfrm flipH="1">
            <a:off x="7335838" y="31750"/>
            <a:ext cx="4852987" cy="48529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>
            <a:extLst>
              <a:ext uri="{FF2B5EF4-FFF2-40B4-BE49-F238E27FC236}"/>
            </a:extLst>
          </p:cNvPr>
          <p:cNvCxnSpPr/>
          <p:nvPr/>
        </p:nvCxnSpPr>
        <p:spPr>
          <a:xfrm flipH="1">
            <a:off x="7845425" y="609600"/>
            <a:ext cx="4343400" cy="4343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/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5EC0C-9D6F-4EDF-8E24-C05CBDA2354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10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FD79D-B403-4E95-A735-4087E02BEE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E380F-69FB-4A09-B2EB-D1B6337BE2C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CE8E-CC82-4376-878D-39EFF7912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49F0-DA52-419A-88E5-D7FF5C6B7A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73FC3-0925-470A-BAAD-013790173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6FAE2-693D-45EF-874B-C6394EFC5A40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8F5C-3C03-4FCD-B726-6493548A5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1E9-7977-46D2-AACC-BF0A45E688D4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14A5-1920-497D-A4AB-24F1E1B335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31813" y="8128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“</a:t>
            </a:r>
          </a:p>
        </p:txBody>
      </p:sp>
      <p:sp>
        <p:nvSpPr>
          <p:cNvPr id="6" name="TextBox 1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285413" y="2768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>
                <a:latin typeface="Palatino Linotype" panose="02040502050505030304" pitchFamily="18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/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60F-8A76-4BC7-B137-064B237FE052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AC1E6-D5D6-45EB-8A87-BDD5BEC73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05B7C-39F3-4D30-9F5D-918C03A91FE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59FF-6795-497C-B3F6-00DC83B95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4B2F-04C3-4F01-B9C6-9C7B37FFAFE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CD964-B45C-49AA-BD82-05A27CBBE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CFF73-C228-4CFF-9A0E-B36C74FCD36D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4FE96-06FC-4D30-AFEA-E994756BC7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A5A3-9554-4312-9E30-12096E782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502A-58AC-4A62-83B5-B75DC9778FB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E7C6-F741-4AF3-A401-3579FF5EC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A7537-30D5-48DA-BB6A-6E2CF7C1D55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E91B6-7FFB-4A26-9773-F328611E8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B4524-D3EC-4C00-AE74-996B08782E98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B59A-54FC-4F5D-865E-11B5DBF3DA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7767-BAB4-4546-BBFA-8CA70A4FD8D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D547-7F88-4ED3-8B53-FDC24A069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0CDA6-E4B1-4F7F-B74E-528B66BDBCD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759AE-56DE-447F-BECA-3D05CCC100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2"/>
          <p:cNvPicPr>
            <a:picLocks noChangeAspect="1"/>
          </p:cNvPicPr>
          <p:nvPr userDrawn="1"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85750" y="300038"/>
            <a:ext cx="1212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pPr>
              <a:defRPr/>
            </a:pPr>
            <a:r>
              <a:rPr lang="ru-RU"/>
              <a:t>2020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F931A-7BE4-4F5B-8AEA-E900189FC537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9D70-7E97-49B9-AC0F-D78D8DF6D7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ECBD9-621D-4814-8B95-9789FCC387EF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F007B-67AC-4C96-8331-06C8F3DC74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8877"/>
            </a:gs>
            <a:gs pos="35001">
              <a:srgbClr val="078877"/>
            </a:gs>
            <a:gs pos="97000">
              <a:srgbClr val="4BE7C8"/>
            </a:gs>
            <a:gs pos="100000">
              <a:srgbClr val="4BE7C8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9207500" y="2963863"/>
            <a:ext cx="2981325" cy="3208337"/>
            <a:chOff x="9206969" y="2963333"/>
            <a:chExt cx="2981858" cy="3208867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1275852" y="2963333"/>
              <a:ext cx="912975" cy="91296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9206969" y="3190383"/>
              <a:ext cx="2981858" cy="298181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293013" y="3285648"/>
              <a:ext cx="1895814" cy="18957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443853" y="3131636"/>
              <a:ext cx="1744974" cy="17449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flipH="1">
              <a:off x="10918600" y="3682589"/>
              <a:ext cx="1270227" cy="12702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87863"/>
            <a:ext cx="8534400" cy="15065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4213" y="685800"/>
            <a:ext cx="8534400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4413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DAC4219-837F-48B6-BB73-7ADCF14FBF09}" type="datetimeFigureOut">
              <a:rPr lang="ru-RU"/>
              <a:pPr>
                <a:defRPr/>
              </a:pPr>
              <a:t>13.05.2025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4213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300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3200">
                <a:solidFill>
                  <a:srgbClr val="0A304A"/>
                </a:solidFill>
                <a:latin typeface="Palatino Linotype" panose="0204050205050503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C4C84D-3A4F-4194-AE13-9F9D403AD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8" r:id="rId7"/>
    <p:sldLayoutId id="2147483689" r:id="rId8"/>
    <p:sldLayoutId id="2147483690" r:id="rId9"/>
    <p:sldLayoutId id="2147483691" r:id="rId10"/>
    <p:sldLayoutId id="2147483692" r:id="rId11"/>
    <p:sldLayoutId id="2147483699" r:id="rId12"/>
    <p:sldLayoutId id="2147483693" r:id="rId13"/>
    <p:sldLayoutId id="2147483700" r:id="rId14"/>
    <p:sldLayoutId id="2147483694" r:id="rId15"/>
    <p:sldLayoutId id="2147483695" r:id="rId16"/>
    <p:sldLayoutId id="2147483696" r:id="rId17"/>
    <p:sldLayoutId id="214748370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anose="02040502050505030304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402013" y="16906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solidFill>
                <a:srgbClr val="FFFFFF"/>
              </a:solidFill>
              <a:latin typeface="Palatino Linotype" pitchFamily="18" charset="0"/>
            </a:endParaRPr>
          </a:p>
        </p:txBody>
      </p:sp>
      <p:pic>
        <p:nvPicPr>
          <p:cNvPr id="21507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207963"/>
            <a:ext cx="36766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7410450" y="5305425"/>
            <a:ext cx="4675188" cy="307975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altLang="ru-RU" sz="1400">
              <a:solidFill>
                <a:srgbClr val="E5C78C"/>
              </a:solidFill>
            </a:endParaRPr>
          </a:p>
        </p:txBody>
      </p:sp>
      <p:sp>
        <p:nvSpPr>
          <p:cNvPr id="21509" name="Прямоугольник 6"/>
          <p:cNvSpPr>
            <a:spLocks noChangeArrowheads="1"/>
          </p:cNvSpPr>
          <p:nvPr/>
        </p:nvSpPr>
        <p:spPr bwMode="auto">
          <a:xfrm>
            <a:off x="1556084" y="273050"/>
            <a:ext cx="1063591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Кафедра биологии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 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Лекционный курс по дисциплине </a:t>
            </a:r>
            <a:r>
              <a:rPr lang="ru-RU" b="1" dirty="0" smtClean="0">
                <a:solidFill>
                  <a:srgbClr val="E5C78C"/>
                </a:solidFill>
              </a:rPr>
              <a:t>«Зоология</a:t>
            </a:r>
            <a:r>
              <a:rPr lang="ru-RU" b="1" dirty="0">
                <a:solidFill>
                  <a:srgbClr val="E5C78C"/>
                </a:solidFill>
              </a:rPr>
              <a:t>»</a:t>
            </a: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для </a:t>
            </a:r>
            <a:r>
              <a:rPr lang="ru-RU" b="1" dirty="0" err="1">
                <a:solidFill>
                  <a:srgbClr val="E5C78C"/>
                </a:solidFill>
              </a:rPr>
              <a:t>специалитета</a:t>
            </a:r>
            <a:r>
              <a:rPr lang="ru-RU" b="1" dirty="0">
                <a:solidFill>
                  <a:srgbClr val="E5C78C"/>
                </a:solidFill>
              </a:rPr>
              <a:t> по специальности</a:t>
            </a:r>
            <a:endParaRPr lang="ru-RU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 smtClean="0">
                <a:solidFill>
                  <a:srgbClr val="E5C78C"/>
                </a:solidFill>
              </a:rPr>
              <a:t>06.03.01 Биология</a:t>
            </a:r>
            <a:endParaRPr lang="ru-RU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b="1" dirty="0">
                <a:solidFill>
                  <a:srgbClr val="E5C78C"/>
                </a:solidFill>
              </a:rPr>
              <a:t> (профиль) </a:t>
            </a:r>
            <a:r>
              <a:rPr lang="ru-RU" b="1" dirty="0" smtClean="0">
                <a:solidFill>
                  <a:srgbClr val="E5C78C"/>
                </a:solidFill>
              </a:rPr>
              <a:t>Биохимия</a:t>
            </a:r>
            <a:endParaRPr lang="ru-RU" dirty="0">
              <a:solidFill>
                <a:srgbClr val="E5C78C"/>
              </a:solidFill>
            </a:endParaRPr>
          </a:p>
          <a:p>
            <a:pPr algn="ctr"/>
            <a:endParaRPr lang="ru-RU" altLang="ru-RU" sz="2800" b="1" dirty="0">
              <a:solidFill>
                <a:srgbClr val="E5C78C"/>
              </a:solidFill>
              <a:latin typeface="Palatino Linotype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Лекция </a:t>
            </a:r>
            <a:r>
              <a:rPr lang="ru-RU" sz="2400" b="1" dirty="0" smtClean="0">
                <a:solidFill>
                  <a:srgbClr val="E5C78C"/>
                </a:solidFill>
              </a:rPr>
              <a:t>№ 3</a:t>
            </a:r>
            <a:endParaRPr lang="ru-RU" sz="2400" b="1" dirty="0">
              <a:solidFill>
                <a:srgbClr val="E5C78C"/>
              </a:solidFill>
            </a:endParaRPr>
          </a:p>
          <a:p>
            <a:pPr algn="ctr" eaLnBrk="0" hangingPunct="0"/>
            <a:r>
              <a:rPr lang="ru-RU" sz="2400" b="1" dirty="0">
                <a:solidFill>
                  <a:srgbClr val="E5C78C"/>
                </a:solidFill>
              </a:rPr>
              <a:t> </a:t>
            </a:r>
            <a:endParaRPr lang="ru-RU" sz="2400" dirty="0">
              <a:solidFill>
                <a:srgbClr val="E5C78C"/>
              </a:solidFill>
            </a:endParaRPr>
          </a:p>
        </p:txBody>
      </p:sp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5694947" y="5613400"/>
            <a:ext cx="6263691" cy="1200329"/>
          </a:xfrm>
          <a:prstGeom prst="rect">
            <a:avLst/>
          </a:prstGeom>
          <a:solidFill>
            <a:srgbClr val="07887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E5C78C"/>
                </a:solidFill>
              </a:rPr>
              <a:t>Постнова</a:t>
            </a:r>
            <a:r>
              <a:rPr lang="ru-RU" sz="2400" b="1" dirty="0" smtClean="0">
                <a:solidFill>
                  <a:srgbClr val="E5C78C"/>
                </a:solidFill>
              </a:rPr>
              <a:t> Маргарита Викторовна </a:t>
            </a:r>
            <a:endParaRPr lang="en-US" sz="2400" b="1" dirty="0" smtClean="0">
              <a:solidFill>
                <a:srgbClr val="E5C78C"/>
              </a:solidFill>
            </a:endParaRPr>
          </a:p>
          <a:p>
            <a:pPr algn="r"/>
            <a:r>
              <a:rPr lang="en-US" sz="2400" b="1" dirty="0" smtClean="0">
                <a:solidFill>
                  <a:srgbClr val="E5C78C"/>
                </a:solidFill>
              </a:rPr>
              <a:t>e-mail</a:t>
            </a:r>
            <a:r>
              <a:rPr lang="ru-RU" sz="2400" b="1" dirty="0" smtClean="0">
                <a:solidFill>
                  <a:srgbClr val="E5C78C"/>
                </a:solidFill>
              </a:rPr>
              <a:t>:</a:t>
            </a:r>
            <a:r>
              <a:rPr lang="en-US" sz="2400" b="1" dirty="0" smtClean="0">
                <a:solidFill>
                  <a:srgbClr val="E5C78C"/>
                </a:solidFill>
              </a:rPr>
              <a:t> </a:t>
            </a:r>
            <a:r>
              <a:rPr lang="en-US" sz="2400" b="1" dirty="0" smtClean="0">
                <a:solidFill>
                  <a:srgbClr val="E5C78C"/>
                </a:solidFill>
              </a:rPr>
              <a:t>margarita.postnova@volgmed.ru</a:t>
            </a:r>
            <a:endParaRPr lang="ru-RU" sz="2400" b="1" dirty="0" smtClean="0">
              <a:solidFill>
                <a:srgbClr val="E5C78C"/>
              </a:solidFill>
            </a:endParaRPr>
          </a:p>
          <a:p>
            <a:pPr algn="r"/>
            <a:endParaRPr lang="ru-RU" sz="2400" b="1" dirty="0">
              <a:solidFill>
                <a:srgbClr val="E5C78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2926" y="2834712"/>
            <a:ext cx="108444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E5C78C"/>
                </a:solidFill>
              </a:rPr>
              <a:t>Собственно многоклеточные животные (</a:t>
            </a:r>
            <a:r>
              <a:rPr lang="ru-RU" sz="3200" dirty="0" err="1" smtClean="0">
                <a:solidFill>
                  <a:srgbClr val="E5C78C"/>
                </a:solidFill>
              </a:rPr>
              <a:t>Eumetazoa</a:t>
            </a:r>
            <a:r>
              <a:rPr lang="ru-RU" sz="2800" b="1" dirty="0" smtClean="0">
                <a:solidFill>
                  <a:srgbClr val="E5C78C"/>
                </a:solidFill>
              </a:rPr>
              <a:t>) Собственно многоклеточные животные (</a:t>
            </a:r>
            <a:r>
              <a:rPr lang="ru-RU" sz="2800" b="1" dirty="0" err="1" smtClean="0">
                <a:solidFill>
                  <a:srgbClr val="E5C78C"/>
                </a:solidFill>
              </a:rPr>
              <a:t>Eumetazoa</a:t>
            </a:r>
            <a:r>
              <a:rPr lang="ru-RU" sz="2800" b="1" dirty="0" smtClean="0">
                <a:solidFill>
                  <a:srgbClr val="E5C78C"/>
                </a:solidFill>
              </a:rPr>
              <a:t>). Возникновение и филогения. Дифференцировка новых видов тканей. Появление Симметрии. </a:t>
            </a:r>
            <a:r>
              <a:rPr lang="ru-RU" sz="2800" b="1" dirty="0" err="1" smtClean="0">
                <a:solidFill>
                  <a:srgbClr val="E5C78C"/>
                </a:solidFill>
              </a:rPr>
              <a:t>Книдарии</a:t>
            </a:r>
            <a:r>
              <a:rPr lang="ru-RU" sz="2800" b="1" dirty="0" smtClean="0">
                <a:solidFill>
                  <a:srgbClr val="E5C78C"/>
                </a:solidFill>
              </a:rPr>
              <a:t>(</a:t>
            </a:r>
            <a:r>
              <a:rPr lang="ru-RU" sz="2800" b="1" dirty="0" err="1" smtClean="0">
                <a:solidFill>
                  <a:srgbClr val="E5C78C"/>
                </a:solidFill>
              </a:rPr>
              <a:t>Cnidaria</a:t>
            </a:r>
            <a:r>
              <a:rPr lang="ru-RU" sz="2800" b="1" dirty="0" smtClean="0">
                <a:solidFill>
                  <a:srgbClr val="E5C78C"/>
                </a:solidFill>
              </a:rPr>
              <a:t>) и Гребневики (</a:t>
            </a:r>
            <a:r>
              <a:rPr lang="ru-RU" sz="2800" b="1" dirty="0" err="1" smtClean="0">
                <a:solidFill>
                  <a:srgbClr val="E5C78C"/>
                </a:solidFill>
              </a:rPr>
              <a:t>Ctenophora</a:t>
            </a:r>
            <a:r>
              <a:rPr lang="ru-RU" sz="2800" b="1" dirty="0" smtClean="0">
                <a:solidFill>
                  <a:srgbClr val="E5C78C"/>
                </a:solidFill>
              </a:rPr>
              <a:t>). </a:t>
            </a:r>
          </a:p>
          <a:p>
            <a:pPr algn="ctr"/>
            <a:r>
              <a:rPr lang="ru-RU" sz="2800" b="1" dirty="0" smtClean="0">
                <a:solidFill>
                  <a:srgbClr val="E5C78C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E5C78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3561346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Типы </a:t>
            </a:r>
            <a:r>
              <a:rPr lang="ru-RU" sz="2800" dirty="0" err="1" smtClean="0">
                <a:solidFill>
                  <a:schemeClr val="bg1"/>
                </a:solidFill>
              </a:rPr>
              <a:t>книд</a:t>
            </a:r>
            <a:r>
              <a:rPr lang="ru-RU" sz="2800" dirty="0" smtClean="0">
                <a:solidFill>
                  <a:schemeClr val="bg1"/>
                </a:solidFill>
              </a:rPr>
              <a:t>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5432" y="1920417"/>
            <a:ext cx="6096000" cy="45735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err="1" smtClean="0">
                <a:solidFill>
                  <a:schemeClr val="bg1"/>
                </a:solidFill>
              </a:rPr>
              <a:t>Нематоцисты</a:t>
            </a:r>
            <a:r>
              <a:rPr lang="ru-RU" sz="2800" dirty="0" smtClean="0">
                <a:solidFill>
                  <a:schemeClr val="bg1"/>
                </a:solidFill>
              </a:rPr>
              <a:t> толстостенные, встречаются у всех </a:t>
            </a:r>
            <a:r>
              <a:rPr lang="ru-RU" sz="2800" dirty="0" err="1" smtClean="0">
                <a:solidFill>
                  <a:schemeClr val="bg1"/>
                </a:solidFill>
              </a:rPr>
              <a:t>книдарий</a:t>
            </a:r>
            <a:r>
              <a:rPr lang="ru-RU" sz="2800" dirty="0" smtClean="0">
                <a:solidFill>
                  <a:schemeClr val="bg1"/>
                </a:solidFill>
              </a:rPr>
              <a:t> (известно 30 типов, все обжигающие и ядовитые относятся к ним, нить часто вооружена шипами).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err="1" smtClean="0">
                <a:solidFill>
                  <a:schemeClr val="bg1"/>
                </a:solidFill>
              </a:rPr>
              <a:t>Спироцисты</a:t>
            </a:r>
            <a:r>
              <a:rPr lang="ru-RU" sz="2800" b="1" u="sng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тонкостенные, нить свернута в спираль, несет клейкие волоски.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u="sng" dirty="0" err="1" smtClean="0">
                <a:solidFill>
                  <a:schemeClr val="bg1"/>
                </a:solidFill>
              </a:rPr>
              <a:t>Птихоциста</a:t>
            </a:r>
            <a:r>
              <a:rPr lang="ru-RU" sz="2800" dirty="0" smtClean="0">
                <a:solidFill>
                  <a:schemeClr val="bg1"/>
                </a:solidFill>
              </a:rPr>
              <a:t> с липкой нитью без клейких волосков, нить </a:t>
            </a:r>
            <a:r>
              <a:rPr lang="ru-RU" sz="2800" dirty="0" err="1" smtClean="0">
                <a:solidFill>
                  <a:schemeClr val="bg1"/>
                </a:solidFill>
              </a:rPr>
              <a:t>нескручена</a:t>
            </a:r>
            <a:r>
              <a:rPr lang="ru-RU" sz="2800" dirty="0" smtClean="0">
                <a:solidFill>
                  <a:schemeClr val="bg1"/>
                </a:solidFill>
              </a:rPr>
              <a:t> в спираль, имеет многочисленные петли.</a:t>
            </a:r>
          </a:p>
        </p:txBody>
      </p:sp>
      <p:pic>
        <p:nvPicPr>
          <p:cNvPr id="7" name="Picture 5" descr="http://www.0ib.ru/mat/032-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265" y="242971"/>
            <a:ext cx="3672974" cy="365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98105" y="4180344"/>
            <a:ext cx="52938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Стрекательные клетки (схематично) 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А -</a:t>
            </a:r>
            <a:r>
              <a:rPr lang="ru-RU" sz="2400" b="1" dirty="0" smtClean="0">
                <a:solidFill>
                  <a:schemeClr val="bg1"/>
                </a:solidFill>
              </a:rPr>
              <a:t> D покое; </a:t>
            </a:r>
            <a:r>
              <a:rPr lang="ru-RU" sz="2400" b="1" i="1" dirty="0" smtClean="0">
                <a:solidFill>
                  <a:schemeClr val="bg1"/>
                </a:solidFill>
              </a:rPr>
              <a:t>Б - с </a:t>
            </a:r>
            <a:r>
              <a:rPr lang="ru-RU" sz="2400" b="1" dirty="0" smtClean="0">
                <a:solidFill>
                  <a:schemeClr val="bg1"/>
                </a:solidFill>
              </a:rPr>
              <a:t>выброшенной стрекательной нитью: / - ядро; 2 - стрекательная .капсула; </a:t>
            </a:r>
            <a:r>
              <a:rPr lang="ru-RU" sz="2400" b="1" i="1" dirty="0" smtClean="0">
                <a:solidFill>
                  <a:schemeClr val="bg1"/>
                </a:solidFill>
              </a:rPr>
              <a:t>3 - </a:t>
            </a:r>
            <a:r>
              <a:rPr lang="ru-RU" sz="2400" b="1" dirty="0" err="1" smtClean="0">
                <a:solidFill>
                  <a:schemeClr val="bg1"/>
                </a:solidFill>
              </a:rPr>
              <a:t>кнндоциль</a:t>
            </a:r>
            <a:r>
              <a:rPr lang="ru-RU" sz="2400" b="1" dirty="0" smtClean="0">
                <a:solidFill>
                  <a:schemeClr val="bg1"/>
                </a:solidFill>
              </a:rPr>
              <a:t>; </a:t>
            </a:r>
            <a:r>
              <a:rPr lang="ru-RU" sz="2400" b="1" i="1" dirty="0" smtClean="0">
                <a:solidFill>
                  <a:schemeClr val="bg1"/>
                </a:solidFill>
              </a:rPr>
              <a:t>4 - </a:t>
            </a:r>
            <a:r>
              <a:rPr lang="ru-RU" sz="2400" b="1" dirty="0" smtClean="0">
                <a:solidFill>
                  <a:schemeClr val="bg1"/>
                </a:solidFill>
              </a:rPr>
              <a:t>стрекательная нить; </a:t>
            </a:r>
            <a:r>
              <a:rPr lang="ru-RU" sz="2400" b="1" i="1" dirty="0" smtClean="0">
                <a:solidFill>
                  <a:schemeClr val="bg1"/>
                </a:solidFill>
              </a:rPr>
              <a:t>5 </a:t>
            </a:r>
            <a:r>
              <a:rPr lang="ru-RU" sz="2400" b="1" dirty="0" smtClean="0">
                <a:solidFill>
                  <a:schemeClr val="bg1"/>
                </a:solidFill>
              </a:rPr>
              <a:t>- шипы.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6336630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Нервная система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6"/>
            <a:ext cx="862263" cy="83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61474" y="1844388"/>
            <a:ext cx="46522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Состоит из чувствительных нейронов, расположенных поверхностно, двигательных нейронов (</a:t>
            </a:r>
            <a:r>
              <a:rPr lang="ru-RU" sz="2800" dirty="0" err="1" smtClean="0">
                <a:solidFill>
                  <a:schemeClr val="bg1"/>
                </a:solidFill>
              </a:rPr>
              <a:t>мотонейроны</a:t>
            </a:r>
            <a:r>
              <a:rPr lang="ru-RU" sz="2800" dirty="0" smtClean="0">
                <a:solidFill>
                  <a:schemeClr val="bg1"/>
                </a:solidFill>
              </a:rPr>
              <a:t>), вставочных нейронов.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4347" y="1924969"/>
            <a:ext cx="3450306" cy="462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33600" y="316918"/>
            <a:ext cx="7742740" cy="9022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Типы колоний: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783054" y="804445"/>
            <a:ext cx="288925" cy="433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7312944" y="841292"/>
            <a:ext cx="179387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413651" y="1255113"/>
            <a:ext cx="2887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постоянные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88347" y="1239071"/>
            <a:ext cx="25148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временные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1684" y="2093890"/>
            <a:ext cx="107000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bg1"/>
                </a:solidFill>
              </a:rPr>
              <a:t>Постоянные колонии </a:t>
            </a:r>
            <a:r>
              <a:rPr lang="ru-RU" sz="2800" dirty="0" smtClean="0">
                <a:solidFill>
                  <a:schemeClr val="bg1"/>
                </a:solidFill>
              </a:rPr>
              <a:t>состоят из одинаковых особей (</a:t>
            </a:r>
            <a:r>
              <a:rPr lang="ru-RU" sz="2800" dirty="0" err="1" smtClean="0">
                <a:solidFill>
                  <a:schemeClr val="bg1"/>
                </a:solidFill>
              </a:rPr>
              <a:t>мономорфные</a:t>
            </a:r>
            <a:r>
              <a:rPr lang="ru-RU" sz="2800" dirty="0" smtClean="0">
                <a:solidFill>
                  <a:schemeClr val="bg1"/>
                </a:solidFill>
              </a:rPr>
              <a:t>) или особей, различающихся строением и функциями (полиморфные колонии). В колонии выделяют отдельных полипов (</a:t>
            </a:r>
            <a:r>
              <a:rPr lang="ru-RU" sz="2800" dirty="0" err="1" smtClean="0">
                <a:solidFill>
                  <a:schemeClr val="bg1"/>
                </a:solidFill>
              </a:rPr>
              <a:t>зооиды</a:t>
            </a:r>
            <a:r>
              <a:rPr lang="ru-RU" sz="2800" dirty="0" smtClean="0">
                <a:solidFill>
                  <a:schemeClr val="bg1"/>
                </a:solidFill>
              </a:rPr>
              <a:t>), столоны (выросты стенки тела полипов, в них заходит </a:t>
            </a:r>
            <a:r>
              <a:rPr lang="ru-RU" sz="2800" dirty="0" err="1" smtClean="0">
                <a:solidFill>
                  <a:schemeClr val="bg1"/>
                </a:solidFill>
              </a:rPr>
              <a:t>гастральная</a:t>
            </a:r>
            <a:r>
              <a:rPr lang="ru-RU" sz="2800" dirty="0" smtClean="0">
                <a:solidFill>
                  <a:schemeClr val="bg1"/>
                </a:solidFill>
              </a:rPr>
              <a:t> полость), </a:t>
            </a:r>
            <a:r>
              <a:rPr lang="ru-RU" sz="2800" dirty="0" err="1" smtClean="0">
                <a:solidFill>
                  <a:schemeClr val="bg1"/>
                </a:solidFill>
              </a:rPr>
              <a:t>гидроризу</a:t>
            </a:r>
            <a:r>
              <a:rPr lang="ru-RU" sz="2800" dirty="0" smtClean="0">
                <a:solidFill>
                  <a:schemeClr val="bg1"/>
                </a:solidFill>
              </a:rPr>
              <a:t> (совокупность столонов). </a:t>
            </a:r>
          </a:p>
        </p:txBody>
      </p:sp>
      <p:pic>
        <p:nvPicPr>
          <p:cNvPr id="12" name="Picture 9" descr="http://5stones.ru/wp-content/uploads/2010/04/Coralreef_web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007" y="4200943"/>
            <a:ext cx="3244850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http://medusy.ru/jizn_cikl/poli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178" y="4216985"/>
            <a:ext cx="32480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Классификация Кишечнополостных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387350" y="1572126"/>
            <a:ext cx="8577263" cy="49890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Тип Стрекающие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cxnSpLocks noChangeShapeType="1"/>
          </p:cNvCxnSpPr>
          <p:nvPr/>
        </p:nvCxnSpPr>
        <p:spPr bwMode="auto">
          <a:xfrm flipH="1">
            <a:off x="2771775" y="2489200"/>
            <a:ext cx="1323975" cy="962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Прямая со стрелкой 7"/>
          <p:cNvCxnSpPr>
            <a:cxnSpLocks noChangeShapeType="1"/>
          </p:cNvCxnSpPr>
          <p:nvPr/>
        </p:nvCxnSpPr>
        <p:spPr bwMode="auto">
          <a:xfrm>
            <a:off x="5618163" y="2476500"/>
            <a:ext cx="1439862" cy="11842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" name="Прямоугольник 8"/>
          <p:cNvSpPr/>
          <p:nvPr/>
        </p:nvSpPr>
        <p:spPr>
          <a:xfrm>
            <a:off x="288758" y="3442719"/>
            <a:ext cx="4251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</a:t>
            </a:r>
            <a:r>
              <a:rPr lang="en-US" sz="2800" b="1" dirty="0" err="1" smtClean="0">
                <a:solidFill>
                  <a:schemeClr val="bg1"/>
                </a:solidFill>
              </a:rPr>
              <a:t>Anthozoa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Класс </a:t>
            </a:r>
            <a:r>
              <a:rPr lang="en-US" sz="2800" b="1" dirty="0" err="1" smtClean="0">
                <a:solidFill>
                  <a:schemeClr val="bg1"/>
                </a:solidFill>
              </a:rPr>
              <a:t>Anthozoa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27928" y="3805808"/>
            <a:ext cx="35574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</a:t>
            </a:r>
            <a:r>
              <a:rPr lang="en-US" sz="2800" b="1" dirty="0" err="1" smtClean="0">
                <a:solidFill>
                  <a:schemeClr val="bg1"/>
                </a:solidFill>
              </a:rPr>
              <a:t>Medusozoa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flipH="1">
            <a:off x="817145" y="4336716"/>
            <a:ext cx="1457325" cy="587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Прямая со стрелкой 11"/>
          <p:cNvCxnSpPr>
            <a:cxnSpLocks noChangeShapeType="1"/>
          </p:cNvCxnSpPr>
          <p:nvPr/>
        </p:nvCxnSpPr>
        <p:spPr bwMode="auto">
          <a:xfrm>
            <a:off x="2242385" y="4320673"/>
            <a:ext cx="1458913" cy="587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Прямоугольник 12"/>
          <p:cNvSpPr/>
          <p:nvPr/>
        </p:nvSpPr>
        <p:spPr>
          <a:xfrm>
            <a:off x="200632" y="5105218"/>
            <a:ext cx="21691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Hexacorallia</a:t>
            </a:r>
            <a:r>
              <a:rPr lang="en-US" sz="2400" b="1" dirty="0" smtClean="0">
                <a:solidFill>
                  <a:schemeClr val="bg1"/>
                </a:solidFill>
              </a:rPr>
              <a:t> 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</a:rPr>
              <a:t>Zoantharia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2049" y="5057092"/>
            <a:ext cx="22284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Octocorallia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(=</a:t>
            </a:r>
            <a:r>
              <a:rPr lang="en-US" sz="2400" b="1" dirty="0" err="1" smtClean="0">
                <a:solidFill>
                  <a:schemeClr val="bg1"/>
                </a:solidFill>
              </a:rPr>
              <a:t>Aclyonaria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</a:t>
            </a:r>
            <a:r>
              <a:rPr lang="en-US" sz="2800" b="1" dirty="0" err="1" smtClean="0">
                <a:solidFill>
                  <a:schemeClr val="bg1"/>
                </a:solidFill>
              </a:rPr>
              <a:t>Anthozoa</a:t>
            </a:r>
            <a:r>
              <a:rPr lang="ru-RU" sz="2800" b="1" dirty="0" smtClean="0">
                <a:solidFill>
                  <a:schemeClr val="bg1"/>
                </a:solidFill>
              </a:rPr>
              <a:t>, подкласс </a:t>
            </a:r>
            <a:r>
              <a:rPr lang="en-US" sz="2800" b="1" dirty="0" err="1" smtClean="0">
                <a:solidFill>
                  <a:schemeClr val="bg1"/>
                </a:solidFill>
              </a:rPr>
              <a:t>Hexacorallia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35242" y="185026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Входят 6 отрядов, наиболее представительными являются следующие группы: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Отряд </a:t>
            </a:r>
            <a:r>
              <a:rPr lang="en-US" sz="3600" dirty="0" err="1" smtClean="0">
                <a:solidFill>
                  <a:schemeClr val="bg1"/>
                </a:solidFill>
              </a:rPr>
              <a:t>Actiniaria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Отряд </a:t>
            </a:r>
            <a:r>
              <a:rPr lang="en-US" sz="3600" dirty="0" err="1" smtClean="0">
                <a:solidFill>
                  <a:schemeClr val="bg1"/>
                </a:solidFill>
              </a:rPr>
              <a:t>Madreporaria</a:t>
            </a:r>
            <a:r>
              <a:rPr lang="en-US" sz="3600" dirty="0" smtClean="0">
                <a:solidFill>
                  <a:schemeClr val="bg1"/>
                </a:solidFill>
              </a:rPr>
              <a:t> (</a:t>
            </a:r>
            <a:r>
              <a:rPr lang="en-US" sz="3600" dirty="0" err="1" smtClean="0">
                <a:solidFill>
                  <a:schemeClr val="bg1"/>
                </a:solidFill>
              </a:rPr>
              <a:t>Scleractinia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6698" y="1603292"/>
            <a:ext cx="38100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4987" y="4217153"/>
            <a:ext cx="2713623" cy="250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0"/>
            <a:ext cx="5823283" cy="1219201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</a:rPr>
              <a:t>Отряд </a:t>
            </a:r>
            <a:r>
              <a:rPr lang="en-US" altLang="ru-RU" sz="2800" b="1" dirty="0" err="1" smtClean="0">
                <a:solidFill>
                  <a:schemeClr val="bg1"/>
                </a:solidFill>
              </a:rPr>
              <a:t>Actiniaria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681806" cy="66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4590" y="1915930"/>
            <a:ext cx="694623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Одиночные полипы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или более 8 щупалец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септ не меньше 12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Сифоноглифов</a:t>
            </a: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обычно два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Опорную функцию выполняет </a:t>
            </a:r>
            <a:r>
              <a:rPr lang="ru-RU" altLang="ru-RU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гастральная</a:t>
            </a:r>
            <a:r>
              <a:rPr lang="ru-RU" alt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полость</a:t>
            </a: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914147" y="401053"/>
            <a:ext cx="3513221" cy="620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6928" y="284832"/>
            <a:ext cx="5839325" cy="1030621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Подкласс </a:t>
            </a:r>
            <a:r>
              <a:rPr lang="en-US" altLang="ru-RU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Octocorallia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36883" y="2060310"/>
            <a:ext cx="7716254" cy="2992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  преимущественно колониальными животными</a:t>
            </a:r>
          </a:p>
          <a:p>
            <a:pPr>
              <a:lnSpc>
                <a:spcPct val="12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 6 отрядов, в том числе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Gorgonacea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горгонии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pPr>
              <a:lnSpc>
                <a:spcPct val="120000"/>
              </a:lnSpc>
              <a:defRPr/>
            </a:pP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Pennatularia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(морские перья).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695" y="3820528"/>
            <a:ext cx="4844715" cy="29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798887" y="637758"/>
            <a:ext cx="3884612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00462" y="0"/>
            <a:ext cx="10491538" cy="404653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1"/>
                </a:solidFill>
              </a:rPr>
              <a:t>Подтип </a:t>
            </a:r>
            <a:r>
              <a:rPr lang="en-US" sz="3200" b="1" dirty="0" err="1" smtClean="0">
                <a:solidFill>
                  <a:schemeClr val="bg1"/>
                </a:solidFill>
              </a:rPr>
              <a:t>Medusozoa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Класс </a:t>
            </a:r>
            <a:r>
              <a:rPr lang="en-US" sz="3200" b="1" dirty="0" smtClean="0">
                <a:solidFill>
                  <a:schemeClr val="bg1"/>
                </a:solidFill>
              </a:rPr>
              <a:t>Hydrozoa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Гидроидные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Отряд </a:t>
            </a:r>
            <a:r>
              <a:rPr lang="en-US" sz="2800" u="sng" dirty="0" err="1" smtClean="0">
                <a:solidFill>
                  <a:schemeClr val="bg1"/>
                </a:solidFill>
              </a:rPr>
              <a:t>Anthoathecatae</a:t>
            </a:r>
            <a:r>
              <a:rPr lang="en-US" sz="2800" u="sng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 (</a:t>
            </a:r>
            <a:r>
              <a:rPr lang="en-US" sz="2800" u="sng" dirty="0" err="1" smtClean="0">
                <a:solidFill>
                  <a:schemeClr val="bg1"/>
                </a:solidFill>
              </a:rPr>
              <a:t>Athecata</a:t>
            </a:r>
            <a:r>
              <a:rPr lang="ru-RU" sz="2800" dirty="0" smtClean="0">
                <a:solidFill>
                  <a:schemeClr val="bg1"/>
                </a:solidFill>
              </a:rPr>
              <a:t>)  - представитель гидра;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Отряд </a:t>
            </a:r>
            <a:r>
              <a:rPr lang="en-US" sz="2800" u="sng" dirty="0" err="1" smtClean="0">
                <a:solidFill>
                  <a:schemeClr val="bg1"/>
                </a:solidFill>
              </a:rPr>
              <a:t>Leptothecatae</a:t>
            </a:r>
            <a:r>
              <a:rPr lang="ru-RU" sz="2800" u="sng" dirty="0" smtClean="0">
                <a:solidFill>
                  <a:schemeClr val="bg1"/>
                </a:solidFill>
              </a:rPr>
              <a:t> (</a:t>
            </a:r>
            <a:r>
              <a:rPr lang="en-US" sz="2800" u="sng" dirty="0" err="1" smtClean="0">
                <a:solidFill>
                  <a:schemeClr val="bg1"/>
                </a:solidFill>
              </a:rPr>
              <a:t>Thecata</a:t>
            </a:r>
            <a:r>
              <a:rPr lang="ru-RU" sz="2800" dirty="0" smtClean="0">
                <a:solidFill>
                  <a:schemeClr val="bg1"/>
                </a:solidFill>
              </a:rPr>
              <a:t>) - представитель </a:t>
            </a:r>
            <a:r>
              <a:rPr lang="ru-RU" sz="2800" dirty="0" err="1" smtClean="0">
                <a:solidFill>
                  <a:schemeClr val="bg1"/>
                </a:solidFill>
              </a:rPr>
              <a:t>обелия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Отряд </a:t>
            </a:r>
            <a:r>
              <a:rPr lang="en-US" sz="2800" u="sng" dirty="0" err="1" smtClean="0">
                <a:solidFill>
                  <a:schemeClr val="bg1"/>
                </a:solidFill>
              </a:rPr>
              <a:t>Siphonophora</a:t>
            </a:r>
            <a:r>
              <a:rPr lang="ru-RU" sz="2800" u="sng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сифонофоры.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Класс </a:t>
            </a:r>
            <a:r>
              <a:rPr lang="en-US" sz="3200" b="1" dirty="0" err="1" smtClean="0">
                <a:solidFill>
                  <a:schemeClr val="bg1"/>
                </a:solidFill>
              </a:rPr>
              <a:t>Scyphozoa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- Сцифоидные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Класс </a:t>
            </a:r>
            <a:r>
              <a:rPr lang="en-US" sz="3200" b="1" dirty="0" err="1" smtClean="0">
                <a:solidFill>
                  <a:schemeClr val="bg1"/>
                </a:solidFill>
              </a:rPr>
              <a:t>Cubozoa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Кубоидные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1.bp.blogspot.com/_xBQ2qj-7DXM/SpbCMNrMwDI/AAAAAAAAADQ/PwuXUD6RZtc/s400/Hydra_Oligactis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723" y="3542716"/>
            <a:ext cx="2709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20696" y="6488668"/>
            <a:ext cx="838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гидра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9" descr="http://mirokeana.selgatrend.ru/uploads/posts/2013-09/1379934717_sifonof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8673" y="3711910"/>
            <a:ext cx="3363912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4349" y="6196081"/>
            <a:ext cx="1754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сифонофоры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" name="Picture 7" descr="http://cs322624.vk.me/v322624624/a8ec/qhhzPhA14R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8399" y="3526924"/>
            <a:ext cx="3044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567228" y="6196080"/>
            <a:ext cx="1019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обелия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Подтип </a:t>
            </a:r>
            <a:r>
              <a:rPr lang="en-US" sz="2800" b="1" dirty="0" err="1" smtClean="0">
                <a:solidFill>
                  <a:schemeClr val="bg1"/>
                </a:solidFill>
              </a:rPr>
              <a:t>Anthozoa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Строение полипа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09632" y="1580732"/>
            <a:ext cx="51117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0"/>
            <a:ext cx="9988634" cy="88624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Полипы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701842" cy="6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1278603602_korallovye_polipy0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89756" y="1389565"/>
            <a:ext cx="3816350" cy="2444750"/>
          </a:xfrm>
          <a:prstGeom prst="rect">
            <a:avLst/>
          </a:prstGeom>
        </p:spPr>
      </p:pic>
      <p:pic>
        <p:nvPicPr>
          <p:cNvPr id="7" name="Picture 10" descr="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38471" y="4082966"/>
            <a:ext cx="3816350" cy="2514600"/>
          </a:xfrm>
          <a:prstGeom prst="rect">
            <a:avLst/>
          </a:prstGeom>
        </p:spPr>
      </p:pic>
      <p:pic>
        <p:nvPicPr>
          <p:cNvPr id="8" name="Picture 9" descr="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377949" y="1325396"/>
            <a:ext cx="3744912" cy="2374900"/>
          </a:xfrm>
          <a:prstGeom prst="rect">
            <a:avLst/>
          </a:prstGeom>
        </p:spPr>
      </p:pic>
      <p:pic>
        <p:nvPicPr>
          <p:cNvPr id="9" name="Picture 11" descr="IMG_21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837906" y="4147135"/>
            <a:ext cx="3744912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192505" y="192505"/>
            <a:ext cx="1060980" cy="1010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583280" y="372477"/>
            <a:ext cx="24529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bg1"/>
                </a:solidFill>
              </a:rPr>
              <a:t>План лекции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266825" y="2558770"/>
            <a:ext cx="1075826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dirty="0"/>
          </a:p>
          <a:p>
            <a:pPr eaLnBrk="0" hangingPunct="0"/>
            <a:endParaRPr lang="ru-RU" dirty="0"/>
          </a:p>
        </p:txBody>
      </p:sp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2253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45432" y="1367371"/>
            <a:ext cx="872690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Классификация многоклеточных животных.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Общая характеристика Кишечнополостных (Стрекающих).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Классификация Кишечнополостных (Стрекающих).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Строение и размножение полипов.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Строение и размножение медуз.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</a:rPr>
              <a:t>Тип Гребневики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3258" y="243640"/>
            <a:ext cx="41052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9444" y="3997492"/>
            <a:ext cx="41529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81725" y="266382"/>
            <a:ext cx="7732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                  Подтип </a:t>
            </a:r>
            <a:r>
              <a:rPr lang="en-US" sz="3200" b="1" dirty="0" err="1" smtClean="0">
                <a:solidFill>
                  <a:schemeClr val="bg1"/>
                </a:solidFill>
              </a:rPr>
              <a:t>Anthozoa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               Размножение полипа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1479" y="1844425"/>
            <a:ext cx="5545137" cy="4384675"/>
          </a:xfrm>
          <a:prstGeom prst="rect">
            <a:avLst/>
          </a:prstGeom>
        </p:spPr>
      </p:pic>
      <p:pic>
        <p:nvPicPr>
          <p:cNvPr id="8" name="Picture 8" descr="http://animalkingdom.su/books/item/f00/s00/z0000048/pic/000198.jpg"/>
          <p:cNvPicPr>
            <a:picLocks noChangeAspect="1" noChangeArrowheads="1"/>
          </p:cNvPicPr>
          <p:nvPr/>
        </p:nvPicPr>
        <p:blipFill>
          <a:blip r:embed="rId4" cstate="print"/>
          <a:srcRect r="63518"/>
          <a:stretch>
            <a:fillRect/>
          </a:stretch>
        </p:blipFill>
        <p:spPr bwMode="auto">
          <a:xfrm>
            <a:off x="6854909" y="1821364"/>
            <a:ext cx="27654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882052" y="6276292"/>
            <a:ext cx="3630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Половое размножение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57472" y="4581709"/>
            <a:ext cx="45078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Широко распространено бесполое размножение путем деления, фрагментации и почкования полипов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66165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 </a:t>
            </a:r>
            <a:r>
              <a:rPr lang="ru-RU" sz="2800" dirty="0" err="1" smtClean="0">
                <a:solidFill>
                  <a:schemeClr val="bg1"/>
                </a:solidFill>
              </a:rPr>
              <a:t>Гидрозои</a:t>
            </a:r>
            <a:r>
              <a:rPr lang="ru-RU" sz="2800" dirty="0" smtClean="0">
                <a:solidFill>
                  <a:schemeClr val="bg1"/>
                </a:solidFill>
              </a:rPr>
              <a:t>. Строение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3424" y="1090864"/>
            <a:ext cx="4972217" cy="54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8220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 </a:t>
            </a:r>
            <a:r>
              <a:rPr lang="ru-RU" sz="2800" dirty="0" err="1" smtClean="0">
                <a:solidFill>
                  <a:schemeClr val="bg1"/>
                </a:solidFill>
              </a:rPr>
              <a:t>Гидрозои</a:t>
            </a:r>
            <a:r>
              <a:rPr lang="ru-RU" sz="2800" dirty="0" smtClean="0">
                <a:solidFill>
                  <a:schemeClr val="bg1"/>
                </a:solidFill>
              </a:rPr>
              <a:t>. Размножение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8706" y="1380791"/>
            <a:ext cx="5040313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03062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 Сцифоидные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Строение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1" y="267285"/>
            <a:ext cx="714792" cy="69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477586" y="1693028"/>
            <a:ext cx="7051675" cy="469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Класс Сцифоидные 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Размножение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10398" y="1532523"/>
            <a:ext cx="6769100" cy="49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0"/>
            <a:ext cx="9988634" cy="1106905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Тип Гребневики </a:t>
            </a:r>
            <a:r>
              <a:rPr lang="en-US" sz="2800" b="1" u="sng" dirty="0" smtClean="0">
                <a:solidFill>
                  <a:schemeClr val="bg1"/>
                </a:solidFill>
              </a:rPr>
              <a:t>(</a:t>
            </a:r>
            <a:r>
              <a:rPr lang="en-US" sz="2800" b="1" u="sng" dirty="0" err="1" smtClean="0">
                <a:solidFill>
                  <a:schemeClr val="bg1"/>
                </a:solidFill>
              </a:rPr>
              <a:t>Ctenophora</a:t>
            </a:r>
            <a:r>
              <a:rPr lang="en-US" sz="2800" b="1" u="sng" dirty="0" smtClean="0">
                <a:solidFill>
                  <a:schemeClr val="bg1"/>
                </a:solidFill>
              </a:rPr>
              <a:t>)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959" y="936960"/>
            <a:ext cx="37433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2925" y="2044370"/>
            <a:ext cx="65291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Гребневики существенно отличаются от кишечнополостных. Специфическая особенность гребневиков - наличие особых органов движения - гребных пластинок, расположенных меридиональными рядами.</a:t>
            </a:r>
          </a:p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Развитие гребневиков прямое, без прохождения личиночной фазы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 smtClean="0">
                <a:solidFill>
                  <a:schemeClr val="bg1"/>
                </a:solidFill>
              </a:rPr>
              <a:t>Тип Гребневики </a:t>
            </a:r>
            <a:br>
              <a:rPr lang="ru-RU" altLang="ru-RU" sz="2800" b="1" dirty="0" smtClean="0">
                <a:solidFill>
                  <a:schemeClr val="bg1"/>
                </a:solidFill>
              </a:rPr>
            </a:br>
            <a:r>
              <a:rPr lang="ru-RU" altLang="ru-RU" sz="2800" b="1" dirty="0" smtClean="0">
                <a:solidFill>
                  <a:schemeClr val="bg1"/>
                </a:solidFill>
              </a:rPr>
              <a:t>Строение гребных пластинок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2824" y="1826126"/>
            <a:ext cx="4319588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2271645"/>
            <a:ext cx="37698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Каждая гребная пластинка состоит из слипшихся крупных ресничек эпителия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60885" y="284833"/>
            <a:ext cx="9988634" cy="87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Многообразие гребневиков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25730" y="1077329"/>
            <a:ext cx="3651250" cy="2767013"/>
          </a:xfrm>
          <a:prstGeom prst="rect">
            <a:avLst/>
          </a:prstGeom>
        </p:spPr>
      </p:pic>
      <p:pic>
        <p:nvPicPr>
          <p:cNvPr id="7" name="Picture 4" descr="http://www.zoofirma.ru/images/knigi/0999/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077" y="3812674"/>
            <a:ext cx="379571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ebio.ru/images/05020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111" y="10033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s20458.cdn3.setup.ru/u/b3/a80187d272bcdd619381b2e0b75404/-/4793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611" y="3767471"/>
            <a:ext cx="4210050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58738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3510799" y="3217444"/>
            <a:ext cx="551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Microsoft Sans Serif" pitchFamily="34" charset="0"/>
                <a:cs typeface="Times New Roman" pitchFamily="18" charset="0"/>
              </a:rPr>
              <a:t>Благодарю за внимание!</a:t>
            </a:r>
            <a:endParaRPr lang="ru-RU" sz="3200" dirty="0">
              <a:solidFill>
                <a:schemeClr val="bg1"/>
              </a:solidFill>
              <a:ea typeface="Microsoft Sans Serif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640" y="368260"/>
            <a:ext cx="9769392" cy="223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805" y="4219074"/>
            <a:ext cx="10242621" cy="226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506" y="300873"/>
            <a:ext cx="6288506" cy="9504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dirty="0" err="1" smtClean="0">
                <a:solidFill>
                  <a:schemeClr val="bg1"/>
                </a:solidFill>
              </a:rPr>
              <a:t>Подцарство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Metazoa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56674" y="256673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4589" y="187218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1.Надраздел 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Фагоцителлообразные</a:t>
            </a:r>
            <a:r>
              <a:rPr lang="ru-RU" altLang="ru-RU" sz="2800" dirty="0" smtClean="0">
                <a:solidFill>
                  <a:schemeClr val="bg1"/>
                </a:solidFill>
              </a:rPr>
              <a:t> (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Phagocytellozoa</a:t>
            </a:r>
            <a:r>
              <a:rPr lang="ru-RU" altLang="ru-RU" sz="2800" dirty="0" smtClean="0">
                <a:solidFill>
                  <a:schemeClr val="bg1"/>
                </a:solidFill>
              </a:rPr>
              <a:t>), примитивные многоклеточные,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2. 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Надраздел</a:t>
            </a:r>
            <a:r>
              <a:rPr lang="ru-RU" altLang="ru-RU" sz="2800" dirty="0" smtClean="0">
                <a:solidFill>
                  <a:schemeClr val="bg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Паразои</a:t>
            </a:r>
            <a:r>
              <a:rPr lang="ru-RU" altLang="ru-RU" sz="2800" dirty="0" smtClean="0">
                <a:solidFill>
                  <a:schemeClr val="bg1"/>
                </a:solidFill>
              </a:rPr>
              <a:t> (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Parazoa</a:t>
            </a:r>
            <a:r>
              <a:rPr lang="ru-RU" altLang="ru-RU" sz="2800" dirty="0" smtClean="0">
                <a:solidFill>
                  <a:schemeClr val="bg1"/>
                </a:solidFill>
              </a:rPr>
              <a:t>) и высшие, или собственно многоклеточные,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3. 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Надраздел</a:t>
            </a:r>
            <a:r>
              <a:rPr lang="ru-RU" altLang="ru-RU" sz="2800" dirty="0" smtClean="0">
                <a:solidFill>
                  <a:schemeClr val="bg1"/>
                </a:solidFill>
              </a:rPr>
              <a:t> 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Эуметазои</a:t>
            </a:r>
            <a:r>
              <a:rPr lang="ru-RU" altLang="ru-RU" sz="2800" dirty="0" smtClean="0">
                <a:solidFill>
                  <a:schemeClr val="bg1"/>
                </a:solidFill>
              </a:rPr>
              <a:t> (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Eumetazoa</a:t>
            </a:r>
            <a:r>
              <a:rPr lang="ru-RU" altLang="ru-RU" sz="28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 l="14431" t="21083" r="32496" b="25926"/>
          <a:stretch>
            <a:fillRect/>
          </a:stretch>
        </p:blipFill>
        <p:spPr bwMode="auto">
          <a:xfrm>
            <a:off x="6224337" y="1026695"/>
            <a:ext cx="5646821" cy="312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0848" y="4211053"/>
            <a:ext cx="4343400" cy="245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37347" y="477337"/>
            <a:ext cx="9282781" cy="1506537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 err="1" smtClean="0">
                <a:solidFill>
                  <a:schemeClr val="bg1"/>
                </a:solidFill>
              </a:rPr>
              <a:t>Фагоцителлообразные</a:t>
            </a:r>
            <a:r>
              <a:rPr lang="ru-RU" altLang="ru-RU" sz="3200" dirty="0" smtClean="0">
                <a:solidFill>
                  <a:schemeClr val="bg1"/>
                </a:solidFill>
              </a:rPr>
              <a:t> (</a:t>
            </a:r>
            <a:r>
              <a:rPr lang="en-US" altLang="ru-RU" sz="3200" dirty="0" err="1" smtClean="0">
                <a:solidFill>
                  <a:schemeClr val="bg1"/>
                </a:solidFill>
              </a:rPr>
              <a:t>Phagocytellozoa</a:t>
            </a:r>
            <a:r>
              <a:rPr lang="en-US" altLang="ru-RU" sz="3200" dirty="0" smtClean="0">
                <a:solidFill>
                  <a:schemeClr val="bg1"/>
                </a:solidFill>
              </a:rPr>
              <a:t>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6779" y="1596189"/>
            <a:ext cx="9855200" cy="1965158"/>
          </a:xfrm>
        </p:spPr>
        <p:txBody>
          <a:bodyPr/>
          <a:lstStyle/>
          <a:p>
            <a:pPr marL="87313" indent="0" eaLnBrk="1" hangingPunct="1"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124742" y="2670092"/>
            <a:ext cx="3695700" cy="35607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7516" y="2738463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Обладают лишь двумя основными типами клеток: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Двигательными со жгутиками (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кинобласт</a:t>
            </a:r>
            <a:r>
              <a:rPr lang="ru-RU" altLang="ru-RU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Фагоцитарными, или пищеварительными (</a:t>
            </a:r>
            <a:r>
              <a:rPr lang="ru-RU" altLang="ru-RU" sz="2800" dirty="0" err="1" smtClean="0">
                <a:solidFill>
                  <a:schemeClr val="bg1"/>
                </a:solidFill>
              </a:rPr>
              <a:t>фагоцитобласт</a:t>
            </a:r>
            <a:r>
              <a:rPr lang="ru-RU" altLang="ru-RU" sz="28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altLang="ru-RU" sz="2800" dirty="0" smtClean="0">
                <a:solidFill>
                  <a:schemeClr val="bg1"/>
                </a:solidFill>
              </a:rPr>
              <a:t>Пищеварение внутриклеточное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err="1" smtClean="0">
                <a:solidFill>
                  <a:schemeClr val="bg1"/>
                </a:solidFill>
              </a:rPr>
              <a:t>Паразои</a:t>
            </a:r>
            <a:r>
              <a:rPr lang="ru-RU" sz="2800" u="sng" dirty="0" smtClean="0">
                <a:solidFill>
                  <a:schemeClr val="bg1"/>
                </a:solidFill>
              </a:rPr>
              <a:t> (</a:t>
            </a:r>
            <a:r>
              <a:rPr lang="en-US" sz="2800" u="sng" dirty="0" err="1" smtClean="0">
                <a:solidFill>
                  <a:schemeClr val="bg1"/>
                </a:solidFill>
              </a:rPr>
              <a:t>Parazoa</a:t>
            </a:r>
            <a:r>
              <a:rPr lang="en-US" sz="2800" u="sng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044268"/>
            <a:ext cx="734728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Состоит из множества типов клеток.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Отсутствуют ткани и органы.</a:t>
            </a:r>
          </a:p>
          <a:p>
            <a:pPr lvl="1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ru-RU" sz="2800" dirty="0" smtClean="0">
                <a:solidFill>
                  <a:schemeClr val="bg1"/>
                </a:solidFill>
              </a:rPr>
              <a:t> Пищеварение внутриклеточное.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485020" y="1900322"/>
            <a:ext cx="3221037" cy="32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1506537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Эуметазои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Eumetazoa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Общая характеристика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228600" y="267285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7516" y="20427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Обладают широкой дифференциацией клеток, тканей.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Наличие настоящей нервной системы.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Пищеварение может быть как внутриклеточное, так и полостное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11394" y="2670259"/>
            <a:ext cx="3695700" cy="302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0"/>
            <a:ext cx="9988634" cy="786063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chemeClr val="bg1"/>
                </a:solidFill>
              </a:rPr>
              <a:t>Надраздел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Эуметазои</a:t>
            </a:r>
            <a:r>
              <a:rPr lang="ru-RU" sz="2800" dirty="0" smtClean="0">
                <a:solidFill>
                  <a:schemeClr val="bg1"/>
                </a:solidFill>
              </a:rPr>
              <a:t> (</a:t>
            </a:r>
            <a:r>
              <a:rPr lang="en-US" sz="2800" dirty="0" err="1" smtClean="0">
                <a:solidFill>
                  <a:schemeClr val="bg1"/>
                </a:solidFill>
              </a:rPr>
              <a:t>Eumetazoa</a:t>
            </a:r>
            <a:r>
              <a:rPr lang="ru-RU" sz="2800" dirty="0" smtClean="0">
                <a:solidFill>
                  <a:schemeClr val="bg1"/>
                </a:solidFill>
              </a:rPr>
              <a:t>)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1"/>
            <a:ext cx="973101" cy="94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25642" y="577516"/>
            <a:ext cx="72831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Раздел Лучистые — </a:t>
            </a:r>
            <a:r>
              <a:rPr lang="ru-RU" sz="2400" u="sng" dirty="0" err="1" smtClean="0">
                <a:solidFill>
                  <a:schemeClr val="bg1"/>
                </a:solidFill>
              </a:rPr>
              <a:t>Radialia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Кишечнополостные — </a:t>
            </a:r>
            <a:r>
              <a:rPr lang="ru-RU" sz="2400" dirty="0" err="1" smtClean="0">
                <a:solidFill>
                  <a:schemeClr val="bg1"/>
                </a:solidFill>
              </a:rPr>
              <a:t>Coelenterata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Гребневики — </a:t>
            </a:r>
            <a:r>
              <a:rPr lang="ru-RU" sz="2400" dirty="0" err="1" smtClean="0">
                <a:solidFill>
                  <a:schemeClr val="bg1"/>
                </a:solidFill>
              </a:rPr>
              <a:t>Ctenophora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Раздел Билатеральные — </a:t>
            </a:r>
            <a:r>
              <a:rPr lang="ru-RU" sz="2400" u="sng" dirty="0" err="1" smtClean="0">
                <a:solidFill>
                  <a:schemeClr val="bg1"/>
                </a:solidFill>
              </a:rPr>
              <a:t>Bilateria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u="sng" dirty="0" smtClean="0">
                <a:solidFill>
                  <a:schemeClr val="bg1"/>
                </a:solidFill>
              </a:rPr>
              <a:t>Подраздел </a:t>
            </a:r>
            <a:r>
              <a:rPr lang="ru-RU" sz="2400" u="sng" dirty="0" err="1" smtClean="0">
                <a:solidFill>
                  <a:schemeClr val="bg1"/>
                </a:solidFill>
              </a:rPr>
              <a:t>Первичноротые</a:t>
            </a:r>
            <a:r>
              <a:rPr lang="ru-RU" sz="2400" u="sng" dirty="0" smtClean="0">
                <a:solidFill>
                  <a:schemeClr val="bg1"/>
                </a:solidFill>
              </a:rPr>
              <a:t> — </a:t>
            </a:r>
            <a:r>
              <a:rPr lang="ru-RU" sz="2400" u="sng" dirty="0" err="1" smtClean="0">
                <a:solidFill>
                  <a:schemeClr val="bg1"/>
                </a:solidFill>
              </a:rPr>
              <a:t>Protostomia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Плоские черви — </a:t>
            </a:r>
            <a:r>
              <a:rPr lang="ru-RU" sz="2400" dirty="0" err="1" smtClean="0">
                <a:solidFill>
                  <a:schemeClr val="bg1"/>
                </a:solidFill>
              </a:rPr>
              <a:t>Plathelmintes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Круглые черви — </a:t>
            </a:r>
            <a:r>
              <a:rPr lang="ru-RU" sz="2400" dirty="0" err="1" smtClean="0">
                <a:solidFill>
                  <a:schemeClr val="bg1"/>
                </a:solidFill>
              </a:rPr>
              <a:t>Nemathelminthes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Коловратки — </a:t>
            </a:r>
            <a:r>
              <a:rPr lang="ru-RU" sz="2400" dirty="0" err="1" smtClean="0">
                <a:solidFill>
                  <a:schemeClr val="bg1"/>
                </a:solidFill>
              </a:rPr>
              <a:t>Rotifera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Скребни — </a:t>
            </a:r>
            <a:r>
              <a:rPr lang="ru-RU" sz="2400" dirty="0" err="1" smtClean="0">
                <a:solidFill>
                  <a:schemeClr val="bg1"/>
                </a:solidFill>
              </a:rPr>
              <a:t>Acanthocephala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Кольчатые черви — </a:t>
            </a:r>
            <a:r>
              <a:rPr lang="ru-RU" sz="2400" dirty="0" err="1" smtClean="0">
                <a:solidFill>
                  <a:schemeClr val="bg1"/>
                </a:solidFill>
              </a:rPr>
              <a:t>Annelida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Членистоногие — </a:t>
            </a:r>
            <a:r>
              <a:rPr lang="ru-RU" sz="2400" dirty="0" err="1" smtClean="0">
                <a:solidFill>
                  <a:schemeClr val="bg1"/>
                </a:solidFill>
              </a:rPr>
              <a:t>Arthropoda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Моллюски — </a:t>
            </a:r>
            <a:r>
              <a:rPr lang="ru-RU" sz="2400" dirty="0" err="1" smtClean="0">
                <a:solidFill>
                  <a:schemeClr val="bg1"/>
                </a:solidFill>
              </a:rPr>
              <a:t>Mollusca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</a:t>
            </a:r>
            <a:r>
              <a:rPr lang="ru-RU" sz="2400" dirty="0" err="1" smtClean="0">
                <a:solidFill>
                  <a:schemeClr val="bg1"/>
                </a:solidFill>
              </a:rPr>
              <a:t>Онихофоры</a:t>
            </a:r>
            <a:r>
              <a:rPr lang="ru-RU" sz="2400" dirty="0" smtClean="0">
                <a:solidFill>
                  <a:schemeClr val="bg1"/>
                </a:solidFill>
              </a:rPr>
              <a:t> — </a:t>
            </a:r>
            <a:r>
              <a:rPr lang="ru-RU" sz="2400" dirty="0" err="1" smtClean="0">
                <a:solidFill>
                  <a:schemeClr val="bg1"/>
                </a:solidFill>
              </a:rPr>
              <a:t>Onichophora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Мшанки — </a:t>
            </a:r>
            <a:r>
              <a:rPr lang="ru-RU" sz="2400" dirty="0" err="1" smtClean="0">
                <a:solidFill>
                  <a:schemeClr val="bg1"/>
                </a:solidFill>
              </a:rPr>
              <a:t>Bryozoa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Щетинкочелюстные — </a:t>
            </a:r>
            <a:r>
              <a:rPr lang="ru-RU" sz="2400" dirty="0" err="1" smtClean="0">
                <a:solidFill>
                  <a:schemeClr val="bg1"/>
                </a:solidFill>
              </a:rPr>
              <a:t>Chaetognatha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Тип Погонофоры — </a:t>
            </a:r>
            <a:r>
              <a:rPr lang="ru-RU" sz="2400" dirty="0" err="1" smtClean="0">
                <a:solidFill>
                  <a:schemeClr val="bg1"/>
                </a:solidFill>
              </a:rPr>
              <a:t>Pogonophora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747168" y="1210260"/>
            <a:ext cx="3556000" cy="273843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0211" y="4067166"/>
            <a:ext cx="4329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u="sng" dirty="0" smtClean="0">
                <a:solidFill>
                  <a:prstClr val="black"/>
                </a:solidFill>
              </a:rPr>
              <a:t>Подраздел </a:t>
            </a:r>
            <a:r>
              <a:rPr lang="ru-RU" sz="2400" u="sng" dirty="0" err="1" smtClean="0">
                <a:solidFill>
                  <a:prstClr val="black"/>
                </a:solidFill>
              </a:rPr>
              <a:t>Вторичноротые</a:t>
            </a:r>
            <a:r>
              <a:rPr lang="ru-RU" sz="2400" u="sng" dirty="0" smtClean="0">
                <a:solidFill>
                  <a:prstClr val="black"/>
                </a:solidFill>
              </a:rPr>
              <a:t> ~ </a:t>
            </a:r>
            <a:r>
              <a:rPr lang="ru-RU" sz="2400" u="sng" dirty="0" err="1" smtClean="0">
                <a:solidFill>
                  <a:prstClr val="black"/>
                </a:solidFill>
              </a:rPr>
              <a:t>Deuterostomia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Тип Иглокожие — </a:t>
            </a:r>
            <a:r>
              <a:rPr lang="ru-RU" sz="2400" dirty="0" err="1" smtClean="0">
                <a:solidFill>
                  <a:prstClr val="black"/>
                </a:solidFill>
              </a:rPr>
              <a:t>Echinodermata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Тип Полухордовые — </a:t>
            </a:r>
            <a:r>
              <a:rPr lang="ru-RU" sz="2400" dirty="0" err="1" smtClean="0">
                <a:solidFill>
                  <a:prstClr val="black"/>
                </a:solidFill>
              </a:rPr>
              <a:t>Hemichordata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Тип Хордовые — </a:t>
            </a:r>
            <a:r>
              <a:rPr lang="ru-RU" sz="2400" dirty="0" err="1" smtClean="0">
                <a:solidFill>
                  <a:prstClr val="black"/>
                </a:solidFill>
              </a:rPr>
              <a:t>Chordata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7747" y="192506"/>
            <a:ext cx="10373646" cy="8021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Тип Кишечнополостные (Стрекающие)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Общая характеристика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352926" y="192507"/>
            <a:ext cx="742194" cy="7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3768" y="910169"/>
            <a:ext cx="102188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Стрекающие - преимущественно морские животные, ведут прикрепленный или плавающий образ жизни. Известно более 10 тысяч видов.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Двухслойные животные. Между эпидермисом и </a:t>
            </a:r>
            <a:r>
              <a:rPr lang="ru-RU" sz="2400" dirty="0" err="1" smtClean="0">
                <a:solidFill>
                  <a:schemeClr val="bg1"/>
                </a:solidFill>
              </a:rPr>
              <a:t>гастродермисом</a:t>
            </a:r>
            <a:r>
              <a:rPr lang="ru-RU" sz="2400" dirty="0" smtClean="0">
                <a:solidFill>
                  <a:schemeClr val="bg1"/>
                </a:solidFill>
              </a:rPr>
              <a:t> располагается мезоглея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Симметрия радиальная, у некоторых представителей имеются элементы билатеральной симметрии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Характерно присутствие </a:t>
            </a:r>
            <a:r>
              <a:rPr lang="ru-RU" sz="2400" dirty="0" err="1" smtClean="0">
                <a:solidFill>
                  <a:schemeClr val="bg1"/>
                </a:solidFill>
              </a:rPr>
              <a:t>книдоцитов</a:t>
            </a:r>
            <a:endParaRPr lang="ru-RU" sz="24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Пищеварительная система - </a:t>
            </a:r>
            <a:r>
              <a:rPr lang="ru-RU" sz="2400" dirty="0" err="1" smtClean="0">
                <a:solidFill>
                  <a:schemeClr val="bg1"/>
                </a:solidFill>
              </a:rPr>
              <a:t>гастральная</a:t>
            </a:r>
            <a:r>
              <a:rPr lang="ru-RU" sz="2400" dirty="0" smtClean="0">
                <a:solidFill>
                  <a:schemeClr val="bg1"/>
                </a:solidFill>
              </a:rPr>
              <a:t> или гастроваскулярная полость. Пищеварение полостное и внутриклеточное.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Нервная система диффузного типа.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Органы выделения отсутствуют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Животные раздельнополые и гермафродиты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Размножение половое и бесполое</a:t>
            </a:r>
          </a:p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Многие представители образуют колонии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2759" y="284832"/>
            <a:ext cx="9988634" cy="8060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Тип Кишечнополостные (Стрекающие)</a:t>
            </a:r>
            <a:br>
              <a:rPr lang="ru-RU" sz="2800" u="sng" dirty="0" smtClean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print"/>
          <a:srcRect r="60941"/>
          <a:stretch>
            <a:fillRect/>
          </a:stretch>
        </p:blipFill>
        <p:spPr bwMode="auto">
          <a:xfrm>
            <a:off x="0" y="0"/>
            <a:ext cx="1450975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pairi_daiza_2010_A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920" y="1484146"/>
            <a:ext cx="52609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img-fotki.yandex.ru/get/4104/evelinalina.11/0_2faee_6ee3bdff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0752" y="2845301"/>
            <a:ext cx="454660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89340" y="5185429"/>
            <a:ext cx="21739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медуза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160181" y="1511786"/>
            <a:ext cx="1903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полип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6809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12475</TotalTime>
  <Words>652</Words>
  <Application>Microsoft Office PowerPoint</Application>
  <PresentationFormat>Произвольный</PresentationFormat>
  <Paragraphs>128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Слайд 1</vt:lpstr>
      <vt:lpstr>Слайд 2</vt:lpstr>
      <vt:lpstr>Подцарство Metazoa</vt:lpstr>
      <vt:lpstr>Фагоцителлообразные (Phagocytellozoa)</vt:lpstr>
      <vt:lpstr>Паразои (Parazoa)</vt:lpstr>
      <vt:lpstr>Эуметазои (Eumetazoa) Общая характеристика</vt:lpstr>
      <vt:lpstr>Надраздел Эуметазои (Eumetazoa)</vt:lpstr>
      <vt:lpstr>Тип Кишечнополостные (Стрекающие) Общая характеристика</vt:lpstr>
      <vt:lpstr>Тип Кишечнополостные (Стрекающие) </vt:lpstr>
      <vt:lpstr>Типы книд:</vt:lpstr>
      <vt:lpstr>Нервная система</vt:lpstr>
      <vt:lpstr>Типы колоний: </vt:lpstr>
      <vt:lpstr>Классификация Кишечнополостных</vt:lpstr>
      <vt:lpstr>Подтип Anthozoa, подкласс Hexacorallia</vt:lpstr>
      <vt:lpstr>Отряд Actiniaria</vt:lpstr>
      <vt:lpstr>Подкласс Octocorallia</vt:lpstr>
      <vt:lpstr>Подтип Medusozoa  Класс Hydrozoa - Гидроидные Отряд Anthoathecatae  (Athecata)  - представитель гидра; Отряд Leptothecatae (Thecata) - представитель обелия; Отряд Siphonophora - сифонофоры.  Класс Scyphozoa - Сцифоидные  Класс Cubozoa  Кубоидные. </vt:lpstr>
      <vt:lpstr>Подтип Anthozoa Строение полипа</vt:lpstr>
      <vt:lpstr>Полипы</vt:lpstr>
      <vt:lpstr>Слайд 20</vt:lpstr>
      <vt:lpstr>Класс Гидрозои. Строение</vt:lpstr>
      <vt:lpstr>Класс Гидрозои. Размножение </vt:lpstr>
      <vt:lpstr>Класс Сцифоидные  Строение</vt:lpstr>
      <vt:lpstr>Класс Сцифоидные  Размножение</vt:lpstr>
      <vt:lpstr>Тип Гребневики (Ctenophora)</vt:lpstr>
      <vt:lpstr>Тип Гребневики  Строение гребных пластинок</vt:lpstr>
      <vt:lpstr>Многообразие гребневиков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Магомедкамил</dc:creator>
  <cp:lastModifiedBy>Пользователь Windows</cp:lastModifiedBy>
  <cp:revision>1251</cp:revision>
  <cp:lastPrinted>2020-09-04T10:43:02Z</cp:lastPrinted>
  <dcterms:created xsi:type="dcterms:W3CDTF">2020-06-19T12:20:54Z</dcterms:created>
  <dcterms:modified xsi:type="dcterms:W3CDTF">2025-05-13T10:24:08Z</dcterms:modified>
</cp:coreProperties>
</file>