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5" r:id="rId2"/>
  </p:sldMasterIdLst>
  <p:sldIdLst>
    <p:sldId id="256" r:id="rId3"/>
    <p:sldId id="280" r:id="rId4"/>
    <p:sldId id="257" r:id="rId5"/>
    <p:sldId id="258" r:id="rId6"/>
    <p:sldId id="260" r:id="rId7"/>
    <p:sldId id="267" r:id="rId8"/>
    <p:sldId id="278" r:id="rId9"/>
    <p:sldId id="277" r:id="rId10"/>
    <p:sldId id="268" r:id="rId11"/>
    <p:sldId id="269" r:id="rId12"/>
    <p:sldId id="270" r:id="rId13"/>
    <p:sldId id="271" r:id="rId14"/>
    <p:sldId id="272" r:id="rId15"/>
    <p:sldId id="261" r:id="rId16"/>
    <p:sldId id="262" r:id="rId17"/>
    <p:sldId id="273" r:id="rId18"/>
    <p:sldId id="274" r:id="rId19"/>
    <p:sldId id="275" r:id="rId20"/>
    <p:sldId id="276" r:id="rId21"/>
    <p:sldId id="263" r:id="rId22"/>
    <p:sldId id="279"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990000"/>
    <a:srgbClr val="007E39"/>
    <a:srgbClr val="00FFFF"/>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6780" autoAdjust="0"/>
  </p:normalViewPr>
  <p:slideViewPr>
    <p:cSldViewPr>
      <p:cViewPr varScale="1">
        <p:scale>
          <a:sx n="83" d="100"/>
          <a:sy n="83" d="100"/>
        </p:scale>
        <p:origin x="1378" y="-58"/>
      </p:cViewPr>
      <p:guideLst>
        <p:guide orient="horz" pos="2160"/>
        <p:guide pos="2880"/>
      </p:guideLst>
    </p:cSldViewPr>
  </p:slideViewPr>
  <p:outlineViewPr>
    <p:cViewPr>
      <p:scale>
        <a:sx n="33" d="100"/>
        <a:sy n="33" d="100"/>
      </p:scale>
      <p:origin x="48" y="1246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562344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153006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r>
              <a:rPr lang="en-US" sz="8000" dirty="0">
                <a:ln w="3175" cmpd="sng">
                  <a:noFill/>
                </a:ln>
                <a:solidFill>
                  <a:srgbClr val="E84C22">
                    <a:lumMod val="60000"/>
                    <a:lumOff val="40000"/>
                  </a:srgbClr>
                </a:solidFill>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r>
              <a:rPr lang="en-US" sz="8000" dirty="0">
                <a:ln w="3175" cmpd="sng">
                  <a:noFill/>
                </a:ln>
                <a:solidFill>
                  <a:srgbClr val="E84C22">
                    <a:lumMod val="60000"/>
                    <a:lumOff val="40000"/>
                  </a:srgbClr>
                </a:solidFill>
                <a:latin typeface="Arial"/>
              </a:rPr>
              <a:t>”</a:t>
            </a:r>
          </a:p>
        </p:txBody>
      </p:sp>
    </p:spTree>
    <p:extLst>
      <p:ext uri="{BB962C8B-B14F-4D97-AF65-F5344CB8AC3E}">
        <p14:creationId xmlns:p14="http://schemas.microsoft.com/office/powerpoint/2010/main" val="3206504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229802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r>
              <a:rPr lang="en-US" sz="8000" dirty="0">
                <a:ln w="3175" cmpd="sng">
                  <a:noFill/>
                </a:ln>
                <a:solidFill>
                  <a:srgbClr val="E84C22">
                    <a:lumMod val="60000"/>
                    <a:lumOff val="40000"/>
                  </a:srgbClr>
                </a:solidFill>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r>
              <a:rPr lang="en-US" sz="8000" dirty="0">
                <a:ln w="3175" cmpd="sng">
                  <a:noFill/>
                </a:ln>
                <a:solidFill>
                  <a:srgbClr val="E84C22">
                    <a:lumMod val="60000"/>
                    <a:lumOff val="40000"/>
                  </a:srgbClr>
                </a:solidFill>
                <a:latin typeface="Arial"/>
              </a:rPr>
              <a:t>”</a:t>
            </a:r>
          </a:p>
        </p:txBody>
      </p:sp>
    </p:spTree>
    <p:extLst>
      <p:ext uri="{BB962C8B-B14F-4D97-AF65-F5344CB8AC3E}">
        <p14:creationId xmlns:p14="http://schemas.microsoft.com/office/powerpoint/2010/main" val="687422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881887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633525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9737770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24009518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3023436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2499200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5529826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9056047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4219764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41416514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6755484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614795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9717588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23502564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86792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3134644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4950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3522911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7721040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7700164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41220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1583990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70865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662081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74967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42470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536283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6895785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A9164D-9E4D-4064-AFC7-568482598846}" type="datetimeFigureOut">
              <a:rPr lang="ru-RU" smtClean="0">
                <a:solidFill>
                  <a:prstClr val="black">
                    <a:tint val="75000"/>
                  </a:prstClr>
                </a:solidFill>
              </a:rPr>
              <a:pPr/>
              <a:t>11.09.2023</a:t>
            </a:fld>
            <a:endParaRPr lang="ru-RU">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7F7AD79-0345-45ED-9B74-10619854E6BC}" type="slidenum">
              <a:rPr lang="ru-RU" smtClean="0">
                <a:solidFill>
                  <a:srgbClr val="E84C22"/>
                </a:solidFill>
              </a:rPr>
              <a:pPr/>
              <a:t>‹#›</a:t>
            </a:fld>
            <a:endParaRPr lang="ru-RU">
              <a:solidFill>
                <a:srgbClr val="E84C22"/>
              </a:solidFill>
            </a:endParaRPr>
          </a:p>
        </p:txBody>
      </p:sp>
    </p:spTree>
    <p:extLst>
      <p:ext uri="{BB962C8B-B14F-4D97-AF65-F5344CB8AC3E}">
        <p14:creationId xmlns:p14="http://schemas.microsoft.com/office/powerpoint/2010/main" val="33515378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0"/>
            <a:ext cx="6129728" cy="1052736"/>
          </a:xfrm>
        </p:spPr>
        <p:txBody>
          <a:bodyPr>
            <a:noAutofit/>
          </a:bodyPr>
          <a:lstStyle/>
          <a:p>
            <a:pPr algn="ctr"/>
            <a:r>
              <a:rPr lang="en-US" sz="3200" b="1" dirty="0">
                <a:solidFill>
                  <a:srgbClr val="990000"/>
                </a:solidFill>
                <a:latin typeface="Times New Roman" pitchFamily="18" charset="0"/>
                <a:cs typeface="Times New Roman" pitchFamily="18" charset="0"/>
              </a:rPr>
              <a:t>Theme: Russian philosophy: the main features.</a:t>
            </a:r>
            <a:br>
              <a:rPr lang="ru-RU" sz="4000" dirty="0">
                <a:solidFill>
                  <a:srgbClr val="990000"/>
                </a:solidFill>
                <a:latin typeface="Times New Roman" pitchFamily="18" charset="0"/>
                <a:cs typeface="Times New Roman" pitchFamily="18" charset="0"/>
              </a:rPr>
            </a:br>
            <a:br>
              <a:rPr lang="ru-RU" sz="4000" dirty="0">
                <a:solidFill>
                  <a:srgbClr val="00FFFF"/>
                </a:solidFill>
                <a:effectLst/>
              </a:rPr>
            </a:br>
            <a:endParaRPr lang="ru-RU" sz="4000" dirty="0">
              <a:solidFill>
                <a:srgbClr val="00FFFF"/>
              </a:solidFill>
              <a:effectLst/>
              <a:latin typeface="+mn-lt"/>
            </a:endParaRPr>
          </a:p>
        </p:txBody>
      </p:sp>
      <p:pic>
        <p:nvPicPr>
          <p:cNvPr id="3" name="Объект 2"/>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95926" y="1196752"/>
            <a:ext cx="6984386" cy="4680520"/>
          </a:xfrm>
        </p:spPr>
      </p:pic>
      <p:sp>
        <p:nvSpPr>
          <p:cNvPr id="7" name="Прямоугольник 6"/>
          <p:cNvSpPr/>
          <p:nvPr/>
        </p:nvSpPr>
        <p:spPr>
          <a:xfrm>
            <a:off x="539552" y="5955128"/>
            <a:ext cx="6480720" cy="769441"/>
          </a:xfrm>
          <a:prstGeom prst="rect">
            <a:avLst/>
          </a:prstGeom>
        </p:spPr>
        <p:txBody>
          <a:bodyPr wrap="square">
            <a:spAutoFit/>
          </a:bodyPr>
          <a:lstStyle/>
          <a:p>
            <a:pPr algn="ctr"/>
            <a:r>
              <a:rPr lang="en-US" sz="2200" b="1" dirty="0"/>
              <a:t>The christening of Russia in Kiev in waters of Dnepr in 988-98</a:t>
            </a:r>
            <a:r>
              <a:rPr lang="ru-RU" sz="2200" b="1" dirty="0"/>
              <a:t>9 </a:t>
            </a:r>
            <a:r>
              <a:rPr lang="en-US" sz="2200" b="1" dirty="0"/>
              <a:t>years.</a:t>
            </a:r>
            <a:endParaRPr lang="ru-RU"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572560" cy="6429420"/>
          </a:xfrm>
        </p:spPr>
        <p:txBody>
          <a:bodyPr>
            <a:noAutofit/>
          </a:bodyPr>
          <a:lstStyle/>
          <a:p>
            <a:pPr algn="ctr">
              <a:buNone/>
            </a:pPr>
            <a:r>
              <a:rPr lang="en-US" sz="2400" dirty="0"/>
              <a:t>Philosophy of </a:t>
            </a:r>
            <a:r>
              <a:rPr lang="en-US" sz="2400" dirty="0" err="1"/>
              <a:t>Tchaadaev</a:t>
            </a:r>
            <a:r>
              <a:rPr lang="en-US" sz="2400" dirty="0"/>
              <a:t> has given to start of two main leading opposite directions: </a:t>
            </a:r>
            <a:r>
              <a:rPr lang="en-US" sz="2400" b="1" dirty="0" err="1">
                <a:solidFill>
                  <a:srgbClr val="990000"/>
                </a:solidFill>
              </a:rPr>
              <a:t>Slavophiles</a:t>
            </a:r>
            <a:r>
              <a:rPr lang="en-US" sz="2400" b="1" dirty="0"/>
              <a:t> </a:t>
            </a:r>
            <a:r>
              <a:rPr lang="en-US" sz="2400" dirty="0"/>
              <a:t>and</a:t>
            </a:r>
            <a:r>
              <a:rPr lang="en-US" sz="2400" b="1" dirty="0"/>
              <a:t> </a:t>
            </a:r>
            <a:r>
              <a:rPr lang="en-US" sz="2400" b="1" dirty="0">
                <a:solidFill>
                  <a:srgbClr val="990000"/>
                </a:solidFill>
              </a:rPr>
              <a:t>Westernizes</a:t>
            </a:r>
            <a:r>
              <a:rPr lang="en-US" sz="2400" dirty="0">
                <a:solidFill>
                  <a:srgbClr val="990000"/>
                </a:solidFill>
              </a:rPr>
              <a:t>.</a:t>
            </a:r>
            <a:r>
              <a:rPr lang="en-US" sz="2400" dirty="0"/>
              <a:t> Westernizes believed that Russia's development depended upon the adoption of Western European technology and liberal government. </a:t>
            </a:r>
            <a:r>
              <a:rPr lang="en-US" sz="2400" dirty="0" err="1"/>
              <a:t>Slavophiles</a:t>
            </a:r>
            <a:r>
              <a:rPr lang="en-US" sz="2400" dirty="0"/>
              <a:t> supposed that Russia must have her original way of development, independently from West and East. </a:t>
            </a:r>
            <a:endParaRPr lang="ru-RU" sz="2400" dirty="0"/>
          </a:p>
          <a:p>
            <a:pPr algn="ctr">
              <a:buNone/>
            </a:pPr>
            <a:r>
              <a:rPr lang="en-US" sz="2400" dirty="0"/>
              <a:t>Developing in the 1830s concerned with German philosophy, the </a:t>
            </a:r>
            <a:r>
              <a:rPr lang="en-US" sz="2400" dirty="0" err="1"/>
              <a:t>Slavophiles</a:t>
            </a:r>
            <a:r>
              <a:rPr lang="en-US" sz="2400" dirty="0"/>
              <a:t> were influenced greatly by Friedrich Schelling. Leaders of </a:t>
            </a:r>
            <a:r>
              <a:rPr lang="en-US" sz="2400" dirty="0" err="1"/>
              <a:t>Slavophiles</a:t>
            </a:r>
            <a:r>
              <a:rPr lang="en-US" sz="2400" dirty="0"/>
              <a:t> were </a:t>
            </a:r>
            <a:r>
              <a:rPr lang="en-US" sz="2400" b="1" dirty="0"/>
              <a:t>Aleksey S. </a:t>
            </a:r>
            <a:r>
              <a:rPr lang="en-US" sz="2400" b="1" dirty="0" err="1"/>
              <a:t>Khomyakov</a:t>
            </a:r>
            <a:r>
              <a:rPr lang="en-US" sz="2400" dirty="0"/>
              <a:t>, the brothers </a:t>
            </a:r>
            <a:r>
              <a:rPr lang="en-US" sz="2400" b="1" dirty="0"/>
              <a:t>Konstantin S. and Ivan S. </a:t>
            </a:r>
            <a:r>
              <a:rPr lang="en-US" sz="2400" b="1" dirty="0" err="1"/>
              <a:t>Aksakov</a:t>
            </a:r>
            <a:r>
              <a:rPr lang="en-US" sz="2400" dirty="0"/>
              <a:t>, the brothers </a:t>
            </a:r>
            <a:r>
              <a:rPr lang="en-US" sz="2400" b="1" dirty="0"/>
              <a:t>Ivan V. and </a:t>
            </a:r>
            <a:r>
              <a:rPr lang="en-US" sz="2400" b="1" dirty="0" err="1"/>
              <a:t>Pyotr</a:t>
            </a:r>
            <a:r>
              <a:rPr lang="en-US" sz="2400" b="1" dirty="0"/>
              <a:t> V. </a:t>
            </a:r>
            <a:r>
              <a:rPr lang="en-US" sz="2400" b="1" dirty="0" err="1"/>
              <a:t>Kireyevsky</a:t>
            </a:r>
            <a:r>
              <a:rPr lang="en-US" sz="2400" dirty="0"/>
              <a:t>, and </a:t>
            </a:r>
            <a:r>
              <a:rPr lang="en-US" sz="2400" b="1" dirty="0" err="1"/>
              <a:t>Yury</a:t>
            </a:r>
            <a:r>
              <a:rPr lang="en-US" sz="2400" b="1" dirty="0"/>
              <a:t> F. </a:t>
            </a:r>
            <a:r>
              <a:rPr lang="en-US" sz="2400" b="1" dirty="0" err="1"/>
              <a:t>Samarin</a:t>
            </a:r>
            <a:r>
              <a:rPr lang="en-US" sz="2400" dirty="0"/>
              <a:t>. They all concluded that Russia should not use Western Europe as a model for its development and modernization but should follow a course determined by its own character and history.</a:t>
            </a:r>
            <a:endParaRPr lang="ru-RU" sz="2400" dirty="0"/>
          </a:p>
          <a:p>
            <a:pPr algn="ctr">
              <a:buNone/>
            </a:pPr>
            <a:endParaRPr lang="ru-RU" sz="30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0"/>
            <a:ext cx="9001156" cy="6643710"/>
          </a:xfrm>
        </p:spPr>
        <p:txBody>
          <a:bodyPr>
            <a:noAutofit/>
          </a:bodyPr>
          <a:lstStyle/>
          <a:p>
            <a:pPr algn="ctr">
              <a:buNone/>
            </a:pPr>
            <a:r>
              <a:rPr lang="en-US" sz="2800" b="1" dirty="0" err="1"/>
              <a:t>Slavophiles</a:t>
            </a:r>
            <a:r>
              <a:rPr lang="en-US" sz="2800" b="1" dirty="0"/>
              <a:t> postulated «Christian community» model of society. </a:t>
            </a:r>
            <a:r>
              <a:rPr lang="en-US" sz="2800" dirty="0"/>
              <a:t>They thought that once such a society was established, Russia's duty would be to revitalize the West by reintroducing spiritual values, that replace rationalism, materialism, and individualism. </a:t>
            </a:r>
            <a:r>
              <a:rPr lang="en-US" sz="2800" dirty="0" err="1"/>
              <a:t>Slavophiles</a:t>
            </a:r>
            <a:r>
              <a:rPr lang="en-US" sz="2800" dirty="0"/>
              <a:t> orientated on Orthodoxy, that was considered as a spiritual basis of Russian society. </a:t>
            </a:r>
            <a:r>
              <a:rPr lang="en-US" sz="2800" b="1" dirty="0">
                <a:solidFill>
                  <a:srgbClr val="990000"/>
                </a:solidFill>
              </a:rPr>
              <a:t>According to </a:t>
            </a:r>
            <a:r>
              <a:rPr lang="en-US" sz="2800" b="1" dirty="0" err="1">
                <a:solidFill>
                  <a:srgbClr val="990000"/>
                </a:solidFill>
              </a:rPr>
              <a:t>Slavophiles</a:t>
            </a:r>
            <a:r>
              <a:rPr lang="en-US" sz="2800" b="1" dirty="0">
                <a:solidFill>
                  <a:srgbClr val="990000"/>
                </a:solidFill>
              </a:rPr>
              <a:t>, </a:t>
            </a:r>
            <a:r>
              <a:rPr lang="en-US" sz="2800" b="1" dirty="0" err="1">
                <a:solidFill>
                  <a:srgbClr val="990000"/>
                </a:solidFill>
              </a:rPr>
              <a:t>Ortodoxal</a:t>
            </a:r>
            <a:r>
              <a:rPr lang="en-US" sz="2800" b="1" dirty="0">
                <a:solidFill>
                  <a:srgbClr val="990000"/>
                </a:solidFill>
              </a:rPr>
              <a:t> Church has the purpose to establish holiness and unshakeable of the highest spiritual truths, that was contained in Orthodoxy. </a:t>
            </a:r>
            <a:r>
              <a:rPr lang="en-US" sz="2800" dirty="0" err="1"/>
              <a:t>Slavophile</a:t>
            </a:r>
            <a:r>
              <a:rPr lang="en-US" sz="2800" dirty="0"/>
              <a:t> concepts were reflected in the philosophical doctrines advanced by Vladimir </a:t>
            </a:r>
            <a:r>
              <a:rPr lang="en-US" sz="2800" dirty="0" err="1"/>
              <a:t>Solovyov</a:t>
            </a:r>
            <a:r>
              <a:rPr lang="en-US" sz="2800" dirty="0"/>
              <a:t> and Nikolai Berdyaev in the late of 19th century and the early of 20th century.</a:t>
            </a:r>
            <a:endParaRPr lang="ru-RU" sz="2800" dirty="0"/>
          </a:p>
          <a:p>
            <a:pPr algn="ctr">
              <a:buNone/>
            </a:pPr>
            <a:endParaRPr lang="ru-RU"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half" idx="1"/>
          </p:nvPr>
        </p:nvSpPr>
        <p:spPr>
          <a:xfrm>
            <a:off x="214282" y="0"/>
            <a:ext cx="8929718" cy="6858000"/>
          </a:xfrm>
        </p:spPr>
        <p:txBody>
          <a:bodyPr>
            <a:noAutofit/>
          </a:bodyPr>
          <a:lstStyle/>
          <a:p>
            <a:pPr algn="ctr">
              <a:buNone/>
            </a:pPr>
            <a:r>
              <a:rPr lang="en-US" sz="3200" dirty="0"/>
              <a:t>Leaders of Westernizes were </a:t>
            </a:r>
            <a:r>
              <a:rPr lang="en-US" sz="3200" b="1" dirty="0" err="1">
                <a:solidFill>
                  <a:srgbClr val="990000"/>
                </a:solidFill>
              </a:rPr>
              <a:t>Piotr</a:t>
            </a:r>
            <a:r>
              <a:rPr lang="en-US" sz="3200" b="1" dirty="0">
                <a:solidFill>
                  <a:srgbClr val="990000"/>
                </a:solidFill>
              </a:rPr>
              <a:t> Y. </a:t>
            </a:r>
            <a:r>
              <a:rPr lang="en-US" sz="3200" b="1" dirty="0" err="1">
                <a:solidFill>
                  <a:srgbClr val="990000"/>
                </a:solidFill>
              </a:rPr>
              <a:t>Chaadayev</a:t>
            </a:r>
            <a:r>
              <a:rPr lang="en-US" sz="3200" b="1" dirty="0">
                <a:solidFill>
                  <a:srgbClr val="990000"/>
                </a:solidFill>
              </a:rPr>
              <a:t>, </a:t>
            </a:r>
            <a:r>
              <a:rPr lang="en-US" sz="3200" b="1" dirty="0" err="1">
                <a:solidFill>
                  <a:srgbClr val="990000"/>
                </a:solidFill>
              </a:rPr>
              <a:t>Aleksandr</a:t>
            </a:r>
            <a:r>
              <a:rPr lang="en-US" sz="3200" b="1" dirty="0">
                <a:solidFill>
                  <a:srgbClr val="990000"/>
                </a:solidFill>
              </a:rPr>
              <a:t> I. </a:t>
            </a:r>
            <a:r>
              <a:rPr lang="en-US" sz="3200" b="1" dirty="0" err="1">
                <a:solidFill>
                  <a:srgbClr val="990000"/>
                </a:solidFill>
              </a:rPr>
              <a:t>Herzen</a:t>
            </a:r>
            <a:r>
              <a:rPr lang="en-US" sz="3200" b="1" dirty="0">
                <a:solidFill>
                  <a:srgbClr val="990000"/>
                </a:solidFill>
              </a:rPr>
              <a:t>, and </a:t>
            </a:r>
            <a:r>
              <a:rPr lang="en-US" sz="3200" b="1" dirty="0" err="1">
                <a:solidFill>
                  <a:srgbClr val="990000"/>
                </a:solidFill>
              </a:rPr>
              <a:t>Vissarion</a:t>
            </a:r>
            <a:r>
              <a:rPr lang="en-US" sz="3200" b="1" dirty="0">
                <a:solidFill>
                  <a:srgbClr val="990000"/>
                </a:solidFill>
              </a:rPr>
              <a:t> G. </a:t>
            </a:r>
            <a:r>
              <a:rPr lang="en-US" sz="3200" b="1" dirty="0" err="1">
                <a:solidFill>
                  <a:srgbClr val="990000"/>
                </a:solidFill>
              </a:rPr>
              <a:t>Belinsky</a:t>
            </a:r>
            <a:r>
              <a:rPr lang="en-US" sz="3200" dirty="0">
                <a:solidFill>
                  <a:srgbClr val="990000"/>
                </a:solidFill>
              </a:rPr>
              <a:t>.</a:t>
            </a:r>
            <a:r>
              <a:rPr lang="en-US" sz="3200" dirty="0"/>
              <a:t> Representatives of Westernizes rejected feudalism and serfdom in the economy, political life and culture, and demanded Western-style socio-economic reforms. The </a:t>
            </a:r>
            <a:r>
              <a:rPr lang="en-US" sz="3200" dirty="0" err="1"/>
              <a:t>Westernizers</a:t>
            </a:r>
            <a:r>
              <a:rPr lang="en-US" sz="3200" dirty="0"/>
              <a:t> called for overcoming Russia’s socio-economic backwardness on the basis of progressive European experience, rather than promoting unique elements of national culture. They prioritized the common aspects of Russian-Western historical and cultural destinies, rather than mutual disagreements.</a:t>
            </a:r>
            <a:endParaRPr lang="ru-RU" sz="3200" dirty="0"/>
          </a:p>
          <a:p>
            <a:pPr algn="ctr">
              <a:buNone/>
            </a:pPr>
            <a:endParaRPr lang="ru-RU" sz="3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643306" y="214290"/>
            <a:ext cx="5072098" cy="6429420"/>
          </a:xfrm>
        </p:spPr>
        <p:txBody>
          <a:bodyPr>
            <a:noAutofit/>
          </a:bodyPr>
          <a:lstStyle/>
          <a:p>
            <a:pPr algn="ctr">
              <a:buNone/>
            </a:pPr>
            <a:r>
              <a:rPr lang="en-US" sz="3200" dirty="0"/>
              <a:t>The main concept of the </a:t>
            </a:r>
            <a:r>
              <a:rPr lang="en-US" sz="3200" b="1" dirty="0" err="1">
                <a:solidFill>
                  <a:srgbClr val="990000"/>
                </a:solidFill>
              </a:rPr>
              <a:t>Solovyov</a:t>
            </a:r>
            <a:r>
              <a:rPr lang="en-US" sz="3200" b="1" dirty="0">
                <a:solidFill>
                  <a:srgbClr val="990000"/>
                </a:solidFill>
              </a:rPr>
              <a:t> </a:t>
            </a:r>
            <a:r>
              <a:rPr lang="en-US" sz="3200" dirty="0"/>
              <a:t>theory is the divine idea of «absolute </a:t>
            </a:r>
            <a:r>
              <a:rPr lang="en-US" sz="3200" dirty="0" err="1"/>
              <a:t>unitotality</a:t>
            </a:r>
            <a:r>
              <a:rPr lang="en-US" sz="3200" dirty="0"/>
              <a:t>» (wholeness of all existence). Real world is the realization of it. All things and phenomenon don’t exist without each other and each thing is total combination of different parts. </a:t>
            </a:r>
            <a:endParaRPr lang="ru-RU" sz="3200" dirty="0"/>
          </a:p>
        </p:txBody>
      </p:sp>
      <p:sp>
        <p:nvSpPr>
          <p:cNvPr id="5" name="Прямоугольник 4"/>
          <p:cNvSpPr/>
          <p:nvPr/>
        </p:nvSpPr>
        <p:spPr>
          <a:xfrm>
            <a:off x="0" y="4500570"/>
            <a:ext cx="3760545" cy="1446550"/>
          </a:xfrm>
          <a:prstGeom prst="rect">
            <a:avLst/>
          </a:prstGeom>
        </p:spPr>
        <p:txBody>
          <a:bodyPr wrap="square">
            <a:spAutoFit/>
          </a:bodyPr>
          <a:lstStyle/>
          <a:p>
            <a:pPr lvl="0"/>
            <a:endParaRPr lang="en-US" sz="2800" dirty="0">
              <a:solidFill>
                <a:prstClr val="black"/>
              </a:solidFill>
            </a:endParaRPr>
          </a:p>
          <a:p>
            <a:pPr lvl="0" algn="ctr"/>
            <a:r>
              <a:rPr lang="en-US" sz="3000" b="1" dirty="0">
                <a:solidFill>
                  <a:srgbClr val="990000"/>
                </a:solidFill>
              </a:rPr>
              <a:t>V. S. </a:t>
            </a:r>
            <a:r>
              <a:rPr lang="en-US" sz="3000" b="1" dirty="0" err="1">
                <a:solidFill>
                  <a:srgbClr val="990000"/>
                </a:solidFill>
              </a:rPr>
              <a:t>Solovyov</a:t>
            </a:r>
            <a:endParaRPr lang="en-US" sz="3000" b="1" dirty="0">
              <a:solidFill>
                <a:srgbClr val="990000"/>
              </a:solidFill>
            </a:endParaRPr>
          </a:p>
          <a:p>
            <a:pPr lvl="0" algn="ctr"/>
            <a:r>
              <a:rPr lang="ru-RU" sz="3000" b="1" dirty="0">
                <a:solidFill>
                  <a:srgbClr val="990000"/>
                </a:solidFill>
              </a:rPr>
              <a:t>185</a:t>
            </a:r>
            <a:r>
              <a:rPr lang="en-US" sz="3000" b="1" dirty="0">
                <a:solidFill>
                  <a:srgbClr val="990000"/>
                </a:solidFill>
              </a:rPr>
              <a:t>3</a:t>
            </a:r>
            <a:r>
              <a:rPr lang="ru-RU" sz="3000" b="1" dirty="0">
                <a:solidFill>
                  <a:srgbClr val="990000"/>
                </a:solidFill>
              </a:rPr>
              <a:t>—19</a:t>
            </a:r>
            <a:r>
              <a:rPr lang="en-US" sz="3000" b="1" dirty="0">
                <a:solidFill>
                  <a:srgbClr val="990000"/>
                </a:solidFill>
              </a:rPr>
              <a:t>00</a:t>
            </a:r>
            <a:endParaRPr lang="ru-RU" sz="3000" b="1" dirty="0">
              <a:solidFill>
                <a:srgbClr val="990000"/>
              </a:solidFill>
            </a:endParaRPr>
          </a:p>
        </p:txBody>
      </p:sp>
      <p:pic>
        <p:nvPicPr>
          <p:cNvPr id="11266" name="Picture 2" descr="http://samumray.in.ua/wp-content/uploads/2015/08/%D0%A1%D0%BE%D0%BB%D0%BE%D0%B2%D1%8C%D0%B5%D0%B2-%D0%92.%D0%A1..jpg"/>
          <p:cNvPicPr>
            <a:picLocks noChangeAspect="1" noChangeArrowheads="1"/>
          </p:cNvPicPr>
          <p:nvPr/>
        </p:nvPicPr>
        <p:blipFill>
          <a:blip r:embed="rId2"/>
          <a:srcRect/>
          <a:stretch>
            <a:fillRect/>
          </a:stretch>
        </p:blipFill>
        <p:spPr bwMode="auto">
          <a:xfrm>
            <a:off x="214282" y="285728"/>
            <a:ext cx="3357586" cy="4452927"/>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214282" y="285728"/>
            <a:ext cx="8472518" cy="6038872"/>
          </a:xfrm>
        </p:spPr>
        <p:txBody>
          <a:bodyPr>
            <a:noAutofit/>
          </a:bodyPr>
          <a:lstStyle/>
          <a:p>
            <a:pPr algn="ctr">
              <a:buNone/>
            </a:pPr>
            <a:r>
              <a:rPr lang="en-US" sz="2800" b="1" dirty="0">
                <a:solidFill>
                  <a:srgbClr val="990000"/>
                </a:solidFill>
              </a:rPr>
              <a:t>Absolute </a:t>
            </a:r>
            <a:r>
              <a:rPr lang="en-US" sz="2800" b="1" dirty="0" err="1">
                <a:solidFill>
                  <a:srgbClr val="990000"/>
                </a:solidFill>
              </a:rPr>
              <a:t>unitotality</a:t>
            </a:r>
            <a:r>
              <a:rPr lang="en-US" sz="2800" b="1" dirty="0">
                <a:solidFill>
                  <a:srgbClr val="990000"/>
                </a:solidFill>
              </a:rPr>
              <a:t> </a:t>
            </a:r>
            <a:r>
              <a:rPr lang="en-US" sz="2800" dirty="0"/>
              <a:t>are comprehended only with help of whole knowledge, which representatives the synthesis of theology, philosophy and empirical science. The centre of this whole knowledge is God.</a:t>
            </a:r>
            <a:endParaRPr lang="ru-RU" sz="2800" dirty="0"/>
          </a:p>
          <a:p>
            <a:pPr algn="ctr">
              <a:buNone/>
            </a:pPr>
            <a:r>
              <a:rPr lang="en-US" sz="2800" dirty="0"/>
              <a:t>The world which was created from God is dynamic, always develops, because has the active origin – World Soul. This soul is creative energy, that has in itself the idea of </a:t>
            </a:r>
            <a:r>
              <a:rPr lang="en-US" sz="2800" dirty="0" err="1"/>
              <a:t>unitotality</a:t>
            </a:r>
            <a:r>
              <a:rPr lang="en-US" sz="2800" dirty="0"/>
              <a:t>. World Soul can be cognized of two methods: scientific knowledge and religious faith. This divine idea was called </a:t>
            </a:r>
            <a:r>
              <a:rPr lang="en-US" sz="2800" b="1" dirty="0">
                <a:solidFill>
                  <a:srgbClr val="990000"/>
                </a:solidFill>
              </a:rPr>
              <a:t>«Divine Wise» or «Divine Sofia»</a:t>
            </a:r>
            <a:r>
              <a:rPr lang="en-US" sz="2800" dirty="0"/>
              <a:t>. This personification of wisdom expresses the eternal feminine and the world soul. Divine Sofia assists the formation of Divine Kingdom on the earth. </a:t>
            </a:r>
            <a:endParaRPr lang="ru-RU" sz="2800" dirty="0"/>
          </a:p>
          <a:p>
            <a:pPr algn="ctr">
              <a:buNone/>
            </a:pPr>
            <a:endParaRPr lang="ru-RU"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309360"/>
          </a:xfrm>
        </p:spPr>
        <p:txBody>
          <a:bodyPr>
            <a:noAutofit/>
          </a:bodyPr>
          <a:lstStyle/>
          <a:p>
            <a:pPr indent="0" algn="ctr">
              <a:buNone/>
            </a:pPr>
            <a:r>
              <a:rPr lang="en-US" sz="3000" dirty="0"/>
              <a:t>Essence of human being is in connection between God and man and in the formation of </a:t>
            </a:r>
            <a:r>
              <a:rPr lang="en-US" sz="3000" b="1" dirty="0" err="1"/>
              <a:t>Godmanhood</a:t>
            </a:r>
            <a:r>
              <a:rPr lang="en-US" sz="3000" b="1" dirty="0"/>
              <a:t>. </a:t>
            </a:r>
            <a:r>
              <a:rPr lang="en-US" sz="3000" dirty="0"/>
              <a:t>Ideal of human society, according to </a:t>
            </a:r>
            <a:r>
              <a:rPr lang="en-US" sz="3000" dirty="0" err="1"/>
              <a:t>Solovyov</a:t>
            </a:r>
            <a:r>
              <a:rPr lang="en-US" sz="3000" dirty="0"/>
              <a:t>, is free theocracy. According to him, Christian culture and free theocracy must be created on the base of joining of positive features of Western and Eastern culture. </a:t>
            </a:r>
            <a:r>
              <a:rPr lang="en-US" sz="3000" dirty="0" err="1"/>
              <a:t>Solovyov</a:t>
            </a:r>
            <a:r>
              <a:rPr lang="en-US" sz="3000" dirty="0"/>
              <a:t> asserted, by his concept of </a:t>
            </a:r>
            <a:r>
              <a:rPr lang="en-US" sz="3000" b="1" dirty="0" err="1"/>
              <a:t>Godmanhood</a:t>
            </a:r>
            <a:r>
              <a:rPr lang="en-US" sz="3000" dirty="0"/>
              <a:t>, that the unique intermediary between the world and God could only be man, who alone is the vital part of nature capable of knowing and expressing the divine idea of "absolute </a:t>
            </a:r>
            <a:r>
              <a:rPr lang="en-US" sz="3000" dirty="0" err="1"/>
              <a:t>unitotality</a:t>
            </a:r>
            <a:r>
              <a:rPr lang="en-US" sz="3000" dirty="0"/>
              <a:t>" in the chaotic multiplicity of real experience. Consequently, the perfect revelation of God is Christ's incarnation in human nature. </a:t>
            </a:r>
            <a:endParaRPr lang="ru-RU" sz="3000" dirty="0"/>
          </a:p>
          <a:p>
            <a:pPr indent="0" algn="ctr">
              <a:buNone/>
            </a:pPr>
            <a:endParaRPr lang="ru-RU" sz="30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4"/>
          <p:cNvSpPr>
            <a:spLocks noGrp="1"/>
          </p:cNvSpPr>
          <p:nvPr>
            <p:ph sz="half" idx="1"/>
          </p:nvPr>
        </p:nvSpPr>
        <p:spPr>
          <a:xfrm>
            <a:off x="4143372" y="142875"/>
            <a:ext cx="4786316" cy="6429398"/>
          </a:xfrm>
        </p:spPr>
        <p:txBody>
          <a:bodyPr>
            <a:noAutofit/>
          </a:bodyPr>
          <a:lstStyle/>
          <a:p>
            <a:pPr algn="ctr">
              <a:buNone/>
            </a:pPr>
            <a:r>
              <a:rPr lang="ru-RU" sz="2800" b="1" dirty="0" err="1">
                <a:solidFill>
                  <a:srgbClr val="990000"/>
                </a:solidFill>
              </a:rPr>
              <a:t>Philosophy</a:t>
            </a:r>
            <a:r>
              <a:rPr lang="ru-RU" sz="2800" b="1" dirty="0">
                <a:solidFill>
                  <a:srgbClr val="990000"/>
                </a:solidFill>
              </a:rPr>
              <a:t> </a:t>
            </a:r>
            <a:r>
              <a:rPr lang="ru-RU" sz="2800" b="1" dirty="0" err="1">
                <a:solidFill>
                  <a:srgbClr val="990000"/>
                </a:solidFill>
              </a:rPr>
              <a:t>of</a:t>
            </a:r>
            <a:r>
              <a:rPr lang="ru-RU" sz="2800" b="1" dirty="0">
                <a:solidFill>
                  <a:srgbClr val="990000"/>
                </a:solidFill>
              </a:rPr>
              <a:t> </a:t>
            </a:r>
            <a:r>
              <a:rPr lang="ru-RU" sz="2800" b="1" dirty="0" err="1">
                <a:solidFill>
                  <a:srgbClr val="990000"/>
                </a:solidFill>
              </a:rPr>
              <a:t>Nicolai</a:t>
            </a:r>
            <a:r>
              <a:rPr lang="ru-RU" sz="2800" b="1" dirty="0">
                <a:solidFill>
                  <a:srgbClr val="990000"/>
                </a:solidFill>
              </a:rPr>
              <a:t> </a:t>
            </a:r>
            <a:r>
              <a:rPr lang="ru-RU" sz="2800" b="1" dirty="0" err="1">
                <a:solidFill>
                  <a:srgbClr val="990000"/>
                </a:solidFill>
              </a:rPr>
              <a:t>Berdyaev</a:t>
            </a:r>
            <a:r>
              <a:rPr lang="ru-RU" sz="2800" dirty="0">
                <a:solidFill>
                  <a:srgbClr val="990000"/>
                </a:solidFill>
              </a:rPr>
              <a:t>. </a:t>
            </a:r>
            <a:r>
              <a:rPr lang="ru-RU" sz="2800" dirty="0" err="1"/>
              <a:t>His</a:t>
            </a:r>
            <a:r>
              <a:rPr lang="ru-RU" sz="2800" dirty="0"/>
              <a:t> </a:t>
            </a:r>
            <a:r>
              <a:rPr lang="ru-RU" sz="2800" dirty="0" err="1"/>
              <a:t>philosophy</a:t>
            </a:r>
            <a:r>
              <a:rPr lang="ru-RU" sz="2800" dirty="0"/>
              <a:t> </a:t>
            </a:r>
            <a:r>
              <a:rPr lang="ru-RU" sz="2800" dirty="0" err="1"/>
              <a:t>is</a:t>
            </a:r>
            <a:r>
              <a:rPr lang="ru-RU" sz="2800" dirty="0"/>
              <a:t> </a:t>
            </a:r>
            <a:r>
              <a:rPr lang="ru-RU" sz="2800" dirty="0" err="1"/>
              <a:t>anthropocentric</a:t>
            </a:r>
            <a:r>
              <a:rPr lang="ru-RU" sz="2800" dirty="0"/>
              <a:t>. </a:t>
            </a:r>
            <a:r>
              <a:rPr lang="ru-RU" sz="2800" dirty="0" err="1"/>
              <a:t>He</a:t>
            </a:r>
            <a:r>
              <a:rPr lang="ru-RU" sz="2800" dirty="0"/>
              <a:t> </a:t>
            </a:r>
            <a:r>
              <a:rPr lang="ru-RU" sz="2800" dirty="0" err="1"/>
              <a:t>seeks</a:t>
            </a:r>
            <a:r>
              <a:rPr lang="ru-RU" sz="2800" dirty="0"/>
              <a:t> </a:t>
            </a:r>
            <a:r>
              <a:rPr lang="ru-RU" sz="2800" dirty="0" err="1"/>
              <a:t>for</a:t>
            </a:r>
            <a:r>
              <a:rPr lang="ru-RU" sz="2800" dirty="0"/>
              <a:t> </a:t>
            </a:r>
            <a:r>
              <a:rPr lang="ru-RU" sz="2800" dirty="0" err="1"/>
              <a:t>the</a:t>
            </a:r>
            <a:r>
              <a:rPr lang="ru-RU" sz="2800" dirty="0"/>
              <a:t> </a:t>
            </a:r>
            <a:r>
              <a:rPr lang="ru-RU" sz="2800" dirty="0" err="1"/>
              <a:t>meaning</a:t>
            </a:r>
            <a:r>
              <a:rPr lang="ru-RU" sz="2800" dirty="0"/>
              <a:t> </a:t>
            </a:r>
            <a:r>
              <a:rPr lang="ru-RU" sz="2800" dirty="0" err="1"/>
              <a:t>of</a:t>
            </a:r>
            <a:r>
              <a:rPr lang="ru-RU" sz="2800" dirty="0"/>
              <a:t> </a:t>
            </a:r>
            <a:r>
              <a:rPr lang="ru-RU" sz="2800" dirty="0" err="1"/>
              <a:t>life</a:t>
            </a:r>
            <a:r>
              <a:rPr lang="ru-RU" sz="2800" dirty="0"/>
              <a:t>. </a:t>
            </a:r>
            <a:r>
              <a:rPr lang="ru-RU" sz="2800" dirty="0" err="1"/>
              <a:t>His</a:t>
            </a:r>
            <a:r>
              <a:rPr lang="ru-RU" sz="2800" dirty="0"/>
              <a:t> </a:t>
            </a:r>
            <a:r>
              <a:rPr lang="ru-RU" sz="2800" dirty="0" err="1"/>
              <a:t>approach</a:t>
            </a:r>
            <a:r>
              <a:rPr lang="ru-RU" sz="2800" dirty="0"/>
              <a:t> </a:t>
            </a:r>
            <a:r>
              <a:rPr lang="ru-RU" sz="2800" dirty="0" err="1"/>
              <a:t>to</a:t>
            </a:r>
            <a:r>
              <a:rPr lang="ru-RU" sz="2800" dirty="0"/>
              <a:t> </a:t>
            </a:r>
            <a:r>
              <a:rPr lang="ru-RU" sz="2800" dirty="0" err="1"/>
              <a:t>philosophical</a:t>
            </a:r>
            <a:r>
              <a:rPr lang="ru-RU" sz="2800" dirty="0"/>
              <a:t> </a:t>
            </a:r>
            <a:r>
              <a:rPr lang="ru-RU" sz="2800" dirty="0" err="1"/>
              <a:t>problems</a:t>
            </a:r>
            <a:r>
              <a:rPr lang="ru-RU" sz="2800" dirty="0"/>
              <a:t> </a:t>
            </a:r>
            <a:r>
              <a:rPr lang="ru-RU" sz="2800" dirty="0" err="1"/>
              <a:t>is</a:t>
            </a:r>
            <a:r>
              <a:rPr lang="ru-RU" sz="2800" dirty="0"/>
              <a:t> </a:t>
            </a:r>
            <a:r>
              <a:rPr lang="ru-RU" sz="2800" dirty="0" err="1"/>
              <a:t>through</a:t>
            </a:r>
            <a:r>
              <a:rPr lang="ru-RU" sz="2800" dirty="0"/>
              <a:t> </a:t>
            </a:r>
            <a:r>
              <a:rPr lang="ru-RU" sz="2800" dirty="0" err="1"/>
              <a:t>their</a:t>
            </a:r>
            <a:r>
              <a:rPr lang="ru-RU" sz="2800" dirty="0"/>
              <a:t> </a:t>
            </a:r>
            <a:r>
              <a:rPr lang="ru-RU" sz="2800" dirty="0" err="1"/>
              <a:t>significance</a:t>
            </a:r>
            <a:r>
              <a:rPr lang="ru-RU" sz="2800" dirty="0"/>
              <a:t> </a:t>
            </a:r>
            <a:r>
              <a:rPr lang="ru-RU" sz="2800" dirty="0" err="1"/>
              <a:t>and</a:t>
            </a:r>
            <a:r>
              <a:rPr lang="ru-RU" sz="2800" dirty="0"/>
              <a:t> </a:t>
            </a:r>
            <a:r>
              <a:rPr lang="ru-RU" sz="2800" dirty="0" err="1"/>
              <a:t>relevance</a:t>
            </a:r>
            <a:r>
              <a:rPr lang="ru-RU" sz="2800" dirty="0"/>
              <a:t> </a:t>
            </a:r>
            <a:r>
              <a:rPr lang="ru-RU" sz="2800" dirty="0" err="1"/>
              <a:t>for</a:t>
            </a:r>
            <a:r>
              <a:rPr lang="ru-RU" sz="2800" dirty="0"/>
              <a:t> </a:t>
            </a:r>
            <a:r>
              <a:rPr lang="ru-RU" sz="2800" dirty="0" err="1"/>
              <a:t>the</a:t>
            </a:r>
            <a:r>
              <a:rPr lang="ru-RU" sz="2800" dirty="0"/>
              <a:t> </a:t>
            </a:r>
            <a:r>
              <a:rPr lang="ru-RU" sz="2800" dirty="0" err="1"/>
              <a:t>human</a:t>
            </a:r>
            <a:r>
              <a:rPr lang="ru-RU" sz="2800" dirty="0"/>
              <a:t> </a:t>
            </a:r>
            <a:r>
              <a:rPr lang="ru-RU" sz="2800" dirty="0" err="1"/>
              <a:t>being</a:t>
            </a:r>
            <a:r>
              <a:rPr lang="ru-RU" sz="2800" dirty="0"/>
              <a:t>. </a:t>
            </a:r>
            <a:endParaRPr lang="en-US" sz="2800" dirty="0"/>
          </a:p>
          <a:p>
            <a:pPr algn="ctr">
              <a:buNone/>
            </a:pPr>
            <a:r>
              <a:rPr lang="ru-RU" sz="2800" dirty="0" err="1"/>
              <a:t>Berdyaev</a:t>
            </a:r>
            <a:r>
              <a:rPr lang="ru-RU" sz="2800" dirty="0"/>
              <a:t> </a:t>
            </a:r>
            <a:r>
              <a:rPr lang="ru-RU" sz="2800" dirty="0" err="1"/>
              <a:t>makes</a:t>
            </a:r>
            <a:r>
              <a:rPr lang="ru-RU" sz="2800" dirty="0"/>
              <a:t> </a:t>
            </a:r>
            <a:r>
              <a:rPr lang="ru-RU" sz="2800" dirty="0" err="1"/>
              <a:t>a</a:t>
            </a:r>
            <a:r>
              <a:rPr lang="ru-RU" sz="2800" dirty="0"/>
              <a:t> </a:t>
            </a:r>
            <a:r>
              <a:rPr lang="ru-RU" sz="2800" dirty="0" err="1"/>
              <a:t>distinction</a:t>
            </a:r>
            <a:r>
              <a:rPr lang="ru-RU" sz="2800" dirty="0"/>
              <a:t> </a:t>
            </a:r>
            <a:r>
              <a:rPr lang="ru-RU" sz="2800" dirty="0" err="1"/>
              <a:t>between</a:t>
            </a:r>
            <a:r>
              <a:rPr lang="ru-RU" sz="2800" dirty="0"/>
              <a:t> </a:t>
            </a:r>
            <a:r>
              <a:rPr lang="ru-RU" sz="2800" dirty="0" err="1"/>
              <a:t>spirit</a:t>
            </a:r>
            <a:r>
              <a:rPr lang="ru-RU" sz="2800" dirty="0"/>
              <a:t> </a:t>
            </a:r>
            <a:r>
              <a:rPr lang="ru-RU" sz="2800" dirty="0" err="1"/>
              <a:t>and</a:t>
            </a:r>
            <a:r>
              <a:rPr lang="ru-RU" sz="2800" dirty="0"/>
              <a:t> </a:t>
            </a:r>
            <a:r>
              <a:rPr lang="ru-RU" sz="2800" dirty="0" err="1"/>
              <a:t>nature</a:t>
            </a:r>
            <a:r>
              <a:rPr lang="ru-RU" sz="2800" dirty="0"/>
              <a:t>; </a:t>
            </a:r>
            <a:r>
              <a:rPr lang="ru-RU" sz="2800" dirty="0" err="1"/>
              <a:t>he</a:t>
            </a:r>
            <a:r>
              <a:rPr lang="ru-RU" sz="2800" dirty="0"/>
              <a:t> </a:t>
            </a:r>
            <a:r>
              <a:rPr lang="ru-RU" sz="2800" dirty="0" err="1"/>
              <a:t>is</a:t>
            </a:r>
            <a:r>
              <a:rPr lang="ru-RU" sz="2800" dirty="0"/>
              <a:t> </a:t>
            </a:r>
            <a:r>
              <a:rPr lang="ru-RU" sz="2800" dirty="0" err="1"/>
              <a:t>not</a:t>
            </a:r>
            <a:r>
              <a:rPr lang="ru-RU" sz="2800" dirty="0"/>
              <a:t> </a:t>
            </a:r>
            <a:r>
              <a:rPr lang="ru-RU" sz="2800" dirty="0" err="1"/>
              <a:t>opposing</a:t>
            </a:r>
            <a:r>
              <a:rPr lang="ru-RU" sz="2800" dirty="0"/>
              <a:t> </a:t>
            </a:r>
            <a:r>
              <a:rPr lang="ru-RU" sz="2800" dirty="0" err="1"/>
              <a:t>soul</a:t>
            </a:r>
            <a:r>
              <a:rPr lang="ru-RU" sz="2800" dirty="0"/>
              <a:t> </a:t>
            </a:r>
            <a:r>
              <a:rPr lang="ru-RU" sz="2800" dirty="0" err="1"/>
              <a:t>to</a:t>
            </a:r>
            <a:r>
              <a:rPr lang="ru-RU" sz="2800" dirty="0"/>
              <a:t> </a:t>
            </a:r>
            <a:r>
              <a:rPr lang="ru-RU" sz="2800" dirty="0" err="1"/>
              <a:t>body</a:t>
            </a:r>
            <a:r>
              <a:rPr lang="ru-RU" sz="2800" dirty="0"/>
              <a:t> </a:t>
            </a:r>
            <a:r>
              <a:rPr lang="ru-RU" sz="2800" dirty="0" err="1"/>
              <a:t>or</a:t>
            </a:r>
            <a:r>
              <a:rPr lang="ru-RU" sz="2800" dirty="0"/>
              <a:t> </a:t>
            </a:r>
            <a:r>
              <a:rPr lang="ru-RU" sz="2800" dirty="0" err="1"/>
              <a:t>to</a:t>
            </a:r>
            <a:r>
              <a:rPr lang="ru-RU" sz="2800" dirty="0"/>
              <a:t> </a:t>
            </a:r>
            <a:r>
              <a:rPr lang="ru-RU" sz="2800" dirty="0" err="1"/>
              <a:t>the</a:t>
            </a:r>
            <a:r>
              <a:rPr lang="ru-RU" sz="2800" dirty="0"/>
              <a:t> </a:t>
            </a:r>
            <a:r>
              <a:rPr lang="ru-RU" sz="2800" dirty="0" err="1"/>
              <a:t>material</a:t>
            </a:r>
            <a:r>
              <a:rPr lang="ru-RU" sz="2800" dirty="0"/>
              <a:t> </a:t>
            </a:r>
            <a:r>
              <a:rPr lang="ru-RU" sz="2800" dirty="0" err="1"/>
              <a:t>world</a:t>
            </a:r>
            <a:r>
              <a:rPr lang="ru-RU" sz="2800" dirty="0"/>
              <a:t> </a:t>
            </a:r>
            <a:r>
              <a:rPr lang="ru-RU" sz="2800" dirty="0" err="1"/>
              <a:t>in</a:t>
            </a:r>
            <a:r>
              <a:rPr lang="ru-RU" sz="2800" dirty="0"/>
              <a:t> </a:t>
            </a:r>
            <a:r>
              <a:rPr lang="ru-RU" sz="2800" dirty="0" err="1"/>
              <a:t>general</a:t>
            </a:r>
            <a:r>
              <a:rPr lang="ru-RU" sz="2800" dirty="0"/>
              <a:t>.</a:t>
            </a:r>
          </a:p>
        </p:txBody>
      </p:sp>
      <p:sp>
        <p:nvSpPr>
          <p:cNvPr id="3" name="Прямоугольник 2"/>
          <p:cNvSpPr/>
          <p:nvPr/>
        </p:nvSpPr>
        <p:spPr>
          <a:xfrm>
            <a:off x="214282" y="4643446"/>
            <a:ext cx="3778688" cy="2062103"/>
          </a:xfrm>
          <a:prstGeom prst="rect">
            <a:avLst/>
          </a:prstGeom>
        </p:spPr>
        <p:txBody>
          <a:bodyPr wrap="square">
            <a:spAutoFit/>
          </a:bodyPr>
          <a:lstStyle/>
          <a:p>
            <a:pPr lvl="0" algn="ctr"/>
            <a:endParaRPr lang="en-US" sz="3200" b="1" dirty="0">
              <a:solidFill>
                <a:prstClr val="black"/>
              </a:solidFill>
            </a:endParaRPr>
          </a:p>
          <a:p>
            <a:pPr lvl="0" algn="ctr"/>
            <a:endParaRPr lang="en-US" sz="3200" b="1" dirty="0">
              <a:solidFill>
                <a:srgbClr val="990000"/>
              </a:solidFill>
            </a:endParaRPr>
          </a:p>
          <a:p>
            <a:pPr lvl="0" algn="ctr"/>
            <a:r>
              <a:rPr lang="en-US" sz="3200" b="1" dirty="0">
                <a:solidFill>
                  <a:srgbClr val="990000"/>
                </a:solidFill>
              </a:rPr>
              <a:t>Nicolai Berdyaev</a:t>
            </a:r>
          </a:p>
          <a:p>
            <a:pPr lvl="0" algn="ctr"/>
            <a:r>
              <a:rPr lang="ru-RU" sz="3200" b="1" dirty="0">
                <a:solidFill>
                  <a:srgbClr val="990000"/>
                </a:solidFill>
              </a:rPr>
              <a:t>187</a:t>
            </a:r>
            <a:r>
              <a:rPr lang="en-US" sz="3200" b="1" dirty="0">
                <a:solidFill>
                  <a:srgbClr val="990000"/>
                </a:solidFill>
              </a:rPr>
              <a:t>4</a:t>
            </a:r>
            <a:r>
              <a:rPr lang="ru-RU" sz="3200" b="1" dirty="0">
                <a:solidFill>
                  <a:srgbClr val="990000"/>
                </a:solidFill>
              </a:rPr>
              <a:t> - 19</a:t>
            </a:r>
            <a:r>
              <a:rPr lang="en-US" sz="3200" b="1" dirty="0">
                <a:solidFill>
                  <a:srgbClr val="990000"/>
                </a:solidFill>
              </a:rPr>
              <a:t>48</a:t>
            </a:r>
            <a:endParaRPr lang="ru-RU" sz="3200" b="1" dirty="0">
              <a:solidFill>
                <a:srgbClr val="990000"/>
              </a:solidFill>
            </a:endParaRPr>
          </a:p>
        </p:txBody>
      </p:sp>
      <p:pic>
        <p:nvPicPr>
          <p:cNvPr id="8193" name="Picture 1" descr="C:\Users\solomea\Pictures\Berdyaev06_03_14.jpg"/>
          <p:cNvPicPr>
            <a:picLocks noChangeAspect="1" noChangeArrowheads="1"/>
          </p:cNvPicPr>
          <p:nvPr/>
        </p:nvPicPr>
        <p:blipFill>
          <a:blip r:embed="rId2"/>
          <a:srcRect/>
          <a:stretch>
            <a:fillRect/>
          </a:stretch>
        </p:blipFill>
        <p:spPr bwMode="auto">
          <a:xfrm>
            <a:off x="428596" y="285728"/>
            <a:ext cx="3652848" cy="471488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half" idx="1"/>
          </p:nvPr>
        </p:nvSpPr>
        <p:spPr>
          <a:xfrm>
            <a:off x="142844" y="214290"/>
            <a:ext cx="8786874" cy="6429420"/>
          </a:xfrm>
        </p:spPr>
        <p:txBody>
          <a:bodyPr>
            <a:noAutofit/>
          </a:bodyPr>
          <a:lstStyle/>
          <a:p>
            <a:pPr algn="ctr">
              <a:buNone/>
            </a:pPr>
            <a:r>
              <a:rPr lang="en-US" sz="3200" b="1" dirty="0">
                <a:solidFill>
                  <a:srgbClr val="990000"/>
                </a:solidFill>
              </a:rPr>
              <a:t>Soul and body are distinguished, but they are distinguished as realities within the one objectified world. </a:t>
            </a:r>
            <a:r>
              <a:rPr lang="en-US" sz="3200" dirty="0"/>
              <a:t>Spirit, however, is life. Man, according to Berdyaev, is the mystery not as an organism, but as a personality. Personality means the independence from nature, from society. Personality cannot be indentified to spirit; this is not psychological category, but ethical and spiritual. </a:t>
            </a:r>
            <a:r>
              <a:rPr lang="en-US" sz="3200" b="1" dirty="0"/>
              <a:t>The cosmos is the part of personality;</a:t>
            </a:r>
            <a:r>
              <a:rPr lang="en-US" sz="3200" dirty="0"/>
              <a:t> therefore every man as a personality has the points of similarity with all mankind. </a:t>
            </a:r>
            <a:endParaRPr lang="ru-RU" sz="3200" dirty="0"/>
          </a:p>
          <a:p>
            <a:pPr algn="ctr">
              <a:buNone/>
            </a:pPr>
            <a:endParaRPr lang="ru-RU"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a:xfrm>
            <a:off x="0" y="-571528"/>
            <a:ext cx="8929718" cy="7429528"/>
          </a:xfrm>
        </p:spPr>
        <p:txBody>
          <a:bodyPr>
            <a:noAutofit/>
          </a:bodyPr>
          <a:lstStyle/>
          <a:p>
            <a:pPr algn="ctr">
              <a:buNone/>
            </a:pPr>
            <a:endParaRPr lang="ru-RU" sz="3400" b="1" dirty="0">
              <a:solidFill>
                <a:srgbClr val="990000"/>
              </a:solidFill>
            </a:endParaRPr>
          </a:p>
          <a:p>
            <a:pPr algn="ctr">
              <a:buNone/>
            </a:pPr>
            <a:r>
              <a:rPr lang="en-US" sz="3600" dirty="0"/>
              <a:t>One of the important themes in creation of Berdyaev is the theme of freedom. For him freedom was the fundamental metaphysical reality upon which all else is based. From the primary notion of freedom he developed his own existential interpretation of ultimate truth in terms of subjectivity. Freedom is the creative force. Freedom is conceived as the inner dynamic of the spirit, the principle of spiritual life; it tends to be identified with spirit. </a:t>
            </a:r>
            <a:endParaRPr lang="ru-RU" sz="3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half" idx="1"/>
          </p:nvPr>
        </p:nvSpPr>
        <p:spPr>
          <a:xfrm>
            <a:off x="214282" y="142852"/>
            <a:ext cx="8715436" cy="6286544"/>
          </a:xfrm>
        </p:spPr>
        <p:txBody>
          <a:bodyPr>
            <a:noAutofit/>
          </a:bodyPr>
          <a:lstStyle/>
          <a:p>
            <a:pPr algn="ctr">
              <a:buNone/>
            </a:pPr>
            <a:r>
              <a:rPr lang="en-US" sz="2800" b="1" dirty="0"/>
              <a:t>Freedom is spirit as self-determining. </a:t>
            </a:r>
            <a:r>
              <a:rPr lang="en-US" sz="2800" dirty="0"/>
              <a:t>This does not mean determination by given physiological or psychological factors in a human being, with the consequence that freedom can be explained, rationally derived. It is not the result of any factors save the spirit itself, and it cannot be grasped by the categories of the discursive reason. Berdyaev said that </a:t>
            </a:r>
            <a:r>
              <a:rPr lang="en-US" sz="2800" dirty="0">
                <a:solidFill>
                  <a:srgbClr val="990000"/>
                </a:solidFill>
              </a:rPr>
              <a:t>freedom is in the fact a mystery</a:t>
            </a:r>
            <a:r>
              <a:rPr lang="en-US" sz="2800" dirty="0"/>
              <a:t>. The source of freedom is in the soul of man. Man irrational freedom has the root in nothing, from which God created world. </a:t>
            </a:r>
            <a:r>
              <a:rPr lang="en-US" sz="2800" b="1" dirty="0">
                <a:solidFill>
                  <a:srgbClr val="990000"/>
                </a:solidFill>
              </a:rPr>
              <a:t>There are three sorts of freedom, according to Berdyaev, primary (irrational) freedom, rational freedom (fulfillment of duty) and freedom that is the characteristic of divine love.</a:t>
            </a:r>
            <a:endParaRPr lang="ru-RU" sz="2800" b="1" dirty="0">
              <a:solidFill>
                <a:srgbClr val="990000"/>
              </a:solidFill>
            </a:endParaRPr>
          </a:p>
          <a:p>
            <a:pPr algn="ctr">
              <a:buNone/>
            </a:pPr>
            <a:endParaRPr lang="ru-RU" sz="3000" u="sng" dirty="0">
              <a:solidFill>
                <a:srgbClr val="002060"/>
              </a:solidFill>
            </a:endParaRPr>
          </a:p>
        </p:txBody>
      </p:sp>
      <p:sp>
        <p:nvSpPr>
          <p:cNvPr id="7170" name="AutoShape 2" descr="https://community.emc.com/servlet/JiveServlet/showImage/38-3582-31330/Ernst-Mach-1900.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sz="half" idx="2"/>
          </p:nvPr>
        </p:nvSpPr>
        <p:spPr>
          <a:xfrm>
            <a:off x="251520" y="188640"/>
            <a:ext cx="8352928" cy="6264696"/>
          </a:xfrm>
        </p:spPr>
        <p:txBody>
          <a:bodyPr>
            <a:noAutofit/>
          </a:bodyPr>
          <a:lstStyle/>
          <a:p>
            <a:pPr lvl="0" algn="ctr">
              <a:spcBef>
                <a:spcPts val="0"/>
              </a:spcBef>
              <a:buNone/>
            </a:pPr>
            <a:r>
              <a:rPr lang="en-US" sz="3000" dirty="0">
                <a:solidFill>
                  <a:schemeClr val="tx1"/>
                </a:solidFill>
              </a:rPr>
              <a:t>Periods of Russian philosophy is original but not unique. It repeats</a:t>
            </a:r>
            <a:r>
              <a:rPr lang="ru-RU" sz="3000" dirty="0">
                <a:solidFill>
                  <a:schemeClr val="tx1"/>
                </a:solidFill>
              </a:rPr>
              <a:t> </a:t>
            </a:r>
            <a:r>
              <a:rPr lang="en-US" sz="3000" dirty="0">
                <a:solidFill>
                  <a:schemeClr val="tx1"/>
                </a:solidFill>
              </a:rPr>
              <a:t>development of world philosophy in the main moments</a:t>
            </a:r>
            <a:r>
              <a:rPr lang="ru-RU" sz="3000" dirty="0">
                <a:solidFill>
                  <a:schemeClr val="tx1"/>
                </a:solidFill>
              </a:rPr>
              <a:t>.</a:t>
            </a:r>
          </a:p>
          <a:p>
            <a:pPr lvl="0" algn="ctr">
              <a:spcBef>
                <a:spcPts val="0"/>
              </a:spcBef>
              <a:buNone/>
            </a:pPr>
            <a:r>
              <a:rPr lang="en-US" sz="3000" dirty="0">
                <a:solidFill>
                  <a:schemeClr val="tx1"/>
                </a:solidFill>
              </a:rPr>
              <a:t>Russian philosophy are divided on periods</a:t>
            </a:r>
            <a:r>
              <a:rPr lang="ru-RU" sz="3000" dirty="0">
                <a:solidFill>
                  <a:schemeClr val="tx1"/>
                </a:solidFill>
              </a:rPr>
              <a:t>:</a:t>
            </a:r>
          </a:p>
          <a:p>
            <a:pPr marL="3175" indent="-3175">
              <a:spcBef>
                <a:spcPts val="0"/>
              </a:spcBef>
              <a:buNone/>
            </a:pPr>
            <a:r>
              <a:rPr lang="en-US" sz="3000" dirty="0">
                <a:solidFill>
                  <a:schemeClr val="tx1"/>
                </a:solidFill>
              </a:rPr>
              <a:t>1) XI-XVII centuries </a:t>
            </a:r>
            <a:r>
              <a:rPr lang="en-US" sz="3000" b="1" dirty="0">
                <a:solidFill>
                  <a:srgbClr val="FFC000"/>
                </a:solidFill>
              </a:rPr>
              <a:t>Russian Middle Ages</a:t>
            </a:r>
            <a:r>
              <a:rPr lang="en-US" sz="3000" b="1" dirty="0">
                <a:solidFill>
                  <a:schemeClr val="tx1"/>
                </a:solidFill>
              </a:rPr>
              <a:t> </a:t>
            </a:r>
            <a:r>
              <a:rPr lang="en-US" sz="3000" dirty="0">
                <a:solidFill>
                  <a:schemeClr val="tx1"/>
                </a:solidFill>
              </a:rPr>
              <a:t>– early period of Russian philosophy. When Russia adopted Christianity and used Greek patristic that led to original wise world outlook. </a:t>
            </a:r>
            <a:endParaRPr lang="ru-RU" sz="3000" dirty="0">
              <a:solidFill>
                <a:schemeClr val="tx1"/>
              </a:solidFill>
            </a:endParaRPr>
          </a:p>
          <a:p>
            <a:pPr marL="3175" indent="-3175">
              <a:spcBef>
                <a:spcPts val="0"/>
              </a:spcBef>
              <a:buNone/>
            </a:pPr>
            <a:r>
              <a:rPr lang="en-US" sz="3000" dirty="0">
                <a:solidFill>
                  <a:schemeClr val="tx1"/>
                </a:solidFill>
              </a:rPr>
              <a:t>2) XVIII century – </a:t>
            </a:r>
            <a:r>
              <a:rPr lang="en-US" sz="3000" b="1" dirty="0">
                <a:solidFill>
                  <a:srgbClr val="FFC000"/>
                </a:solidFill>
              </a:rPr>
              <a:t>Russian Renaissance</a:t>
            </a:r>
            <a:r>
              <a:rPr lang="en-US" sz="3000" dirty="0">
                <a:solidFill>
                  <a:srgbClr val="FFC000"/>
                </a:solidFill>
              </a:rPr>
              <a:t>. </a:t>
            </a:r>
            <a:endParaRPr lang="ru-RU" sz="3000" dirty="0">
              <a:solidFill>
                <a:srgbClr val="FFC000"/>
              </a:solidFill>
            </a:endParaRPr>
          </a:p>
          <a:p>
            <a:pPr marL="3175" indent="-3175">
              <a:spcBef>
                <a:spcPts val="0"/>
              </a:spcBef>
              <a:buNone/>
            </a:pPr>
            <a:r>
              <a:rPr lang="en-US" sz="3000" dirty="0">
                <a:solidFill>
                  <a:schemeClr val="tx1"/>
                </a:solidFill>
              </a:rPr>
              <a:t>3) XIX century –</a:t>
            </a:r>
            <a:r>
              <a:rPr lang="en-US" sz="3000" b="1" dirty="0">
                <a:solidFill>
                  <a:schemeClr val="tx1"/>
                </a:solidFill>
              </a:rPr>
              <a:t> </a:t>
            </a:r>
            <a:r>
              <a:rPr lang="en-US" sz="3000" b="1" dirty="0">
                <a:solidFill>
                  <a:srgbClr val="FFC000"/>
                </a:solidFill>
              </a:rPr>
              <a:t>the origin of Russian philosophic consciousness</a:t>
            </a:r>
            <a:r>
              <a:rPr lang="en-US" sz="3000" dirty="0">
                <a:solidFill>
                  <a:schemeClr val="tx1"/>
                </a:solidFill>
              </a:rPr>
              <a:t>, Russian philosophy is phenomenon of contradictory – whole and various-singularity. </a:t>
            </a:r>
            <a:endParaRPr lang="ru-RU" sz="3000" b="1" dirty="0">
              <a:solidFill>
                <a:schemeClr val="tx1"/>
              </a:solidFill>
            </a:endParaRPr>
          </a:p>
          <a:p>
            <a:pPr>
              <a:spcBef>
                <a:spcPts val="0"/>
              </a:spcBef>
            </a:pPr>
            <a:endParaRPr lang="ru-RU" sz="3000" dirty="0"/>
          </a:p>
        </p:txBody>
      </p:sp>
    </p:spTree>
    <p:extLst>
      <p:ext uri="{BB962C8B-B14F-4D97-AF65-F5344CB8AC3E}">
        <p14:creationId xmlns:p14="http://schemas.microsoft.com/office/powerpoint/2010/main" val="602272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0" y="214290"/>
            <a:ext cx="9144000" cy="6429420"/>
          </a:xfrm>
        </p:spPr>
        <p:txBody>
          <a:bodyPr>
            <a:normAutofit fontScale="92500"/>
          </a:bodyPr>
          <a:lstStyle/>
          <a:p>
            <a:pPr marL="6350" indent="0" algn="ctr">
              <a:buNone/>
            </a:pPr>
            <a:r>
              <a:rPr lang="en-US" sz="4000" b="1" dirty="0">
                <a:solidFill>
                  <a:srgbClr val="990000"/>
                </a:solidFill>
              </a:rPr>
              <a:t>Theme of creativity</a:t>
            </a:r>
            <a:r>
              <a:rPr lang="en-US" sz="4000" dirty="0"/>
              <a:t> connects with theme of man. Creativity is the fundamental attribute of man, that leads to activity in the environment. Creativity is the aspiration of man to the better existence. Man, according to Berdyaev, must do the eighth day of creation with the purpose to collaborate with God to re-create the world to its original state. The new in the world appears only due to creation, with the help of free spiritual aspirations.</a:t>
            </a:r>
            <a:endParaRPr lang="ru-RU" sz="4000" dirty="0"/>
          </a:p>
          <a:p>
            <a:pPr marL="6350" indent="0" algn="ctr">
              <a:buNone/>
            </a:pPr>
            <a:endParaRPr lang="en-US" sz="3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357158" y="357166"/>
            <a:ext cx="8329642" cy="6072230"/>
          </a:xfrm>
        </p:spPr>
        <p:txBody>
          <a:bodyPr/>
          <a:lstStyle/>
          <a:p>
            <a:pPr algn="ctr">
              <a:buNone/>
            </a:pPr>
            <a:r>
              <a:rPr lang="en-US" sz="4000" b="1" dirty="0"/>
              <a:t>Estrangement demoralizes and misinterprets all human values. </a:t>
            </a:r>
            <a:r>
              <a:rPr lang="en-US" sz="4000" dirty="0"/>
              <a:t>Estrangement in the modern time achieves to limit under which, according to Fromm, it borders with madness, because there is termination of spiritual cultural tradition and creation of global destruction.</a:t>
            </a:r>
            <a:endParaRPr lang="ru-RU" sz="4000" dirty="0"/>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0" y="-857280"/>
            <a:ext cx="9144000" cy="7500990"/>
          </a:xfrm>
        </p:spPr>
        <p:txBody>
          <a:bodyPr>
            <a:noAutofit/>
          </a:bodyPr>
          <a:lstStyle/>
          <a:p>
            <a:pPr marL="88900" indent="-7938">
              <a:buNone/>
            </a:pPr>
            <a:endParaRPr lang="ru-RU" b="1" dirty="0"/>
          </a:p>
          <a:p>
            <a:pPr marL="88900" indent="-7938">
              <a:buNone/>
            </a:pPr>
            <a:endParaRPr lang="en-US" b="1" dirty="0"/>
          </a:p>
          <a:p>
            <a:pPr algn="ctr">
              <a:buNone/>
            </a:pPr>
            <a:r>
              <a:rPr lang="en-US" sz="2800" dirty="0">
                <a:solidFill>
                  <a:schemeClr val="tx1"/>
                </a:solidFill>
              </a:rPr>
              <a:t>Russian philosophy is busy with questions about sense and purposes of history about life and destination of man that is caused of spiritual aspirations from the past of Russian people and peculiarity of Russian spirit. In Russia problem of man always was connected in social-politic, psychological, ethical and philosophical aspects.</a:t>
            </a:r>
            <a:endParaRPr lang="ru-RU" sz="2800" dirty="0">
              <a:solidFill>
                <a:schemeClr val="tx1"/>
              </a:solidFill>
            </a:endParaRPr>
          </a:p>
          <a:p>
            <a:pPr algn="ctr">
              <a:buNone/>
            </a:pPr>
            <a:r>
              <a:rPr lang="en-US" sz="2800" b="1" dirty="0">
                <a:solidFill>
                  <a:schemeClr val="tx1"/>
                </a:solidFill>
              </a:rPr>
              <a:t>Man is regarded as a small part of the universe connected with nature and society. </a:t>
            </a:r>
          </a:p>
          <a:p>
            <a:pPr algn="ctr">
              <a:buNone/>
            </a:pPr>
            <a:r>
              <a:rPr lang="en-US" sz="2800" dirty="0">
                <a:solidFill>
                  <a:schemeClr val="tx1"/>
                </a:solidFill>
              </a:rPr>
              <a:t>Philosophical thought in Russia investigated dialectics of human soul. In the centre of attention was interior life of man, aspects of conscience, compassion. In whole, soul associated with conscience. Russian philosophers aspired to formation of man as a whole, fighting against all types of estrangements. </a:t>
            </a:r>
            <a:endParaRPr lang="ru-RU" sz="2800" dirty="0">
              <a:solidFill>
                <a:schemeClr val="tx1"/>
              </a:solidFill>
            </a:endParaRPr>
          </a:p>
          <a:p>
            <a:pPr marL="88900" indent="-7938">
              <a:buNone/>
            </a:pPr>
            <a:endParaRPr lang="ru-RU" dirty="0"/>
          </a:p>
          <a:p>
            <a:pPr marL="88900" indent="-7938">
              <a:buNone/>
            </a:pPr>
            <a:endParaRPr lang="ru-RU" dirty="0"/>
          </a:p>
          <a:p>
            <a:pPr marL="88900" indent="-7938">
              <a:buNone/>
            </a:pPr>
            <a:endParaRPr lang="ru-RU" dirty="0"/>
          </a:p>
          <a:p>
            <a:pPr marL="88900" indent="-7938">
              <a:buNone/>
            </a:pPr>
            <a:endParaRPr lang="ru-RU" dirty="0"/>
          </a:p>
        </p:txBody>
      </p:sp>
      <p:sp>
        <p:nvSpPr>
          <p:cNvPr id="20483" name="Rectangle 3"/>
          <p:cNvSpPr>
            <a:spLocks noChangeArrowheads="1"/>
          </p:cNvSpPr>
          <p:nvPr/>
        </p:nvSpPr>
        <p:spPr bwMode="auto">
          <a:xfrm>
            <a:off x="428596" y="0"/>
            <a:ext cx="8143932"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lang="ru-RU" sz="3400" dirty="0">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lang="ru-RU" sz="3400" dirty="0">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lang="ru-RU" sz="3400" dirty="0">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lang="ru-RU" sz="3400" dirty="0">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lang="ru-RU" sz="3400" dirty="0">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3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572272"/>
          </a:xfrm>
        </p:spPr>
        <p:txBody>
          <a:bodyPr>
            <a:noAutofit/>
          </a:bodyPr>
          <a:lstStyle/>
          <a:p>
            <a:pPr algn="ctr">
              <a:buNone/>
            </a:pPr>
            <a:r>
              <a:rPr lang="en-US" sz="3200" dirty="0"/>
              <a:t>Specific anthropological orientation of Russian thought explains the important role of Russian literature and connected with its critics and sociopolitical journalism in development of philosophy. The great Russian writers were deep and original thinkers</a:t>
            </a:r>
            <a:r>
              <a:rPr lang="en-US" sz="3200" dirty="0">
                <a:solidFill>
                  <a:srgbClr val="990000"/>
                </a:solidFill>
              </a:rPr>
              <a:t>. </a:t>
            </a:r>
            <a:r>
              <a:rPr lang="en-US" sz="3200" b="1" dirty="0">
                <a:solidFill>
                  <a:srgbClr val="990000"/>
                </a:solidFill>
              </a:rPr>
              <a:t>F.M. Dostoevsky </a:t>
            </a:r>
            <a:r>
              <a:rPr lang="en-US" sz="3200" dirty="0"/>
              <a:t>and </a:t>
            </a:r>
            <a:r>
              <a:rPr lang="en-US" sz="3200" b="1" dirty="0">
                <a:solidFill>
                  <a:srgbClr val="990000"/>
                </a:solidFill>
              </a:rPr>
              <a:t>L.N. Tolstoy </a:t>
            </a:r>
            <a:r>
              <a:rPr lang="en-US" sz="3200" dirty="0"/>
              <a:t>proposed on the first plan the idea of investigation of human soul in the unprecedented aspects (dimensions). Russian philosophers investigated personality and nation, freedom and morality in indissoluble connection with concept of fatherland. Russia, her historical destiny and patriotic love to her have social-philosophic and moral sense. </a:t>
            </a:r>
            <a:endParaRPr lang="ru-RU" sz="3200" dirty="0"/>
          </a:p>
          <a:p>
            <a:pPr algn="ctr">
              <a:buNone/>
            </a:pPr>
            <a:endParaRPr lang="ru-RU"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half" idx="1"/>
          </p:nvPr>
        </p:nvSpPr>
        <p:spPr>
          <a:xfrm>
            <a:off x="142844" y="214290"/>
            <a:ext cx="8786874" cy="6140635"/>
          </a:xfrm>
        </p:spPr>
        <p:txBody>
          <a:bodyPr>
            <a:noAutofit/>
          </a:bodyPr>
          <a:lstStyle/>
          <a:p>
            <a:pPr algn="ctr">
              <a:buNone/>
            </a:pPr>
            <a:r>
              <a:rPr lang="en-US" sz="3600" dirty="0"/>
              <a:t>One of the characteristic of Russian thought is the comprehension of world as a whole system, absolute </a:t>
            </a:r>
            <a:r>
              <a:rPr lang="en-US" sz="3600" dirty="0" err="1"/>
              <a:t>unitotality</a:t>
            </a:r>
            <a:r>
              <a:rPr lang="en-US" sz="3600" dirty="0"/>
              <a:t> that founds in the process of dynamic, making and therefore having a risk of deformation and destruction. </a:t>
            </a:r>
            <a:r>
              <a:rPr lang="en-US" sz="3600" b="1" dirty="0">
                <a:solidFill>
                  <a:srgbClr val="002060"/>
                </a:solidFill>
              </a:rPr>
              <a:t>Russian philosophy postulated the idea of </a:t>
            </a:r>
            <a:r>
              <a:rPr lang="en-US" sz="3600" b="1" dirty="0" err="1">
                <a:solidFill>
                  <a:srgbClr val="002060"/>
                </a:solidFill>
              </a:rPr>
              <a:t>anthropocosmic</a:t>
            </a:r>
            <a:r>
              <a:rPr lang="en-US" sz="3600" b="1" dirty="0">
                <a:solidFill>
                  <a:srgbClr val="002060"/>
                </a:solidFill>
              </a:rPr>
              <a:t> synthesis, joining history, nature and society and idea of the transformation of this in all-embracing, universal history of mankind.</a:t>
            </a:r>
            <a:endParaRPr lang="ru-RU" sz="3600" b="1" dirty="0">
              <a:solidFill>
                <a:srgbClr val="002060"/>
              </a:solidFill>
            </a:endParaRPr>
          </a:p>
          <a:p>
            <a:pPr algn="ctr">
              <a:buNone/>
            </a:pPr>
            <a:endParaRPr lang="ru-RU"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643306" y="0"/>
            <a:ext cx="5286412" cy="6572272"/>
          </a:xfrm>
        </p:spPr>
        <p:txBody>
          <a:bodyPr>
            <a:noAutofit/>
          </a:bodyPr>
          <a:lstStyle/>
          <a:p>
            <a:pPr algn="ctr">
              <a:buNone/>
            </a:pPr>
            <a:r>
              <a:rPr lang="en-US" sz="2800" b="1" dirty="0">
                <a:solidFill>
                  <a:srgbClr val="990000"/>
                </a:solidFill>
              </a:rPr>
              <a:t>Philosophy of Russian </a:t>
            </a:r>
            <a:endParaRPr lang="ru-RU" sz="2800" b="1" dirty="0">
              <a:solidFill>
                <a:srgbClr val="990000"/>
              </a:solidFill>
            </a:endParaRPr>
          </a:p>
          <a:p>
            <a:pPr algn="ctr">
              <a:buNone/>
            </a:pPr>
            <a:r>
              <a:rPr lang="en-US" sz="2800" b="1" dirty="0">
                <a:solidFill>
                  <a:srgbClr val="990000"/>
                </a:solidFill>
              </a:rPr>
              <a:t>Middle Ages.</a:t>
            </a:r>
            <a:r>
              <a:rPr lang="en-US" sz="2800" dirty="0">
                <a:solidFill>
                  <a:srgbClr val="990000"/>
                </a:solidFill>
              </a:rPr>
              <a:t> </a:t>
            </a:r>
            <a:endParaRPr lang="ru-RU" sz="2800" dirty="0">
              <a:solidFill>
                <a:srgbClr val="990000"/>
              </a:solidFill>
            </a:endParaRPr>
          </a:p>
          <a:p>
            <a:pPr algn="ctr">
              <a:buNone/>
            </a:pPr>
            <a:r>
              <a:rPr lang="en-US" sz="2800" dirty="0"/>
              <a:t>The origin of Russian philosophy was the treatise «Tale of Bygone Years», created by </a:t>
            </a:r>
            <a:r>
              <a:rPr lang="en-US" sz="2800" b="1" dirty="0">
                <a:solidFill>
                  <a:srgbClr val="007E39"/>
                </a:solidFill>
              </a:rPr>
              <a:t>the monk Nestor</a:t>
            </a:r>
            <a:r>
              <a:rPr lang="en-US" sz="2800" dirty="0"/>
              <a:t>. It is the tale of years gone by, from whence the Russian land came to be. He proposed the ideas about the origin of Russian land and about responsibility of man (that has immortal soul and freedom) for his action before God.</a:t>
            </a:r>
            <a:endParaRPr lang="ru-RU" sz="2800" dirty="0"/>
          </a:p>
          <a:p>
            <a:pPr algn="ctr">
              <a:buNone/>
            </a:pPr>
            <a:endParaRPr lang="ru-RU" sz="2700" b="1" dirty="0">
              <a:solidFill>
                <a:srgbClr val="002060"/>
              </a:solidFill>
            </a:endParaRPr>
          </a:p>
        </p:txBody>
      </p:sp>
      <p:pic>
        <p:nvPicPr>
          <p:cNvPr id="1026" name="Picture 2" descr="C:\Users\solomea\Pictures\Prepodobnyi-Nestor-letopisetc.jpg"/>
          <p:cNvPicPr>
            <a:picLocks noChangeAspect="1" noChangeArrowheads="1"/>
          </p:cNvPicPr>
          <p:nvPr/>
        </p:nvPicPr>
        <p:blipFill>
          <a:blip r:embed="rId2"/>
          <a:srcRect/>
          <a:stretch>
            <a:fillRect/>
          </a:stretch>
        </p:blipFill>
        <p:spPr bwMode="auto">
          <a:xfrm>
            <a:off x="857224" y="500042"/>
            <a:ext cx="2417763" cy="3657600"/>
          </a:xfrm>
          <a:prstGeom prst="rect">
            <a:avLst/>
          </a:prstGeom>
          <a:noFill/>
        </p:spPr>
      </p:pic>
      <p:sp>
        <p:nvSpPr>
          <p:cNvPr id="7" name="Прямоугольник 6"/>
          <p:cNvSpPr/>
          <p:nvPr/>
        </p:nvSpPr>
        <p:spPr>
          <a:xfrm>
            <a:off x="785786" y="4500570"/>
            <a:ext cx="2357454" cy="2677656"/>
          </a:xfrm>
          <a:prstGeom prst="rect">
            <a:avLst/>
          </a:prstGeom>
        </p:spPr>
        <p:txBody>
          <a:bodyPr wrap="square">
            <a:spAutoFit/>
          </a:bodyPr>
          <a:lstStyle/>
          <a:p>
            <a:pPr algn="ctr"/>
            <a:r>
              <a:rPr lang="en-US" sz="2800" b="1" dirty="0">
                <a:solidFill>
                  <a:srgbClr val="FF6600"/>
                </a:solidFill>
              </a:rPr>
              <a:t>monk Nestor</a:t>
            </a:r>
            <a:endParaRPr lang="ru-RU" sz="2800" b="1" dirty="0">
              <a:solidFill>
                <a:srgbClr val="FF6600"/>
              </a:solidFill>
            </a:endParaRPr>
          </a:p>
          <a:p>
            <a:pPr algn="ctr"/>
            <a:r>
              <a:rPr lang="en-US" sz="2800" b="1" dirty="0">
                <a:solidFill>
                  <a:srgbClr val="FF6600"/>
                </a:solidFill>
              </a:rPr>
              <a:t>end of</a:t>
            </a:r>
            <a:r>
              <a:rPr lang="ru-RU" sz="2800" b="1" dirty="0">
                <a:solidFill>
                  <a:srgbClr val="FF6600"/>
                </a:solidFill>
              </a:rPr>
              <a:t> </a:t>
            </a:r>
            <a:r>
              <a:rPr lang="en-US" sz="2800" b="1" dirty="0">
                <a:solidFill>
                  <a:srgbClr val="FF6600"/>
                </a:solidFill>
              </a:rPr>
              <a:t>XI-beginning of</a:t>
            </a:r>
            <a:r>
              <a:rPr lang="ru-RU" sz="2800" b="1" dirty="0">
                <a:solidFill>
                  <a:srgbClr val="FF6600"/>
                </a:solidFill>
              </a:rPr>
              <a:t> </a:t>
            </a:r>
            <a:r>
              <a:rPr lang="en-US" sz="2800" b="1" dirty="0">
                <a:solidFill>
                  <a:srgbClr val="FF6600"/>
                </a:solidFill>
              </a:rPr>
              <a:t>XII ages</a:t>
            </a:r>
            <a:endParaRPr lang="ru-RU" sz="2800" b="1" dirty="0">
              <a:solidFill>
                <a:srgbClr val="FF6600"/>
              </a:solidFill>
            </a:endParaRPr>
          </a:p>
          <a:p>
            <a:pPr algn="ctr"/>
            <a:endParaRPr lang="ru-RU"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lnSpcReduction="10000"/>
          </a:bodyPr>
          <a:lstStyle/>
          <a:p>
            <a:pPr algn="ctr">
              <a:buNone/>
            </a:pPr>
            <a:r>
              <a:rPr lang="en-US" sz="3200" dirty="0"/>
              <a:t>In XVI century the </a:t>
            </a:r>
            <a:r>
              <a:rPr lang="en-US" sz="3200" b="1" dirty="0">
                <a:solidFill>
                  <a:srgbClr val="990000"/>
                </a:solidFill>
              </a:rPr>
              <a:t>monk </a:t>
            </a:r>
            <a:r>
              <a:rPr lang="en-US" sz="3200" b="1" dirty="0" err="1">
                <a:solidFill>
                  <a:srgbClr val="990000"/>
                </a:solidFill>
              </a:rPr>
              <a:t>Philotheus</a:t>
            </a:r>
            <a:r>
              <a:rPr lang="en-US" sz="3200" b="1" dirty="0">
                <a:solidFill>
                  <a:srgbClr val="990000"/>
                </a:solidFill>
              </a:rPr>
              <a:t> of Pskov</a:t>
            </a:r>
            <a:r>
              <a:rPr lang="en-US" sz="3200" dirty="0">
                <a:solidFill>
                  <a:srgbClr val="990000"/>
                </a:solidFill>
              </a:rPr>
              <a:t> </a:t>
            </a:r>
            <a:r>
              <a:rPr lang="en-US" sz="3200" dirty="0"/>
              <a:t>created religions theory about Moscow as a third Rome. </a:t>
            </a:r>
            <a:r>
              <a:rPr lang="en-US" sz="3200" dirty="0" err="1"/>
              <a:t>Philotheus</a:t>
            </a:r>
            <a:r>
              <a:rPr lang="en-US" sz="3200" dirty="0"/>
              <a:t> said: </a:t>
            </a:r>
            <a:r>
              <a:rPr lang="en-US" sz="3200" b="1" dirty="0">
                <a:solidFill>
                  <a:srgbClr val="002060"/>
                </a:solidFill>
              </a:rPr>
              <a:t>«Two </a:t>
            </a:r>
            <a:r>
              <a:rPr lang="en-US" sz="3200" b="1" dirty="0" err="1">
                <a:solidFill>
                  <a:srgbClr val="002060"/>
                </a:solidFill>
              </a:rPr>
              <a:t>Romes</a:t>
            </a:r>
            <a:r>
              <a:rPr lang="en-US" sz="3200" b="1" dirty="0">
                <a:solidFill>
                  <a:srgbClr val="002060"/>
                </a:solidFill>
              </a:rPr>
              <a:t> have fallen, but the third stands and a fourth there will not be». </a:t>
            </a:r>
            <a:r>
              <a:rPr lang="en-US" sz="3200" dirty="0"/>
              <a:t>He postulated that the old Rome that was the centre of Christians was conquered of barbarians. The new Rome – Constantinople has fallen under attack of Turkish conquerors. The third Rome – Moscow has destination to perform the role of follower of Christianity. The fall of the old and the new Rome </a:t>
            </a:r>
            <a:r>
              <a:rPr lang="en-US" sz="3200" dirty="0" err="1"/>
              <a:t>Philotheus</a:t>
            </a:r>
            <a:r>
              <a:rPr lang="en-US" sz="3200" dirty="0"/>
              <a:t> explained that they have been punished for change of Christianity as a true faith.</a:t>
            </a:r>
            <a:endParaRPr lang="ru-RU" sz="3200" dirty="0"/>
          </a:p>
          <a:p>
            <a:pPr algn="ctr">
              <a:buNone/>
            </a:pPr>
            <a:endParaRPr lang="ru-RU" sz="3200" u="sng"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a:xfrm>
            <a:off x="285720" y="4572009"/>
            <a:ext cx="3214710" cy="1285883"/>
          </a:xfrm>
        </p:spPr>
        <p:txBody>
          <a:bodyPr/>
          <a:lstStyle/>
          <a:p>
            <a:pPr algn="ctr">
              <a:buNone/>
            </a:pPr>
            <a:r>
              <a:rPr lang="en-US" b="1" dirty="0">
                <a:solidFill>
                  <a:srgbClr val="990000"/>
                </a:solidFill>
              </a:rPr>
              <a:t>M.V. </a:t>
            </a:r>
            <a:r>
              <a:rPr lang="en-US" b="1" dirty="0" err="1">
                <a:solidFill>
                  <a:srgbClr val="990000"/>
                </a:solidFill>
              </a:rPr>
              <a:t>Lomonosov</a:t>
            </a:r>
            <a:endParaRPr lang="en-US" b="1" dirty="0">
              <a:solidFill>
                <a:srgbClr val="990000"/>
              </a:solidFill>
            </a:endParaRPr>
          </a:p>
          <a:p>
            <a:pPr algn="ctr">
              <a:buNone/>
            </a:pPr>
            <a:r>
              <a:rPr lang="en-US" b="1" dirty="0">
                <a:solidFill>
                  <a:srgbClr val="990000"/>
                </a:solidFill>
              </a:rPr>
              <a:t>1711-1765 </a:t>
            </a:r>
            <a:endParaRPr lang="ru-RU" b="1" dirty="0">
              <a:solidFill>
                <a:srgbClr val="990000"/>
              </a:solidFill>
            </a:endParaRPr>
          </a:p>
        </p:txBody>
      </p:sp>
      <p:sp>
        <p:nvSpPr>
          <p:cNvPr id="6" name="Содержимое 5"/>
          <p:cNvSpPr>
            <a:spLocks noGrp="1"/>
          </p:cNvSpPr>
          <p:nvPr>
            <p:ph sz="half" idx="2"/>
          </p:nvPr>
        </p:nvSpPr>
        <p:spPr>
          <a:xfrm>
            <a:off x="3571868" y="0"/>
            <a:ext cx="5357850" cy="6354925"/>
          </a:xfrm>
        </p:spPr>
        <p:txBody>
          <a:bodyPr>
            <a:noAutofit/>
          </a:bodyPr>
          <a:lstStyle/>
          <a:p>
            <a:pPr algn="ctr">
              <a:buNone/>
            </a:pPr>
            <a:r>
              <a:rPr lang="en-US" sz="3200" dirty="0"/>
              <a:t>XVIII century – is the period of development of sciences, culture, technical skills. Important representative of this period was </a:t>
            </a:r>
            <a:r>
              <a:rPr lang="en-US" sz="3200" b="1" dirty="0">
                <a:solidFill>
                  <a:srgbClr val="002060"/>
                </a:solidFill>
              </a:rPr>
              <a:t>M.V. </a:t>
            </a:r>
            <a:r>
              <a:rPr lang="en-US" sz="3200" b="1" dirty="0" err="1">
                <a:solidFill>
                  <a:srgbClr val="002060"/>
                </a:solidFill>
              </a:rPr>
              <a:t>Lomonosov</a:t>
            </a:r>
            <a:r>
              <a:rPr lang="en-US" sz="3200" b="1" dirty="0"/>
              <a:t> </a:t>
            </a:r>
            <a:r>
              <a:rPr lang="en-US" sz="3200" dirty="0"/>
              <a:t>– the scientist, thinker, poet, public figure. He founded materialistic tradition in Russian science and philosophy; he was the founder of some branches in scientific knowledge.</a:t>
            </a:r>
            <a:endParaRPr lang="ru-RU" sz="3200" dirty="0"/>
          </a:p>
          <a:p>
            <a:pPr algn="ctr">
              <a:buNone/>
            </a:pPr>
            <a:endParaRPr lang="ru-RU" sz="3200" dirty="0"/>
          </a:p>
        </p:txBody>
      </p:sp>
      <p:pic>
        <p:nvPicPr>
          <p:cNvPr id="16385" name="Picture 1" descr="C:\Users\solomea\Pictures\1411314174.jpg"/>
          <p:cNvPicPr>
            <a:picLocks noChangeAspect="1" noChangeArrowheads="1"/>
          </p:cNvPicPr>
          <p:nvPr/>
        </p:nvPicPr>
        <p:blipFill>
          <a:blip r:embed="rId2"/>
          <a:srcRect/>
          <a:stretch>
            <a:fillRect/>
          </a:stretch>
        </p:blipFill>
        <p:spPr bwMode="auto">
          <a:xfrm>
            <a:off x="214282" y="214290"/>
            <a:ext cx="3143240" cy="407191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0"/>
            <a:ext cx="8715436" cy="6572272"/>
          </a:xfrm>
        </p:spPr>
        <p:txBody>
          <a:bodyPr>
            <a:noAutofit/>
          </a:bodyPr>
          <a:lstStyle/>
          <a:p>
            <a:pPr algn="ctr">
              <a:buNone/>
            </a:pPr>
            <a:r>
              <a:rPr lang="en-US" sz="2800" b="1" u="sng" dirty="0" err="1">
                <a:solidFill>
                  <a:srgbClr val="002060"/>
                </a:solidFill>
              </a:rPr>
              <a:t>Slavophiles</a:t>
            </a:r>
            <a:r>
              <a:rPr lang="en-US" sz="2800" b="1" u="sng" dirty="0">
                <a:solidFill>
                  <a:srgbClr val="002060"/>
                </a:solidFill>
              </a:rPr>
              <a:t> and Westernizes. </a:t>
            </a:r>
          </a:p>
          <a:p>
            <a:pPr algn="ctr">
              <a:buNone/>
            </a:pPr>
            <a:r>
              <a:rPr lang="en-US" sz="2800" dirty="0"/>
              <a:t>In 1829-1831 years </a:t>
            </a:r>
            <a:r>
              <a:rPr lang="en-US" sz="2800" b="1" dirty="0">
                <a:solidFill>
                  <a:srgbClr val="990000"/>
                </a:solidFill>
              </a:rPr>
              <a:t>P.Y. </a:t>
            </a:r>
            <a:r>
              <a:rPr lang="en-US" sz="2800" b="1" dirty="0" err="1">
                <a:solidFill>
                  <a:srgbClr val="990000"/>
                </a:solidFill>
              </a:rPr>
              <a:t>Tchaadaev</a:t>
            </a:r>
            <a:r>
              <a:rPr lang="en-US" sz="2800" dirty="0">
                <a:solidFill>
                  <a:srgbClr val="990000"/>
                </a:solidFill>
              </a:rPr>
              <a:t> </a:t>
            </a:r>
            <a:r>
              <a:rPr lang="en-US" sz="2800" dirty="0"/>
              <a:t>wrote his famous book </a:t>
            </a:r>
            <a:r>
              <a:rPr lang="en-US" sz="2800" dirty="0">
                <a:solidFill>
                  <a:srgbClr val="990000"/>
                </a:solidFill>
              </a:rPr>
              <a:t>«Philosophical letters». </a:t>
            </a:r>
            <a:r>
              <a:rPr lang="en-US" sz="2800" dirty="0"/>
              <a:t>In this treatise </a:t>
            </a:r>
            <a:r>
              <a:rPr lang="en-US" sz="2800" dirty="0" err="1"/>
              <a:t>Tchaadaev</a:t>
            </a:r>
            <a:r>
              <a:rPr lang="en-US" sz="2800" dirty="0"/>
              <a:t> characterized of unhappy place of Russian people, tried to answer on question about fate of Russia. He tried to seek the roots of modern life in the past history. He said that Russia had lagged behind Western countries and had contributed nothing to the world's progress. He therefore concluded that Russia must start new line. His conclusions were deeply pessimistic, because he did not find any internal stimulus of progress and any conditions for its formation. </a:t>
            </a:r>
            <a:r>
              <a:rPr lang="en-US" sz="2800" b="1" dirty="0">
                <a:solidFill>
                  <a:srgbClr val="002060"/>
                </a:solidFill>
              </a:rPr>
              <a:t>The main problems of Russian life are ‑ autocracy and serfdom. </a:t>
            </a:r>
            <a:endParaRPr lang="ru-RU" sz="2800" b="1" dirty="0">
              <a:solidFill>
                <a:srgbClr val="002060"/>
              </a:solidFill>
            </a:endParaRPr>
          </a:p>
          <a:p>
            <a:pPr algn="ctr">
              <a:buNone/>
            </a:pPr>
            <a:endParaRPr lang="ru-RU" sz="2700" dirty="0"/>
          </a:p>
        </p:txBody>
      </p:sp>
    </p:spTree>
  </p:cSld>
  <p:clrMapOvr>
    <a:masterClrMapping/>
  </p:clrMapOvr>
</p:sld>
</file>

<file path=ppt/theme/theme1.xml><?xml version="1.0" encoding="utf-8"?>
<a:theme xmlns:a="http://schemas.openxmlformats.org/drawingml/2006/main" name="Грань">
  <a:themeElements>
    <a:clrScheme name="Красный и оранжевый">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Аспект">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1475</TotalTime>
  <Words>1918</Words>
  <Application>Microsoft Office PowerPoint</Application>
  <PresentationFormat>Экран (4:3)</PresentationFormat>
  <Paragraphs>59</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21</vt:i4>
      </vt:variant>
    </vt:vector>
  </HeadingPairs>
  <TitlesOfParts>
    <vt:vector size="27" baseType="lpstr">
      <vt:lpstr>Arial</vt:lpstr>
      <vt:lpstr>Times New Roman</vt:lpstr>
      <vt:lpstr>Trebuchet MS</vt:lpstr>
      <vt:lpstr>Wingdings 3</vt:lpstr>
      <vt:lpstr>Грань</vt:lpstr>
      <vt:lpstr>Аспект</vt:lpstr>
      <vt:lpstr>Theme: Russian philosophy: the main features.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solomea</dc:creator>
  <cp:lastModifiedBy>Екатерина Екатерина</cp:lastModifiedBy>
  <cp:revision>291</cp:revision>
  <dcterms:created xsi:type="dcterms:W3CDTF">2012-08-14T13:30:11Z</dcterms:created>
  <dcterms:modified xsi:type="dcterms:W3CDTF">2023-09-11T15:29:15Z</dcterms:modified>
</cp:coreProperties>
</file>