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3" r:id="rId6"/>
    <p:sldId id="264" r:id="rId7"/>
    <p:sldId id="266" r:id="rId8"/>
    <p:sldId id="268" r:id="rId9"/>
    <p:sldId id="270" r:id="rId10"/>
    <p:sldId id="272" r:id="rId11"/>
    <p:sldId id="274" r:id="rId12"/>
    <p:sldId id="276" r:id="rId13"/>
    <p:sldId id="275" r:id="rId14"/>
    <p:sldId id="277" r:id="rId15"/>
    <p:sldId id="278" r:id="rId16"/>
    <p:sldId id="279" r:id="rId17"/>
    <p:sldId id="280" r:id="rId18"/>
    <p:sldId id="282" r:id="rId19"/>
    <p:sldId id="283" r:id="rId20"/>
    <p:sldId id="285" r:id="rId21"/>
    <p:sldId id="286" r:id="rId22"/>
    <p:sldId id="287" r:id="rId23"/>
    <p:sldId id="288" r:id="rId24"/>
    <p:sldId id="289" r:id="rId25"/>
    <p:sldId id="291" r:id="rId26"/>
    <p:sldId id="293" r:id="rId27"/>
    <p:sldId id="295" r:id="rId28"/>
    <p:sldId id="296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484784"/>
            <a:ext cx="7854696" cy="1752600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chemeClr val="tx1"/>
                </a:solidFill>
              </a:rPr>
              <a:t>РЕЧЕВОЕ </a:t>
            </a:r>
            <a:r>
              <a:rPr lang="en-US" sz="5400" dirty="0" smtClean="0">
                <a:solidFill>
                  <a:schemeClr val="tx1"/>
                </a:solidFill>
              </a:rPr>
              <a:t>    </a:t>
            </a:r>
            <a:r>
              <a:rPr lang="ru-RU" sz="5400" dirty="0" smtClean="0">
                <a:solidFill>
                  <a:schemeClr val="tx1"/>
                </a:solidFill>
              </a:rPr>
              <a:t>ОБЩЕНИЕ</a:t>
            </a:r>
            <a:endParaRPr lang="ru-RU" sz="5400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i="1" dirty="0" smtClean="0"/>
              <a:t>    </a:t>
            </a:r>
          </a:p>
          <a:p>
            <a:pPr algn="ctr">
              <a:buNone/>
            </a:pPr>
            <a:r>
              <a:rPr lang="ru-RU" dirty="0" smtClean="0"/>
              <a:t>5. </a:t>
            </a:r>
            <a:r>
              <a:rPr lang="ru-RU" i="1" dirty="0" smtClean="0">
                <a:solidFill>
                  <a:srgbClr val="FF0000"/>
                </a:solidFill>
              </a:rPr>
              <a:t>Выразительность </a:t>
            </a:r>
            <a:r>
              <a:rPr lang="ru-RU" i="1" dirty="0" smtClean="0"/>
              <a:t>– </a:t>
            </a:r>
            <a:r>
              <a:rPr lang="ru-RU" dirty="0" smtClean="0"/>
              <a:t>это особенность структуры речи, которая привлекает внимание, интерес слушателей, усиливает эффективность, оказывает воздействие на разум и  чувства слушателей. В такой речи отсутствуют штампы, шаблоны. Выразительными средствами языка являются </a:t>
            </a:r>
            <a:r>
              <a:rPr lang="ru-RU" i="1" dirty="0" smtClean="0">
                <a:solidFill>
                  <a:srgbClr val="FF0000"/>
                </a:solidFill>
              </a:rPr>
              <a:t>тропы, речевые фигуры, пословицы, поговорки, фразеологические обороты. </a:t>
            </a:r>
            <a:endParaRPr lang="ru-RU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Большую выразительность речи придают </a:t>
            </a:r>
            <a:r>
              <a:rPr lang="ru-RU" i="1" dirty="0" smtClean="0">
                <a:solidFill>
                  <a:srgbClr val="FF0000"/>
                </a:solidFill>
              </a:rPr>
              <a:t>интонация, высота, тембр </a:t>
            </a:r>
            <a:r>
              <a:rPr lang="ru-RU" dirty="0" smtClean="0"/>
              <a:t>произносимых звуков, важен </a:t>
            </a:r>
            <a:r>
              <a:rPr lang="ru-RU" i="1" dirty="0" smtClean="0">
                <a:solidFill>
                  <a:srgbClr val="FF0000"/>
                </a:solidFill>
              </a:rPr>
              <a:t>темп речи, повторы, паузы</a:t>
            </a:r>
            <a:r>
              <a:rPr lang="ru-RU" i="1" dirty="0" smtClean="0"/>
              <a:t>. </a:t>
            </a:r>
          </a:p>
          <a:p>
            <a:pPr algn="ctr">
              <a:buNone/>
            </a:pPr>
            <a:r>
              <a:rPr lang="ru-RU" i="1" dirty="0" smtClean="0"/>
              <a:t>    </a:t>
            </a:r>
            <a:r>
              <a:rPr lang="ru-RU" i="1" dirty="0" smtClean="0">
                <a:solidFill>
                  <a:srgbClr val="FF0000"/>
                </a:solidFill>
              </a:rPr>
              <a:t>Он был страстно влюблён не просто в </a:t>
            </a:r>
            <a:r>
              <a:rPr lang="ru-RU" i="1" u="sng" dirty="0" smtClean="0">
                <a:solidFill>
                  <a:srgbClr val="FF0000"/>
                </a:solidFill>
              </a:rPr>
              <a:t>действительность, </a:t>
            </a:r>
            <a:r>
              <a:rPr lang="ru-RU" i="1" dirty="0" smtClean="0">
                <a:solidFill>
                  <a:srgbClr val="FF0000"/>
                </a:solidFill>
              </a:rPr>
              <a:t>а в </a:t>
            </a:r>
            <a:r>
              <a:rPr lang="ru-RU" i="1" u="sng" dirty="0" smtClean="0">
                <a:solidFill>
                  <a:srgbClr val="FF0000"/>
                </a:solidFill>
              </a:rPr>
              <a:t>действительность</a:t>
            </a:r>
            <a:r>
              <a:rPr lang="ru-RU" i="1" dirty="0" smtClean="0">
                <a:solidFill>
                  <a:srgbClr val="FF0000"/>
                </a:solidFill>
              </a:rPr>
              <a:t> постоянно развивающуюся, в </a:t>
            </a:r>
            <a:r>
              <a:rPr lang="ru-RU" i="1" u="sng" dirty="0" smtClean="0">
                <a:solidFill>
                  <a:srgbClr val="FF0000"/>
                </a:solidFill>
              </a:rPr>
              <a:t>действительность </a:t>
            </a:r>
            <a:r>
              <a:rPr lang="ru-RU" i="1" dirty="0" smtClean="0">
                <a:solidFill>
                  <a:srgbClr val="FF0000"/>
                </a:solidFill>
              </a:rPr>
              <a:t>вечно новую и необычную.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</a:t>
            </a:r>
            <a:r>
              <a:rPr lang="ru-RU" i="1" dirty="0" smtClean="0">
                <a:solidFill>
                  <a:srgbClr val="FF0000"/>
                </a:solidFill>
              </a:rPr>
              <a:t>Один пашет, а семеро руками машут.</a:t>
            </a: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229600" cy="664024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/>
              <a:t>Основные принципы и правила коммуникации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50405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100" dirty="0" smtClean="0"/>
              <a:t>     </a:t>
            </a:r>
          </a:p>
          <a:p>
            <a:pPr marL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/>
              <a:t>     </a:t>
            </a:r>
            <a:r>
              <a:rPr lang="ru-RU" sz="2400" dirty="0" smtClean="0"/>
              <a:t>Основу речевой коммуникации составляет </a:t>
            </a:r>
            <a:r>
              <a:rPr lang="ru-RU" sz="2400" i="1" dirty="0" smtClean="0">
                <a:solidFill>
                  <a:srgbClr val="FF0000"/>
                </a:solidFill>
              </a:rPr>
              <a:t>принцип кооперации </a:t>
            </a:r>
            <a:r>
              <a:rPr lang="ru-RU" sz="2400" i="1" dirty="0" smtClean="0"/>
              <a:t>– </a:t>
            </a:r>
            <a:r>
              <a:rPr lang="ru-RU" sz="2400" dirty="0" smtClean="0"/>
              <a:t>готовность партнёров к сотрудничеству. </a:t>
            </a:r>
          </a:p>
          <a:p>
            <a:pPr marL="0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2400" dirty="0" smtClean="0"/>
          </a:p>
          <a:p>
            <a:pPr marL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/>
              <a:t>     Британский учёный Пол </a:t>
            </a:r>
            <a:r>
              <a:rPr lang="ru-RU" sz="2400" dirty="0" err="1" smtClean="0"/>
              <a:t>Грайс</a:t>
            </a:r>
            <a:r>
              <a:rPr lang="ru-RU" sz="2400" dirty="0" smtClean="0"/>
              <a:t> </a:t>
            </a:r>
            <a:r>
              <a:rPr lang="ru-RU" sz="2400" i="1" dirty="0" smtClean="0"/>
              <a:t>–</a:t>
            </a:r>
            <a:r>
              <a:rPr lang="ru-RU" sz="2400" dirty="0" smtClean="0"/>
              <a:t> </a:t>
            </a:r>
            <a:r>
              <a:rPr lang="ru-RU" sz="2400" dirty="0" smtClean="0"/>
              <a:t>один из основателей теории речевых актов сформулировал постулаты, соответствующие выполнению этого принципа</a:t>
            </a:r>
            <a:r>
              <a:rPr lang="ru-RU" sz="2400" dirty="0" smtClean="0"/>
              <a:t>:</a:t>
            </a:r>
          </a:p>
          <a:p>
            <a:pPr marL="0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2400" dirty="0" smtClean="0"/>
          </a:p>
          <a:p>
            <a:pPr marL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i="1" dirty="0" smtClean="0"/>
              <a:t>     а) постулат (категория) КОЛИЧЕСТВА информации </a:t>
            </a:r>
            <a:r>
              <a:rPr lang="ru-RU" sz="2400" i="1" dirty="0" smtClean="0">
                <a:solidFill>
                  <a:srgbClr val="FF0000"/>
                </a:solidFill>
              </a:rPr>
              <a:t>(Говори в меру – не меньше и не больше, чем нужно);</a:t>
            </a:r>
            <a:endParaRPr lang="ru-RU" sz="2400" dirty="0" smtClean="0">
              <a:solidFill>
                <a:srgbClr val="FF0000"/>
              </a:solidFill>
            </a:endParaRPr>
          </a:p>
          <a:p>
            <a:pPr marL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i="1" dirty="0" smtClean="0"/>
              <a:t>     </a:t>
            </a:r>
            <a:endParaRPr lang="ru-RU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/>
          </a:bodyPr>
          <a:lstStyle/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б) постулат КАЧЕСТВА информации </a:t>
            </a:r>
            <a:r>
              <a:rPr lang="ru-RU" i="1" dirty="0" smtClean="0">
                <a:solidFill>
                  <a:srgbClr val="FF0000"/>
                </a:solidFill>
              </a:rPr>
              <a:t>(Высказывание должно быть истинным – Не говори того, для чего  у тебя нет достаточных оснований</a:t>
            </a:r>
            <a:r>
              <a:rPr lang="ru-RU" i="1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/>
              <a:t>в) постулат ОТНОШЕНИЯ </a:t>
            </a:r>
            <a:r>
              <a:rPr lang="ru-RU" i="1" dirty="0" smtClean="0">
                <a:solidFill>
                  <a:srgbClr val="FF0000"/>
                </a:solidFill>
              </a:rPr>
              <a:t>(Не отклоняйся от темы</a:t>
            </a:r>
            <a:r>
              <a:rPr lang="ru-RU" i="1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/>
              <a:t>г) постулат СПОСОБА </a:t>
            </a:r>
            <a:r>
              <a:rPr lang="ru-RU" i="1" dirty="0" smtClean="0">
                <a:solidFill>
                  <a:srgbClr val="FF0000"/>
                </a:solidFill>
              </a:rPr>
              <a:t>(Выражайся ясно, избегай непонятных выражений, ненужного многословия, будь краток и организован).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Принцип последовательности </a:t>
            </a:r>
            <a:r>
              <a:rPr lang="ru-RU" i="1" dirty="0" smtClean="0"/>
              <a:t>– </a:t>
            </a:r>
            <a:r>
              <a:rPr lang="ru-RU" dirty="0" smtClean="0"/>
              <a:t>смысловое соответствие высказывания и ответной реакции, закономерное завершение речевого фрагмента (вопрос – ответ, приветствие – </a:t>
            </a:r>
            <a:r>
              <a:rPr lang="ru-RU" dirty="0" err="1" smtClean="0"/>
              <a:t>приветствие</a:t>
            </a:r>
            <a:r>
              <a:rPr lang="ru-RU" dirty="0" smtClean="0"/>
              <a:t>, просьба – принятие или отказ</a:t>
            </a:r>
            <a:r>
              <a:rPr lang="ru-RU" dirty="0" smtClean="0"/>
              <a:t>).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Принцип предпочитаемой структуры </a:t>
            </a:r>
            <a:r>
              <a:rPr lang="ru-RU" i="1" dirty="0" smtClean="0"/>
              <a:t>– </a:t>
            </a:r>
            <a:r>
              <a:rPr lang="ru-RU" dirty="0" smtClean="0"/>
              <a:t>характеризует особенности речевых фрагментов с подтверждающими или отклоняющими ответными репликами. (Согласие выражается без промедления, ясно и лаконично, несогласие формулируется пространно, оправдывается доводами и паузой)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 Принцип вежливости </a:t>
            </a:r>
            <a:r>
              <a:rPr lang="ru-RU" dirty="0" smtClean="0"/>
              <a:t>предполагает соблюдение комплекса </a:t>
            </a:r>
            <a:r>
              <a:rPr lang="ru-RU" i="1" u="sng" dirty="0" smtClean="0"/>
              <a:t>максим и правил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максима </a:t>
            </a:r>
            <a:r>
              <a:rPr lang="ru-RU" dirty="0" smtClean="0"/>
              <a:t>такта (</a:t>
            </a:r>
            <a:r>
              <a:rPr lang="ru-RU" dirty="0" smtClean="0">
                <a:solidFill>
                  <a:srgbClr val="FF0000"/>
                </a:solidFill>
              </a:rPr>
              <a:t>Не затрагивай тем, опасных для собеседника: личная жизнь, религия, предпочтения, слабые места</a:t>
            </a:r>
            <a:r>
              <a:rPr lang="ru-RU" dirty="0" smtClean="0"/>
              <a:t>);</a:t>
            </a:r>
          </a:p>
          <a:p>
            <a:endParaRPr lang="ru-RU" dirty="0" smtClean="0"/>
          </a:p>
          <a:p>
            <a:r>
              <a:rPr lang="ru-RU" dirty="0" smtClean="0"/>
              <a:t>великодушия </a:t>
            </a: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Не связывай партнёра обещаниями, обязательствами</a:t>
            </a:r>
            <a:r>
              <a:rPr lang="ru-RU" dirty="0" smtClean="0"/>
              <a:t>);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одобрения </a:t>
            </a: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Не осуждайте других, будьте позитивными в оценке других</a:t>
            </a:r>
            <a:r>
              <a:rPr lang="ru-RU" dirty="0" smtClean="0"/>
              <a:t>);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 скромности (</a:t>
            </a:r>
            <a:r>
              <a:rPr lang="ru-RU" dirty="0" smtClean="0">
                <a:solidFill>
                  <a:srgbClr val="FF0000"/>
                </a:solidFill>
              </a:rPr>
              <a:t>Не будьте высокомерным, не завышайте свою самооценку</a:t>
            </a:r>
            <a:r>
              <a:rPr lang="ru-RU" dirty="0" smtClean="0"/>
              <a:t>);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согласия </a:t>
            </a: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Избегайте конфликтов и возражений, стремитесь к взаимодействию</a:t>
            </a:r>
            <a:r>
              <a:rPr lang="ru-RU" dirty="0" smtClean="0"/>
              <a:t>);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симпатии </a:t>
            </a: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Демонстрируйте доброжелательность, создавайте благоприятный фон общения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6</a:t>
            </a:r>
            <a:r>
              <a:rPr lang="ru-RU" dirty="0" smtClean="0"/>
              <a:t> правил психолога Дейла Карнеги, которые позволят понравиться людям и установить позитивный контакт с ними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r>
              <a:rPr lang="ru-RU" b="1" i="1" dirty="0" smtClean="0">
                <a:solidFill>
                  <a:srgbClr val="FF0000"/>
                </a:solidFill>
              </a:rPr>
              <a:t>Правило 1. </a:t>
            </a:r>
            <a:r>
              <a:rPr lang="ru-RU" dirty="0" smtClean="0"/>
              <a:t>Искренне интересуйтесь другими людьми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b="1" i="1" dirty="0" smtClean="0"/>
              <a:t>Правило </a:t>
            </a:r>
            <a:r>
              <a:rPr lang="ru-RU" i="1" dirty="0" smtClean="0"/>
              <a:t>2. </a:t>
            </a:r>
            <a:r>
              <a:rPr lang="ru-RU" dirty="0" smtClean="0"/>
              <a:t>Улыбайтесь</a:t>
            </a:r>
            <a:r>
              <a:rPr lang="ru-RU" dirty="0" smtClean="0"/>
              <a:t>!</a:t>
            </a:r>
          </a:p>
          <a:p>
            <a:endParaRPr lang="ru-RU" dirty="0" smtClean="0"/>
          </a:p>
          <a:p>
            <a:r>
              <a:rPr lang="ru-RU" b="1" i="1" dirty="0" smtClean="0">
                <a:solidFill>
                  <a:srgbClr val="FF0000"/>
                </a:solidFill>
              </a:rPr>
              <a:t>Правило </a:t>
            </a:r>
            <a:r>
              <a:rPr lang="ru-RU" i="1" dirty="0" smtClean="0">
                <a:solidFill>
                  <a:srgbClr val="FF0000"/>
                </a:solidFill>
              </a:rPr>
              <a:t>3. </a:t>
            </a:r>
            <a:r>
              <a:rPr lang="ru-RU" dirty="0" smtClean="0"/>
              <a:t>Имя человека </a:t>
            </a:r>
            <a:r>
              <a:rPr lang="ru-RU" i="1" dirty="0" smtClean="0"/>
              <a:t>–</a:t>
            </a:r>
            <a:r>
              <a:rPr lang="ru-RU" dirty="0" smtClean="0"/>
              <a:t> </a:t>
            </a:r>
            <a:r>
              <a:rPr lang="ru-RU" dirty="0" smtClean="0"/>
              <a:t>это самый сладостный и самый важный для него звук на любом языке.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435280" cy="5559896"/>
          </a:xfrm>
        </p:spPr>
        <p:txBody>
          <a:bodyPr>
            <a:normAutofit fontScale="92500" lnSpcReduction="10000"/>
          </a:bodyPr>
          <a:lstStyle/>
          <a:p>
            <a:endParaRPr lang="ru-RU" b="1" i="1" dirty="0" smtClean="0">
              <a:solidFill>
                <a:srgbClr val="FF0000"/>
              </a:solidFill>
            </a:endParaRPr>
          </a:p>
          <a:p>
            <a:r>
              <a:rPr lang="ru-RU" b="1" i="1" dirty="0" smtClean="0">
                <a:solidFill>
                  <a:srgbClr val="FF0000"/>
                </a:solidFill>
              </a:rPr>
              <a:t>Правило 4.</a:t>
            </a:r>
            <a:r>
              <a:rPr lang="ru-RU" b="1" i="1" dirty="0" smtClean="0"/>
              <a:t> </a:t>
            </a:r>
            <a:r>
              <a:rPr lang="ru-RU" dirty="0" smtClean="0"/>
              <a:t>Будьте хорошим слушателем! Поощряйте других говорить о себе</a:t>
            </a:r>
            <a:r>
              <a:rPr lang="ru-RU" dirty="0" smtClean="0"/>
              <a:t>!</a:t>
            </a:r>
          </a:p>
          <a:p>
            <a:endParaRPr lang="ru-RU" dirty="0" smtClean="0"/>
          </a:p>
          <a:p>
            <a:r>
              <a:rPr lang="ru-RU" b="1" i="1" dirty="0" smtClean="0">
                <a:solidFill>
                  <a:srgbClr val="FF0000"/>
                </a:solidFill>
              </a:rPr>
              <a:t>Правило 5. </a:t>
            </a:r>
            <a:r>
              <a:rPr lang="ru-RU" dirty="0" smtClean="0"/>
              <a:t>Говорите о том, что интересует вашего собеседника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b="1" i="1" dirty="0" smtClean="0">
                <a:solidFill>
                  <a:srgbClr val="FF0000"/>
                </a:solidFill>
              </a:rPr>
              <a:t>Правило 6. </a:t>
            </a:r>
            <a:r>
              <a:rPr lang="ru-RU" dirty="0" smtClean="0"/>
              <a:t>Внушайте вашему собеседнику сознание его значительности и делайте это искренне</a:t>
            </a:r>
            <a:r>
              <a:rPr lang="ru-RU" dirty="0" smtClean="0"/>
              <a:t>!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Названные принципы, максимы и правила составляют основу </a:t>
            </a:r>
            <a:r>
              <a:rPr lang="ru-RU" i="1" dirty="0" smtClean="0">
                <a:solidFill>
                  <a:srgbClr val="FF0000"/>
                </a:solidFill>
              </a:rPr>
              <a:t>коммуникативного кодекса</a:t>
            </a:r>
            <a:r>
              <a:rPr lang="ru-RU" i="1" dirty="0" smtClean="0"/>
              <a:t>, </a:t>
            </a:r>
            <a:r>
              <a:rPr lang="ru-RU" dirty="0" smtClean="0"/>
              <a:t>который регулирует речевое поведение обеих сторон в ходе коммуникативного акта.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Общение считается успешным, если получатель адекватно воспринял и истолковал передаваемое сообщение. 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 Большое влияние на эффективность речевой коммуникации оказывают внеязыковые (экстралингвистические факторы): </a:t>
            </a:r>
            <a:r>
              <a:rPr lang="ru-RU" i="1" dirty="0" smtClean="0">
                <a:solidFill>
                  <a:srgbClr val="FF0000"/>
                </a:solidFill>
              </a:rPr>
              <a:t>потребность в общении, коммуникативная заинтересованность, умение слушателя проникнуть в замысел (намерение) говорящего, знание норм речевого этикета.</a:t>
            </a:r>
            <a:endParaRPr lang="ru-RU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541588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/>
              <a:t>В процессе общения необходимо стремится создать </a:t>
            </a:r>
            <a:r>
              <a:rPr lang="ru-RU" i="1" dirty="0" smtClean="0">
                <a:solidFill>
                  <a:srgbClr val="FF0000"/>
                </a:solidFill>
              </a:rPr>
              <a:t>позитивный коммуникативный климат.</a:t>
            </a:r>
            <a:r>
              <a:rPr lang="ru-RU" dirty="0" smtClean="0"/>
              <a:t> Его созданию способствует соблюдение коммуникативного кодекса, а также применение ряда </a:t>
            </a:r>
            <a:r>
              <a:rPr lang="ru-RU" i="1" dirty="0" smtClean="0">
                <a:solidFill>
                  <a:srgbClr val="FF0000"/>
                </a:solidFill>
              </a:rPr>
              <a:t>психологических принципов</a:t>
            </a:r>
            <a:r>
              <a:rPr lang="ru-RU" i="1" dirty="0" smtClean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r>
              <a:rPr lang="ru-RU" i="1" dirty="0" smtClean="0">
                <a:solidFill>
                  <a:srgbClr val="FF0000"/>
                </a:solidFill>
              </a:rPr>
              <a:t>принцип равной безопасности;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i="1" dirty="0" smtClean="0">
                <a:solidFill>
                  <a:srgbClr val="FF0000"/>
                </a:solidFill>
              </a:rPr>
              <a:t>принцип </a:t>
            </a:r>
            <a:r>
              <a:rPr lang="ru-RU" i="1" dirty="0" err="1" smtClean="0">
                <a:solidFill>
                  <a:srgbClr val="FF0000"/>
                </a:solidFill>
              </a:rPr>
              <a:t>децентрической</a:t>
            </a:r>
            <a:r>
              <a:rPr lang="ru-RU" i="1" dirty="0" smtClean="0">
                <a:solidFill>
                  <a:srgbClr val="FF0000"/>
                </a:solidFill>
              </a:rPr>
              <a:t> направленности – </a:t>
            </a:r>
            <a:r>
              <a:rPr lang="ru-RU" dirty="0" err="1" smtClean="0">
                <a:solidFill>
                  <a:srgbClr val="FF0000"/>
                </a:solidFill>
              </a:rPr>
              <a:t>непричинение</a:t>
            </a:r>
            <a:r>
              <a:rPr lang="ru-RU" dirty="0" smtClean="0">
                <a:solidFill>
                  <a:srgbClr val="FF0000"/>
                </a:solidFill>
              </a:rPr>
              <a:t> ущерба общему делу;</a:t>
            </a:r>
          </a:p>
          <a:p>
            <a:r>
              <a:rPr lang="ru-RU" i="1" dirty="0" smtClean="0">
                <a:solidFill>
                  <a:srgbClr val="FF0000"/>
                </a:solidFill>
              </a:rPr>
              <a:t>принцип </a:t>
            </a:r>
            <a:r>
              <a:rPr lang="ru-RU" i="1" dirty="0" smtClean="0">
                <a:solidFill>
                  <a:srgbClr val="FF0000"/>
                </a:solidFill>
              </a:rPr>
              <a:t>адекватности того, что воспринято, тому, что сказано (воспринятого сказанному). 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65033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Язык и речь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    </a:t>
            </a:r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/>
              <a:t>Человек не может обходиться без общения. Общение формирует личность, определяет воспитание человека, развитие его интеллекта. Через общение обеспечивается материальная и духовная деятельность, усвоение человеком норм языка, культуры, его социализация (вхождение в коллектив</a:t>
            </a:r>
            <a:r>
              <a:rPr lang="ru-RU" dirty="0" smtClean="0"/>
              <a:t>).</a:t>
            </a:r>
            <a:endParaRPr lang="en-US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В качестве средства общения человек пользуется некой системой знаков, социальным кодом, который называют </a:t>
            </a:r>
            <a:r>
              <a:rPr lang="ru-RU" i="1" dirty="0" smtClean="0">
                <a:solidFill>
                  <a:srgbClr val="FF0000"/>
                </a:solidFill>
              </a:rPr>
              <a:t>языком</a:t>
            </a:r>
            <a:r>
              <a:rPr lang="ru-RU" i="1" dirty="0" smtClean="0"/>
              <a:t>. </a:t>
            </a:r>
            <a:r>
              <a:rPr lang="ru-RU" dirty="0" smtClean="0"/>
              <a:t>Язык находит своё воплощение в речи, реализуется в ней.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i="1" dirty="0" smtClean="0">
                <a:solidFill>
                  <a:srgbClr val="FF0000"/>
                </a:solidFill>
              </a:rPr>
              <a:t>Речь </a:t>
            </a:r>
            <a:r>
              <a:rPr lang="ru-RU" i="1" dirty="0" smtClean="0"/>
              <a:t>– </a:t>
            </a:r>
            <a:r>
              <a:rPr lang="ru-RU" dirty="0" smtClean="0"/>
              <a:t>это конкретное проявление языка как знаковой системы.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</a:t>
            </a:r>
          </a:p>
          <a:p>
            <a:pPr algn="ctr">
              <a:buNone/>
            </a:pPr>
            <a:r>
              <a:rPr lang="ru-RU" dirty="0" smtClean="0"/>
              <a:t>    Необходимым условием эффективного слушания является зрительный контакт между собеседниками (внимательно и заинтересованно смотреть друг на друга). Об эффективности слушания и заинтересованности свидетельствует также </a:t>
            </a:r>
            <a:r>
              <a:rPr lang="ru-RU" i="1" dirty="0" smtClean="0">
                <a:solidFill>
                  <a:srgbClr val="FF0000"/>
                </a:solidFill>
              </a:rPr>
              <a:t>поза участников диалога </a:t>
            </a:r>
            <a:r>
              <a:rPr lang="ru-RU" dirty="0" smtClean="0"/>
              <a:t>(наклон в вашу сторону).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Важным фактором общения является </a:t>
            </a:r>
            <a:r>
              <a:rPr lang="ru-RU" i="1" dirty="0" smtClean="0">
                <a:solidFill>
                  <a:srgbClr val="FF0000"/>
                </a:solidFill>
              </a:rPr>
              <a:t>межличностное пространство </a:t>
            </a:r>
            <a:r>
              <a:rPr lang="ru-RU" i="1" dirty="0" smtClean="0"/>
              <a:t>– </a:t>
            </a:r>
            <a:r>
              <a:rPr lang="ru-RU" dirty="0" smtClean="0"/>
              <a:t>расстояние между собеседниками (оптимальное – 0,5 – 1,2 м (друзья); 1,2 – 3,7 (деловые отношения)). Дополнительную информацию о внутреннем состоянии собеседника, его реакции на ваши слова могут дать его </a:t>
            </a:r>
            <a:r>
              <a:rPr lang="ru-RU" i="1" dirty="0" smtClean="0">
                <a:solidFill>
                  <a:srgbClr val="FF0000"/>
                </a:solidFill>
              </a:rPr>
              <a:t>жесты, мимика, интонация</a:t>
            </a:r>
            <a:r>
              <a:rPr lang="ru-RU" i="1" dirty="0" smtClean="0"/>
              <a:t>. </a:t>
            </a:r>
            <a:r>
              <a:rPr lang="ru-RU" dirty="0" smtClean="0"/>
              <a:t>Эти условия надо соблюдать!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932824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i="1" dirty="0" smtClean="0"/>
              <a:t> </a:t>
            </a:r>
            <a:br>
              <a:rPr lang="ru-RU" i="1" dirty="0" smtClean="0"/>
            </a:br>
            <a:r>
              <a:rPr lang="ru-RU" sz="3600" b="1" dirty="0" smtClean="0"/>
              <a:t>Роль и количество участников общения (диалог, монолог, </a:t>
            </a:r>
            <a:r>
              <a:rPr lang="ru-RU" sz="3600" b="1" dirty="0" err="1" smtClean="0"/>
              <a:t>полилог</a:t>
            </a:r>
            <a:r>
              <a:rPr lang="ru-RU" sz="3600" b="1" dirty="0" smtClean="0"/>
              <a:t>)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</a:t>
            </a:r>
          </a:p>
          <a:p>
            <a:pPr algn="ctr"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Монолог и диалог </a:t>
            </a:r>
            <a:r>
              <a:rPr lang="ru-RU" dirty="0" smtClean="0"/>
              <a:t>– </a:t>
            </a:r>
            <a:r>
              <a:rPr lang="ru-RU" dirty="0" smtClean="0"/>
              <a:t>две основные разновидности речи, различающиеся по количеству участников акта общения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Выделяют три основные типа взаимодействия участников диалога: </a:t>
            </a:r>
            <a:r>
              <a:rPr lang="ru-RU" i="1" dirty="0" smtClean="0">
                <a:solidFill>
                  <a:srgbClr val="FF0000"/>
                </a:solidFill>
              </a:rPr>
              <a:t>зависимость, сотрудничество и равенство.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Любой диалог имеет свою структуру: </a:t>
            </a:r>
            <a:r>
              <a:rPr lang="ru-RU" dirty="0" smtClean="0">
                <a:solidFill>
                  <a:srgbClr val="FF0000"/>
                </a:solidFill>
              </a:rPr>
              <a:t>зачин </a:t>
            </a: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основная часть – концовка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В зависимости от ситуации общения диалог может быть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бытовой</a:t>
            </a:r>
            <a:r>
              <a:rPr lang="ru-RU" dirty="0" smtClean="0">
                <a:solidFill>
                  <a:srgbClr val="FF0000"/>
                </a:solidFill>
              </a:rPr>
              <a:t>,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профессиональный</a:t>
            </a:r>
            <a:r>
              <a:rPr lang="ru-RU" dirty="0" smtClean="0">
                <a:solidFill>
                  <a:srgbClr val="FF0000"/>
                </a:solidFill>
              </a:rPr>
              <a:t>,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научный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официально-деловой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   Будучи первичной формой коммуникации, диалог представляет собой неподготовленный, спонтанный тип речи. Даже в научной, публицистической и официально-деловой речи при возможной подготовке реплик развёртывание диалога будет спонтанным, поскольку обычно реплики </a:t>
            </a:r>
            <a:r>
              <a:rPr lang="ru-RU" dirty="0" smtClean="0"/>
              <a:t>– </a:t>
            </a:r>
            <a:r>
              <a:rPr lang="ru-RU" dirty="0" smtClean="0"/>
              <a:t>реакции собеседника неизвестны или непредсказуемы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Если в обмене репликами участвуют более двух собеседников, такое речевое общение называется </a:t>
            </a:r>
            <a:r>
              <a:rPr lang="ru-RU" i="1" dirty="0" err="1" smtClean="0">
                <a:solidFill>
                  <a:srgbClr val="FF0000"/>
                </a:solidFill>
              </a:rPr>
              <a:t>полилогом</a:t>
            </a:r>
            <a:r>
              <a:rPr lang="ru-RU" i="1" dirty="0" smtClean="0"/>
              <a:t>. </a:t>
            </a:r>
            <a:r>
              <a:rPr lang="ru-RU" dirty="0" err="1" smtClean="0"/>
              <a:t>Полилог</a:t>
            </a:r>
            <a:r>
              <a:rPr lang="ru-RU" dirty="0" smtClean="0"/>
              <a:t> часто приобретает формы группового общения (беседа, дискуссия, собрание, игра). 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    </a:t>
            </a:r>
            <a:r>
              <a:rPr lang="ru-RU" b="1" i="1" dirty="0" smtClean="0">
                <a:solidFill>
                  <a:srgbClr val="FF0000"/>
                </a:solidFill>
              </a:rPr>
              <a:t> Монолог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можно определить как развёрнутое высказывание одного лица. </a:t>
            </a:r>
          </a:p>
          <a:p>
            <a:pPr algn="ctr">
              <a:buNone/>
            </a:pPr>
            <a:r>
              <a:rPr lang="ru-RU" dirty="0" smtClean="0"/>
              <a:t>    Различают два основных типа монолога. </a:t>
            </a:r>
          </a:p>
          <a:p>
            <a:pPr algn="ctr">
              <a:buNone/>
            </a:pPr>
            <a:r>
              <a:rPr lang="ru-RU" dirty="0" smtClean="0"/>
              <a:t>    Во-первых, монологическая речь представляет собой процесс целенаправленного сообщения, сознательного обращения к слушателю.  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Во-вторых, монолог –</a:t>
            </a:r>
            <a:r>
              <a:rPr lang="ru-RU" dirty="0" smtClean="0"/>
              <a:t> </a:t>
            </a:r>
            <a:r>
              <a:rPr lang="ru-RU" dirty="0" smtClean="0"/>
              <a:t>это речь наедине с самим собой. Монолог не направлен непосредственному слушателю и соответственно не рассчитан на ответную реакцию собеседника. 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Монолог может быть как неподготовленным, так и заранее продуманным.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   По цели высказывания монологическую речь делят на три основные типа: </a:t>
            </a:r>
            <a:r>
              <a:rPr lang="ru-RU" i="1" dirty="0" smtClean="0">
                <a:solidFill>
                  <a:srgbClr val="FF0000"/>
                </a:solidFill>
              </a:rPr>
              <a:t>информационная, убеждающая и побуждающая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i="1" dirty="0" smtClean="0"/>
              <a:t>    Информационная</a:t>
            </a:r>
            <a:r>
              <a:rPr lang="ru-RU" dirty="0" smtClean="0"/>
              <a:t> речь служит для передачи знаний. Разновидности информационной речи - лекции, отчёты, сообщения, доклады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Убеждающая</a:t>
            </a:r>
            <a:r>
              <a:rPr lang="ru-RU" dirty="0" smtClean="0"/>
              <a:t> речь обращена к эмоциям слушателей. Разновидности убеждающей речи: </a:t>
            </a:r>
            <a:r>
              <a:rPr lang="ru-RU" dirty="0" smtClean="0">
                <a:solidFill>
                  <a:srgbClr val="FF0000"/>
                </a:solidFill>
              </a:rPr>
              <a:t>поздравительная, торжественная, напутственная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i="1" dirty="0" smtClean="0"/>
              <a:t>    </a:t>
            </a:r>
            <a:r>
              <a:rPr lang="ru-RU" i="1" dirty="0" smtClean="0">
                <a:solidFill>
                  <a:srgbClr val="FF0000"/>
                </a:solidFill>
              </a:rPr>
              <a:t>Побуждающая</a:t>
            </a:r>
            <a:r>
              <a:rPr lang="ru-RU" dirty="0" smtClean="0"/>
              <a:t> речь направлена на то, чтобы побудить слушателей к различного рода действиям. Здесь выделяют политическую речь, речь-призыв к действиям, речь-протест.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Монолог в определённой степени </a:t>
            </a:r>
            <a:r>
              <a:rPr lang="ru-RU" dirty="0" smtClean="0"/>
              <a:t>– </a:t>
            </a:r>
            <a:r>
              <a:rPr lang="ru-RU" dirty="0" smtClean="0"/>
              <a:t>это искусственная форма речи, всегда стремящаяся к диалогу. В связи с этим любой монолог может иметь средства его </a:t>
            </a:r>
            <a:r>
              <a:rPr lang="ru-RU" i="1" dirty="0" err="1" smtClean="0">
                <a:solidFill>
                  <a:srgbClr val="FF0000"/>
                </a:solidFill>
              </a:rPr>
              <a:t>диалогизации</a:t>
            </a:r>
            <a:r>
              <a:rPr lang="ru-RU" dirty="0" smtClean="0"/>
              <a:t>. </a:t>
            </a:r>
          </a:p>
          <a:p>
            <a:r>
              <a:rPr lang="ru-RU" dirty="0" smtClean="0"/>
              <a:t>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b="1" dirty="0" smtClean="0"/>
              <a:t>Вопросы к лекции</a:t>
            </a:r>
            <a:endParaRPr lang="ru-RU" sz="2000" dirty="0" smtClean="0"/>
          </a:p>
          <a:p>
            <a:pPr>
              <a:buNone/>
            </a:pPr>
            <a:r>
              <a:rPr lang="ru-RU" sz="2000" b="1" dirty="0" smtClean="0"/>
              <a:t> </a:t>
            </a:r>
            <a:endParaRPr lang="ru-RU" sz="2000" dirty="0" smtClean="0"/>
          </a:p>
          <a:p>
            <a:pPr marL="1371600" lvl="2" indent="-457200">
              <a:buNone/>
            </a:pPr>
            <a:r>
              <a:rPr lang="ru-RU" sz="2000" dirty="0" smtClean="0"/>
              <a:t>1. Как </a:t>
            </a:r>
            <a:r>
              <a:rPr lang="ru-RU" sz="2000" dirty="0" smtClean="0"/>
              <a:t>соотносятся понятия </a:t>
            </a:r>
            <a:r>
              <a:rPr lang="ru-RU" sz="2000" i="1" dirty="0" smtClean="0"/>
              <a:t>язык и речь?</a:t>
            </a:r>
            <a:endParaRPr lang="ru-RU" sz="2000" dirty="0" smtClean="0"/>
          </a:p>
          <a:p>
            <a:pPr marL="1371600" lvl="2" indent="-457200">
              <a:buNone/>
            </a:pPr>
            <a:r>
              <a:rPr lang="ru-RU" sz="2000" dirty="0" smtClean="0"/>
              <a:t>2. Какие </a:t>
            </a:r>
            <a:r>
              <a:rPr lang="ru-RU" sz="2000" dirty="0" smtClean="0"/>
              <a:t>основные коммуникативные качества речи Вам известны? В чём их особенность</a:t>
            </a:r>
            <a:r>
              <a:rPr lang="en-US" sz="2000" dirty="0" smtClean="0"/>
              <a:t>? </a:t>
            </a:r>
            <a:endParaRPr lang="ru-RU" sz="2000" dirty="0" smtClean="0"/>
          </a:p>
          <a:p>
            <a:pPr marL="1371600" lvl="2" indent="-457200">
              <a:buNone/>
            </a:pPr>
            <a:r>
              <a:rPr lang="ru-RU" sz="2000" dirty="0" smtClean="0"/>
              <a:t>3. Назовите </a:t>
            </a:r>
            <a:r>
              <a:rPr lang="ru-RU" sz="2000" dirty="0" smtClean="0"/>
              <a:t>основные принципы и правила коммуникации, охарактеризуйте их.</a:t>
            </a:r>
          </a:p>
          <a:p>
            <a:pPr marL="1371600" lvl="2" indent="-457200">
              <a:buNone/>
            </a:pPr>
            <a:r>
              <a:rPr lang="ru-RU" sz="2000" dirty="0" smtClean="0"/>
              <a:t>4. Каковы </a:t>
            </a:r>
            <a:r>
              <a:rPr lang="ru-RU" sz="2000" dirty="0" smtClean="0"/>
              <a:t>условия успешного общения</a:t>
            </a:r>
            <a:r>
              <a:rPr lang="en-US" sz="2000" dirty="0" smtClean="0"/>
              <a:t>?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 </a:t>
            </a:r>
            <a:r>
              <a:rPr lang="ru-RU" sz="2000" dirty="0" smtClean="0"/>
              <a:t>		</a:t>
            </a:r>
            <a:r>
              <a:rPr lang="ru-RU" sz="2000" dirty="0" smtClean="0"/>
              <a:t>5</a:t>
            </a:r>
            <a:r>
              <a:rPr lang="ru-RU" sz="2000" dirty="0" smtClean="0"/>
              <a:t>. Какие виды слушания различают? Как влияет слушание на </a:t>
            </a:r>
            <a:r>
              <a:rPr lang="ru-RU" sz="2000" dirty="0" smtClean="0"/>
              <a:t>	        успешность </a:t>
            </a:r>
            <a:r>
              <a:rPr lang="ru-RU" sz="2000" dirty="0" smtClean="0"/>
              <a:t>общения? </a:t>
            </a:r>
          </a:p>
          <a:p>
            <a:pPr marL="1371600" lvl="2" indent="-457200">
              <a:buNone/>
            </a:pPr>
            <a:r>
              <a:rPr lang="ru-RU" sz="2000" dirty="0" smtClean="0"/>
              <a:t>6. В чём особенности педагогической речи? </a:t>
            </a:r>
          </a:p>
          <a:p>
            <a:pPr marL="1371600" lvl="2" indent="-457200">
              <a:buNone/>
            </a:pPr>
            <a:r>
              <a:rPr lang="ru-RU" sz="2000" dirty="0" smtClean="0"/>
              <a:t>7. Как (в форме чего) может протекать общение в зависимости от количества участников?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      </a:t>
            </a:r>
            <a:r>
              <a:rPr lang="ru-RU" dirty="0" smtClean="0"/>
              <a:t>    </a:t>
            </a:r>
            <a:r>
              <a:rPr lang="ru-RU" dirty="0" smtClean="0"/>
              <a:t>Язык – это система знаков, код, система правил их употребления, средство общения. </a:t>
            </a:r>
          </a:p>
          <a:p>
            <a:pPr algn="ctr">
              <a:buNone/>
            </a:pPr>
            <a:r>
              <a:rPr lang="ru-RU" dirty="0" smtClean="0"/>
              <a:t>    Речь – это конкретное говорение, процесс говорения и его результат, производимый этим средством вид </a:t>
            </a:r>
            <a:r>
              <a:rPr lang="ru-RU" dirty="0" smtClean="0"/>
              <a:t>общения.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sz="2800" i="1" dirty="0" smtClean="0">
                <a:solidFill>
                  <a:srgbClr val="FF0000"/>
                </a:solidFill>
              </a:rPr>
              <a:t>Язык</a:t>
            </a:r>
            <a:r>
              <a:rPr lang="ru-RU" sz="2800" i="1" dirty="0" smtClean="0"/>
              <a:t> – </a:t>
            </a:r>
            <a:r>
              <a:rPr lang="ru-RU" sz="2800" dirty="0" smtClean="0"/>
              <a:t>абстрактное и общее явление</a:t>
            </a:r>
            <a:r>
              <a:rPr lang="ru-RU" sz="2800" dirty="0" smtClean="0"/>
              <a:t>.</a:t>
            </a:r>
            <a:endParaRPr lang="en-US" sz="2800" dirty="0" smtClean="0"/>
          </a:p>
          <a:p>
            <a:pPr algn="ctr">
              <a:buNone/>
            </a:pPr>
            <a:endParaRPr lang="ru-RU" sz="2800" dirty="0" smtClean="0"/>
          </a:p>
          <a:p>
            <a:pPr algn="ctr">
              <a:buNone/>
            </a:pPr>
            <a:r>
              <a:rPr lang="ru-RU" sz="2800" i="1" dirty="0" smtClean="0"/>
              <a:t>     </a:t>
            </a:r>
            <a:r>
              <a:rPr lang="ru-RU" sz="2800" i="1" dirty="0" smtClean="0">
                <a:solidFill>
                  <a:srgbClr val="FF0000"/>
                </a:solidFill>
              </a:rPr>
              <a:t>Речь</a:t>
            </a:r>
            <a:r>
              <a:rPr lang="ru-RU" sz="2800" i="1" dirty="0" smtClean="0"/>
              <a:t> </a:t>
            </a:r>
            <a:r>
              <a:rPr lang="ru-RU" sz="2800" dirty="0" smtClean="0"/>
              <a:t>– конкретное и сугубо индивидуальное явление. Речь материальна. Она имеет устную и письменную формы. Речь не ограничивается только языковыми средствами, но внеязыковыми (невербальными).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/>
              <a:t>    </a:t>
            </a:r>
            <a:endParaRPr lang="en-US" dirty="0" smtClean="0"/>
          </a:p>
          <a:p>
            <a:pPr algn="ctr">
              <a:buNone/>
            </a:pPr>
            <a:r>
              <a:rPr lang="ru-RU" dirty="0" smtClean="0"/>
              <a:t>К </a:t>
            </a:r>
            <a:r>
              <a:rPr lang="ru-RU" dirty="0" smtClean="0"/>
              <a:t>ним относятся: </a:t>
            </a:r>
            <a:r>
              <a:rPr lang="ru-RU" i="1" dirty="0" smtClean="0">
                <a:solidFill>
                  <a:srgbClr val="FF0000"/>
                </a:solidFill>
              </a:rPr>
              <a:t>интонация, темп, сила голоса (паралингвистика), положение в пространстве (</a:t>
            </a:r>
            <a:r>
              <a:rPr lang="ru-RU" i="1" dirty="0" err="1" smtClean="0">
                <a:solidFill>
                  <a:srgbClr val="FF0000"/>
                </a:solidFill>
              </a:rPr>
              <a:t>проксимика</a:t>
            </a:r>
            <a:r>
              <a:rPr lang="ru-RU" i="1" dirty="0" smtClean="0">
                <a:solidFill>
                  <a:srgbClr val="FF0000"/>
                </a:solidFill>
              </a:rPr>
              <a:t>), поза </a:t>
            </a:r>
            <a:r>
              <a:rPr lang="ru-RU" i="1" dirty="0" smtClean="0">
                <a:solidFill>
                  <a:srgbClr val="FF0000"/>
                </a:solidFill>
              </a:rPr>
              <a:t>(</a:t>
            </a:r>
            <a:r>
              <a:rPr lang="ru-RU" i="1" dirty="0" err="1" smtClean="0">
                <a:solidFill>
                  <a:srgbClr val="FF0000"/>
                </a:solidFill>
              </a:rPr>
              <a:t>кинесика</a:t>
            </a:r>
            <a:r>
              <a:rPr lang="ru-RU" i="1" dirty="0" smtClean="0">
                <a:solidFill>
                  <a:srgbClr val="FF0000"/>
                </a:solidFill>
              </a:rPr>
              <a:t>).</a:t>
            </a:r>
            <a:endParaRPr lang="en-US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Речевое общение </a:t>
            </a:r>
            <a:r>
              <a:rPr lang="ru-RU" i="1" dirty="0" smtClean="0"/>
              <a:t>– </a:t>
            </a:r>
            <a:r>
              <a:rPr lang="ru-RU" dirty="0" smtClean="0"/>
              <a:t>это процесс взаимодействия между участниками коммуникации. Оно сознательно, целенаправленно и мотивирован. В науке в качестве синонима термина </a:t>
            </a:r>
            <a:r>
              <a:rPr lang="ru-RU" i="1" dirty="0" smtClean="0">
                <a:solidFill>
                  <a:srgbClr val="FF0000"/>
                </a:solidFill>
              </a:rPr>
              <a:t>“общение” </a:t>
            </a:r>
            <a:r>
              <a:rPr lang="ru-RU" dirty="0" smtClean="0"/>
              <a:t>используют термин </a:t>
            </a:r>
            <a:r>
              <a:rPr lang="ru-RU" dirty="0" smtClean="0">
                <a:solidFill>
                  <a:srgbClr val="FF0000"/>
                </a:solidFill>
              </a:rPr>
              <a:t>“</a:t>
            </a:r>
            <a:r>
              <a:rPr lang="ru-RU" i="1" dirty="0" smtClean="0">
                <a:solidFill>
                  <a:srgbClr val="FF0000"/>
                </a:solidFill>
              </a:rPr>
              <a:t>коммуникация</a:t>
            </a:r>
            <a:r>
              <a:rPr lang="ru-RU" dirty="0" smtClean="0">
                <a:solidFill>
                  <a:srgbClr val="FF0000"/>
                </a:solidFill>
              </a:rPr>
              <a:t>”</a:t>
            </a:r>
            <a:r>
              <a:rPr lang="ru-RU" dirty="0" smtClean="0"/>
              <a:t>. Хотя имеются и различия. Общение – речевое взаимодействие между людьми, коммуникация – процесс передачи информации.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/>
          </a:bodyPr>
          <a:lstStyle/>
          <a:p>
            <a:pPr lvl="0" algn="ctr"/>
            <a:r>
              <a:rPr lang="ru-RU" sz="3200" b="1" dirty="0" smtClean="0"/>
              <a:t>Основные коммуникативные качества речи </a:t>
            </a:r>
            <a:br>
              <a:rPr lang="ru-RU" sz="3200" b="1" dirty="0" smtClean="0"/>
            </a:b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   </a:t>
            </a:r>
          </a:p>
          <a:p>
            <a:pPr algn="ctr">
              <a:buNone/>
            </a:pPr>
            <a:r>
              <a:rPr lang="ru-RU" i="1" dirty="0" smtClean="0"/>
              <a:t>   </a:t>
            </a:r>
            <a:r>
              <a:rPr lang="ru-RU" i="1" dirty="0" smtClean="0"/>
              <a:t>    </a:t>
            </a:r>
            <a:r>
              <a:rPr lang="ru-RU" i="1" dirty="0" smtClean="0">
                <a:solidFill>
                  <a:srgbClr val="FF0000"/>
                </a:solidFill>
              </a:rPr>
              <a:t>Коммуникативные качества речи </a:t>
            </a:r>
            <a:r>
              <a:rPr lang="ru-RU" i="1" dirty="0" smtClean="0"/>
              <a:t>– </a:t>
            </a:r>
            <a:r>
              <a:rPr lang="ru-RU" dirty="0" smtClean="0"/>
              <a:t>такие свойства речи, которые помогают организовать общение и сделать его эффективным. К ККР относятся: </a:t>
            </a:r>
            <a:r>
              <a:rPr lang="ru-RU" i="1" dirty="0" smtClean="0">
                <a:solidFill>
                  <a:srgbClr val="FF0000"/>
                </a:solidFill>
              </a:rPr>
              <a:t>правильность, точность, понятность, логичность, уместность, чистота, богатство, выразительность.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    </a:t>
            </a:r>
          </a:p>
          <a:p>
            <a:pPr algn="ctr">
              <a:buNone/>
            </a:pPr>
            <a:r>
              <a:rPr lang="ru-RU" dirty="0" smtClean="0"/>
              <a:t>     1. </a:t>
            </a:r>
            <a:r>
              <a:rPr lang="ru-RU" i="1" dirty="0" smtClean="0">
                <a:solidFill>
                  <a:srgbClr val="FF0000"/>
                </a:solidFill>
              </a:rPr>
              <a:t>Правильность</a:t>
            </a:r>
            <a:r>
              <a:rPr lang="ru-RU" i="1" dirty="0" smtClean="0"/>
              <a:t> – </a:t>
            </a:r>
            <a:r>
              <a:rPr lang="ru-RU" dirty="0" smtClean="0"/>
              <a:t>базис, на котором основываются все прочие качества образцовой речи. Говорящий должен быть уверен, что создаваемый им текст соответствует всем нормам литературного языка: орфоэпическим, акцентологическим, морфологическим, синтаксическим, лексическим, стилистическим. Письменная речь должна соответствовать орфографическим и пунктуационным нормам.   </a:t>
            </a:r>
            <a:endParaRPr lang="en-US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Ошибки, связанные с нарушением правильности речи: </a:t>
            </a:r>
            <a:r>
              <a:rPr lang="ru-RU" b="1" i="1" dirty="0" smtClean="0">
                <a:solidFill>
                  <a:srgbClr val="FF0000"/>
                </a:solidFill>
              </a:rPr>
              <a:t>моё</a:t>
            </a:r>
            <a:r>
              <a:rPr lang="ru-RU" i="1" dirty="0" smtClean="0">
                <a:solidFill>
                  <a:srgbClr val="FF0000"/>
                </a:solidFill>
              </a:rPr>
              <a:t> день рождени</a:t>
            </a:r>
            <a:r>
              <a:rPr lang="ru-RU" b="1" i="1" dirty="0" smtClean="0">
                <a:solidFill>
                  <a:srgbClr val="FF0000"/>
                </a:solidFill>
              </a:rPr>
              <a:t>е, </a:t>
            </a:r>
            <a:r>
              <a:rPr lang="ru-RU" i="1" dirty="0" smtClean="0">
                <a:solidFill>
                  <a:srgbClr val="FF0000"/>
                </a:solidFill>
              </a:rPr>
              <a:t>Памятник Пушкин</a:t>
            </a:r>
            <a:r>
              <a:rPr lang="ru-RU" b="1" i="1" dirty="0" smtClean="0">
                <a:solidFill>
                  <a:srgbClr val="FF0000"/>
                </a:solidFill>
              </a:rPr>
              <a:t>а</a:t>
            </a:r>
            <a:r>
              <a:rPr lang="ru-RU" i="1" dirty="0" smtClean="0">
                <a:solidFill>
                  <a:srgbClr val="FF0000"/>
                </a:solidFill>
              </a:rPr>
              <a:t>, глубокий вздох, моё кофе остыло; Вас приятно удивят необычайно низкие цены и качество; рукава обделаны песцом; </a:t>
            </a:r>
            <a:r>
              <a:rPr lang="ru-RU" i="1" dirty="0" err="1" smtClean="0">
                <a:solidFill>
                  <a:srgbClr val="FF0000"/>
                </a:solidFill>
              </a:rPr>
              <a:t>подежов</a:t>
            </a:r>
            <a:r>
              <a:rPr lang="ru-RU" i="1" dirty="0" smtClean="0">
                <a:solidFill>
                  <a:srgbClr val="FF0000"/>
                </a:solidFill>
              </a:rPr>
              <a:t> не знаю</a:t>
            </a:r>
            <a:r>
              <a:rPr lang="ru-RU" i="1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   </a:t>
            </a:r>
            <a:r>
              <a:rPr lang="ru-RU" dirty="0" smtClean="0"/>
              <a:t>2. </a:t>
            </a:r>
            <a:r>
              <a:rPr lang="ru-RU" i="1" dirty="0" smtClean="0">
                <a:solidFill>
                  <a:srgbClr val="FF0000"/>
                </a:solidFill>
              </a:rPr>
              <a:t>Точность </a:t>
            </a:r>
            <a:r>
              <a:rPr lang="ru-RU" dirty="0" smtClean="0"/>
              <a:t>определяется умением чётко и ясно мыслить, знание предмета разговора и законов рус. яз. Наиболее распространённые ошибки: </a:t>
            </a:r>
          </a:p>
          <a:p>
            <a:pPr marL="514350" indent="-514350">
              <a:buAutoNum type="arabicParenR"/>
            </a:pPr>
            <a:r>
              <a:rPr lang="ru-RU" dirty="0" smtClean="0"/>
              <a:t>употребление слов в несвойственном им значении; </a:t>
            </a:r>
          </a:p>
          <a:p>
            <a:pPr marL="514350" indent="-514350">
              <a:buAutoNum type="arabicParenR"/>
            </a:pPr>
            <a:r>
              <a:rPr lang="ru-RU" dirty="0" smtClean="0"/>
              <a:t>2) многозначность, порождающая двусмысленность; </a:t>
            </a:r>
          </a:p>
          <a:p>
            <a:pPr marL="514350" indent="-514350">
              <a:buAutoNum type="arabicParenR"/>
            </a:pPr>
            <a:r>
              <a:rPr lang="ru-RU" dirty="0" smtClean="0"/>
              <a:t>3) смешение паронимов, </a:t>
            </a:r>
            <a:r>
              <a:rPr lang="ru-RU" dirty="0" smtClean="0"/>
              <a:t>синонимов</a:t>
            </a:r>
            <a:endParaRPr lang="en-US" dirty="0" smtClean="0"/>
          </a:p>
          <a:p>
            <a:pPr marL="514350" indent="-514350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Ошибки, связанные с нарушением точности речи: </a:t>
            </a:r>
            <a:r>
              <a:rPr lang="ru-RU" i="1" dirty="0" smtClean="0">
                <a:solidFill>
                  <a:srgbClr val="FF0000"/>
                </a:solidFill>
              </a:rPr>
              <a:t>у Кутузова была кровавая связь с народом; сдам комнату с хозяйкой; в парке стоит архитектура. 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i="1" dirty="0" smtClean="0"/>
              <a:t>    </a:t>
            </a:r>
          </a:p>
          <a:p>
            <a:pPr algn="ctr">
              <a:buNone/>
            </a:pPr>
            <a:r>
              <a:rPr lang="ru-RU" i="1" dirty="0" smtClean="0"/>
              <a:t> </a:t>
            </a:r>
            <a:r>
              <a:rPr lang="ru-RU" i="1" dirty="0" smtClean="0"/>
              <a:t>  </a:t>
            </a:r>
            <a:r>
              <a:rPr lang="ru-RU" dirty="0" smtClean="0"/>
              <a:t>3. </a:t>
            </a:r>
            <a:r>
              <a:rPr lang="ru-RU" i="1" dirty="0" smtClean="0">
                <a:solidFill>
                  <a:srgbClr val="FF0000"/>
                </a:solidFill>
              </a:rPr>
              <a:t>Логичность речи </a:t>
            </a:r>
            <a:r>
              <a:rPr lang="ru-RU" i="1" dirty="0" smtClean="0"/>
              <a:t>о</a:t>
            </a:r>
            <a:r>
              <a:rPr lang="ru-RU" dirty="0" smtClean="0"/>
              <a:t>снована на логичности мышления. Чтобы логично говорить и писать, надо уметь логично рассуждать, строить умозаключения, аргументировать свою точку </a:t>
            </a:r>
            <a:r>
              <a:rPr lang="ru-RU" dirty="0" smtClean="0"/>
              <a:t>зрения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Пример, в котором нарушена логичность речи: </a:t>
            </a:r>
            <a:r>
              <a:rPr lang="ru-RU" i="1" dirty="0" smtClean="0">
                <a:solidFill>
                  <a:srgbClr val="FF0000"/>
                </a:solidFill>
              </a:rPr>
              <a:t>Татьяна была во всех отношениях старше своей сестры, поэтому и получилось, что Ольга стала причиной гибели Ленского, а Татьяна получила, наконец, своего героя, хотя и запоздавшего, но верного и готового на всё… </a:t>
            </a:r>
            <a:r>
              <a:rPr lang="ru-RU" i="1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/>
              <a:t>     </a:t>
            </a:r>
          </a:p>
          <a:p>
            <a:pPr algn="ctr">
              <a:buNone/>
            </a:pPr>
            <a:r>
              <a:rPr lang="ru-RU" i="1" dirty="0" smtClean="0"/>
              <a:t>   </a:t>
            </a:r>
            <a:r>
              <a:rPr lang="ru-RU" dirty="0" smtClean="0"/>
              <a:t>4. </a:t>
            </a:r>
            <a:r>
              <a:rPr lang="ru-RU" i="1" dirty="0" smtClean="0">
                <a:solidFill>
                  <a:srgbClr val="FF0000"/>
                </a:solidFill>
              </a:rPr>
              <a:t>Понятность (ясность) </a:t>
            </a:r>
            <a:r>
              <a:rPr lang="ru-RU" dirty="0" smtClean="0"/>
              <a:t>зависит от характера используемых слов. Чтобы речь была понятной, необходимо ограничить употребление слов-профессионализмов, иноязычных слов, не получивших широкое распространение, узкоспециальных терминов, диалектизмов. Употребляя их, надо быть уверенным, что они понятны слушателям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Пример: </a:t>
            </a:r>
            <a:r>
              <a:rPr lang="ru-RU" i="1" dirty="0" smtClean="0">
                <a:solidFill>
                  <a:srgbClr val="FF0000"/>
                </a:solidFill>
              </a:rPr>
              <a:t>Фиксированные денотативные </a:t>
            </a:r>
            <a:r>
              <a:rPr lang="ru-RU" i="1" dirty="0" err="1" smtClean="0">
                <a:solidFill>
                  <a:srgbClr val="FF0000"/>
                </a:solidFill>
              </a:rPr>
              <a:t>пресуппозиционные</a:t>
            </a:r>
            <a:r>
              <a:rPr lang="ru-RU" i="1" dirty="0" smtClean="0">
                <a:solidFill>
                  <a:srgbClr val="FF0000"/>
                </a:solidFill>
              </a:rPr>
              <a:t> семы; </a:t>
            </a:r>
            <a:r>
              <a:rPr lang="ru-RU" i="1" dirty="0" err="1" smtClean="0">
                <a:solidFill>
                  <a:srgbClr val="FF0000"/>
                </a:solidFill>
              </a:rPr>
              <a:t>неконститутивные</a:t>
            </a:r>
            <a:r>
              <a:rPr lang="ru-RU" i="1" dirty="0" smtClean="0">
                <a:solidFill>
                  <a:srgbClr val="FF0000"/>
                </a:solidFill>
              </a:rPr>
              <a:t> определители предиката.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215</TotalTime>
  <Words>1569</Words>
  <Application>Microsoft Office PowerPoint</Application>
  <PresentationFormat>Экран (4:3)</PresentationFormat>
  <Paragraphs>148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Поток</vt:lpstr>
      <vt:lpstr>Слайд 1</vt:lpstr>
      <vt:lpstr>Язык и речь</vt:lpstr>
      <vt:lpstr>Слайд 3</vt:lpstr>
      <vt:lpstr>Слайд 4</vt:lpstr>
      <vt:lpstr>Основные коммуникативные качества речи  </vt:lpstr>
      <vt:lpstr>Слайд 6</vt:lpstr>
      <vt:lpstr>Слайд 7</vt:lpstr>
      <vt:lpstr>Слайд 8</vt:lpstr>
      <vt:lpstr>Слайд 9</vt:lpstr>
      <vt:lpstr>Слайд 10</vt:lpstr>
      <vt:lpstr>     Основные принципы и правила коммуникации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  Роль и количество участников общения (диалог, монолог, полилог)  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rusyaz3417</dc:creator>
  <cp:lastModifiedBy>Пользователь Windows</cp:lastModifiedBy>
  <cp:revision>68</cp:revision>
  <dcterms:created xsi:type="dcterms:W3CDTF">2018-11-06T06:06:49Z</dcterms:created>
  <dcterms:modified xsi:type="dcterms:W3CDTF">2019-06-02T12:12:19Z</dcterms:modified>
</cp:coreProperties>
</file>