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5" r:id="rId3"/>
    <p:sldId id="286" r:id="rId4"/>
    <p:sldId id="287" r:id="rId5"/>
    <p:sldId id="294" r:id="rId6"/>
    <p:sldId id="289" r:id="rId7"/>
    <p:sldId id="290" r:id="rId8"/>
    <p:sldId id="295" r:id="rId9"/>
    <p:sldId id="288" r:id="rId10"/>
    <p:sldId id="296" r:id="rId11"/>
    <p:sldId id="291" r:id="rId12"/>
    <p:sldId id="260" r:id="rId13"/>
    <p:sldId id="292" r:id="rId14"/>
    <p:sldId id="293" r:id="rId15"/>
    <p:sldId id="277" r:id="rId16"/>
    <p:sldId id="276" r:id="rId17"/>
    <p:sldId id="297" r:id="rId18"/>
    <p:sldId id="299" r:id="rId19"/>
    <p:sldId id="298" r:id="rId20"/>
    <p:sldId id="280" r:id="rId21"/>
    <p:sldId id="282" r:id="rId22"/>
    <p:sldId id="300" r:id="rId23"/>
    <p:sldId id="301" r:id="rId24"/>
    <p:sldId id="302" r:id="rId25"/>
    <p:sldId id="303" r:id="rId26"/>
    <p:sldId id="304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7" d="100"/>
          <a:sy n="77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321-68C0-404D-AA14-EF5CF20ACAF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F851-375E-47C9-BC9D-07BAAB237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251520" y="200000"/>
            <a:ext cx="8695944" cy="6325344"/>
          </a:xfrm>
          <a:prstGeom prst="roundRect">
            <a:avLst>
              <a:gd name="adj" fmla="val 8553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гппнпш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Куликов В.С.</a:t>
            </a:r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133321-68C0-404D-AA14-EF5CF20ACAF5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D5F851-375E-47C9-BC9D-07BAAB237E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pPr algn="r"/>
            <a:endParaRPr lang="ru-RU" sz="4400" b="1" dirty="0" smtClean="0">
              <a:solidFill>
                <a:srgbClr val="00B050"/>
              </a:solidFill>
            </a:endParaRPr>
          </a:p>
          <a:p>
            <a:pPr algn="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9 </a:t>
            </a:r>
          </a:p>
          <a:p>
            <a:pPr algn="r"/>
            <a:r>
              <a:rPr lang="ru-RU" sz="7200" b="1" dirty="0" smtClean="0">
                <a:solidFill>
                  <a:srgbClr val="FF0000"/>
                </a:solidFill>
              </a:rPr>
              <a:t>ИССЛЕДОВАНИЕ ВНИМАНИЯ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©Куликов </a:t>
            </a:r>
            <a:r>
              <a:rPr lang="en-US" sz="1800" b="1" dirty="0" smtClean="0">
                <a:solidFill>
                  <a:srgbClr val="FF0000"/>
                </a:solidFill>
              </a:rPr>
              <a:t>20</a:t>
            </a:r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858000"/>
          </a:xfrm>
        </p:spPr>
        <p:txBody>
          <a:bodyPr>
            <a:noAutofit/>
          </a:bodyPr>
          <a:lstStyle/>
          <a:p>
            <a:pPr marR="50" algn="l">
              <a:spcBef>
                <a:spcPts val="0"/>
              </a:spcBef>
              <a:buClr>
                <a:srgbClr val="31B6FD"/>
              </a:buClr>
            </a:pPr>
            <a:r>
              <a:rPr lang="ru-RU" sz="4800" b="1" dirty="0" smtClean="0">
                <a:solidFill>
                  <a:srgbClr val="FF0000"/>
                </a:solidFill>
              </a:rPr>
              <a:t>Избирательность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(помехоустойчивость) </a:t>
            </a:r>
            <a:r>
              <a:rPr lang="ru-RU" sz="3600" b="1" dirty="0" smtClean="0">
                <a:solidFill>
                  <a:schemeClr val="bg1"/>
                </a:solidFill>
              </a:rPr>
              <a:t>внимания -</a:t>
            </a:r>
            <a:r>
              <a:rPr lang="ru-RU" sz="3600" b="1" dirty="0" smtClean="0">
                <a:solidFill>
                  <a:srgbClr val="FF0000"/>
                </a:solidFill>
              </a:rPr>
              <a:t> способность </a:t>
            </a:r>
            <a:r>
              <a:rPr lang="ru-RU" sz="3600" b="1" dirty="0">
                <a:solidFill>
                  <a:srgbClr val="FF0000"/>
                </a:solidFill>
              </a:rPr>
              <a:t>отбирать значимые стимулы и игнорировать второстепенные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marR="50" algn="l">
              <a:spcBef>
                <a:spcPts val="600"/>
              </a:spcBef>
              <a:buClr>
                <a:srgbClr val="31B6FD"/>
              </a:buClr>
            </a:pPr>
            <a:r>
              <a:rPr lang="ru-RU" sz="3200" b="1" dirty="0" smtClean="0">
                <a:solidFill>
                  <a:schemeClr val="bg1"/>
                </a:solidFill>
              </a:rPr>
              <a:t>Модель </a:t>
            </a:r>
            <a:r>
              <a:rPr lang="ru-RU" sz="3200" b="1" dirty="0">
                <a:solidFill>
                  <a:schemeClr val="bg1"/>
                </a:solidFill>
              </a:rPr>
              <a:t>фильтра </a:t>
            </a:r>
            <a:r>
              <a:rPr lang="ru-RU" sz="3200" b="1" dirty="0" err="1" smtClean="0">
                <a:solidFill>
                  <a:schemeClr val="bg1"/>
                </a:solidFill>
              </a:rPr>
              <a:t>Бродбента</a:t>
            </a:r>
            <a:r>
              <a:rPr lang="ru-RU" sz="3200" b="1" dirty="0" smtClean="0">
                <a:solidFill>
                  <a:schemeClr val="bg1"/>
                </a:solidFill>
              </a:rPr>
              <a:t> -  </a:t>
            </a:r>
            <a:r>
              <a:rPr lang="ru-RU" sz="3200" dirty="0" smtClean="0">
                <a:solidFill>
                  <a:schemeClr val="bg1"/>
                </a:solidFill>
              </a:rPr>
              <a:t>на переходе от СП в КП. </a:t>
            </a:r>
            <a:r>
              <a:rPr lang="ru-RU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Отбор информации происходит </a:t>
            </a: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до её семантического </a:t>
            </a:r>
            <a:r>
              <a:rPr lang="ru-RU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анализа. </a:t>
            </a:r>
          </a:p>
          <a:p>
            <a:pPr marR="50" algn="l">
              <a:spcBef>
                <a:spcPts val="600"/>
              </a:spcBef>
              <a:buClr>
                <a:srgbClr val="31B6FD"/>
              </a:buClr>
            </a:pPr>
            <a:r>
              <a:rPr lang="ru-RU" sz="3200" b="1" dirty="0">
                <a:solidFill>
                  <a:schemeClr val="bg1"/>
                </a:solidFill>
              </a:rPr>
              <a:t>Значимые для отбора характеристики стимула: </a:t>
            </a:r>
            <a:r>
              <a:rPr lang="ru-RU" sz="3200" dirty="0" smtClean="0">
                <a:solidFill>
                  <a:schemeClr val="bg1"/>
                </a:solidFill>
              </a:rPr>
              <a:t>Сходство, </a:t>
            </a:r>
            <a:r>
              <a:rPr lang="ru-RU" sz="3200" dirty="0">
                <a:solidFill>
                  <a:schemeClr val="bg1"/>
                </a:solidFill>
              </a:rPr>
              <a:t>Пространственная близость,  Сенсорная модальность, </a:t>
            </a:r>
            <a:r>
              <a:rPr lang="ru-RU" sz="3200" dirty="0" err="1">
                <a:solidFill>
                  <a:schemeClr val="bg1"/>
                </a:solidFill>
              </a:rPr>
              <a:t>Знакомость</a:t>
            </a:r>
            <a:r>
              <a:rPr lang="ru-RU" sz="3200" dirty="0">
                <a:solidFill>
                  <a:schemeClr val="bg1"/>
                </a:solidFill>
              </a:rPr>
              <a:t>, специфичность к </a:t>
            </a:r>
            <a:r>
              <a:rPr lang="ru-RU" sz="3200" dirty="0" smtClean="0">
                <a:solidFill>
                  <a:schemeClr val="bg1"/>
                </a:solidFill>
              </a:rPr>
              <a:t>контексту (фигура-фон).</a:t>
            </a:r>
          </a:p>
          <a:p>
            <a:pPr marR="50" algn="l">
              <a:spcBef>
                <a:spcPts val="0"/>
              </a:spcBef>
              <a:buClr>
                <a:srgbClr val="31B6FD"/>
              </a:buClr>
            </a:pPr>
            <a:endParaRPr lang="ru-RU" sz="3200" dirty="0">
              <a:solidFill>
                <a:prstClr val="black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8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marR="50" lvl="0" algn="just">
              <a:buClr>
                <a:srgbClr val="31B6FD"/>
              </a:buClr>
            </a:pPr>
            <a:r>
              <a:rPr lang="ru-RU" sz="3300" b="1" dirty="0">
                <a:solidFill>
                  <a:prstClr val="black"/>
                </a:solidFill>
              </a:rPr>
              <a:t>Все перечисленные характеристики внимания представляют функциональное единство, и их разделение является экспериментальным приемом.</a:t>
            </a:r>
            <a:endParaRPr lang="ru-RU" sz="3300" b="1" i="1" dirty="0">
              <a:solidFill>
                <a:prstClr val="black"/>
              </a:solidFill>
            </a:endParaRPr>
          </a:p>
          <a:p>
            <a:pPr marL="274320" marR="50" lvl="0" indent="-274320" algn="just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300" b="1" i="1" dirty="0" smtClean="0">
                <a:solidFill>
                  <a:srgbClr val="FF0000"/>
                </a:solidFill>
              </a:rPr>
              <a:t>ПРОДУКТИВНОСТЬ – ВНИМАНИЯ -это</a:t>
            </a:r>
            <a:endParaRPr lang="ru-RU" sz="3300" b="1" i="1" dirty="0">
              <a:solidFill>
                <a:srgbClr val="FF0000"/>
              </a:solidFill>
            </a:endParaRP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200" b="1" i="1" dirty="0">
                <a:solidFill>
                  <a:srgbClr val="FF0000"/>
                </a:solidFill>
              </a:rPr>
              <a:t>Интегральный показатель эффективности</a:t>
            </a:r>
            <a:r>
              <a:rPr lang="ru-RU" sz="3200" b="1" i="1" dirty="0">
                <a:solidFill>
                  <a:prstClr val="black"/>
                </a:solidFill>
              </a:rPr>
              <a:t> </a:t>
            </a:r>
            <a:r>
              <a:rPr lang="ru-RU" sz="3300" b="1" i="1" dirty="0">
                <a:solidFill>
                  <a:prstClr val="black"/>
                </a:solidFill>
              </a:rPr>
              <a:t>внимания является комплексной характеристикой. Он включает и количественные (скорость), и качественные (точность) параметры</a:t>
            </a:r>
            <a:r>
              <a:rPr lang="ru-RU" sz="3300" b="1" i="1" dirty="0" smtClean="0">
                <a:solidFill>
                  <a:prstClr val="black"/>
                </a:solidFill>
              </a:rPr>
              <a:t>.</a:t>
            </a: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300" i="1" dirty="0" smtClean="0">
                <a:solidFill>
                  <a:prstClr val="black"/>
                </a:solidFill>
              </a:rPr>
              <a:t>В наших экспериментах более всего подходит </a:t>
            </a:r>
            <a:r>
              <a:rPr lang="ru-RU" sz="3300" i="1" dirty="0" smtClean="0">
                <a:solidFill>
                  <a:srgbClr val="FF0000"/>
                </a:solidFill>
              </a:rPr>
              <a:t>показатель переключаемости</a:t>
            </a:r>
            <a:endParaRPr lang="ru-RU" sz="3300" i="1" dirty="0">
              <a:solidFill>
                <a:srgbClr val="FF000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0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  <a:p>
            <a:pPr marR="0" algn="l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91264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2" y="260648"/>
            <a:ext cx="863770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300192" y="3284984"/>
            <a:ext cx="11521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63688" y="4766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КОМПЬЮТЕРНАЯ МЕТАФОРА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700" b="1" dirty="0" smtClean="0">
                <a:solidFill>
                  <a:srgbClr val="FF0000"/>
                </a:solidFill>
              </a:rPr>
              <a:t>Методика «Корректурная проба»</a:t>
            </a:r>
            <a:endParaRPr lang="ru-RU" sz="3700" b="1" dirty="0">
              <a:solidFill>
                <a:srgbClr val="FF0000"/>
              </a:solidFill>
            </a:endParaRP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700" dirty="0">
                <a:solidFill>
                  <a:srgbClr val="073E87"/>
                </a:solidFill>
              </a:rPr>
              <a:t>Методика впервые была предложена французским исследователем </a:t>
            </a: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700" dirty="0">
                <a:solidFill>
                  <a:srgbClr val="073E87"/>
                </a:solidFill>
              </a:rPr>
              <a:t>Б. Бурдоном в 1895 г. для исследования концентрации и устойчивости внимания. </a:t>
            </a: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700" dirty="0">
                <a:solidFill>
                  <a:srgbClr val="073E87"/>
                </a:solidFill>
              </a:rPr>
              <a:t>Методика выявляет колебания внимания испытуемых по отношению к однообразным зрительным раздражителям в условиях длительной перегрузки зрительного анализатора.</a:t>
            </a:r>
            <a:endParaRPr lang="ru-RU" sz="3700" dirty="0">
              <a:solidFill>
                <a:prstClr val="black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7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marL="274320" marR="50" lvl="0" indent="-274320" algn="just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700" b="1" dirty="0">
                <a:solidFill>
                  <a:srgbClr val="FF0000"/>
                </a:solidFill>
              </a:rPr>
              <a:t>Корректурная проба</a:t>
            </a: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700" dirty="0">
                <a:solidFill>
                  <a:prstClr val="black"/>
                </a:solidFill>
              </a:rPr>
              <a:t>В классическом виде - задача найти и отметить определенный знак в ряду других.</a:t>
            </a: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700" dirty="0">
                <a:solidFill>
                  <a:prstClr val="black"/>
                </a:solidFill>
              </a:rPr>
              <a:t>Огромное количество версий, бланковых, компьютерных. Взрослые варианты и для детей. Огромное разнообразие инструкций. Помехи. Возвратные приёмы.</a:t>
            </a: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700" b="1" i="1" dirty="0">
                <a:solidFill>
                  <a:prstClr val="black"/>
                </a:solidFill>
              </a:rPr>
              <a:t>Обеспечивает диагностику основных характеристик внимания.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Классические варианты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6" y="4420622"/>
            <a:ext cx="7597719" cy="1888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" y="2713566"/>
            <a:ext cx="7623774" cy="1456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1" y="1149349"/>
            <a:ext cx="7623775" cy="14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560034" cy="14570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rgbClr val="FF0000"/>
                </a:solidFill>
              </a:rPr>
              <a:t>Примеры детских вариантов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54108"/>
            <a:ext cx="6336704" cy="23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FFC000"/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/>
          </a:bodyPr>
          <a:lstStyle/>
          <a:p>
            <a:pPr marR="50" algn="just"/>
            <a:r>
              <a:rPr lang="ru-RU" sz="4800" b="1" dirty="0">
                <a:solidFill>
                  <a:srgbClr val="FF0000"/>
                </a:solidFill>
              </a:rPr>
              <a:t>Вариант из УДК «Практика».</a:t>
            </a:r>
          </a:p>
          <a:p>
            <a:pPr marR="50" algn="just"/>
            <a:r>
              <a:rPr lang="ru-RU" sz="4000" dirty="0">
                <a:solidFill>
                  <a:schemeClr val="tx1"/>
                </a:solidFill>
              </a:rPr>
              <a:t>Классический буквенный вариант. 6 серий по 1 минуте. В двух первых и в двух последних сериях – 1 буква. </a:t>
            </a:r>
          </a:p>
          <a:p>
            <a:pPr marR="50" algn="just"/>
            <a:r>
              <a:rPr lang="ru-RU" sz="4000" dirty="0">
                <a:solidFill>
                  <a:schemeClr val="tx1"/>
                </a:solidFill>
              </a:rPr>
              <a:t>В 3-ей и 4-ой – 2 буквы.</a:t>
            </a:r>
          </a:p>
          <a:p>
            <a:pPr marR="50" algn="just"/>
            <a:r>
              <a:rPr lang="ru-RU" sz="4000" dirty="0">
                <a:solidFill>
                  <a:schemeClr val="tx1"/>
                </a:solidFill>
              </a:rPr>
              <a:t>В каждой серии – 6 десятисекундных отсечек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8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FFC000"/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1" y="908720"/>
            <a:ext cx="9144000" cy="16097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Итоговая таблица</a:t>
            </a:r>
          </a:p>
          <a:p>
            <a:endParaRPr lang="ru-RU" sz="5400" b="1" dirty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FF0000"/>
                </a:solidFill>
              </a:rPr>
              <a:t>Основные показатели и соотношения</a:t>
            </a:r>
          </a:p>
          <a:p>
            <a:pPr algn="l">
              <a:spcBef>
                <a:spcPts val="0"/>
              </a:spcBef>
            </a:pPr>
            <a:r>
              <a:rPr lang="ru-RU" sz="3200" b="1" dirty="0">
                <a:solidFill>
                  <a:schemeClr val="tx1"/>
                </a:solidFill>
              </a:rPr>
              <a:t>Темп – </a:t>
            </a:r>
            <a:r>
              <a:rPr lang="ru-RU" sz="3200" dirty="0">
                <a:solidFill>
                  <a:schemeClr val="tx1"/>
                </a:solidFill>
              </a:rPr>
              <a:t>количество знаков в ед. времени.</a:t>
            </a:r>
          </a:p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Ошибка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– пропуск или неправильная отметка знака.</a:t>
            </a:r>
            <a:endParaRPr lang="en-US" sz="3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Точность</a:t>
            </a:r>
            <a:r>
              <a:rPr lang="ru-RU" sz="3200" dirty="0">
                <a:solidFill>
                  <a:schemeClr val="tx1"/>
                </a:solidFill>
              </a:rPr>
              <a:t>= ((Темп - </a:t>
            </a:r>
            <a:r>
              <a:rPr lang="en-US" sz="3200" dirty="0">
                <a:solidFill>
                  <a:schemeClr val="tx1"/>
                </a:solidFill>
              </a:rPr>
              <a:t>N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ош</a:t>
            </a:r>
            <a:r>
              <a:rPr lang="ru-RU" sz="3200" dirty="0">
                <a:solidFill>
                  <a:schemeClr val="tx1"/>
                </a:solidFill>
              </a:rPr>
              <a:t>.)/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Темп) * 100%</a:t>
            </a:r>
          </a:p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Продукт</a:t>
            </a:r>
            <a:r>
              <a:rPr lang="ru-RU" sz="3200" b="1" dirty="0">
                <a:solidFill>
                  <a:schemeClr val="tx1"/>
                </a:solidFill>
              </a:rPr>
              <a:t>. </a:t>
            </a:r>
            <a:r>
              <a:rPr lang="ru-RU" sz="3200" dirty="0">
                <a:solidFill>
                  <a:schemeClr val="tx1"/>
                </a:solidFill>
              </a:rPr>
              <a:t>=Темп – </a:t>
            </a:r>
            <a:r>
              <a:rPr lang="en-US" sz="3200" dirty="0">
                <a:solidFill>
                  <a:schemeClr val="tx1"/>
                </a:solidFill>
              </a:rPr>
              <a:t>N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ош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</a:rPr>
              <a:t> = </a:t>
            </a:r>
            <a:r>
              <a:rPr lang="ru-RU" sz="3200" dirty="0">
                <a:solidFill>
                  <a:schemeClr val="tx1"/>
                </a:solidFill>
              </a:rPr>
              <a:t>Темп * Точность</a:t>
            </a: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/>
          </a:bodyPr>
          <a:lstStyle/>
          <a:p>
            <a:pPr marL="274320" marR="50" lvl="0" indent="-274320" algn="just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dirty="0">
                <a:solidFill>
                  <a:prstClr val="black"/>
                </a:solidFill>
                <a:latin typeface="Courier New"/>
              </a:rPr>
              <a:t>Продуктивность </a:t>
            </a:r>
            <a:r>
              <a:rPr lang="ru-RU" sz="2800" b="1" dirty="0">
                <a:solidFill>
                  <a:srgbClr val="FF0000"/>
                </a:solidFill>
                <a:latin typeface="Courier New"/>
              </a:rPr>
              <a:t>(смотреть Указания!)</a:t>
            </a:r>
            <a:endParaRPr lang="ru-RU" sz="2800" b="1" dirty="0">
              <a:solidFill>
                <a:srgbClr val="FF0000"/>
              </a:solidFill>
            </a:endParaRPr>
          </a:p>
          <a:p>
            <a:pPr lvl="0" algn="l">
              <a:buClr>
                <a:srgbClr val="31B6FD"/>
              </a:buClr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№    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10 сек отрезки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     </a:t>
            </a:r>
            <a:r>
              <a:rPr lang="ru-RU" sz="2800" b="1" dirty="0">
                <a:solidFill>
                  <a:srgbClr val="FF0000"/>
                </a:solidFill>
              </a:rPr>
              <a:t>Продукт.</a:t>
            </a:r>
          </a:p>
          <a:p>
            <a:pPr lvl="0" algn="l">
              <a:buClr>
                <a:srgbClr val="31B6FD"/>
              </a:buClr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серии</a:t>
            </a:r>
            <a:r>
              <a:rPr lang="ru-RU" sz="2800" b="1" dirty="0">
                <a:solidFill>
                  <a:srgbClr val="FF0000"/>
                </a:solidFill>
                <a:latin typeface="Courier New"/>
              </a:rPr>
              <a:t>1	2	3	4	5	6   </a:t>
            </a:r>
            <a:r>
              <a:rPr lang="ru-RU" sz="2800" b="1" dirty="0">
                <a:solidFill>
                  <a:srgbClr val="FF0000"/>
                </a:solidFill>
              </a:rPr>
              <a:t>средняя</a:t>
            </a:r>
            <a:endParaRPr lang="ru-RU" sz="2800" b="1" dirty="0">
              <a:solidFill>
                <a:srgbClr val="FF0000"/>
              </a:solidFill>
              <a:latin typeface="Courier New"/>
            </a:endParaRPr>
          </a:p>
          <a:p>
            <a:pPr lvl="0" algn="r">
              <a:buClr>
                <a:srgbClr val="31B6FD"/>
              </a:buClr>
            </a:pPr>
            <a:r>
              <a:rPr lang="ru-RU" sz="2800" b="1" dirty="0">
                <a:solidFill>
                  <a:prstClr val="black"/>
                </a:solidFill>
                <a:latin typeface="Courier New"/>
              </a:rPr>
              <a:t>	</a:t>
            </a:r>
            <a:endParaRPr lang="ru-RU" sz="2800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1</a:t>
            </a:r>
            <a:r>
              <a:rPr lang="ru-RU" sz="2800" b="1" dirty="0">
                <a:solidFill>
                  <a:prstClr val="black"/>
                </a:solidFill>
                <a:latin typeface="Courier New"/>
              </a:rPr>
              <a:t>	22	27	26	22	33	26	</a:t>
            </a:r>
            <a:r>
              <a:rPr lang="ru-RU" sz="2800" b="1" dirty="0">
                <a:solidFill>
                  <a:srgbClr val="FF0000"/>
                </a:solidFill>
              </a:rPr>
              <a:t>Пр1	</a:t>
            </a:r>
            <a:endParaRPr lang="ru-RU" sz="2800" dirty="0">
              <a:solidFill>
                <a:srgbClr val="FF0000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2</a:t>
            </a:r>
            <a:r>
              <a:rPr lang="ru-RU" sz="2800" b="1" dirty="0">
                <a:solidFill>
                  <a:prstClr val="black"/>
                </a:solidFill>
                <a:latin typeface="Courier New"/>
              </a:rPr>
              <a:t>	23	28	26	29	26	29	</a:t>
            </a:r>
            <a:r>
              <a:rPr lang="ru-RU" sz="2800" b="1" dirty="0">
                <a:solidFill>
                  <a:srgbClr val="FF0000"/>
                </a:solidFill>
              </a:rPr>
              <a:t>Пр2	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3</a:t>
            </a:r>
            <a:r>
              <a:rPr lang="ru-RU" sz="2800" b="1" dirty="0">
                <a:solidFill>
                  <a:prstClr val="black"/>
                </a:solidFill>
                <a:latin typeface="Courier New"/>
              </a:rPr>
              <a:t>	16	29	21	27	22	19	</a:t>
            </a:r>
            <a:r>
              <a:rPr lang="ru-RU" sz="2800" b="1" dirty="0">
                <a:solidFill>
                  <a:srgbClr val="FF0000"/>
                </a:solidFill>
              </a:rPr>
              <a:t>Пр3</a:t>
            </a:r>
            <a:r>
              <a:rPr lang="ru-RU" sz="2800" b="1" dirty="0">
                <a:solidFill>
                  <a:prstClr val="black"/>
                </a:solidFill>
              </a:rPr>
              <a:t>	</a:t>
            </a:r>
            <a:endParaRPr lang="ru-RU" sz="2800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4</a:t>
            </a:r>
            <a:r>
              <a:rPr lang="ru-RU" sz="2800" b="1" dirty="0">
                <a:solidFill>
                  <a:prstClr val="black"/>
                </a:solidFill>
                <a:latin typeface="Courier New"/>
              </a:rPr>
              <a:t>	20	21	26	25	22	24	</a:t>
            </a:r>
            <a:r>
              <a:rPr lang="ru-RU" sz="2800" b="1" dirty="0">
                <a:solidFill>
                  <a:srgbClr val="FF0000"/>
                </a:solidFill>
              </a:rPr>
              <a:t>Пр4</a:t>
            </a:r>
            <a:r>
              <a:rPr lang="ru-RU" sz="2800" b="1" dirty="0">
                <a:solidFill>
                  <a:prstClr val="black"/>
                </a:solidFill>
              </a:rPr>
              <a:t>	</a:t>
            </a:r>
            <a:endParaRPr lang="ru-RU" sz="2800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5</a:t>
            </a:r>
            <a:r>
              <a:rPr lang="ru-RU" sz="2800" b="1" dirty="0">
                <a:solidFill>
                  <a:prstClr val="black"/>
                </a:solidFill>
                <a:latin typeface="Courier New"/>
              </a:rPr>
              <a:t>	25	29	9	20	32	24	</a:t>
            </a:r>
            <a:r>
              <a:rPr lang="ru-RU" sz="2800" b="1" dirty="0">
                <a:solidFill>
                  <a:srgbClr val="FF0000"/>
                </a:solidFill>
              </a:rPr>
              <a:t>Пр5</a:t>
            </a:r>
            <a:r>
              <a:rPr lang="ru-RU" sz="2800" b="1" dirty="0">
                <a:solidFill>
                  <a:prstClr val="black"/>
                </a:solidFill>
              </a:rPr>
              <a:t>	</a:t>
            </a:r>
            <a:endParaRPr lang="ru-RU" sz="2800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6</a:t>
            </a:r>
            <a:r>
              <a:rPr lang="ru-RU" sz="2800" b="1" dirty="0">
                <a:solidFill>
                  <a:prstClr val="black"/>
                </a:solidFill>
                <a:latin typeface="Courier New"/>
              </a:rPr>
              <a:t>	24	29	27	29	29	22	</a:t>
            </a:r>
            <a:r>
              <a:rPr lang="ru-RU" sz="2800" b="1" dirty="0">
                <a:solidFill>
                  <a:srgbClr val="FF0000"/>
                </a:solidFill>
              </a:rPr>
              <a:t>Пр6</a:t>
            </a:r>
            <a:r>
              <a:rPr lang="ru-RU" sz="2800" b="1" dirty="0">
                <a:solidFill>
                  <a:prstClr val="black"/>
                </a:solidFill>
              </a:rPr>
              <a:t>	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sz="2800" b="1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i="1" dirty="0" smtClean="0">
                <a:solidFill>
                  <a:prstClr val="black"/>
                </a:solidFill>
              </a:rPr>
              <a:t>Рассчитать: </a:t>
            </a:r>
            <a:endParaRPr lang="ru-RU" sz="2800" i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5733256"/>
            <a:ext cx="1800200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Пр. </a:t>
            </a:r>
            <a:r>
              <a:rPr lang="ru-RU" sz="2800" b="1" dirty="0" err="1" smtClean="0">
                <a:solidFill>
                  <a:srgbClr val="FF0000"/>
                </a:solidFill>
              </a:rPr>
              <a:t>средн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843808" y="3429000"/>
            <a:ext cx="3672408" cy="2736304"/>
          </a:xfrm>
          <a:prstGeom prst="straightConnector1">
            <a:avLst/>
          </a:prstGeom>
          <a:ln w="76200">
            <a:headEnd type="oval" w="lg" len="lg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839605" y="6066874"/>
            <a:ext cx="3532595" cy="174804"/>
          </a:xfrm>
          <a:prstGeom prst="straightConnector1">
            <a:avLst/>
          </a:prstGeom>
          <a:ln w="76200">
            <a:headEnd type="oval" w="lg" len="lg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9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9001000" cy="6813376"/>
          </a:xfrm>
        </p:spPr>
        <p:txBody>
          <a:bodyPr>
            <a:noAutofit/>
          </a:bodyPr>
          <a:lstStyle/>
          <a:p>
            <a:pPr marR="50" lvl="0" algn="l">
              <a:buClr>
                <a:srgbClr val="31B6FD"/>
              </a:buClr>
            </a:pPr>
            <a:r>
              <a:rPr lang="ru-RU" sz="4000" dirty="0">
                <a:solidFill>
                  <a:srgbClr val="FF0000"/>
                </a:solidFill>
              </a:rPr>
              <a:t>Одно из определений: </a:t>
            </a:r>
            <a:r>
              <a:rPr lang="ru-RU" sz="4000" b="1" dirty="0" smtClean="0">
                <a:solidFill>
                  <a:srgbClr val="000000"/>
                </a:solidFill>
              </a:rPr>
              <a:t>Направленность </a:t>
            </a:r>
            <a:r>
              <a:rPr lang="ru-RU" sz="4000" b="1" dirty="0">
                <a:solidFill>
                  <a:srgbClr val="000000"/>
                </a:solidFill>
              </a:rPr>
              <a:t>и сосредоточенность</a:t>
            </a:r>
            <a:r>
              <a:rPr lang="ru-RU" sz="4000" dirty="0">
                <a:solidFill>
                  <a:srgbClr val="000000"/>
                </a:solidFill>
              </a:rPr>
              <a:t> </a:t>
            </a:r>
            <a:r>
              <a:rPr lang="ru-RU" sz="4000" b="1" dirty="0">
                <a:solidFill>
                  <a:srgbClr val="000000"/>
                </a:solidFill>
              </a:rPr>
              <a:t>психической деятельности</a:t>
            </a:r>
            <a:r>
              <a:rPr lang="ru-RU" sz="4000" dirty="0">
                <a:solidFill>
                  <a:srgbClr val="000000"/>
                </a:solidFill>
              </a:rPr>
              <a:t> (</a:t>
            </a:r>
            <a:r>
              <a:rPr lang="ru-RU" sz="3200" dirty="0">
                <a:solidFill>
                  <a:srgbClr val="000000"/>
                </a:solidFill>
              </a:rPr>
              <a:t>Н. Ф. Добрынин</a:t>
            </a:r>
            <a:r>
              <a:rPr lang="ru-RU" sz="4000" dirty="0">
                <a:solidFill>
                  <a:srgbClr val="000000"/>
                </a:solidFill>
              </a:rPr>
              <a:t>). </a:t>
            </a:r>
            <a:endParaRPr lang="ru-RU" sz="4000" dirty="0" smtClean="0">
              <a:solidFill>
                <a:srgbClr val="000000"/>
              </a:solidFill>
            </a:endParaRPr>
          </a:p>
          <a:p>
            <a:pPr marR="50" algn="l">
              <a:buClr>
                <a:srgbClr val="31B6FD"/>
              </a:buClr>
            </a:pPr>
            <a:r>
              <a:rPr lang="ru-RU" sz="3600" dirty="0">
                <a:solidFill>
                  <a:srgbClr val="FF0000"/>
                </a:solidFill>
              </a:rPr>
              <a:t>Сквозное </a:t>
            </a:r>
            <a:r>
              <a:rPr lang="ru-RU" sz="3600" dirty="0" err="1">
                <a:solidFill>
                  <a:srgbClr val="FF0000"/>
                </a:solidFill>
              </a:rPr>
              <a:t>психич</a:t>
            </a:r>
            <a:r>
              <a:rPr lang="ru-RU" sz="3600" dirty="0">
                <a:solidFill>
                  <a:srgbClr val="FF0000"/>
                </a:solidFill>
              </a:rPr>
              <a:t>. явление. </a:t>
            </a:r>
            <a:r>
              <a:rPr lang="ru-RU" sz="3600" dirty="0" smtClean="0">
                <a:solidFill>
                  <a:srgbClr val="FF0000"/>
                </a:solidFill>
              </a:rPr>
              <a:t>Организующее.</a:t>
            </a:r>
          </a:p>
          <a:p>
            <a:pPr marR="50" algn="l">
              <a:buClr>
                <a:srgbClr val="31B6FD"/>
              </a:buClr>
            </a:pPr>
            <a:r>
              <a:rPr lang="ru-RU" sz="3600" u="sng" dirty="0" smtClean="0">
                <a:solidFill>
                  <a:schemeClr val="bg1"/>
                </a:solidFill>
              </a:rPr>
              <a:t>Понимают как:</a:t>
            </a:r>
          </a:p>
          <a:p>
            <a:pPr marL="571500" marR="50" indent="-571500" algn="l"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FF0000"/>
                </a:solidFill>
              </a:rPr>
              <a:t>процесс, </a:t>
            </a: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обеспечивающий разные уровни когнитивной сферы (сенсорное</a:t>
            </a:r>
            <a:r>
              <a:rPr lang="ru-RU" sz="3000" dirty="0">
                <a:solidFill>
                  <a:schemeClr val="bg1"/>
                </a:solidFill>
              </a:rPr>
              <a:t>, перцептивное, </a:t>
            </a:r>
            <a:r>
              <a:rPr lang="ru-RU" sz="3000" dirty="0" smtClean="0">
                <a:solidFill>
                  <a:schemeClr val="bg1"/>
                </a:solidFill>
              </a:rPr>
              <a:t>интеллектуальное («мыслительное» внимание);</a:t>
            </a:r>
          </a:p>
          <a:p>
            <a:pPr marL="571500" marR="50" indent="-571500" algn="l"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FF0000"/>
                </a:solidFill>
              </a:rPr>
              <a:t>состояние</a:t>
            </a: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(например, состояние сосредоточенности), </a:t>
            </a:r>
            <a:endParaRPr lang="ru-RU" sz="3000" dirty="0" smtClean="0">
              <a:solidFill>
                <a:schemeClr val="bg1"/>
              </a:solidFill>
            </a:endParaRPr>
          </a:p>
          <a:p>
            <a:pPr marL="571500" marR="50" indent="-571500" algn="l">
              <a:spcBef>
                <a:spcPts val="6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FF0000"/>
                </a:solidFill>
              </a:rPr>
              <a:t>свойство </a:t>
            </a:r>
            <a:r>
              <a:rPr lang="ru-RU" sz="3000" b="1" dirty="0">
                <a:solidFill>
                  <a:srgbClr val="FF0000"/>
                </a:solidFill>
              </a:rPr>
              <a:t>личности.</a:t>
            </a:r>
            <a:endParaRPr lang="ru-RU" sz="3000" dirty="0">
              <a:solidFill>
                <a:srgbClr val="FF0000"/>
              </a:solidFill>
            </a:endParaRPr>
          </a:p>
          <a:p>
            <a:pPr marR="50" lvl="0" algn="l">
              <a:buClr>
                <a:srgbClr val="31B6FD"/>
              </a:buClr>
            </a:pPr>
            <a:endParaRPr lang="ru-RU" sz="40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400" b="1" u="sng" dirty="0" smtClean="0">
                <a:solidFill>
                  <a:schemeClr val="tx1"/>
                </a:solidFill>
              </a:rPr>
              <a:t>Оценка свойств внимания</a:t>
            </a:r>
          </a:p>
          <a:p>
            <a:pPr>
              <a:spcBef>
                <a:spcPts val="0"/>
              </a:spcBef>
            </a:pPr>
            <a:endParaRPr lang="ru-RU" b="1" u="sng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1. </a:t>
            </a:r>
            <a:r>
              <a:rPr lang="ru-RU" sz="3600" b="1" dirty="0" smtClean="0">
                <a:solidFill>
                  <a:srgbClr val="FF0000"/>
                </a:solidFill>
              </a:rPr>
              <a:t>Переключаемость </a:t>
            </a:r>
            <a:r>
              <a:rPr lang="ru-RU" sz="3600" b="1" dirty="0" smtClean="0">
                <a:solidFill>
                  <a:schemeClr val="tx1"/>
                </a:solidFill>
              </a:rPr>
              <a:t>≈ продуктивность</a:t>
            </a:r>
          </a:p>
          <a:p>
            <a:pPr algn="l">
              <a:spcBef>
                <a:spcPts val="0"/>
              </a:spcBef>
            </a:pPr>
            <a:r>
              <a:rPr lang="ru-RU" sz="3600" b="1" dirty="0" smtClean="0">
                <a:solidFill>
                  <a:schemeClr val="tx1"/>
                </a:solidFill>
              </a:rPr>
              <a:t> 2. </a:t>
            </a:r>
            <a:r>
              <a:rPr lang="ru-RU" sz="3600" b="1" dirty="0" smtClean="0">
                <a:solidFill>
                  <a:srgbClr val="FF0000"/>
                </a:solidFill>
              </a:rPr>
              <a:t>Распределение – </a:t>
            </a:r>
          </a:p>
          <a:p>
            <a:pPr algn="l">
              <a:spcBef>
                <a:spcPts val="0"/>
              </a:spcBef>
            </a:pPr>
            <a:endParaRPr lang="ru-RU" sz="36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36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lvl="0" algn="l">
              <a:buClr>
                <a:srgbClr val="31B6FD"/>
              </a:buClr>
            </a:pPr>
            <a:r>
              <a:rPr lang="ru-RU" sz="4000" b="1" dirty="0" smtClean="0">
                <a:solidFill>
                  <a:prstClr val="black"/>
                </a:solidFill>
              </a:rPr>
              <a:t>3. </a:t>
            </a:r>
            <a:r>
              <a:rPr lang="ru-RU" sz="4000" b="1" dirty="0">
                <a:solidFill>
                  <a:srgbClr val="FF0000"/>
                </a:solidFill>
              </a:rPr>
              <a:t>Утомляемость </a:t>
            </a:r>
            <a:endParaRPr lang="ru-RU" sz="4000" b="1" dirty="0">
              <a:solidFill>
                <a:prstClr val="black"/>
              </a:solidFill>
            </a:endParaRPr>
          </a:p>
          <a:p>
            <a:pPr lvl="0" algn="l">
              <a:buClr>
                <a:srgbClr val="31B6FD"/>
              </a:buClr>
            </a:pPr>
            <a:endParaRPr lang="ru-RU" sz="4000" b="1" dirty="0">
              <a:solidFill>
                <a:prstClr val="black"/>
              </a:solidFill>
            </a:endParaRPr>
          </a:p>
          <a:p>
            <a:pPr lvl="0" algn="l">
              <a:buClr>
                <a:srgbClr val="31B6FD"/>
              </a:buClr>
            </a:pPr>
            <a:endParaRPr lang="ru-RU" sz="4000" b="1" dirty="0">
              <a:solidFill>
                <a:prstClr val="black"/>
              </a:solidFill>
            </a:endParaRPr>
          </a:p>
          <a:p>
            <a:pPr algn="l"/>
            <a:endParaRPr lang="ru-RU" sz="4400" b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" y="2599872"/>
            <a:ext cx="7364606" cy="1658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5013176"/>
            <a:ext cx="367620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908720"/>
            <a:ext cx="45365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55272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</a:rPr>
              <a:t>Устойчивость  </a:t>
            </a:r>
          </a:p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              Уст</a:t>
            </a:r>
            <a:r>
              <a:rPr lang="ru-RU" sz="4000" b="1" dirty="0" smtClean="0">
                <a:solidFill>
                  <a:schemeClr val="tx1"/>
                </a:solidFill>
              </a:rPr>
              <a:t>= </a:t>
            </a:r>
            <a:r>
              <a:rPr lang="ru-RU" sz="4000" b="1" dirty="0" err="1" smtClean="0">
                <a:solidFill>
                  <a:schemeClr val="tx1"/>
                </a:solidFill>
              </a:rPr>
              <a:t>точн</a:t>
            </a:r>
            <a:r>
              <a:rPr lang="ru-RU" sz="4000" b="1" baseline="-25000" dirty="0" err="1" smtClean="0">
                <a:solidFill>
                  <a:schemeClr val="tx1"/>
                </a:solidFill>
              </a:rPr>
              <a:t>мин</a:t>
            </a:r>
            <a:r>
              <a:rPr lang="ru-RU" sz="4000" b="1" dirty="0" smtClean="0">
                <a:solidFill>
                  <a:schemeClr val="tx1"/>
                </a:solidFill>
              </a:rPr>
              <a:t>/ 100 ,</a:t>
            </a:r>
          </a:p>
          <a:p>
            <a:pPr lvl="0" algn="l">
              <a:spcBef>
                <a:spcPts val="0"/>
              </a:spcBef>
              <a:buClr>
                <a:srgbClr val="31B6FD"/>
              </a:buClr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lvl="0" algn="l">
              <a:spcBef>
                <a:spcPts val="0"/>
              </a:spcBef>
              <a:buClr>
                <a:srgbClr val="31B6FD"/>
              </a:buClr>
            </a:pPr>
            <a:r>
              <a:rPr lang="ru-RU" sz="3600" b="1" dirty="0" smtClean="0">
                <a:solidFill>
                  <a:prstClr val="black"/>
                </a:solidFill>
              </a:rPr>
              <a:t>5. </a:t>
            </a:r>
            <a:r>
              <a:rPr lang="ru-RU" sz="3600" b="1" dirty="0">
                <a:solidFill>
                  <a:srgbClr val="FF0000"/>
                </a:solidFill>
              </a:rPr>
              <a:t>Концентрация </a:t>
            </a:r>
          </a:p>
          <a:p>
            <a:pPr lvl="0" algn="l">
              <a:spcBef>
                <a:spcPts val="0"/>
              </a:spcBef>
              <a:buClr>
                <a:srgbClr val="31B6FD"/>
              </a:buClr>
            </a:pPr>
            <a:r>
              <a:rPr lang="ru-RU" sz="4800" b="1" dirty="0">
                <a:solidFill>
                  <a:prstClr val="black"/>
                </a:solidFill>
              </a:rPr>
              <a:t>                      К = </a:t>
            </a:r>
            <a:r>
              <a:rPr lang="ru-RU" sz="4800" b="1" dirty="0" err="1">
                <a:solidFill>
                  <a:prstClr val="black"/>
                </a:solidFill>
              </a:rPr>
              <a:t>Точн</a:t>
            </a:r>
            <a:r>
              <a:rPr lang="ru-RU" sz="4800" b="1" baseline="-25000" dirty="0" err="1">
                <a:solidFill>
                  <a:prstClr val="black"/>
                </a:solidFill>
              </a:rPr>
              <a:t>ср</a:t>
            </a:r>
            <a:r>
              <a:rPr lang="ru-RU" sz="4800" b="1" dirty="0">
                <a:solidFill>
                  <a:prstClr val="black"/>
                </a:solidFill>
              </a:rPr>
              <a:t>/100</a:t>
            </a:r>
            <a:endParaRPr lang="ru-RU" sz="4800" b="1" baseline="-25000" dirty="0">
              <a:solidFill>
                <a:prstClr val="black"/>
              </a:solidFill>
            </a:endParaRPr>
          </a:p>
          <a:p>
            <a:pPr algn="l"/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22" y="3573016"/>
            <a:ext cx="5720069" cy="32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FFC000"/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/>
          </a:bodyPr>
          <a:lstStyle/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600" b="1" dirty="0">
                <a:solidFill>
                  <a:srgbClr val="FF0000"/>
                </a:solidFill>
              </a:rPr>
              <a:t>Эксперимент Струпа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dirty="0">
                <a:solidFill>
                  <a:prstClr val="black"/>
                </a:solidFill>
              </a:rPr>
              <a:t>Данный тест фигурирует с 1935 года как «Золотой стандарт» при изучении внимания и когнитивной сферы . За период 1980-2003 </a:t>
            </a:r>
            <a:r>
              <a:rPr lang="ru-RU" sz="2800" dirty="0" err="1">
                <a:solidFill>
                  <a:prstClr val="black"/>
                </a:solidFill>
              </a:rPr>
              <a:t>г.г</a:t>
            </a:r>
            <a:r>
              <a:rPr lang="ru-RU" sz="2800" dirty="0">
                <a:solidFill>
                  <a:prstClr val="black"/>
                </a:solidFill>
              </a:rPr>
              <a:t>. более 41600 публикаций, посвященных этому методу.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sz="2800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2800" b="1" dirty="0">
                <a:solidFill>
                  <a:srgbClr val="FF0000"/>
                </a:solidFill>
              </a:rPr>
              <a:t>Тест предназначен для диагностики:</a:t>
            </a:r>
          </a:p>
          <a:p>
            <a:pPr marL="514350" lvl="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Помехоустойчивости внимания (явления интерференции), (когнитивного стиля гибкость/ригидность контроля). </a:t>
            </a:r>
          </a:p>
          <a:p>
            <a:pPr marL="514350" lvl="0" indent="-514350" algn="l">
              <a:buClr>
                <a:srgbClr val="FF0000"/>
              </a:buClr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Показателя вербальности (ведущая сигнальная система система)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3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FFC000"/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/>
          </a:bodyPr>
          <a:lstStyle/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200" b="1" dirty="0">
                <a:solidFill>
                  <a:prstClr val="black"/>
                </a:solidFill>
              </a:rPr>
              <a:t>Тест Струпа в своем классическом варианте включал в себя три стимульные карты </a:t>
            </a:r>
            <a:r>
              <a:rPr lang="ru-RU" sz="3200" b="1" dirty="0">
                <a:solidFill>
                  <a:srgbClr val="FF0000"/>
                </a:solidFill>
              </a:rPr>
              <a:t>(у нас 3 серии): </a:t>
            </a:r>
          </a:p>
          <a:p>
            <a:pPr marL="274320" lvl="0" indent="-274320" algn="l">
              <a:buClr>
                <a:srgbClr val="FF0000"/>
              </a:buClr>
              <a:buFont typeface="Times New Roman"/>
              <a:buChar char="1"/>
            </a:pPr>
            <a:r>
              <a:rPr lang="ru-RU" sz="3200" dirty="0">
                <a:solidFill>
                  <a:prstClr val="black"/>
                </a:solidFill>
              </a:rPr>
              <a:t>карту слов, напечатанных черной краской </a:t>
            </a:r>
            <a:r>
              <a:rPr lang="ru-RU" sz="3200" i="1" dirty="0">
                <a:solidFill>
                  <a:prstClr val="black"/>
                </a:solidFill>
              </a:rPr>
              <a:t>(у нас – </a:t>
            </a:r>
            <a:r>
              <a:rPr lang="ru-RU" sz="3200" i="1" dirty="0">
                <a:solidFill>
                  <a:srgbClr val="FF0000"/>
                </a:solidFill>
              </a:rPr>
              <a:t>свой цвет</a:t>
            </a:r>
            <a:r>
              <a:rPr lang="ru-RU" sz="3200" i="1" dirty="0" smtClean="0">
                <a:solidFill>
                  <a:prstClr val="black"/>
                </a:solidFill>
              </a:rPr>
              <a:t>) (</a:t>
            </a:r>
            <a:r>
              <a:rPr lang="ru-RU" sz="3200" i="1" dirty="0" smtClean="0">
                <a:solidFill>
                  <a:srgbClr val="C00000"/>
                </a:solidFill>
              </a:rPr>
              <a:t>красный</a:t>
            </a:r>
            <a:r>
              <a:rPr lang="ru-RU" sz="3200" i="1" dirty="0" smtClean="0">
                <a:solidFill>
                  <a:prstClr val="black"/>
                </a:solidFill>
              </a:rPr>
              <a:t>, </a:t>
            </a:r>
            <a:r>
              <a:rPr lang="ru-RU" sz="3200" i="1" dirty="0" smtClean="0">
                <a:solidFill>
                  <a:srgbClr val="0070C0"/>
                </a:solidFill>
              </a:rPr>
              <a:t>синий</a:t>
            </a:r>
            <a:r>
              <a:rPr lang="ru-RU" sz="3200" i="1" dirty="0" smtClean="0">
                <a:solidFill>
                  <a:prstClr val="black"/>
                </a:solidFill>
              </a:rPr>
              <a:t>);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FF0000"/>
              </a:buClr>
              <a:buFont typeface="Times New Roman"/>
              <a:buChar char="2"/>
            </a:pPr>
            <a:r>
              <a:rPr lang="ru-RU" sz="3200" dirty="0">
                <a:solidFill>
                  <a:prstClr val="black"/>
                </a:solidFill>
              </a:rPr>
              <a:t>карту цветов (они были представлены в форме квадратов </a:t>
            </a:r>
            <a:r>
              <a:rPr lang="ru-RU" sz="3200" i="1" dirty="0">
                <a:solidFill>
                  <a:prstClr val="black"/>
                </a:solidFill>
              </a:rPr>
              <a:t>(у нас - </a:t>
            </a:r>
            <a:r>
              <a:rPr lang="ru-RU" sz="3200" i="1" dirty="0">
                <a:solidFill>
                  <a:srgbClr val="FF0000"/>
                </a:solidFill>
              </a:rPr>
              <a:t>ХХХ</a:t>
            </a:r>
            <a:r>
              <a:rPr lang="ru-RU" sz="3200" i="1" dirty="0">
                <a:solidFill>
                  <a:prstClr val="black"/>
                </a:solidFill>
              </a:rPr>
              <a:t>);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</a:p>
          <a:p>
            <a:pPr marL="274320" lvl="0" indent="-274320" algn="l">
              <a:buClr>
                <a:srgbClr val="FF0000"/>
              </a:buClr>
              <a:buFont typeface="Times New Roman"/>
              <a:buChar char="3"/>
            </a:pPr>
            <a:r>
              <a:rPr lang="ru-RU" sz="3200" dirty="0">
                <a:solidFill>
                  <a:prstClr val="black"/>
                </a:solidFill>
              </a:rPr>
              <a:t>карту слов, напечатанных шрифтом, несоответствующим значениям цветов. </a:t>
            </a:r>
            <a:r>
              <a:rPr lang="ru-RU" sz="3200" i="1" dirty="0" smtClean="0">
                <a:solidFill>
                  <a:prstClr val="black"/>
                </a:solidFill>
              </a:rPr>
              <a:t>(</a:t>
            </a:r>
            <a:r>
              <a:rPr lang="ru-RU" sz="3200" i="1" dirty="0" smtClean="0">
                <a:solidFill>
                  <a:srgbClr val="0070C0"/>
                </a:solidFill>
              </a:rPr>
              <a:t>красный</a:t>
            </a:r>
            <a:r>
              <a:rPr lang="ru-RU" sz="3200" i="1" dirty="0">
                <a:solidFill>
                  <a:prstClr val="black"/>
                </a:solidFill>
              </a:rPr>
              <a:t>, </a:t>
            </a:r>
            <a:r>
              <a:rPr lang="ru-RU" sz="3200" i="1" dirty="0">
                <a:solidFill>
                  <a:srgbClr val="FF0000"/>
                </a:solidFill>
              </a:rPr>
              <a:t>синий</a:t>
            </a:r>
            <a:r>
              <a:rPr lang="ru-RU" sz="3200" i="1" dirty="0">
                <a:solidFill>
                  <a:prstClr val="black"/>
                </a:solidFill>
              </a:rPr>
              <a:t>);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4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FFC000"/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 lnSpcReduction="10000"/>
          </a:bodyPr>
          <a:lstStyle/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600" b="1" dirty="0">
                <a:solidFill>
                  <a:prstClr val="black"/>
                </a:solidFill>
              </a:rPr>
              <a:t>Инструкция испытуемому</a:t>
            </a:r>
            <a:r>
              <a:rPr lang="ru-RU" sz="3600" dirty="0">
                <a:solidFill>
                  <a:prstClr val="black"/>
                </a:solidFill>
              </a:rPr>
              <a:t> состояла в том, чтобы он называл вслух цвета шрифта или читал слова на карте построчно слева направо по возможности быстро и без ошибок. В случае возникновения ошибки испытуемый исправлял ее самостоятельно, если замечал, или после указания экспериментатора.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sz="3600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600" b="1" dirty="0">
                <a:solidFill>
                  <a:srgbClr val="FF0000"/>
                </a:solidFill>
              </a:rPr>
              <a:t>Фиксировалось время выполнения каждой серии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0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FFC000"/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000" b="1" dirty="0">
                <a:solidFill>
                  <a:prstClr val="black"/>
                </a:solidFill>
              </a:rPr>
              <a:t>Итоговая </a:t>
            </a:r>
            <a:r>
              <a:rPr lang="ru-RU" sz="3000" b="1" dirty="0" smtClean="0">
                <a:solidFill>
                  <a:prstClr val="black"/>
                </a:solidFill>
              </a:rPr>
              <a:t>распечатка в системе «Практика»</a:t>
            </a:r>
            <a:endParaRPr lang="ru-RU" sz="3000" b="1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Тест </a:t>
            </a:r>
            <a:r>
              <a:rPr lang="ru-RU" dirty="0" err="1">
                <a:solidFill>
                  <a:prstClr val="black"/>
                </a:solidFill>
                <a:latin typeface="Courier New"/>
              </a:rPr>
              <a:t>Струппа</a:t>
            </a:r>
            <a:endParaRPr lang="ru-RU" dirty="0">
              <a:solidFill>
                <a:prstClr val="black"/>
              </a:solidFill>
              <a:latin typeface="Courier New"/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~~~~~~~~~~~~~~~~~~~~~~~~~~~~~~~~~~~~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dirty="0">
              <a:solidFill>
                <a:prstClr val="black"/>
              </a:solidFill>
              <a:latin typeface="Courier New"/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Дата работы: 01.01.2014 05:27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Время работы общее: 310 с. (5 м. 10 с.)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Время работы чистое: </a:t>
            </a:r>
            <a:r>
              <a:rPr lang="ru-RU" b="1" dirty="0">
                <a:solidFill>
                  <a:srgbClr val="FF0000"/>
                </a:solidFill>
                <a:latin typeface="Courier New"/>
              </a:rPr>
              <a:t>266 с.</a:t>
            </a:r>
            <a:r>
              <a:rPr lang="ru-RU" dirty="0">
                <a:solidFill>
                  <a:prstClr val="black"/>
                </a:solidFill>
                <a:latin typeface="Courier New"/>
              </a:rPr>
              <a:t> (4 м. 26 с.)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Отчет о работе: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Условия эксперимента    |  </a:t>
            </a:r>
            <a:r>
              <a:rPr lang="ru-RU" dirty="0" err="1">
                <a:solidFill>
                  <a:prstClr val="black"/>
                </a:solidFill>
                <a:latin typeface="Courier New"/>
              </a:rPr>
              <a:t>Время,м</a:t>
            </a:r>
            <a:r>
              <a:rPr lang="ru-RU" dirty="0">
                <a:solidFill>
                  <a:prstClr val="black"/>
                </a:solidFill>
                <a:latin typeface="Courier New"/>
              </a:rPr>
              <a:t> | Ошибки |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------------------------+----------+--------+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Цвет соотв. тексту,T1   |     </a:t>
            </a:r>
            <a:r>
              <a:rPr lang="ru-RU" b="1" dirty="0">
                <a:solidFill>
                  <a:srgbClr val="FF0000"/>
                </a:solidFill>
                <a:latin typeface="Courier New"/>
              </a:rPr>
              <a:t>1:31 </a:t>
            </a:r>
            <a:r>
              <a:rPr lang="ru-RU" dirty="0">
                <a:solidFill>
                  <a:prstClr val="black"/>
                </a:solidFill>
                <a:latin typeface="Courier New"/>
              </a:rPr>
              <a:t>|     0  |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------------------------+-----</a:t>
            </a:r>
            <a:r>
              <a:rPr lang="ru-RU" b="1" dirty="0">
                <a:solidFill>
                  <a:prstClr val="black"/>
                </a:solidFill>
                <a:latin typeface="Courier New"/>
              </a:rPr>
              <a:t>-----</a:t>
            </a:r>
            <a:r>
              <a:rPr lang="ru-RU" dirty="0">
                <a:solidFill>
                  <a:prstClr val="black"/>
                </a:solidFill>
                <a:latin typeface="Courier New"/>
              </a:rPr>
              <a:t>+--------+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Цвет без текста,T2      |     </a:t>
            </a:r>
            <a:r>
              <a:rPr lang="ru-RU" b="1" dirty="0">
                <a:solidFill>
                  <a:srgbClr val="FF0000"/>
                </a:solidFill>
                <a:latin typeface="Courier New"/>
              </a:rPr>
              <a:t>1:25 </a:t>
            </a:r>
            <a:r>
              <a:rPr lang="ru-RU" dirty="0">
                <a:solidFill>
                  <a:prstClr val="black"/>
                </a:solidFill>
                <a:latin typeface="Courier New"/>
              </a:rPr>
              <a:t>|     3  |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------------------------+-----</a:t>
            </a:r>
            <a:r>
              <a:rPr lang="ru-RU" b="1" dirty="0">
                <a:solidFill>
                  <a:prstClr val="black"/>
                </a:solidFill>
                <a:latin typeface="Courier New"/>
              </a:rPr>
              <a:t>-----</a:t>
            </a:r>
            <a:r>
              <a:rPr lang="ru-RU" dirty="0">
                <a:solidFill>
                  <a:prstClr val="black"/>
                </a:solidFill>
                <a:latin typeface="Courier New"/>
              </a:rPr>
              <a:t>+--------+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Цвет не соотв. тексту,T3|     </a:t>
            </a:r>
            <a:r>
              <a:rPr lang="ru-RU" b="1" dirty="0">
                <a:solidFill>
                  <a:srgbClr val="FF0000"/>
                </a:solidFill>
                <a:latin typeface="Courier New"/>
              </a:rPr>
              <a:t>1:30 </a:t>
            </a:r>
            <a:r>
              <a:rPr lang="ru-RU" dirty="0">
                <a:solidFill>
                  <a:prstClr val="black"/>
                </a:solidFill>
                <a:latin typeface="Courier New"/>
              </a:rPr>
              <a:t>|     1  |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dirty="0">
                <a:solidFill>
                  <a:prstClr val="black"/>
                </a:solidFill>
                <a:latin typeface="Courier New"/>
              </a:rPr>
              <a:t>------------------------+----------+--------+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b="1" dirty="0">
                <a:solidFill>
                  <a:srgbClr val="FF0000"/>
                </a:solidFill>
                <a:latin typeface="Courier New"/>
              </a:rPr>
              <a:t>Коэффициент интерференции T3 - T2 = 0:5 м.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b="1" dirty="0">
                <a:solidFill>
                  <a:srgbClr val="FF0000"/>
                </a:solidFill>
                <a:latin typeface="Courier New"/>
              </a:rPr>
              <a:t>Показатель вербальности </a:t>
            </a:r>
            <a:r>
              <a:rPr lang="en-US" b="1" dirty="0">
                <a:solidFill>
                  <a:srgbClr val="FF0000"/>
                </a:solidFill>
                <a:latin typeface="Courier New"/>
              </a:rPr>
              <a:t>T2/T1 = 0,93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200" b="1" dirty="0">
                <a:solidFill>
                  <a:srgbClr val="FF0000"/>
                </a:solidFill>
                <a:latin typeface="Courier New"/>
              </a:rPr>
              <a:t>(минуты в секунды перевести!)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0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FFC000"/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/>
          </a:bodyPr>
          <a:lstStyle/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200" dirty="0">
                <a:solidFill>
                  <a:prstClr val="black"/>
                </a:solidFill>
              </a:rPr>
              <a:t>Противоречия между информацией, поступающей по вербальному и невербальному каналам приводит к увеличению Т3 по отношению к Т2. 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200" dirty="0">
                <a:solidFill>
                  <a:prstClr val="black"/>
                </a:solidFill>
              </a:rPr>
              <a:t>Чем больше различия, - тем ниже </a:t>
            </a:r>
            <a:r>
              <a:rPr lang="ru-RU" sz="3200" dirty="0">
                <a:solidFill>
                  <a:srgbClr val="FF0000"/>
                </a:solidFill>
              </a:rPr>
              <a:t>помехоустойчивость /избирательность</a:t>
            </a:r>
            <a:r>
              <a:rPr lang="ru-RU" sz="3200" dirty="0">
                <a:solidFill>
                  <a:prstClr val="black"/>
                </a:solidFill>
              </a:rPr>
              <a:t> внимания, тем выше </a:t>
            </a:r>
            <a:r>
              <a:rPr lang="ru-RU" sz="3200" dirty="0">
                <a:solidFill>
                  <a:srgbClr val="FF0000"/>
                </a:solidFill>
              </a:rPr>
              <a:t>ригидность.</a:t>
            </a: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sz="3200" dirty="0">
              <a:solidFill>
                <a:prstClr val="black"/>
              </a:solidFill>
            </a:endParaRPr>
          </a:p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200" dirty="0">
                <a:solidFill>
                  <a:prstClr val="black"/>
                </a:solidFill>
              </a:rPr>
              <a:t>Отношение T2/T1 – относительная легкость восприятия </a:t>
            </a:r>
            <a:r>
              <a:rPr lang="ru-RU" sz="3200" dirty="0" smtClean="0">
                <a:solidFill>
                  <a:srgbClr val="FF0000"/>
                </a:solidFill>
              </a:rPr>
              <a:t>вербальных </a:t>
            </a:r>
            <a:r>
              <a:rPr lang="ru-RU" sz="3200" dirty="0">
                <a:solidFill>
                  <a:srgbClr val="FF0000"/>
                </a:solidFill>
              </a:rPr>
              <a:t>сигналов </a:t>
            </a:r>
            <a:r>
              <a:rPr lang="ru-RU" sz="3200" dirty="0">
                <a:solidFill>
                  <a:prstClr val="black"/>
                </a:solidFill>
              </a:rPr>
              <a:t>к </a:t>
            </a:r>
            <a:r>
              <a:rPr lang="ru-RU" sz="3200" smtClean="0">
                <a:solidFill>
                  <a:prstClr val="black"/>
                </a:solidFill>
              </a:rPr>
              <a:t>НЕвербальным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(</a:t>
            </a:r>
            <a:r>
              <a:rPr lang="ru-RU" sz="3200" dirty="0">
                <a:solidFill>
                  <a:srgbClr val="FF0000"/>
                </a:solidFill>
              </a:rPr>
              <a:t>1 или 2 сигнальная система</a:t>
            </a:r>
            <a:r>
              <a:rPr lang="ru-RU" sz="3200" dirty="0">
                <a:solidFill>
                  <a:prstClr val="black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3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820472" cy="6597352"/>
          </a:xfrm>
        </p:spPr>
        <p:txBody>
          <a:bodyPr>
            <a:noAutofit/>
          </a:bodyPr>
          <a:lstStyle/>
          <a:p>
            <a:pPr marL="27432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4000" b="1" dirty="0" smtClean="0">
                <a:solidFill>
                  <a:srgbClr val="FF0000"/>
                </a:solidFill>
              </a:rPr>
              <a:t>Методика Числовые </a:t>
            </a:r>
            <a:r>
              <a:rPr lang="ru-RU" sz="4000" b="1" dirty="0">
                <a:solidFill>
                  <a:srgbClr val="FF0000"/>
                </a:solidFill>
              </a:rPr>
              <a:t>Таблицы</a:t>
            </a:r>
          </a:p>
          <a:p>
            <a:pPr algn="l">
              <a:tabLst>
                <a:tab pos="480060" algn="l"/>
                <a:tab pos="1973580" algn="l"/>
                <a:tab pos="3489960" algn="l"/>
              </a:tabLst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EffectonStudio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(раздел Внимание) выполнить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1)	Методику «Красное и чёрное»  2)Методику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«Таблицы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Шульте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4000" lvl="1" indent="-285750" algn="l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tabLst>
                <a:tab pos="480060" algn="l"/>
                <a:tab pos="1973580" algn="l"/>
                <a:tab pos="348996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Зафиксировать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таблице время работы (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КРТ_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_сек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и процент ошибок (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КРТ_ош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_%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для методики «Красное и чёрное».</a:t>
            </a:r>
          </a:p>
          <a:p>
            <a:pPr marL="144000" lvl="1" indent="-285750">
              <a:spcAft>
                <a:spcPts val="0"/>
              </a:spcAft>
              <a:buFont typeface="+mj-lt"/>
              <a:buAutoNum type="arabicPeriod"/>
              <a:tabLst>
                <a:tab pos="480060" algn="l"/>
                <a:tab pos="1973580" algn="l"/>
                <a:tab pos="3489960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Рассчитать (с точностью до 3-х знаков после запятой) продуктивность внимания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к_ч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по формуле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44000" lvl="1" indent="-285750">
              <a:spcAft>
                <a:spcPts val="0"/>
              </a:spcAft>
              <a:buFont typeface="+mj-lt"/>
              <a:buAutoNum type="arabicPeriod"/>
              <a:tabLst>
                <a:tab pos="480060" algn="l"/>
                <a:tab pos="1973580" algn="l"/>
                <a:tab pos="3489960" algn="l"/>
              </a:tabLst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80060" algn="l"/>
                <a:tab pos="1973580" algn="l"/>
                <a:tab pos="3489960" algn="l"/>
              </a:tabLst>
            </a:pPr>
            <a:endParaRPr lang="ru-RU" sz="25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80060" algn="l"/>
                <a:tab pos="1973580" algn="l"/>
                <a:tab pos="3489960" algn="l"/>
              </a:tabLst>
            </a:pPr>
            <a:r>
              <a:rPr lang="ru-RU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КЧ_ош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_% 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 виде десятичной</a:t>
            </a:r>
            <a:r>
              <a:rPr lang="ru-RU" sz="25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дроби);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80060" algn="l"/>
                <a:tab pos="1973580" algn="l"/>
                <a:tab pos="3489960" algn="l"/>
              </a:tabLst>
            </a:pPr>
            <a:r>
              <a:rPr lang="ru-RU" sz="2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записать в таблицу</a:t>
            </a:r>
            <a:r>
              <a:rPr lang="ru-RU" sz="25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5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tabLst>
                <a:tab pos="480060" algn="l"/>
                <a:tab pos="1973580" algn="l"/>
                <a:tab pos="3489960" algn="l"/>
              </a:tabLst>
            </a:pPr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 характеризует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объём и переключаемость внимания.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80060" algn="l"/>
                <a:tab pos="1973580" algn="l"/>
                <a:tab pos="348996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933056"/>
            <a:ext cx="13033447" cy="4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748464" cy="6408712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Зафиксировать в таблице среднее время работы по методике «Таблицы </a:t>
            </a:r>
            <a:r>
              <a:rPr lang="ru-RU" sz="2800" dirty="0" err="1">
                <a:solidFill>
                  <a:schemeClr val="bg1"/>
                </a:solidFill>
              </a:rPr>
              <a:t>Шульте</a:t>
            </a:r>
            <a:r>
              <a:rPr lang="ru-RU" sz="2800" dirty="0">
                <a:solidFill>
                  <a:schemeClr val="bg1"/>
                </a:solidFill>
              </a:rPr>
              <a:t>» (t </a:t>
            </a:r>
            <a:r>
              <a:rPr lang="ru-RU" sz="2800" dirty="0" err="1">
                <a:solidFill>
                  <a:schemeClr val="bg1"/>
                </a:solidFill>
              </a:rPr>
              <a:t>Шульте</a:t>
            </a:r>
            <a:r>
              <a:rPr lang="ru-RU" sz="2800" dirty="0">
                <a:solidFill>
                  <a:schemeClr val="bg1"/>
                </a:solidFill>
              </a:rPr>
              <a:t>).</a:t>
            </a:r>
          </a:p>
          <a:p>
            <a:pPr algn="l"/>
            <a:r>
              <a:rPr lang="ru-RU" sz="2800" dirty="0">
                <a:solidFill>
                  <a:schemeClr val="bg1"/>
                </a:solidFill>
              </a:rPr>
              <a:t>Рассчитать (с точностью до 3-х знаков после запятой) показатель распределения внимания (П </a:t>
            </a:r>
            <a:r>
              <a:rPr lang="ru-RU" sz="2800" dirty="0" err="1">
                <a:solidFill>
                  <a:schemeClr val="bg1"/>
                </a:solidFill>
              </a:rPr>
              <a:t>распр_вн</a:t>
            </a:r>
            <a:r>
              <a:rPr lang="ru-RU" sz="2800" dirty="0">
                <a:solidFill>
                  <a:schemeClr val="bg1"/>
                </a:solidFill>
              </a:rPr>
              <a:t>) по формуле  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результат </a:t>
            </a:r>
            <a:r>
              <a:rPr lang="ru-RU" sz="2800" dirty="0">
                <a:solidFill>
                  <a:schemeClr val="bg1"/>
                </a:solidFill>
              </a:rPr>
              <a:t>записать в таблицу.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Этот </a:t>
            </a:r>
            <a:r>
              <a:rPr lang="ru-RU" sz="2800" dirty="0">
                <a:solidFill>
                  <a:srgbClr val="FF0000"/>
                </a:solidFill>
              </a:rPr>
              <a:t>параметр близок к характеристике распределения внимания в корректурной пробе. </a:t>
            </a:r>
            <a:r>
              <a:rPr lang="ru-RU" sz="2800" dirty="0">
                <a:solidFill>
                  <a:schemeClr val="bg1"/>
                </a:solidFill>
              </a:rPr>
              <a:t>Коэффициент </a:t>
            </a:r>
            <a:r>
              <a:rPr lang="ru-RU" sz="2800" dirty="0">
                <a:solidFill>
                  <a:srgbClr val="FF0000"/>
                </a:solidFill>
              </a:rPr>
              <a:t>2</a:t>
            </a:r>
            <a:r>
              <a:rPr lang="ru-RU" sz="2800" dirty="0">
                <a:solidFill>
                  <a:schemeClr val="bg1"/>
                </a:solidFill>
              </a:rPr>
              <a:t> необходим, поскольку объём таблицы </a:t>
            </a:r>
            <a:r>
              <a:rPr lang="ru-RU" sz="2800" dirty="0" err="1">
                <a:solidFill>
                  <a:schemeClr val="bg1"/>
                </a:solidFill>
              </a:rPr>
              <a:t>Шульте</a:t>
            </a:r>
            <a:r>
              <a:rPr lang="ru-RU" sz="2800" dirty="0">
                <a:solidFill>
                  <a:schemeClr val="bg1"/>
                </a:solidFill>
              </a:rPr>
              <a:t> в 2 раза меньше объёма красно-чёрной таблицы.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41637"/>
            <a:ext cx="57340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marR="50" lvl="0" algn="l">
              <a:buClr>
                <a:srgbClr val="31B6FD"/>
              </a:buClr>
            </a:pPr>
            <a:endParaRPr lang="ru-RU" sz="40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6000" dirty="0" smtClean="0">
                <a:solidFill>
                  <a:srgbClr val="FF0000"/>
                </a:solidFill>
              </a:rPr>
              <a:t>Одна из классификаций: </a:t>
            </a:r>
            <a:endParaRPr lang="ru-RU" sz="6000" dirty="0">
              <a:solidFill>
                <a:srgbClr val="FF0000"/>
              </a:solidFill>
            </a:endParaRPr>
          </a:p>
          <a:p>
            <a:pPr marL="274320" lvl="0" indent="-274320" algn="just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prstClr val="black"/>
                </a:solidFill>
              </a:rPr>
              <a:t>Непроизвольное </a:t>
            </a:r>
            <a:r>
              <a:rPr lang="ru-RU" sz="3600" dirty="0">
                <a:solidFill>
                  <a:prstClr val="black"/>
                </a:solidFill>
              </a:rPr>
              <a:t>(</a:t>
            </a:r>
            <a:r>
              <a:rPr lang="ru-RU" sz="3300" dirty="0" smtClean="0">
                <a:solidFill>
                  <a:prstClr val="black"/>
                </a:solidFill>
              </a:rPr>
              <a:t>ориентировочный </a:t>
            </a:r>
            <a:r>
              <a:rPr lang="ru-RU" sz="3300" dirty="0">
                <a:solidFill>
                  <a:prstClr val="black"/>
                </a:solidFill>
              </a:rPr>
              <a:t>рефлекс)</a:t>
            </a:r>
          </a:p>
          <a:p>
            <a:pPr marL="274320" lvl="0" indent="-274320" algn="just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prstClr val="black"/>
                </a:solidFill>
              </a:rPr>
              <a:t>Произвольное</a:t>
            </a:r>
            <a:endParaRPr lang="ru-RU" sz="6000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6000" dirty="0" err="1" smtClean="0">
                <a:solidFill>
                  <a:prstClr val="black"/>
                </a:solidFill>
              </a:rPr>
              <a:t>Послепроизвольное</a:t>
            </a:r>
            <a:r>
              <a:rPr lang="ru-RU" sz="6000" dirty="0" smtClean="0">
                <a:solidFill>
                  <a:prstClr val="black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(</a:t>
            </a:r>
            <a:r>
              <a:rPr lang="ru-RU" sz="3200" dirty="0" smtClean="0">
                <a:solidFill>
                  <a:prstClr val="black"/>
                </a:solidFill>
              </a:rPr>
              <a:t>поглощение  психики текущей деятельностью,  </a:t>
            </a:r>
            <a:r>
              <a:rPr lang="ru-RU" sz="3200" dirty="0">
                <a:solidFill>
                  <a:prstClr val="black"/>
                </a:solidFill>
              </a:rPr>
              <a:t>не требует волевых усилий).</a:t>
            </a:r>
          </a:p>
        </p:txBody>
      </p:sp>
    </p:spTree>
    <p:extLst>
      <p:ext uri="{BB962C8B-B14F-4D97-AF65-F5344CB8AC3E}">
        <p14:creationId xmlns:p14="http://schemas.microsoft.com/office/powerpoint/2010/main" val="20613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marR="50" lvl="0" algn="l">
              <a:buClr>
                <a:srgbClr val="31B6FD"/>
              </a:buClr>
            </a:pPr>
            <a:endParaRPr lang="ru-RU" sz="40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46855"/>
            <a:ext cx="8568952" cy="660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ct val="20000"/>
              </a:spcBef>
              <a:buClr>
                <a:srgbClr val="FF0000"/>
              </a:buClr>
              <a:buSzPct val="100000"/>
            </a:pPr>
            <a:r>
              <a:rPr lang="ru-RU" sz="5400" b="1" dirty="0" smtClean="0">
                <a:solidFill>
                  <a:srgbClr val="FF0000"/>
                </a:solidFill>
              </a:rPr>
              <a:t>Характеристики </a:t>
            </a:r>
            <a:r>
              <a:rPr lang="ru-RU" sz="2400" b="1" dirty="0" smtClean="0">
                <a:solidFill>
                  <a:srgbClr val="FFFF00"/>
                </a:solidFill>
              </a:rPr>
              <a:t>(употребляют)</a:t>
            </a:r>
            <a:r>
              <a:rPr lang="ru-RU" sz="5400" b="1" dirty="0" smtClean="0">
                <a:solidFill>
                  <a:srgbClr val="FF0000"/>
                </a:solidFill>
              </a:rPr>
              <a:t>:</a:t>
            </a:r>
            <a:endParaRPr lang="ru-RU" sz="5400" dirty="0">
              <a:solidFill>
                <a:srgbClr val="FF0000"/>
              </a:solidFill>
            </a:endParaRPr>
          </a:p>
          <a:p>
            <a:pPr marL="274320" lvl="3" indent="-274320">
              <a:spcBef>
                <a:spcPts val="300"/>
              </a:spcBef>
              <a:buClr>
                <a:srgbClr val="FF0000"/>
              </a:buClr>
              <a:buSzPct val="100000"/>
              <a:buFont typeface="Symbol"/>
              <a:buChar char="·"/>
            </a:pPr>
            <a:r>
              <a:rPr lang="ru-RU" sz="4400" b="1" dirty="0" smtClean="0">
                <a:solidFill>
                  <a:prstClr val="black"/>
                </a:solidFill>
              </a:rPr>
              <a:t>переключаемость </a:t>
            </a:r>
          </a:p>
          <a:p>
            <a:pPr marL="274320" lvl="3" indent="-274320">
              <a:spcBef>
                <a:spcPts val="300"/>
              </a:spcBef>
              <a:buClr>
                <a:srgbClr val="FF0000"/>
              </a:buClr>
              <a:buSzPct val="100000"/>
              <a:buFont typeface="Symbol"/>
              <a:buChar char="·"/>
            </a:pPr>
            <a:r>
              <a:rPr lang="ru-RU" sz="4400" b="1" dirty="0" err="1" smtClean="0">
                <a:solidFill>
                  <a:prstClr val="black"/>
                </a:solidFill>
              </a:rPr>
              <a:t>распределяемость</a:t>
            </a:r>
            <a:endParaRPr lang="ru-RU" sz="4400" b="1" dirty="0">
              <a:solidFill>
                <a:prstClr val="black"/>
              </a:solidFill>
            </a:endParaRPr>
          </a:p>
          <a:p>
            <a:pPr marL="274320" lvl="3" indent="-274320">
              <a:spcBef>
                <a:spcPts val="300"/>
              </a:spcBef>
              <a:buClr>
                <a:srgbClr val="FF0000"/>
              </a:buClr>
              <a:buSzPct val="100000"/>
              <a:buFont typeface="Symbol"/>
              <a:buChar char="·"/>
            </a:pPr>
            <a:r>
              <a:rPr lang="ru-RU" sz="4400" b="1" dirty="0" smtClean="0">
                <a:solidFill>
                  <a:prstClr val="black"/>
                </a:solidFill>
              </a:rPr>
              <a:t>устойчивость</a:t>
            </a:r>
            <a:endParaRPr lang="ru-RU" sz="4400" b="1" dirty="0">
              <a:solidFill>
                <a:prstClr val="black"/>
              </a:solidFill>
            </a:endParaRPr>
          </a:p>
          <a:p>
            <a:pPr marL="274320" lvl="3" indent="-274320">
              <a:spcBef>
                <a:spcPts val="300"/>
              </a:spcBef>
              <a:buClr>
                <a:srgbClr val="FF0000"/>
              </a:buClr>
              <a:buSzPct val="100000"/>
              <a:buFont typeface="Symbol"/>
              <a:buChar char="·"/>
            </a:pPr>
            <a:r>
              <a:rPr lang="ru-RU" sz="4400" b="1" dirty="0" smtClean="0">
                <a:solidFill>
                  <a:prstClr val="black"/>
                </a:solidFill>
              </a:rPr>
              <a:t>концентрация</a:t>
            </a:r>
            <a:endParaRPr lang="ru-RU" sz="4400" b="1" dirty="0">
              <a:solidFill>
                <a:prstClr val="black"/>
              </a:solidFill>
            </a:endParaRPr>
          </a:p>
          <a:p>
            <a:pPr marL="274320" lvl="3" indent="-274320">
              <a:spcBef>
                <a:spcPts val="300"/>
              </a:spcBef>
              <a:buClr>
                <a:srgbClr val="FF0000"/>
              </a:buClr>
              <a:buSzPct val="100000"/>
              <a:buFont typeface="Symbol"/>
              <a:buChar char="·"/>
            </a:pPr>
            <a:r>
              <a:rPr lang="ru-RU" sz="4400" b="1" dirty="0" smtClean="0">
                <a:solidFill>
                  <a:prstClr val="black"/>
                </a:solidFill>
              </a:rPr>
              <a:t>объем </a:t>
            </a:r>
            <a:endParaRPr lang="ru-RU" sz="4400" b="1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300"/>
              </a:spcBef>
              <a:buClr>
                <a:srgbClr val="FF0000"/>
              </a:buClr>
              <a:buSzPct val="100000"/>
              <a:buFont typeface="Symbol"/>
              <a:buChar char="·"/>
            </a:pPr>
            <a:r>
              <a:rPr lang="ru-RU" sz="4400" b="1" dirty="0">
                <a:solidFill>
                  <a:prstClr val="black"/>
                </a:solidFill>
              </a:rPr>
              <a:t>избирательность</a:t>
            </a:r>
            <a:r>
              <a:rPr lang="en-US" sz="4400" b="1" dirty="0">
                <a:solidFill>
                  <a:prstClr val="black"/>
                </a:solidFill>
              </a:rPr>
              <a:t> (</a:t>
            </a:r>
            <a:r>
              <a:rPr lang="ru-RU" sz="4400" b="1" dirty="0">
                <a:solidFill>
                  <a:prstClr val="black"/>
                </a:solidFill>
              </a:rPr>
              <a:t>помехоустойчивость</a:t>
            </a:r>
            <a:r>
              <a:rPr lang="ru-RU" sz="4400" b="1" dirty="0" smtClean="0">
                <a:solidFill>
                  <a:prstClr val="black"/>
                </a:solidFill>
              </a:rPr>
              <a:t>)</a:t>
            </a:r>
          </a:p>
          <a:p>
            <a:pPr marL="274320" lvl="0" indent="-274320">
              <a:spcBef>
                <a:spcPts val="300"/>
              </a:spcBef>
              <a:buClr>
                <a:srgbClr val="FF0000"/>
              </a:buClr>
              <a:buSzPct val="100000"/>
              <a:buFont typeface="Symbol"/>
              <a:buChar char="·"/>
            </a:pPr>
            <a:r>
              <a:rPr lang="ru-RU" sz="4400" b="1" dirty="0" smtClean="0">
                <a:solidFill>
                  <a:prstClr val="black"/>
                </a:solidFill>
              </a:rPr>
              <a:t>утомляемость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4400" b="1" dirty="0" smtClean="0">
                <a:solidFill>
                  <a:srgbClr val="FF0000"/>
                </a:solidFill>
              </a:rPr>
              <a:t>Переключение </a:t>
            </a:r>
            <a:r>
              <a:rPr lang="ru-RU" sz="4400" b="1" dirty="0">
                <a:solidFill>
                  <a:srgbClr val="FF0000"/>
                </a:solidFill>
              </a:rPr>
              <a:t>внимания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- перемещение его направленности с </a:t>
            </a:r>
            <a:r>
              <a:rPr lang="ru-RU" sz="3600" dirty="0">
                <a:solidFill>
                  <a:srgbClr val="FF0000"/>
                </a:solidFill>
              </a:rPr>
              <a:t>одного объекта на другой.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endParaRPr lang="ru-RU" sz="3600" dirty="0" smtClean="0">
              <a:solidFill>
                <a:prstClr val="black"/>
              </a:solidFill>
            </a:endParaRPr>
          </a:p>
          <a:p>
            <a:pPr marL="274320" marR="50" lvl="0" indent="-274320" algn="l">
              <a:buClr>
                <a:srgbClr val="31B6FD"/>
              </a:buClr>
              <a:buFont typeface="Symbol" pitchFamily="18" charset="2"/>
              <a:buChar char=""/>
            </a:pPr>
            <a:r>
              <a:rPr lang="ru-RU" sz="3600" dirty="0" smtClean="0">
                <a:solidFill>
                  <a:prstClr val="black"/>
                </a:solidFill>
              </a:rPr>
              <a:t>Легкость </a:t>
            </a:r>
            <a:r>
              <a:rPr lang="ru-RU" sz="3600" dirty="0">
                <a:solidFill>
                  <a:prstClr val="black"/>
                </a:solidFill>
              </a:rPr>
              <a:t>или трудность переключения внимания обусловливается свойствами нервной системы (подвижностью</a:t>
            </a:r>
            <a:r>
              <a:rPr lang="ru-RU" sz="3600" dirty="0" smtClean="0">
                <a:solidFill>
                  <a:prstClr val="black"/>
                </a:solidFill>
              </a:rPr>
              <a:t>). </a:t>
            </a:r>
            <a:r>
              <a:rPr lang="ru-RU" sz="3600" i="1" dirty="0" smtClean="0">
                <a:solidFill>
                  <a:prstClr val="black"/>
                </a:solidFill>
              </a:rPr>
              <a:t>Подвижные переключаются легче.</a:t>
            </a:r>
            <a:endParaRPr lang="ru-RU" sz="3600" b="1" i="1" dirty="0">
              <a:solidFill>
                <a:prstClr val="black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4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marR="50" lvl="0" algn="l">
              <a:buClr>
                <a:srgbClr val="31B6FD"/>
              </a:buClr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R="50" lvl="0" algn="l">
              <a:buClr>
                <a:srgbClr val="31B6FD"/>
              </a:buClr>
            </a:pPr>
            <a:r>
              <a:rPr lang="ru-RU" sz="4000" b="1" dirty="0" smtClean="0">
                <a:solidFill>
                  <a:srgbClr val="FF0000"/>
                </a:solidFill>
              </a:rPr>
              <a:t>Распределение </a:t>
            </a:r>
            <a:r>
              <a:rPr lang="ru-RU" sz="4000" b="1" dirty="0">
                <a:solidFill>
                  <a:srgbClr val="FF0000"/>
                </a:solidFill>
              </a:rPr>
              <a:t>внимания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свидетельствует о возможности направлять и сосредоточивать внимание на нескольких </a:t>
            </a:r>
            <a:r>
              <a:rPr lang="ru-RU" sz="3600" dirty="0" smtClean="0">
                <a:solidFill>
                  <a:prstClr val="black"/>
                </a:solidFill>
              </a:rPr>
              <a:t>разных объектах (элементах целого)</a:t>
            </a:r>
          </a:p>
          <a:p>
            <a:pPr marR="50" lvl="0" algn="l">
              <a:buClr>
                <a:srgbClr val="31B6FD"/>
              </a:buClr>
            </a:pP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одномоментно или последовательно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???. – спорный вопрос</a:t>
            </a:r>
          </a:p>
          <a:p>
            <a:pPr marR="50" lvl="0" algn="l">
              <a:buClr>
                <a:srgbClr val="31B6FD"/>
              </a:buClr>
            </a:pPr>
            <a:r>
              <a:rPr lang="ru-RU" sz="3200" i="1" dirty="0" smtClean="0">
                <a:solidFill>
                  <a:srgbClr val="FF0000"/>
                </a:solidFill>
              </a:rPr>
              <a:t>Проблема формирования целостных структур, - насколько сложными они могут быть, как быстро формируются, насколько устойчивы</a:t>
            </a:r>
            <a:endParaRPr lang="ru-RU" sz="3200" i="1" dirty="0">
              <a:solidFill>
                <a:srgbClr val="FF000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858000"/>
          </a:xfrm>
        </p:spPr>
        <p:txBody>
          <a:bodyPr>
            <a:noAutofit/>
          </a:bodyPr>
          <a:lstStyle/>
          <a:p>
            <a:pPr marR="50" lvl="0" algn="l">
              <a:buClr>
                <a:srgbClr val="31B6FD"/>
              </a:buClr>
            </a:pPr>
            <a:r>
              <a:rPr lang="ru-RU" sz="4800" b="1" dirty="0" smtClean="0">
                <a:solidFill>
                  <a:srgbClr val="FF0000"/>
                </a:solidFill>
              </a:rPr>
              <a:t>Устойчивость </a:t>
            </a:r>
            <a:r>
              <a:rPr lang="ru-RU" sz="4800" b="1" dirty="0">
                <a:solidFill>
                  <a:srgbClr val="FF0000"/>
                </a:solidFill>
              </a:rPr>
              <a:t>внимания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— это способность сохранять сосредоточенность на объекте </a:t>
            </a:r>
            <a:r>
              <a:rPr lang="ru-RU" sz="3600" dirty="0" smtClean="0">
                <a:solidFill>
                  <a:prstClr val="black"/>
                </a:solidFill>
              </a:rPr>
              <a:t>внимания. </a:t>
            </a:r>
          </a:p>
          <a:p>
            <a:pPr marR="50" lvl="0" algn="l">
              <a:buClr>
                <a:srgbClr val="31B6FD"/>
              </a:buClr>
            </a:pPr>
            <a:r>
              <a:rPr lang="ru-RU" sz="3600" dirty="0" smtClean="0">
                <a:solidFill>
                  <a:prstClr val="black"/>
                </a:solidFill>
              </a:rPr>
              <a:t>В значительной степени проявляется непроизвольно. </a:t>
            </a:r>
          </a:p>
          <a:p>
            <a:pPr marR="50" lvl="0" algn="l">
              <a:buClr>
                <a:srgbClr val="31B6FD"/>
              </a:buClr>
            </a:pPr>
            <a:r>
              <a:rPr lang="ru-RU" sz="3600" dirty="0" smtClean="0">
                <a:solidFill>
                  <a:prstClr val="black"/>
                </a:solidFill>
              </a:rPr>
              <a:t>Коррелирует </a:t>
            </a:r>
            <a:r>
              <a:rPr lang="ru-RU" sz="3600" dirty="0">
                <a:solidFill>
                  <a:prstClr val="black"/>
                </a:solidFill>
              </a:rPr>
              <a:t>силой НС</a:t>
            </a:r>
            <a:r>
              <a:rPr lang="ru-RU" sz="3600" dirty="0" smtClean="0">
                <a:solidFill>
                  <a:prstClr val="black"/>
                </a:solidFill>
              </a:rPr>
              <a:t>.  (утомляемостью)</a:t>
            </a:r>
          </a:p>
          <a:p>
            <a:pPr marR="50" lvl="0" algn="l">
              <a:spcBef>
                <a:spcPts val="600"/>
              </a:spcBef>
              <a:buClr>
                <a:srgbClr val="31B6FD"/>
              </a:buClr>
            </a:pPr>
            <a:r>
              <a:rPr lang="ru-RU" sz="3200" i="1" dirty="0" smtClean="0">
                <a:solidFill>
                  <a:srgbClr val="C00000"/>
                </a:solidFill>
              </a:rPr>
              <a:t>Непроизвольное отвлечение каждые 10-15 мин.</a:t>
            </a:r>
          </a:p>
          <a:p>
            <a:pPr marR="50" lvl="0" algn="l">
              <a:spcBef>
                <a:spcPts val="600"/>
              </a:spcBef>
              <a:buClr>
                <a:srgbClr val="31B6FD"/>
              </a:buClr>
            </a:pPr>
            <a:r>
              <a:rPr lang="ru-RU" sz="3200" dirty="0" smtClean="0">
                <a:solidFill>
                  <a:prstClr val="black"/>
                </a:solidFill>
              </a:rPr>
              <a:t>Оценку устойчивости внимания </a:t>
            </a:r>
            <a:r>
              <a:rPr lang="ru-RU" sz="3200" dirty="0">
                <a:solidFill>
                  <a:prstClr val="black"/>
                </a:solidFill>
              </a:rPr>
              <a:t>производят </a:t>
            </a:r>
            <a:r>
              <a:rPr lang="ru-RU" sz="3200" dirty="0" smtClean="0">
                <a:solidFill>
                  <a:srgbClr val="FF0000"/>
                </a:solidFill>
              </a:rPr>
              <a:t>по пиковому нарастанию ошибок в условиях монотонной деятельности.</a:t>
            </a:r>
            <a:endParaRPr lang="ru-RU" sz="3200" dirty="0">
              <a:solidFill>
                <a:srgbClr val="FF0000"/>
              </a:solidFill>
            </a:endParaRPr>
          </a:p>
          <a:p>
            <a:pPr marR="50" lvl="0" algn="l">
              <a:buClr>
                <a:srgbClr val="31B6FD"/>
              </a:buClr>
            </a:pPr>
            <a:endParaRPr lang="ru-RU" sz="3600" dirty="0" smtClean="0">
              <a:solidFill>
                <a:prstClr val="black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6858000"/>
          </a:xfrm>
        </p:spPr>
        <p:txBody>
          <a:bodyPr>
            <a:noAutofit/>
          </a:bodyPr>
          <a:lstStyle/>
          <a:p>
            <a:pPr marR="50" lvl="0" algn="l">
              <a:spcBef>
                <a:spcPts val="600"/>
              </a:spcBef>
              <a:buClr>
                <a:srgbClr val="31B6FD"/>
              </a:buClr>
            </a:pPr>
            <a:r>
              <a:rPr lang="ru-RU" sz="4800" b="1" dirty="0" smtClean="0">
                <a:solidFill>
                  <a:srgbClr val="FF0000"/>
                </a:solidFill>
              </a:rPr>
              <a:t>Концентрация </a:t>
            </a:r>
            <a:r>
              <a:rPr lang="ru-RU" sz="4800" b="1" dirty="0">
                <a:solidFill>
                  <a:srgbClr val="FF0000"/>
                </a:solidFill>
              </a:rPr>
              <a:t>внимания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определяет способность </a:t>
            </a:r>
            <a:r>
              <a:rPr lang="ru-RU" sz="3200" dirty="0">
                <a:solidFill>
                  <a:prstClr val="black"/>
                </a:solidFill>
              </a:rPr>
              <a:t>субъекта сохранять </a:t>
            </a:r>
            <a:r>
              <a:rPr lang="ru-RU" sz="3200" dirty="0">
                <a:solidFill>
                  <a:srgbClr val="FF0000"/>
                </a:solidFill>
              </a:rPr>
              <a:t>сосредоточенность на объекте </a:t>
            </a:r>
            <a:r>
              <a:rPr lang="ru-RU" sz="3200" dirty="0" smtClean="0">
                <a:solidFill>
                  <a:srgbClr val="FF0000"/>
                </a:solidFill>
              </a:rPr>
              <a:t>длительное время, в том числе, при </a:t>
            </a:r>
            <a:r>
              <a:rPr lang="ru-RU" sz="3200" dirty="0">
                <a:solidFill>
                  <a:srgbClr val="FF0000"/>
                </a:solidFill>
              </a:rPr>
              <a:t>наличии помех. 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R="50" algn="l">
              <a:spcBef>
                <a:spcPts val="600"/>
              </a:spcBef>
              <a:buClr>
                <a:srgbClr val="31B6FD"/>
              </a:buClr>
            </a:pPr>
            <a:r>
              <a:rPr lang="ru-RU" sz="3200" dirty="0" smtClean="0">
                <a:solidFill>
                  <a:schemeClr val="bg1"/>
                </a:solidFill>
              </a:rPr>
              <a:t>В значительной степени подвержена произвольному регулированию </a:t>
            </a:r>
            <a:r>
              <a:rPr lang="ru-RU" sz="3200" b="1" dirty="0" smtClean="0">
                <a:solidFill>
                  <a:schemeClr val="bg1"/>
                </a:solidFill>
              </a:rPr>
              <a:t>и зависит от мотивации</a:t>
            </a:r>
            <a:r>
              <a:rPr lang="ru-RU" sz="3200" dirty="0" smtClean="0">
                <a:solidFill>
                  <a:schemeClr val="bg1"/>
                </a:solidFill>
              </a:rPr>
              <a:t> и степени </a:t>
            </a:r>
            <a:r>
              <a:rPr lang="ru-RU" sz="3200" dirty="0">
                <a:solidFill>
                  <a:schemeClr val="bg1"/>
                </a:solidFill>
              </a:rPr>
              <a:t>экстравертированности </a:t>
            </a:r>
            <a:r>
              <a:rPr lang="ru-RU" sz="3200" dirty="0" smtClean="0">
                <a:solidFill>
                  <a:schemeClr val="bg1"/>
                </a:solidFill>
              </a:rPr>
              <a:t>субъекта. Коррелирует с устойчивостью.</a:t>
            </a:r>
            <a:endParaRPr lang="ru-RU" sz="3200" dirty="0">
              <a:solidFill>
                <a:schemeClr val="bg1"/>
              </a:solidFill>
            </a:endParaRPr>
          </a:p>
          <a:p>
            <a:pPr marR="50" lvl="0" algn="l">
              <a:spcBef>
                <a:spcPts val="600"/>
              </a:spcBef>
              <a:buClr>
                <a:srgbClr val="31B6FD"/>
              </a:buClr>
            </a:pPr>
            <a:r>
              <a:rPr lang="ru-RU" sz="3200" dirty="0" smtClean="0">
                <a:solidFill>
                  <a:prstClr val="black"/>
                </a:solidFill>
              </a:rPr>
              <a:t>Оценку </a:t>
            </a:r>
            <a:r>
              <a:rPr lang="ru-RU" sz="3200" dirty="0">
                <a:solidFill>
                  <a:prstClr val="black"/>
                </a:solidFill>
              </a:rPr>
              <a:t>концентрации внимания производят </a:t>
            </a:r>
            <a:r>
              <a:rPr lang="ru-RU" sz="3200" dirty="0">
                <a:solidFill>
                  <a:srgbClr val="FF0000"/>
                </a:solidFill>
              </a:rPr>
              <a:t>по </a:t>
            </a:r>
            <a:r>
              <a:rPr lang="ru-RU" sz="3200" dirty="0" smtClean="0">
                <a:solidFill>
                  <a:srgbClr val="FF0000"/>
                </a:solidFill>
              </a:rPr>
              <a:t>количеству ошибок за определенный отрезок времени и интенсивности </a:t>
            </a:r>
            <a:r>
              <a:rPr lang="ru-RU" sz="3200" dirty="0">
                <a:solidFill>
                  <a:srgbClr val="FF0000"/>
                </a:solidFill>
              </a:rPr>
              <a:t>помех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pPr marR="50" lvl="0" algn="l">
              <a:spcBef>
                <a:spcPts val="600"/>
              </a:spcBef>
              <a:buClr>
                <a:srgbClr val="31B6FD"/>
              </a:buClr>
            </a:pPr>
            <a:endParaRPr lang="ru-RU" sz="3200" dirty="0">
              <a:solidFill>
                <a:prstClr val="black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Объем </a:t>
            </a:r>
            <a:r>
              <a:rPr lang="ru-RU" sz="4000" b="1" dirty="0">
                <a:solidFill>
                  <a:srgbClr val="FF0000"/>
                </a:solidFill>
              </a:rPr>
              <a:t>внимания </a:t>
            </a:r>
            <a:r>
              <a:rPr lang="ru-RU" sz="3600" dirty="0">
                <a:solidFill>
                  <a:prstClr val="black"/>
                </a:solidFill>
              </a:rPr>
              <a:t>- объем информации, на котором может сосредоточиться сознание субъекта с тем, </a:t>
            </a:r>
            <a:r>
              <a:rPr lang="ru-RU" sz="3600" b="1" i="1" dirty="0">
                <a:solidFill>
                  <a:srgbClr val="FF0000"/>
                </a:solidFill>
              </a:rPr>
              <a:t>чтобы оперировать этой информацией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  <a:r>
              <a:rPr lang="ru-RU" sz="2800" dirty="0">
                <a:solidFill>
                  <a:prstClr val="black"/>
                </a:solidFill>
              </a:rPr>
              <a:t>(Характеристика, близкая к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динамическому</a:t>
            </a:r>
            <a:r>
              <a:rPr lang="ru-RU" sz="2800" dirty="0">
                <a:solidFill>
                  <a:prstClr val="black"/>
                </a:solidFill>
              </a:rPr>
              <a:t> объему </a:t>
            </a:r>
            <a:r>
              <a:rPr lang="ru-RU" sz="2800" dirty="0" smtClean="0">
                <a:solidFill>
                  <a:prstClr val="black"/>
                </a:solidFill>
              </a:rPr>
              <a:t>кратковременной памяти</a:t>
            </a:r>
            <a:r>
              <a:rPr lang="ru-RU" sz="2800" dirty="0">
                <a:solidFill>
                  <a:prstClr val="black"/>
                </a:solidFill>
              </a:rPr>
              <a:t>).  </a:t>
            </a:r>
            <a:endParaRPr lang="ru-RU" sz="2800" dirty="0" smtClean="0">
              <a:solidFill>
                <a:prstClr val="black"/>
              </a:solidFill>
            </a:endParaRPr>
          </a:p>
          <a:p>
            <a:pPr>
              <a:spcBef>
                <a:spcPts val="1800"/>
              </a:spcBef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элементов; далее – структурирование</a:t>
            </a:r>
            <a:r>
              <a:rPr lang="ru-RU" sz="36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>
                <a:solidFill>
                  <a:prstClr val="black"/>
                </a:solidFill>
              </a:rPr>
              <a:t>Произвольная регуляция объема </a:t>
            </a:r>
            <a:r>
              <a:rPr lang="ru-RU" sz="3600" dirty="0" smtClean="0">
                <a:solidFill>
                  <a:prstClr val="black"/>
                </a:solidFill>
              </a:rPr>
              <a:t>внимания (КП) </a:t>
            </a:r>
            <a:r>
              <a:rPr lang="ru-RU" sz="3600" dirty="0">
                <a:solidFill>
                  <a:prstClr val="black"/>
                </a:solidFill>
              </a:rPr>
              <a:t>при разрозненных </a:t>
            </a:r>
            <a:r>
              <a:rPr lang="ru-RU" sz="3600" dirty="0" smtClean="0">
                <a:solidFill>
                  <a:prstClr val="black"/>
                </a:solidFill>
              </a:rPr>
              <a:t>(неструктурированных) стимулах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_пси">
  <a:themeElements>
    <a:clrScheme name="Другая 2">
      <a:dk1>
        <a:sysClr val="windowText" lastClr="000000"/>
      </a:dk1>
      <a:lt1>
        <a:srgbClr val="000000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938</TotalTime>
  <Words>1038</Words>
  <Application>Microsoft Office PowerPoint</Application>
  <PresentationFormat>Экран (4:3)</PresentationFormat>
  <Paragraphs>160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Times New Roman</vt:lpstr>
      <vt:lpstr>Орг_пси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Владимир</cp:lastModifiedBy>
  <cp:revision>64</cp:revision>
  <dcterms:created xsi:type="dcterms:W3CDTF">2014-03-31T15:53:11Z</dcterms:created>
  <dcterms:modified xsi:type="dcterms:W3CDTF">2023-03-07T06:58:04Z</dcterms:modified>
</cp:coreProperties>
</file>