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6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86" autoAdjust="0"/>
  </p:normalViewPr>
  <p:slideViewPr>
    <p:cSldViewPr>
      <p:cViewPr varScale="1">
        <p:scale>
          <a:sx n="97" d="100"/>
          <a:sy n="97" d="100"/>
        </p:scale>
        <p:origin x="-131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605B68-E465-4985-BA19-4187DECCDEF4}" type="datetimeFigureOut">
              <a:rPr lang="ru-RU" smtClean="0"/>
              <a:t>22.10.2022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9D92A0-48E6-42F6-A74C-6A2FB0715B8E}" type="slidenum">
              <a:rPr lang="ru-RU" smtClean="0"/>
              <a:t>‹#›</a:t>
            </a:fld>
            <a:endParaRPr lang="ru-RU"/>
          </a:p>
        </p:txBody>
      </p:sp>
    </p:spTree>
    <p:extLst>
      <p:ext uri="{BB962C8B-B14F-4D97-AF65-F5344CB8AC3E}">
        <p14:creationId xmlns:p14="http://schemas.microsoft.com/office/powerpoint/2010/main" val="2992805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EA95C93-6C4C-45E5-9F76-7524C95E9E4C}" type="slidenum">
              <a:rPr lang="ru-RU" smtClean="0"/>
              <a:t>2</a:t>
            </a:fld>
            <a:endParaRPr lang="ru-RU"/>
          </a:p>
        </p:txBody>
      </p:sp>
    </p:spTree>
    <p:extLst>
      <p:ext uri="{BB962C8B-B14F-4D97-AF65-F5344CB8AC3E}">
        <p14:creationId xmlns:p14="http://schemas.microsoft.com/office/powerpoint/2010/main" val="1579654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EA95C93-6C4C-45E5-9F76-7524C95E9E4C}" type="slidenum">
              <a:rPr lang="ru-RU" smtClean="0"/>
              <a:t>13</a:t>
            </a:fld>
            <a:endParaRPr lang="ru-RU"/>
          </a:p>
        </p:txBody>
      </p:sp>
    </p:spTree>
    <p:extLst>
      <p:ext uri="{BB962C8B-B14F-4D97-AF65-F5344CB8AC3E}">
        <p14:creationId xmlns:p14="http://schemas.microsoft.com/office/powerpoint/2010/main" val="3533334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EA95C93-6C4C-45E5-9F76-7524C95E9E4C}" type="slidenum">
              <a:rPr lang="ru-RU" smtClean="0"/>
              <a:t>22</a:t>
            </a:fld>
            <a:endParaRPr lang="ru-RU"/>
          </a:p>
        </p:txBody>
      </p:sp>
    </p:spTree>
    <p:extLst>
      <p:ext uri="{BB962C8B-B14F-4D97-AF65-F5344CB8AC3E}">
        <p14:creationId xmlns:p14="http://schemas.microsoft.com/office/powerpoint/2010/main" val="1810097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7777282-76C7-4289-B6F4-327001F382BE}" type="datetimeFigureOut">
              <a:rPr lang="ru-RU" smtClean="0"/>
              <a:t>22.10.2022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1A4DE65-3C37-45AC-B560-5BF8EDB763E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7777282-76C7-4289-B6F4-327001F382BE}" type="datetimeFigureOut">
              <a:rPr lang="ru-RU" smtClean="0"/>
              <a:t>22.10.2022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1A4DE65-3C37-45AC-B560-5BF8EDB763E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7777282-76C7-4289-B6F4-327001F382BE}" type="datetimeFigureOut">
              <a:rPr lang="ru-RU" smtClean="0"/>
              <a:t>22.10.2022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1A4DE65-3C37-45AC-B560-5BF8EDB763E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7777282-76C7-4289-B6F4-327001F382BE}" type="datetimeFigureOut">
              <a:rPr lang="ru-RU" smtClean="0"/>
              <a:t>22.10.2022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1A4DE65-3C37-45AC-B560-5BF8EDB763E0}" type="slidenum">
              <a:rPr lang="ru-RU" smtClean="0"/>
              <a:t>‹#›</a:t>
            </a:fld>
            <a:endParaRPr lang="ru-RU"/>
          </a:p>
        </p:txBody>
      </p:sp>
      <p:sp>
        <p:nvSpPr>
          <p:cNvPr id="13" name="TextBox 12"/>
          <p:cNvSpPr txBox="1"/>
          <p:nvPr/>
        </p:nvSpPr>
        <p:spPr>
          <a:xfrm>
            <a:off x="751116" y="75416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18169" y="299357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7777282-76C7-4289-B6F4-327001F382BE}" type="datetimeFigureOut">
              <a:rPr lang="ru-RU" smtClean="0"/>
              <a:t>22.10.2022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1A4DE65-3C37-45AC-B560-5BF8EDB763E0}" type="slidenum">
              <a:rPr lang="ru-RU" smtClean="0"/>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B7777282-76C7-4289-B6F4-327001F382BE}" type="datetimeFigureOut">
              <a:rPr lang="ru-RU" smtClean="0"/>
              <a:t>22.10.2022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1A4DE65-3C37-45AC-B560-5BF8EDB763E0}" type="slidenum">
              <a:rPr lang="ru-RU" smtClean="0"/>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B7777282-76C7-4289-B6F4-327001F382BE}" type="datetimeFigureOut">
              <a:rPr lang="ru-RU" smtClean="0"/>
              <a:t>22.10.2022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1A4DE65-3C37-45AC-B560-5BF8EDB763E0}" type="slidenum">
              <a:rPr lang="ru-RU" smtClean="0"/>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7777282-76C7-4289-B6F4-327001F382BE}" type="datetimeFigureOut">
              <a:rPr lang="ru-RU" smtClean="0"/>
              <a:t>22.10.2022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1A4DE65-3C37-45AC-B560-5BF8EDB763E0}" type="slidenum">
              <a:rPr lang="ru-RU" smtClean="0"/>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7777282-76C7-4289-B6F4-327001F382BE}" type="datetimeFigureOut">
              <a:rPr lang="ru-RU" smtClean="0"/>
              <a:t>22.10.2022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1A4DE65-3C37-45AC-B560-5BF8EDB763E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7777282-76C7-4289-B6F4-327001F382BE}" type="datetimeFigureOut">
              <a:rPr lang="ru-RU" smtClean="0"/>
              <a:t>22.10.2022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1A4DE65-3C37-45AC-B560-5BF8EDB763E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7777282-76C7-4289-B6F4-327001F382BE}" type="datetimeFigureOut">
              <a:rPr lang="ru-RU" smtClean="0"/>
              <a:t>22.10.2022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1A4DE65-3C37-45AC-B560-5BF8EDB763E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7777282-76C7-4289-B6F4-327001F382BE}" type="datetimeFigureOut">
              <a:rPr lang="ru-RU" smtClean="0"/>
              <a:t>22.10.2022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1A4DE65-3C37-45AC-B560-5BF8EDB763E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685331" y="3051013"/>
            <a:ext cx="3829520"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4629150" y="3051013"/>
            <a:ext cx="3829051"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7777282-76C7-4289-B6F4-327001F382BE}" type="datetimeFigureOut">
              <a:rPr lang="ru-RU" smtClean="0"/>
              <a:t>22.10.2022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1A4DE65-3C37-45AC-B560-5BF8EDB763E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7777282-76C7-4289-B6F4-327001F382BE}" type="datetimeFigureOut">
              <a:rPr lang="ru-RU" smtClean="0"/>
              <a:t>22.10.2022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1A4DE65-3C37-45AC-B560-5BF8EDB763E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B7777282-76C7-4289-B6F4-327001F382BE}" type="datetimeFigureOut">
              <a:rPr lang="ru-RU" smtClean="0"/>
              <a:t>22.10.2022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1A4DE65-3C37-45AC-B560-5BF8EDB763E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ru-RU" smtClean="0"/>
              <a:t>Образец заголовка</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7777282-76C7-4289-B6F4-327001F382BE}" type="datetimeFigureOut">
              <a:rPr lang="ru-RU" smtClean="0"/>
              <a:t>22.10.2022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1A4DE65-3C37-45AC-B560-5BF8EDB763E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7777282-76C7-4289-B6F4-327001F382BE}" type="datetimeFigureOut">
              <a:rPr lang="ru-RU" smtClean="0"/>
              <a:t>22.10.2022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1A4DE65-3C37-45AC-B560-5BF8EDB763E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B7777282-76C7-4289-B6F4-327001F382BE}" type="datetimeFigureOut">
              <a:rPr lang="ru-RU" smtClean="0"/>
              <a:t>22.10.2022</a:t>
            </a:fld>
            <a:endParaRPr lang="ru-RU"/>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A1A4DE65-3C37-45AC-B560-5BF8EDB763E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5.wdp"/><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a:spLocks noGrp="1"/>
          </p:cNvSpPr>
          <p:nvPr>
            <p:ph type="subTitle" idx="1"/>
          </p:nvPr>
        </p:nvSpPr>
        <p:spPr>
          <a:xfrm>
            <a:off x="1313259" y="2996952"/>
            <a:ext cx="6517482" cy="1224136"/>
          </a:xfrm>
        </p:spPr>
        <p:txBody>
          <a:bodyPr>
            <a:normAutofit/>
          </a:bodyPr>
          <a:lstStyle/>
          <a:p>
            <a:r>
              <a:rPr lang="en-US" sz="4400" b="1" dirty="0" err="1" smtClean="0">
                <a:solidFill>
                  <a:srgbClr val="FF0000"/>
                </a:solidFill>
                <a:latin typeface="Arial" panose="020B0604020202020204" pitchFamily="34" charset="0"/>
                <a:cs typeface="Arial" panose="020B0604020202020204" pitchFamily="34" charset="0"/>
              </a:rPr>
              <a:t>Argentometry</a:t>
            </a:r>
            <a:endParaRPr lang="ru-RU" sz="4400" b="1" dirty="0" smtClean="0">
              <a:solidFill>
                <a:srgbClr val="FF0000"/>
              </a:solidFill>
              <a:latin typeface="Arial" panose="020B0604020202020204" pitchFamily="34" charset="0"/>
              <a:cs typeface="Arial" panose="020B0604020202020204" pitchFamily="34" charset="0"/>
            </a:endParaRPr>
          </a:p>
        </p:txBody>
      </p:sp>
      <p:sp>
        <p:nvSpPr>
          <p:cNvPr id="7" name="Заголовок 1"/>
          <p:cNvSpPr txBox="1">
            <a:spLocks/>
          </p:cNvSpPr>
          <p:nvPr/>
        </p:nvSpPr>
        <p:spPr>
          <a:xfrm>
            <a:off x="1313259" y="836712"/>
            <a:ext cx="6517482" cy="8640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en-US" sz="2800" b="1" cap="none" smtClean="0">
                <a:solidFill>
                  <a:srgbClr val="1D52A7"/>
                </a:solidFill>
                <a:latin typeface="Arial" panose="020B0604020202020204" pitchFamily="34" charset="0"/>
                <a:cs typeface="Arial" panose="020B0604020202020204" pitchFamily="34" charset="0"/>
              </a:rPr>
              <a:t>«General pharmaceutical chemistry »</a:t>
            </a:r>
            <a:endParaRPr lang="ru-RU" sz="2800" dirty="0"/>
          </a:p>
        </p:txBody>
      </p:sp>
      <p:sp>
        <p:nvSpPr>
          <p:cNvPr id="8" name="TextBox 7"/>
          <p:cNvSpPr txBox="1"/>
          <p:nvPr/>
        </p:nvSpPr>
        <p:spPr>
          <a:xfrm>
            <a:off x="1691680" y="5939988"/>
            <a:ext cx="5760640" cy="369332"/>
          </a:xfrm>
          <a:prstGeom prst="rect">
            <a:avLst/>
          </a:prstGeom>
          <a:noFill/>
        </p:spPr>
        <p:txBody>
          <a:bodyPr wrap="square" rtlCol="0">
            <a:spAutoFit/>
          </a:bodyPr>
          <a:lstStyle/>
          <a:p>
            <a:pPr algn="ctr"/>
            <a:r>
              <a:rPr lang="en-US" dirty="0" smtClean="0">
                <a:solidFill>
                  <a:srgbClr val="1D52A7"/>
                </a:solidFill>
              </a:rPr>
              <a:t>Associate Professor </a:t>
            </a:r>
            <a:r>
              <a:rPr lang="en-US" dirty="0" err="1" smtClean="0">
                <a:solidFill>
                  <a:srgbClr val="1D52A7"/>
                </a:solidFill>
              </a:rPr>
              <a:t>Gureeva</a:t>
            </a:r>
            <a:r>
              <a:rPr lang="en-US" dirty="0" smtClean="0">
                <a:solidFill>
                  <a:srgbClr val="1D52A7"/>
                </a:solidFill>
              </a:rPr>
              <a:t> E.S.</a:t>
            </a:r>
            <a:endParaRPr lang="ru-RU" dirty="0">
              <a:solidFill>
                <a:srgbClr val="1D52A7"/>
              </a:solidFill>
            </a:endParaRPr>
          </a:p>
        </p:txBody>
      </p:sp>
    </p:spTree>
    <p:extLst>
      <p:ext uri="{BB962C8B-B14F-4D97-AF65-F5344CB8AC3E}">
        <p14:creationId xmlns:p14="http://schemas.microsoft.com/office/powerpoint/2010/main" val="13165515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Номер слайда 5"/>
          <p:cNvSpPr>
            <a:spLocks noGrp="1"/>
          </p:cNvSpPr>
          <p:nvPr>
            <p:ph type="sldNum" sz="quarter" idx="12"/>
          </p:nvPr>
        </p:nvSpPr>
        <p:spPr>
          <a:xfrm>
            <a:off x="8535343" y="6448251"/>
            <a:ext cx="573161" cy="365125"/>
          </a:xfrm>
        </p:spPr>
        <p:txBody>
          <a:bodyPr/>
          <a:lstStyle/>
          <a:p>
            <a:fld id="{DAAB7534-8022-4A29-AC89-4E7C3A81EA3A}" type="slidenum">
              <a:rPr lang="ru-RU" smtClean="0"/>
              <a:t>10</a:t>
            </a:fld>
            <a:endParaRPr lang="ru-RU" dirty="0"/>
          </a:p>
        </p:txBody>
      </p:sp>
      <p:sp>
        <p:nvSpPr>
          <p:cNvPr id="9" name="Прямоугольник 8"/>
          <p:cNvSpPr/>
          <p:nvPr/>
        </p:nvSpPr>
        <p:spPr>
          <a:xfrm>
            <a:off x="251520" y="1844824"/>
            <a:ext cx="5400600" cy="4601260"/>
          </a:xfrm>
          <a:prstGeom prst="rect">
            <a:avLst/>
          </a:prstGeom>
        </p:spPr>
        <p:txBody>
          <a:bodyPr wrap="square">
            <a:spAutoFit/>
          </a:bodyPr>
          <a:lstStyle/>
          <a:p>
            <a:pPr algn="just"/>
            <a:r>
              <a:rPr lang="en-US" sz="2200" dirty="0"/>
              <a:t>The Mohr method is applicable for the determination of chlorides and bromides, including pharmaceuticals, which include chloride and bromide ions</a:t>
            </a:r>
            <a:r>
              <a:rPr lang="en-US" sz="2200" dirty="0" smtClean="0"/>
              <a:t>.</a:t>
            </a:r>
            <a:endParaRPr lang="ru-RU" sz="2200" dirty="0" smtClean="0"/>
          </a:p>
          <a:p>
            <a:endParaRPr lang="ru-RU" dirty="0" smtClean="0"/>
          </a:p>
          <a:p>
            <a:pPr algn="just">
              <a:spcAft>
                <a:spcPts val="600"/>
              </a:spcAft>
            </a:pPr>
            <a:r>
              <a:rPr lang="en-US" sz="2200" dirty="0"/>
              <a:t>The Mohr method </a:t>
            </a:r>
            <a:r>
              <a:rPr lang="en-US" sz="2200" b="1" dirty="0">
                <a:solidFill>
                  <a:srgbClr val="FF0000"/>
                </a:solidFill>
              </a:rPr>
              <a:t>cannot be used </a:t>
            </a:r>
            <a:r>
              <a:rPr lang="en-US" sz="2200" dirty="0"/>
              <a:t>to determine</a:t>
            </a:r>
            <a:r>
              <a:rPr lang="en-US" sz="2200" dirty="0" smtClean="0"/>
              <a:t>:</a:t>
            </a:r>
            <a:endParaRPr lang="ru-RU" sz="2200" dirty="0" smtClean="0"/>
          </a:p>
          <a:p>
            <a:pPr marL="342900" indent="-342900" algn="just">
              <a:spcAft>
                <a:spcPts val="600"/>
              </a:spcAft>
              <a:buFont typeface="Wingdings" panose="05000000000000000000" pitchFamily="2" charset="2"/>
              <a:buChar char="Ø"/>
            </a:pPr>
            <a:r>
              <a:rPr lang="en-US" sz="2200" dirty="0" smtClean="0"/>
              <a:t>iodide </a:t>
            </a:r>
            <a:r>
              <a:rPr lang="en-US" sz="2200" dirty="0"/>
              <a:t>and </a:t>
            </a:r>
            <a:r>
              <a:rPr lang="en-US" sz="2200" dirty="0" err="1"/>
              <a:t>rhodanide</a:t>
            </a:r>
            <a:r>
              <a:rPr lang="en-US" sz="2200" dirty="0"/>
              <a:t> ions due to their strong adsorption on the sediment surface</a:t>
            </a:r>
            <a:r>
              <a:rPr lang="en-US" sz="2200" dirty="0" smtClean="0"/>
              <a:t>;</a:t>
            </a:r>
            <a:endParaRPr lang="ru-RU" sz="2200" dirty="0" smtClean="0"/>
          </a:p>
          <a:p>
            <a:pPr marL="342900" indent="-342900" algn="just">
              <a:spcAft>
                <a:spcPts val="600"/>
              </a:spcAft>
              <a:buFont typeface="Wingdings" panose="05000000000000000000" pitchFamily="2" charset="2"/>
              <a:buChar char="Ø"/>
            </a:pPr>
            <a:r>
              <a:rPr lang="en-US" sz="2200" dirty="0" smtClean="0"/>
              <a:t>salts </a:t>
            </a:r>
            <a:r>
              <a:rPr lang="en-US" sz="2200" dirty="0"/>
              <a:t>of hydrochloric acids and weak bases, since as a result of hydrolysis, an acidic medium is formed in their solutions:</a:t>
            </a:r>
            <a:endParaRPr lang="ru-RU" sz="2200" dirty="0" smtClean="0"/>
          </a:p>
          <a:p>
            <a:pPr indent="622300">
              <a:spcAft>
                <a:spcPts val="600"/>
              </a:spcAft>
            </a:pPr>
            <a:r>
              <a:rPr lang="ru-RU" dirty="0" smtClean="0"/>
              <a:t>NH</a:t>
            </a:r>
            <a:r>
              <a:rPr lang="ru-RU" baseline="-25000" dirty="0" smtClean="0"/>
              <a:t>4</a:t>
            </a:r>
            <a:r>
              <a:rPr lang="ru-RU" baseline="30000" dirty="0" smtClean="0"/>
              <a:t>+</a:t>
            </a:r>
            <a:r>
              <a:rPr lang="ru-RU" dirty="0" smtClean="0"/>
              <a:t> + Н</a:t>
            </a:r>
            <a:r>
              <a:rPr lang="ru-RU" baseline="-25000" dirty="0" smtClean="0"/>
              <a:t>2</a:t>
            </a:r>
            <a:r>
              <a:rPr lang="ru-RU" dirty="0" smtClean="0"/>
              <a:t>О ↔ NН</a:t>
            </a:r>
            <a:r>
              <a:rPr lang="ru-RU" baseline="-25000" dirty="0" smtClean="0"/>
              <a:t>3</a:t>
            </a:r>
            <a:r>
              <a:rPr lang="ru-RU" dirty="0" smtClean="0"/>
              <a:t> </a:t>
            </a:r>
            <a:r>
              <a:rPr lang="ru-RU" sz="1000" baseline="30000" dirty="0" smtClean="0"/>
              <a:t>∙</a:t>
            </a:r>
            <a:r>
              <a:rPr lang="ru-RU" dirty="0" smtClean="0"/>
              <a:t> Н</a:t>
            </a:r>
            <a:r>
              <a:rPr lang="ru-RU" baseline="-25000" dirty="0" smtClean="0"/>
              <a:t>2</a:t>
            </a:r>
            <a:r>
              <a:rPr lang="ru-RU" dirty="0" smtClean="0"/>
              <a:t>О + Н</a:t>
            </a:r>
            <a:r>
              <a:rPr lang="ru-RU" baseline="30000" dirty="0" smtClean="0"/>
              <a:t>+</a:t>
            </a:r>
            <a:endParaRPr lang="ru-RU" baseline="30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6150" y="2564904"/>
            <a:ext cx="3149018" cy="270892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Заголовок 1"/>
          <p:cNvSpPr txBox="1">
            <a:spLocks/>
          </p:cNvSpPr>
          <p:nvPr/>
        </p:nvSpPr>
        <p:spPr>
          <a:xfrm>
            <a:off x="685332"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
        <p:nvSpPr>
          <p:cNvPr id="12" name="Прямоугольник 11"/>
          <p:cNvSpPr/>
          <p:nvPr/>
        </p:nvSpPr>
        <p:spPr>
          <a:xfrm>
            <a:off x="256484" y="1268760"/>
            <a:ext cx="8640960" cy="461665"/>
          </a:xfrm>
          <a:prstGeom prst="rect">
            <a:avLst/>
          </a:prstGeom>
        </p:spPr>
        <p:txBody>
          <a:bodyPr wrap="square">
            <a:spAutoFit/>
          </a:bodyPr>
          <a:lstStyle/>
          <a:p>
            <a:pPr algn="ctr"/>
            <a:r>
              <a:rPr lang="en-US" sz="2400" b="1" i="1" dirty="0">
                <a:solidFill>
                  <a:srgbClr val="3366FF"/>
                </a:solidFill>
              </a:rPr>
              <a:t>Mohr method </a:t>
            </a:r>
            <a:endParaRPr lang="ru-RU" sz="2400" dirty="0">
              <a:solidFill>
                <a:srgbClr val="3366FF"/>
              </a:solidFill>
            </a:endParaRPr>
          </a:p>
        </p:txBody>
      </p:sp>
    </p:spTree>
    <p:extLst>
      <p:ext uri="{BB962C8B-B14F-4D97-AF65-F5344CB8AC3E}">
        <p14:creationId xmlns:p14="http://schemas.microsoft.com/office/powerpoint/2010/main" val="25656213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Номер слайда 5"/>
          <p:cNvSpPr>
            <a:spLocks noGrp="1"/>
          </p:cNvSpPr>
          <p:nvPr>
            <p:ph type="sldNum" sz="quarter" idx="12"/>
          </p:nvPr>
        </p:nvSpPr>
        <p:spPr>
          <a:xfrm>
            <a:off x="8532440" y="6453336"/>
            <a:ext cx="573161" cy="365125"/>
          </a:xfrm>
        </p:spPr>
        <p:txBody>
          <a:bodyPr/>
          <a:lstStyle/>
          <a:p>
            <a:fld id="{DAAB7534-8022-4A29-AC89-4E7C3A81EA3A}" type="slidenum">
              <a:rPr lang="ru-RU" smtClean="0"/>
              <a:t>11</a:t>
            </a:fld>
            <a:endParaRPr lang="ru-RU" dirty="0"/>
          </a:p>
        </p:txBody>
      </p:sp>
      <p:sp>
        <p:nvSpPr>
          <p:cNvPr id="9" name="Прямоугольник 8"/>
          <p:cNvSpPr/>
          <p:nvPr/>
        </p:nvSpPr>
        <p:spPr>
          <a:xfrm>
            <a:off x="251520" y="1772816"/>
            <a:ext cx="8640960" cy="461665"/>
          </a:xfrm>
          <a:prstGeom prst="rect">
            <a:avLst/>
          </a:prstGeom>
        </p:spPr>
        <p:txBody>
          <a:bodyPr wrap="square">
            <a:spAutoFit/>
          </a:bodyPr>
          <a:lstStyle/>
          <a:p>
            <a:pPr algn="ctr"/>
            <a:r>
              <a:rPr lang="en-US" sz="2400" b="1" dirty="0">
                <a:solidFill>
                  <a:srgbClr val="7030A0"/>
                </a:solidFill>
              </a:rPr>
              <a:t>Application in pharmaceutical analysis</a:t>
            </a:r>
            <a:endParaRPr lang="ru-RU" sz="2400" b="1" dirty="0">
              <a:solidFill>
                <a:srgbClr val="7030A0"/>
              </a:solidFill>
            </a:endParaRPr>
          </a:p>
        </p:txBody>
      </p:sp>
      <p:sp>
        <p:nvSpPr>
          <p:cNvPr id="10" name="Прямоугольник 9"/>
          <p:cNvSpPr/>
          <p:nvPr/>
        </p:nvSpPr>
        <p:spPr>
          <a:xfrm>
            <a:off x="251520" y="2204864"/>
            <a:ext cx="8640960" cy="738664"/>
          </a:xfrm>
          <a:prstGeom prst="rect">
            <a:avLst/>
          </a:prstGeom>
        </p:spPr>
        <p:txBody>
          <a:bodyPr wrap="square">
            <a:spAutoFit/>
          </a:bodyPr>
          <a:lstStyle/>
          <a:p>
            <a:pPr algn="just"/>
            <a:r>
              <a:rPr lang="ru-RU" dirty="0" smtClean="0"/>
              <a:t>	</a:t>
            </a:r>
            <a:r>
              <a:rPr lang="en-US" sz="2100" dirty="0"/>
              <a:t>The Mohr method is mainly used for the quantification of sodium and potassium chlorides and bromides in neutral or weakly alkaline solutions.</a:t>
            </a:r>
            <a:endParaRPr lang="ru-RU" sz="2100" dirty="0"/>
          </a:p>
        </p:txBody>
      </p:sp>
      <p:sp>
        <p:nvSpPr>
          <p:cNvPr id="11" name="Прямоугольник 10"/>
          <p:cNvSpPr/>
          <p:nvPr/>
        </p:nvSpPr>
        <p:spPr>
          <a:xfrm>
            <a:off x="251520" y="3068960"/>
            <a:ext cx="8640960" cy="1061829"/>
          </a:xfrm>
          <a:prstGeom prst="rect">
            <a:avLst/>
          </a:prstGeom>
        </p:spPr>
        <p:txBody>
          <a:bodyPr wrap="square">
            <a:spAutoFit/>
          </a:bodyPr>
          <a:lstStyle/>
          <a:p>
            <a:r>
              <a:rPr lang="ru-RU" dirty="0" smtClean="0"/>
              <a:t>	</a:t>
            </a:r>
            <a:r>
              <a:rPr lang="en-US" sz="2100" dirty="0"/>
              <a:t>The drugs </a:t>
            </a:r>
            <a:r>
              <a:rPr lang="en-US" sz="2100" b="1" dirty="0"/>
              <a:t>potassium chloride</a:t>
            </a:r>
            <a:r>
              <a:rPr lang="en-US" sz="2100" dirty="0"/>
              <a:t>, </a:t>
            </a:r>
            <a:r>
              <a:rPr lang="en-US" sz="2100" b="1" dirty="0"/>
              <a:t>sodium chloride</a:t>
            </a:r>
            <a:r>
              <a:rPr lang="en-US" sz="2100" dirty="0"/>
              <a:t>, </a:t>
            </a:r>
            <a:r>
              <a:rPr lang="en-US" sz="2100" b="1" dirty="0"/>
              <a:t>potassium bromide </a:t>
            </a:r>
            <a:r>
              <a:rPr lang="en-US" sz="2100" dirty="0"/>
              <a:t>and </a:t>
            </a:r>
            <a:r>
              <a:rPr lang="en-US" sz="2100" b="1" dirty="0"/>
              <a:t>sodium bromide </a:t>
            </a:r>
            <a:r>
              <a:rPr lang="en-US" sz="2100" dirty="0"/>
              <a:t>are titrated in a neutral medium, </a:t>
            </a:r>
            <a:r>
              <a:rPr lang="en-US" sz="2100" b="1" dirty="0">
                <a:solidFill>
                  <a:srgbClr val="0070C0"/>
                </a:solidFill>
              </a:rPr>
              <a:t>potassium chromate </a:t>
            </a:r>
            <a:r>
              <a:rPr lang="en-US" sz="2100" dirty="0"/>
              <a:t>is used as an </a:t>
            </a:r>
            <a:r>
              <a:rPr lang="en-US" sz="2100" b="1" dirty="0">
                <a:solidFill>
                  <a:srgbClr val="0070C0"/>
                </a:solidFill>
              </a:rPr>
              <a:t>indicator</a:t>
            </a:r>
            <a:r>
              <a:rPr lang="en-US" sz="2100" dirty="0"/>
              <a:t>.</a:t>
            </a:r>
            <a:endParaRPr lang="ru-RU" sz="2100" dirty="0"/>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177" r="25775"/>
          <a:stretch/>
        </p:blipFill>
        <p:spPr bwMode="auto">
          <a:xfrm>
            <a:off x="323528" y="4239825"/>
            <a:ext cx="3384376" cy="1799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4211960" y="4122946"/>
            <a:ext cx="4536504" cy="1446550"/>
          </a:xfrm>
          <a:prstGeom prst="rect">
            <a:avLst/>
          </a:prstGeom>
        </p:spPr>
        <p:txBody>
          <a:bodyPr wrap="square">
            <a:spAutoFit/>
          </a:bodyPr>
          <a:lstStyle/>
          <a:p>
            <a:pPr algn="just"/>
            <a:r>
              <a:rPr lang="en-US" sz="2200" dirty="0"/>
              <a:t>The excess titrant (the first drop) interacts with the indicator to form an orange-red precipitate, according to which the end point of titration is set:</a:t>
            </a:r>
            <a:endParaRPr lang="ru-RU" sz="2200" dirty="0"/>
          </a:p>
        </p:txBody>
      </p:sp>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4098"/>
          <a:stretch/>
        </p:blipFill>
        <p:spPr bwMode="auto">
          <a:xfrm>
            <a:off x="4932040" y="5854880"/>
            <a:ext cx="3672408" cy="49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Заголовок 1"/>
          <p:cNvSpPr txBox="1">
            <a:spLocks/>
          </p:cNvSpPr>
          <p:nvPr/>
        </p:nvSpPr>
        <p:spPr>
          <a:xfrm>
            <a:off x="685332"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
        <p:nvSpPr>
          <p:cNvPr id="14" name="Прямоугольник 13"/>
          <p:cNvSpPr/>
          <p:nvPr/>
        </p:nvSpPr>
        <p:spPr>
          <a:xfrm>
            <a:off x="256484" y="1268760"/>
            <a:ext cx="8640960" cy="461665"/>
          </a:xfrm>
          <a:prstGeom prst="rect">
            <a:avLst/>
          </a:prstGeom>
        </p:spPr>
        <p:txBody>
          <a:bodyPr wrap="square">
            <a:spAutoFit/>
          </a:bodyPr>
          <a:lstStyle/>
          <a:p>
            <a:pPr algn="ctr"/>
            <a:r>
              <a:rPr lang="en-US" sz="2400" b="1" i="1" dirty="0">
                <a:solidFill>
                  <a:srgbClr val="3366FF"/>
                </a:solidFill>
              </a:rPr>
              <a:t>Mohr method </a:t>
            </a:r>
            <a:endParaRPr lang="ru-RU" sz="2400" dirty="0">
              <a:solidFill>
                <a:srgbClr val="3366FF"/>
              </a:solidFill>
            </a:endParaRPr>
          </a:p>
        </p:txBody>
      </p:sp>
    </p:spTree>
    <p:extLst>
      <p:ext uri="{BB962C8B-B14F-4D97-AF65-F5344CB8AC3E}">
        <p14:creationId xmlns:p14="http://schemas.microsoft.com/office/powerpoint/2010/main" val="13756702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Номер слайда 5"/>
          <p:cNvSpPr>
            <a:spLocks noGrp="1"/>
          </p:cNvSpPr>
          <p:nvPr>
            <p:ph type="sldNum" sz="quarter" idx="12"/>
          </p:nvPr>
        </p:nvSpPr>
        <p:spPr>
          <a:xfrm>
            <a:off x="8535343" y="6448251"/>
            <a:ext cx="573161" cy="365125"/>
          </a:xfrm>
        </p:spPr>
        <p:txBody>
          <a:bodyPr/>
          <a:lstStyle/>
          <a:p>
            <a:fld id="{DAAB7534-8022-4A29-AC89-4E7C3A81EA3A}" type="slidenum">
              <a:rPr lang="ru-RU" smtClean="0"/>
              <a:t>12</a:t>
            </a:fld>
            <a:endParaRPr lang="ru-RU"/>
          </a:p>
        </p:txBody>
      </p:sp>
      <p:sp>
        <p:nvSpPr>
          <p:cNvPr id="7" name="Прямоугольник 6"/>
          <p:cNvSpPr/>
          <p:nvPr/>
        </p:nvSpPr>
        <p:spPr>
          <a:xfrm>
            <a:off x="251520" y="1268760"/>
            <a:ext cx="8640960" cy="461665"/>
          </a:xfrm>
          <a:prstGeom prst="rect">
            <a:avLst/>
          </a:prstGeom>
        </p:spPr>
        <p:txBody>
          <a:bodyPr wrap="square">
            <a:spAutoFit/>
          </a:bodyPr>
          <a:lstStyle/>
          <a:p>
            <a:pPr algn="ctr"/>
            <a:r>
              <a:rPr lang="en-US" sz="2400" b="1" i="1" dirty="0" err="1">
                <a:solidFill>
                  <a:srgbClr val="3366FF"/>
                </a:solidFill>
              </a:rPr>
              <a:t>Volhard’s</a:t>
            </a:r>
            <a:r>
              <a:rPr lang="en-US" sz="2400" b="1" i="1" dirty="0">
                <a:solidFill>
                  <a:srgbClr val="3366FF"/>
                </a:solidFill>
              </a:rPr>
              <a:t> method </a:t>
            </a:r>
            <a:endParaRPr lang="ru-RU" sz="2400" dirty="0">
              <a:solidFill>
                <a:srgbClr val="3366FF"/>
              </a:solidFill>
            </a:endParaRPr>
          </a:p>
        </p:txBody>
      </p:sp>
      <p:sp>
        <p:nvSpPr>
          <p:cNvPr id="2" name="Прямоугольник 1"/>
          <p:cNvSpPr/>
          <p:nvPr/>
        </p:nvSpPr>
        <p:spPr>
          <a:xfrm>
            <a:off x="251521" y="1772816"/>
            <a:ext cx="4824536" cy="1207254"/>
          </a:xfrm>
          <a:prstGeom prst="rect">
            <a:avLst/>
          </a:prstGeom>
        </p:spPr>
        <p:txBody>
          <a:bodyPr wrap="square">
            <a:spAutoFit/>
          </a:bodyPr>
          <a:lstStyle/>
          <a:p>
            <a:pPr algn="just">
              <a:lnSpc>
                <a:spcPct val="115000"/>
              </a:lnSpc>
              <a:spcAft>
                <a:spcPts val="0"/>
              </a:spcAft>
            </a:pPr>
            <a:r>
              <a:rPr lang="en-US" sz="2100" dirty="0">
                <a:ea typeface="Calibri"/>
                <a:cs typeface="Times New Roman"/>
              </a:rPr>
              <a:t>The </a:t>
            </a:r>
            <a:r>
              <a:rPr lang="en-US" sz="2100" dirty="0" err="1">
                <a:ea typeface="Calibri"/>
                <a:cs typeface="Times New Roman"/>
              </a:rPr>
              <a:t>Volhard’s</a:t>
            </a:r>
            <a:r>
              <a:rPr lang="en-US" sz="2100" dirty="0">
                <a:ea typeface="Calibri"/>
                <a:cs typeface="Times New Roman"/>
              </a:rPr>
              <a:t> method is based on titration of a solution containing silver ions with </a:t>
            </a:r>
            <a:r>
              <a:rPr lang="en-US" sz="2100" b="1" dirty="0">
                <a:ea typeface="Calibri"/>
                <a:cs typeface="Times New Roman"/>
              </a:rPr>
              <a:t>standard solutions </a:t>
            </a:r>
            <a:r>
              <a:rPr lang="en-US" sz="2100" dirty="0">
                <a:ea typeface="Calibri"/>
                <a:cs typeface="Times New Roman"/>
              </a:rPr>
              <a:t>of </a:t>
            </a:r>
            <a:r>
              <a:rPr lang="en-US" sz="2100" b="1" dirty="0">
                <a:solidFill>
                  <a:srgbClr val="0070C0"/>
                </a:solidFill>
                <a:ea typeface="Calibri"/>
                <a:cs typeface="Times New Roman"/>
              </a:rPr>
              <a:t>NH</a:t>
            </a:r>
            <a:r>
              <a:rPr lang="en-US" sz="2100" b="1" baseline="-25000" dirty="0">
                <a:solidFill>
                  <a:srgbClr val="0070C0"/>
                </a:solidFill>
                <a:ea typeface="Calibri"/>
                <a:cs typeface="Times New Roman"/>
              </a:rPr>
              <a:t>4</a:t>
            </a:r>
            <a:r>
              <a:rPr lang="en-US" sz="2100" b="1" dirty="0">
                <a:solidFill>
                  <a:srgbClr val="0070C0"/>
                </a:solidFill>
                <a:ea typeface="Calibri"/>
                <a:cs typeface="Times New Roman"/>
              </a:rPr>
              <a:t>NCS</a:t>
            </a:r>
            <a:r>
              <a:rPr lang="en-US" sz="2100" dirty="0">
                <a:ea typeface="Calibri"/>
                <a:cs typeface="Times New Roman"/>
              </a:rPr>
              <a:t> or </a:t>
            </a:r>
            <a:r>
              <a:rPr lang="en-US" sz="2100" b="1" dirty="0">
                <a:solidFill>
                  <a:srgbClr val="0070C0"/>
                </a:solidFill>
                <a:ea typeface="Calibri"/>
                <a:cs typeface="Times New Roman"/>
              </a:rPr>
              <a:t>KNCS</a:t>
            </a:r>
            <a:r>
              <a:rPr lang="en-US" sz="2100" dirty="0">
                <a:ea typeface="Calibri"/>
                <a:cs typeface="Times New Roman"/>
              </a:rPr>
              <a:t>:</a:t>
            </a:r>
            <a:endParaRPr lang="ru-RU" sz="2100" dirty="0">
              <a:solidFill>
                <a:srgbClr val="0070C0"/>
              </a:solidFill>
              <a:effectLst/>
              <a:ea typeface="Calibri"/>
              <a:cs typeface="Times New Roman"/>
            </a:endParaRPr>
          </a:p>
        </p:txBody>
      </p:sp>
      <p:sp>
        <p:nvSpPr>
          <p:cNvPr id="3" name="Прямоугольник 2"/>
          <p:cNvSpPr/>
          <p:nvPr/>
        </p:nvSpPr>
        <p:spPr>
          <a:xfrm>
            <a:off x="984074" y="3054732"/>
            <a:ext cx="3232231" cy="446276"/>
          </a:xfrm>
          <a:prstGeom prst="rect">
            <a:avLst/>
          </a:prstGeom>
        </p:spPr>
        <p:txBody>
          <a:bodyPr wrap="none">
            <a:spAutoFit/>
          </a:bodyPr>
          <a:lstStyle/>
          <a:p>
            <a:pPr marL="457200" algn="ctr">
              <a:lnSpc>
                <a:spcPct val="115000"/>
              </a:lnSpc>
              <a:spcAft>
                <a:spcPts val="0"/>
              </a:spcAft>
            </a:pPr>
            <a:r>
              <a:rPr lang="ru-RU" sz="2000" b="1" dirty="0" err="1">
                <a:latin typeface="Times New Roman"/>
                <a:ea typeface="Calibri"/>
                <a:cs typeface="Times New Roman"/>
              </a:rPr>
              <a:t>Ag</a:t>
            </a:r>
            <a:r>
              <a:rPr lang="ru-RU" sz="2000" b="1" baseline="30000" dirty="0">
                <a:latin typeface="Times New Roman"/>
                <a:ea typeface="Calibri"/>
                <a:cs typeface="Times New Roman"/>
              </a:rPr>
              <a:t>+</a:t>
            </a:r>
            <a:r>
              <a:rPr lang="ru-RU" sz="2000" b="1" dirty="0">
                <a:latin typeface="Times New Roman"/>
                <a:ea typeface="Calibri"/>
                <a:cs typeface="Times New Roman"/>
              </a:rPr>
              <a:t> + NCS</a:t>
            </a:r>
            <a:r>
              <a:rPr lang="ru-RU" sz="2000" b="1" baseline="30000" dirty="0">
                <a:latin typeface="Times New Roman"/>
                <a:ea typeface="Calibri"/>
                <a:cs typeface="Times New Roman"/>
              </a:rPr>
              <a:t>-</a:t>
            </a:r>
            <a:r>
              <a:rPr lang="ru-RU" sz="2000" b="1" dirty="0">
                <a:latin typeface="Times New Roman"/>
                <a:ea typeface="Calibri"/>
                <a:cs typeface="Times New Roman"/>
              </a:rPr>
              <a:t> ↔ </a:t>
            </a:r>
            <a:r>
              <a:rPr lang="ru-RU" sz="2000" b="1" dirty="0" err="1">
                <a:latin typeface="Times New Roman"/>
                <a:ea typeface="Calibri"/>
                <a:cs typeface="Times New Roman"/>
              </a:rPr>
              <a:t>AgNCS</a:t>
            </a:r>
            <a:r>
              <a:rPr lang="ru-RU" sz="2000" b="1" dirty="0">
                <a:latin typeface="Times New Roman"/>
                <a:ea typeface="Calibri"/>
                <a:cs typeface="Times New Roman"/>
              </a:rPr>
              <a:t>↓</a:t>
            </a:r>
            <a:endParaRPr lang="ru-RU" sz="2000" dirty="0">
              <a:effectLst/>
              <a:latin typeface="Calibri"/>
              <a:ea typeface="Calibri"/>
              <a:cs typeface="Times New Roman"/>
            </a:endParaRPr>
          </a:p>
        </p:txBody>
      </p:sp>
      <p:sp>
        <p:nvSpPr>
          <p:cNvPr id="8" name="Прямоугольник 7"/>
          <p:cNvSpPr/>
          <p:nvPr/>
        </p:nvSpPr>
        <p:spPr>
          <a:xfrm>
            <a:off x="211439" y="3501008"/>
            <a:ext cx="4824536" cy="738664"/>
          </a:xfrm>
          <a:prstGeom prst="rect">
            <a:avLst/>
          </a:prstGeom>
        </p:spPr>
        <p:txBody>
          <a:bodyPr wrap="square">
            <a:spAutoFit/>
          </a:bodyPr>
          <a:lstStyle/>
          <a:p>
            <a:pPr algn="just"/>
            <a:r>
              <a:rPr lang="en-US" sz="2100" b="1" dirty="0">
                <a:ea typeface="Calibri"/>
              </a:rPr>
              <a:t>The indicator </a:t>
            </a:r>
            <a:r>
              <a:rPr lang="en-US" sz="2100" dirty="0">
                <a:ea typeface="Calibri"/>
              </a:rPr>
              <a:t>in this method is </a:t>
            </a:r>
            <a:r>
              <a:rPr lang="en-US" sz="2100" b="1" dirty="0">
                <a:solidFill>
                  <a:srgbClr val="0070C0"/>
                </a:solidFill>
                <a:ea typeface="Calibri"/>
              </a:rPr>
              <a:t>iron-ammonium </a:t>
            </a:r>
            <a:r>
              <a:rPr lang="en-US" sz="2100" b="1" dirty="0" smtClean="0">
                <a:solidFill>
                  <a:srgbClr val="0070C0"/>
                </a:solidFill>
                <a:ea typeface="Calibri"/>
              </a:rPr>
              <a:t>alum</a:t>
            </a:r>
            <a:r>
              <a:rPr lang="ru-RU" sz="2100" b="1" dirty="0" smtClean="0">
                <a:ea typeface="Calibri"/>
              </a:rPr>
              <a:t> </a:t>
            </a:r>
            <a:r>
              <a:rPr lang="ru-RU" b="1" dirty="0" smtClean="0">
                <a:solidFill>
                  <a:srgbClr val="0070C0"/>
                </a:solidFill>
                <a:ea typeface="Calibri"/>
              </a:rPr>
              <a:t>NH</a:t>
            </a:r>
            <a:r>
              <a:rPr lang="ru-RU" b="1" baseline="-25000" dirty="0" smtClean="0">
                <a:solidFill>
                  <a:srgbClr val="0070C0"/>
                </a:solidFill>
                <a:ea typeface="Calibri"/>
              </a:rPr>
              <a:t>4</a:t>
            </a:r>
            <a:r>
              <a:rPr lang="ru-RU" b="1" dirty="0" smtClean="0">
                <a:solidFill>
                  <a:srgbClr val="0070C0"/>
                </a:solidFill>
                <a:ea typeface="Calibri"/>
              </a:rPr>
              <a:t>[</a:t>
            </a:r>
            <a:r>
              <a:rPr lang="ru-RU" b="1" dirty="0" err="1" smtClean="0">
                <a:solidFill>
                  <a:srgbClr val="0070C0"/>
                </a:solidFill>
                <a:ea typeface="Calibri"/>
              </a:rPr>
              <a:t>Fe</a:t>
            </a:r>
            <a:r>
              <a:rPr lang="ru-RU" b="1" dirty="0" smtClean="0">
                <a:solidFill>
                  <a:srgbClr val="0070C0"/>
                </a:solidFill>
                <a:ea typeface="Calibri"/>
              </a:rPr>
              <a:t>(SO</a:t>
            </a:r>
            <a:r>
              <a:rPr lang="ru-RU" b="1" baseline="-25000" dirty="0" smtClean="0">
                <a:solidFill>
                  <a:srgbClr val="0070C0"/>
                </a:solidFill>
                <a:ea typeface="Calibri"/>
              </a:rPr>
              <a:t>4</a:t>
            </a:r>
            <a:r>
              <a:rPr lang="ru-RU" b="1" dirty="0" smtClean="0">
                <a:solidFill>
                  <a:srgbClr val="0070C0"/>
                </a:solidFill>
                <a:ea typeface="Calibri"/>
              </a:rPr>
              <a:t>)</a:t>
            </a:r>
            <a:r>
              <a:rPr lang="ru-RU" b="1" baseline="-25000" dirty="0" smtClean="0">
                <a:solidFill>
                  <a:srgbClr val="0070C0"/>
                </a:solidFill>
                <a:ea typeface="Calibri"/>
              </a:rPr>
              <a:t>2</a:t>
            </a:r>
            <a:r>
              <a:rPr lang="ru-RU" b="1" dirty="0">
                <a:solidFill>
                  <a:srgbClr val="0070C0"/>
                </a:solidFill>
                <a:ea typeface="Calibri"/>
              </a:rPr>
              <a:t>] ∙12Н</a:t>
            </a:r>
            <a:r>
              <a:rPr lang="ru-RU" b="1" baseline="-25000" dirty="0">
                <a:solidFill>
                  <a:srgbClr val="0070C0"/>
                </a:solidFill>
                <a:ea typeface="Calibri"/>
              </a:rPr>
              <a:t>2</a:t>
            </a:r>
            <a:r>
              <a:rPr lang="ru-RU" b="1" dirty="0">
                <a:solidFill>
                  <a:srgbClr val="0070C0"/>
                </a:solidFill>
                <a:ea typeface="Calibri"/>
              </a:rPr>
              <a:t>О</a:t>
            </a:r>
            <a:r>
              <a:rPr lang="ru-RU" dirty="0">
                <a:solidFill>
                  <a:srgbClr val="0070C0"/>
                </a:solidFill>
                <a:ea typeface="Calibri"/>
              </a:rPr>
              <a:t>. </a:t>
            </a:r>
            <a:endParaRPr lang="ru-RU" dirty="0">
              <a:solidFill>
                <a:srgbClr val="0070C0"/>
              </a:solidFill>
            </a:endParaRPr>
          </a:p>
        </p:txBody>
      </p:sp>
      <p:sp>
        <p:nvSpPr>
          <p:cNvPr id="9" name="Прямоугольник 8"/>
          <p:cNvSpPr/>
          <p:nvPr/>
        </p:nvSpPr>
        <p:spPr>
          <a:xfrm>
            <a:off x="251520" y="4509120"/>
            <a:ext cx="8640959" cy="400110"/>
          </a:xfrm>
          <a:prstGeom prst="rect">
            <a:avLst/>
          </a:prstGeom>
        </p:spPr>
        <p:txBody>
          <a:bodyPr wrap="square">
            <a:spAutoFit/>
          </a:bodyPr>
          <a:lstStyle/>
          <a:p>
            <a:r>
              <a:rPr lang="ru-RU" sz="2000" b="1" dirty="0" smtClean="0">
                <a:latin typeface="Times New Roman"/>
                <a:ea typeface="Calibri"/>
              </a:rPr>
              <a:t>	</a:t>
            </a:r>
            <a:r>
              <a:rPr lang="en-US" sz="2000" b="1" dirty="0" smtClean="0">
                <a:latin typeface="Times New Roman"/>
                <a:ea typeface="Calibri"/>
              </a:rPr>
              <a:t>NH</a:t>
            </a:r>
            <a:r>
              <a:rPr lang="en-US" sz="2000" b="1" baseline="-25000" dirty="0" smtClean="0">
                <a:latin typeface="Times New Roman"/>
                <a:ea typeface="Calibri"/>
              </a:rPr>
              <a:t>4</a:t>
            </a:r>
            <a:r>
              <a:rPr lang="en-US" sz="2000" b="1" dirty="0" smtClean="0">
                <a:latin typeface="Times New Roman"/>
                <a:ea typeface="Calibri"/>
              </a:rPr>
              <a:t>[Fe(SO</a:t>
            </a:r>
            <a:r>
              <a:rPr lang="en-US" sz="2000" b="1" baseline="-25000" dirty="0" smtClean="0">
                <a:latin typeface="Times New Roman"/>
                <a:ea typeface="Calibri"/>
              </a:rPr>
              <a:t>4</a:t>
            </a:r>
            <a:r>
              <a:rPr lang="en-US" sz="2000" b="1" dirty="0" smtClean="0">
                <a:latin typeface="Times New Roman"/>
                <a:ea typeface="Calibri"/>
              </a:rPr>
              <a:t>)</a:t>
            </a:r>
            <a:r>
              <a:rPr lang="en-US" sz="2000" b="1" baseline="-25000" dirty="0" smtClean="0">
                <a:latin typeface="Times New Roman"/>
                <a:ea typeface="Calibri"/>
              </a:rPr>
              <a:t>2</a:t>
            </a:r>
            <a:r>
              <a:rPr lang="en-US" sz="2000" b="1" dirty="0">
                <a:latin typeface="Times New Roman"/>
                <a:ea typeface="Calibri"/>
              </a:rPr>
              <a:t>] + 3NH</a:t>
            </a:r>
            <a:r>
              <a:rPr lang="en-US" sz="2000" b="1" baseline="-25000" dirty="0">
                <a:latin typeface="Times New Roman"/>
                <a:ea typeface="Calibri"/>
              </a:rPr>
              <a:t>4</a:t>
            </a:r>
            <a:r>
              <a:rPr lang="en-US" sz="2000" b="1" dirty="0">
                <a:latin typeface="Times New Roman"/>
                <a:ea typeface="Calibri"/>
              </a:rPr>
              <a:t>NCS ↔ F</a:t>
            </a:r>
            <a:r>
              <a:rPr lang="ru-RU" sz="2000" b="1" dirty="0">
                <a:latin typeface="Times New Roman"/>
                <a:ea typeface="Calibri"/>
              </a:rPr>
              <a:t>е</a:t>
            </a:r>
            <a:r>
              <a:rPr lang="en-US" sz="2000" b="1" dirty="0">
                <a:latin typeface="Times New Roman"/>
                <a:ea typeface="Calibri"/>
              </a:rPr>
              <a:t>(N</a:t>
            </a:r>
            <a:r>
              <a:rPr lang="ru-RU" sz="2000" b="1" dirty="0">
                <a:latin typeface="Times New Roman"/>
                <a:ea typeface="Calibri"/>
              </a:rPr>
              <a:t>С</a:t>
            </a:r>
            <a:r>
              <a:rPr lang="en-US" sz="2000" b="1" dirty="0">
                <a:latin typeface="Times New Roman"/>
                <a:ea typeface="Calibri"/>
              </a:rPr>
              <a:t>S)</a:t>
            </a:r>
            <a:r>
              <a:rPr lang="en-US" sz="2000" b="1" baseline="-25000" dirty="0">
                <a:latin typeface="Times New Roman"/>
                <a:ea typeface="Calibri"/>
              </a:rPr>
              <a:t>3</a:t>
            </a:r>
            <a:r>
              <a:rPr lang="en-US" sz="2000" b="1" dirty="0">
                <a:latin typeface="Times New Roman"/>
                <a:ea typeface="Calibri"/>
              </a:rPr>
              <a:t> + 2(NH</a:t>
            </a:r>
            <a:r>
              <a:rPr lang="en-US" sz="2000" b="1" baseline="-25000" dirty="0">
                <a:latin typeface="Times New Roman"/>
                <a:ea typeface="Calibri"/>
              </a:rPr>
              <a:t>4</a:t>
            </a:r>
            <a:r>
              <a:rPr lang="en-US" sz="2000" b="1" dirty="0">
                <a:latin typeface="Times New Roman"/>
                <a:ea typeface="Calibri"/>
              </a:rPr>
              <a:t>)</a:t>
            </a:r>
            <a:r>
              <a:rPr lang="en-US" sz="2000" b="1" baseline="-25000" dirty="0">
                <a:latin typeface="Times New Roman"/>
                <a:ea typeface="Calibri"/>
              </a:rPr>
              <a:t>2</a:t>
            </a:r>
            <a:r>
              <a:rPr lang="en-US" sz="2000" b="1" dirty="0">
                <a:latin typeface="Times New Roman"/>
                <a:ea typeface="Calibri"/>
              </a:rPr>
              <a:t>SO</a:t>
            </a:r>
            <a:r>
              <a:rPr lang="en-US" sz="2000" b="1" baseline="-25000" dirty="0">
                <a:latin typeface="Times New Roman"/>
                <a:ea typeface="Calibri"/>
              </a:rPr>
              <a:t>4</a:t>
            </a:r>
            <a:r>
              <a:rPr lang="en-US" sz="2000" b="1" dirty="0">
                <a:latin typeface="Times New Roman"/>
                <a:ea typeface="Calibri"/>
              </a:rPr>
              <a:t> </a:t>
            </a:r>
            <a:endParaRPr lang="ru-RU" sz="20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1844824"/>
            <a:ext cx="3346685" cy="249615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251520" y="4912275"/>
            <a:ext cx="8640960" cy="1862048"/>
          </a:xfrm>
          <a:prstGeom prst="rect">
            <a:avLst/>
          </a:prstGeom>
        </p:spPr>
        <p:txBody>
          <a:bodyPr wrap="square">
            <a:spAutoFit/>
          </a:bodyPr>
          <a:lstStyle/>
          <a:p>
            <a:pPr marL="457200" indent="450215" algn="just">
              <a:spcAft>
                <a:spcPts val="600"/>
              </a:spcAft>
            </a:pPr>
            <a:r>
              <a:rPr lang="en-US" sz="2100" dirty="0">
                <a:ea typeface="Calibri"/>
                <a:cs typeface="Times New Roman"/>
              </a:rPr>
              <a:t>As standard solutions are used</a:t>
            </a:r>
            <a:r>
              <a:rPr lang="en-US" sz="2100" dirty="0" smtClean="0">
                <a:ea typeface="Calibri"/>
                <a:cs typeface="Times New Roman"/>
              </a:rPr>
              <a:t>:</a:t>
            </a:r>
            <a:endParaRPr lang="ru-RU" sz="2100" dirty="0" smtClean="0">
              <a:ea typeface="Calibri"/>
              <a:cs typeface="Times New Roman"/>
            </a:endParaRPr>
          </a:p>
          <a:p>
            <a:pPr marL="800100" indent="-342900" algn="just">
              <a:spcAft>
                <a:spcPts val="600"/>
              </a:spcAft>
              <a:buFont typeface="Wingdings" panose="05000000000000000000" pitchFamily="2" charset="2"/>
              <a:buChar char="Ø"/>
            </a:pPr>
            <a:r>
              <a:rPr lang="en-US" sz="2100" dirty="0" smtClean="0">
                <a:ea typeface="Calibri"/>
                <a:cs typeface="Times New Roman"/>
              </a:rPr>
              <a:t>in </a:t>
            </a:r>
            <a:r>
              <a:rPr lang="en-US" sz="2100" dirty="0">
                <a:ea typeface="Calibri"/>
                <a:cs typeface="Times New Roman"/>
              </a:rPr>
              <a:t>the method of </a:t>
            </a:r>
            <a:r>
              <a:rPr lang="en-US" sz="2100" b="1" dirty="0">
                <a:solidFill>
                  <a:srgbClr val="0070C0"/>
                </a:solidFill>
                <a:ea typeface="Calibri"/>
                <a:cs typeface="Times New Roman"/>
              </a:rPr>
              <a:t>direct titration </a:t>
            </a:r>
            <a:r>
              <a:rPr lang="en-US" sz="2100" dirty="0">
                <a:ea typeface="Calibri"/>
                <a:cs typeface="Times New Roman"/>
              </a:rPr>
              <a:t>- a solution of </a:t>
            </a:r>
            <a:r>
              <a:rPr lang="en-US" sz="2100" b="1" dirty="0">
                <a:ea typeface="Calibri"/>
                <a:cs typeface="Times New Roman"/>
              </a:rPr>
              <a:t>ammonium thiocyanate or potassium thiocyanate</a:t>
            </a:r>
            <a:r>
              <a:rPr lang="en-US" sz="2100" dirty="0" smtClean="0">
                <a:ea typeface="Calibri"/>
                <a:cs typeface="Times New Roman"/>
              </a:rPr>
              <a:t>;</a:t>
            </a:r>
            <a:endParaRPr lang="ru-RU" sz="2100" dirty="0" smtClean="0">
              <a:ea typeface="Calibri"/>
              <a:cs typeface="Times New Roman"/>
            </a:endParaRPr>
          </a:p>
          <a:p>
            <a:pPr marL="800100" indent="-342900" algn="just">
              <a:spcAft>
                <a:spcPts val="600"/>
              </a:spcAft>
              <a:buFont typeface="Wingdings" panose="05000000000000000000" pitchFamily="2" charset="2"/>
              <a:buChar char="Ø"/>
            </a:pPr>
            <a:r>
              <a:rPr lang="en-US" sz="2100" dirty="0" smtClean="0">
                <a:ea typeface="Calibri"/>
                <a:cs typeface="Times New Roman"/>
              </a:rPr>
              <a:t>in </a:t>
            </a:r>
            <a:r>
              <a:rPr lang="en-US" sz="2100" dirty="0">
                <a:ea typeface="Calibri"/>
                <a:cs typeface="Times New Roman"/>
              </a:rPr>
              <a:t>the </a:t>
            </a:r>
            <a:r>
              <a:rPr lang="en-US" sz="2100" b="1" dirty="0">
                <a:solidFill>
                  <a:srgbClr val="0070C0"/>
                </a:solidFill>
                <a:ea typeface="Calibri"/>
                <a:cs typeface="Times New Roman"/>
              </a:rPr>
              <a:t>reverse titration </a:t>
            </a:r>
            <a:r>
              <a:rPr lang="en-US" sz="2100" dirty="0" smtClean="0">
                <a:ea typeface="Calibri"/>
                <a:cs typeface="Times New Roman"/>
              </a:rPr>
              <a:t>method</a:t>
            </a:r>
            <a:r>
              <a:rPr lang="ru-RU" sz="2100" dirty="0" smtClean="0">
                <a:ea typeface="Calibri"/>
                <a:cs typeface="Times New Roman"/>
              </a:rPr>
              <a:t> – </a:t>
            </a:r>
            <a:r>
              <a:rPr lang="en-US" sz="2100" dirty="0" smtClean="0">
                <a:ea typeface="Calibri"/>
                <a:cs typeface="Times New Roman"/>
              </a:rPr>
              <a:t>the solutions </a:t>
            </a:r>
            <a:r>
              <a:rPr lang="en-US" sz="2100" dirty="0">
                <a:ea typeface="Calibri"/>
                <a:cs typeface="Times New Roman"/>
              </a:rPr>
              <a:t>of </a:t>
            </a:r>
            <a:r>
              <a:rPr lang="en-US" sz="2100" b="1" dirty="0">
                <a:ea typeface="Calibri"/>
                <a:cs typeface="Times New Roman"/>
              </a:rPr>
              <a:t>silver nitrate and ammonium or potassium </a:t>
            </a:r>
            <a:r>
              <a:rPr lang="en-US" sz="2100" b="1" dirty="0" smtClean="0">
                <a:ea typeface="Calibri"/>
                <a:cs typeface="Times New Roman"/>
              </a:rPr>
              <a:t>thiocyanate</a:t>
            </a:r>
            <a:r>
              <a:rPr lang="en-US" sz="2100" dirty="0" smtClean="0">
                <a:ea typeface="Calibri"/>
                <a:cs typeface="Times New Roman"/>
              </a:rPr>
              <a:t>.</a:t>
            </a:r>
            <a:endParaRPr lang="ru-RU" sz="2100" b="1" i="1" dirty="0">
              <a:solidFill>
                <a:srgbClr val="0070C0"/>
              </a:solidFill>
              <a:effectLst/>
              <a:ea typeface="Calibri"/>
              <a:cs typeface="Times New Roman"/>
            </a:endParaRPr>
          </a:p>
        </p:txBody>
      </p:sp>
      <p:sp>
        <p:nvSpPr>
          <p:cNvPr id="12" name="Заголовок 1"/>
          <p:cNvSpPr txBox="1">
            <a:spLocks/>
          </p:cNvSpPr>
          <p:nvPr/>
        </p:nvSpPr>
        <p:spPr>
          <a:xfrm>
            <a:off x="685332"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Tree>
    <p:extLst>
      <p:ext uri="{BB962C8B-B14F-4D97-AF65-F5344CB8AC3E}">
        <p14:creationId xmlns:p14="http://schemas.microsoft.com/office/powerpoint/2010/main" val="2953260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Номер слайда 5"/>
          <p:cNvSpPr>
            <a:spLocks noGrp="1"/>
          </p:cNvSpPr>
          <p:nvPr>
            <p:ph type="sldNum" sz="quarter" idx="12"/>
          </p:nvPr>
        </p:nvSpPr>
        <p:spPr>
          <a:xfrm>
            <a:off x="8535343" y="6448251"/>
            <a:ext cx="573161" cy="365125"/>
          </a:xfrm>
        </p:spPr>
        <p:txBody>
          <a:bodyPr/>
          <a:lstStyle/>
          <a:p>
            <a:fld id="{DAAB7534-8022-4A29-AC89-4E7C3A81EA3A}" type="slidenum">
              <a:rPr lang="ru-RU" smtClean="0"/>
              <a:t>13</a:t>
            </a:fld>
            <a:endParaRPr lang="ru-RU"/>
          </a:p>
        </p:txBody>
      </p:sp>
      <p:sp>
        <p:nvSpPr>
          <p:cNvPr id="5" name="Прямоугольник 4"/>
          <p:cNvSpPr/>
          <p:nvPr/>
        </p:nvSpPr>
        <p:spPr>
          <a:xfrm>
            <a:off x="251520" y="1790090"/>
            <a:ext cx="8640960" cy="1708160"/>
          </a:xfrm>
          <a:prstGeom prst="rect">
            <a:avLst/>
          </a:prstGeom>
        </p:spPr>
        <p:txBody>
          <a:bodyPr wrap="square">
            <a:spAutoFit/>
          </a:bodyPr>
          <a:lstStyle/>
          <a:p>
            <a:pPr>
              <a:spcAft>
                <a:spcPts val="0"/>
              </a:spcAft>
            </a:pPr>
            <a:r>
              <a:rPr lang="en-US" sz="2100" b="1" dirty="0">
                <a:solidFill>
                  <a:srgbClr val="0070C0"/>
                </a:solidFill>
                <a:ea typeface="Calibri"/>
                <a:cs typeface="Times New Roman"/>
              </a:rPr>
              <a:t>Preparation of NH</a:t>
            </a:r>
            <a:r>
              <a:rPr lang="en-US" sz="2100" b="1" baseline="-25000" dirty="0">
                <a:solidFill>
                  <a:srgbClr val="0070C0"/>
                </a:solidFill>
                <a:ea typeface="Calibri"/>
                <a:cs typeface="Times New Roman"/>
              </a:rPr>
              <a:t>4</a:t>
            </a:r>
            <a:r>
              <a:rPr lang="en-US" sz="2100" b="1" dirty="0">
                <a:solidFill>
                  <a:srgbClr val="0070C0"/>
                </a:solidFill>
                <a:ea typeface="Calibri"/>
                <a:cs typeface="Times New Roman"/>
              </a:rPr>
              <a:t>NCS solution</a:t>
            </a:r>
            <a:r>
              <a:rPr lang="en-US" sz="2100" b="1" dirty="0" smtClean="0">
                <a:solidFill>
                  <a:srgbClr val="0070C0"/>
                </a:solidFill>
                <a:ea typeface="Calibri"/>
                <a:cs typeface="Times New Roman"/>
              </a:rPr>
              <a:t>.</a:t>
            </a:r>
          </a:p>
          <a:p>
            <a:pPr algn="just">
              <a:spcAft>
                <a:spcPts val="0"/>
              </a:spcAft>
            </a:pPr>
            <a:r>
              <a:rPr lang="en-US" sz="2100" dirty="0" smtClean="0">
                <a:ea typeface="Calibri"/>
                <a:cs typeface="Times New Roman"/>
              </a:rPr>
              <a:t>Ammonium </a:t>
            </a:r>
            <a:r>
              <a:rPr lang="en-US" sz="2100" dirty="0">
                <a:ea typeface="Calibri"/>
                <a:cs typeface="Times New Roman"/>
              </a:rPr>
              <a:t>thiocyanate is not a standard substance, since the salt is hygroscopic. Therefore, a solution of the required concentration is prepared from it - approximately 0.1 or 0.05 </a:t>
            </a:r>
            <a:r>
              <a:rPr lang="en-US" sz="2100" dirty="0" err="1">
                <a:ea typeface="Calibri"/>
                <a:cs typeface="Times New Roman"/>
              </a:rPr>
              <a:t>mol</a:t>
            </a:r>
            <a:r>
              <a:rPr lang="en-US" sz="2100" dirty="0">
                <a:ea typeface="Calibri"/>
                <a:cs typeface="Times New Roman"/>
              </a:rPr>
              <a:t> / l, and then it is standardized according to the standard substance AgNO</a:t>
            </a:r>
            <a:r>
              <a:rPr lang="en-US" sz="2100" baseline="-25000" dirty="0">
                <a:ea typeface="Calibri"/>
                <a:cs typeface="Times New Roman"/>
              </a:rPr>
              <a:t>3</a:t>
            </a:r>
            <a:r>
              <a:rPr lang="en-US" sz="2100" dirty="0">
                <a:ea typeface="Calibri"/>
                <a:cs typeface="Times New Roman"/>
              </a:rPr>
              <a:t> or according to the standard solution</a:t>
            </a:r>
            <a:r>
              <a:rPr lang="ru-RU" sz="2100" dirty="0" smtClean="0">
                <a:ea typeface="Calibri"/>
                <a:cs typeface="Times New Roman"/>
              </a:rPr>
              <a:t>АgNО</a:t>
            </a:r>
            <a:r>
              <a:rPr lang="ru-RU" sz="2100" baseline="-25000" dirty="0" smtClean="0">
                <a:ea typeface="Calibri"/>
                <a:cs typeface="Times New Roman"/>
              </a:rPr>
              <a:t>3</a:t>
            </a:r>
            <a:r>
              <a:rPr lang="ru-RU" sz="2100" dirty="0">
                <a:ea typeface="Calibri"/>
                <a:cs typeface="Times New Roman"/>
              </a:rPr>
              <a:t>.</a:t>
            </a:r>
            <a:endParaRPr lang="ru-RU" sz="2100" dirty="0">
              <a:effectLst/>
              <a:ea typeface="Calibri"/>
              <a:cs typeface="Times New Roman"/>
            </a:endParaRPr>
          </a:p>
        </p:txBody>
      </p:sp>
      <p:sp>
        <p:nvSpPr>
          <p:cNvPr id="9" name="Прямоугольник 8"/>
          <p:cNvSpPr/>
          <p:nvPr/>
        </p:nvSpPr>
        <p:spPr>
          <a:xfrm>
            <a:off x="251520" y="3501008"/>
            <a:ext cx="8640960" cy="3323987"/>
          </a:xfrm>
          <a:prstGeom prst="rect">
            <a:avLst/>
          </a:prstGeom>
        </p:spPr>
        <p:txBody>
          <a:bodyPr wrap="square">
            <a:spAutoFit/>
          </a:bodyPr>
          <a:lstStyle/>
          <a:p>
            <a:pPr marL="270510" indent="-270510">
              <a:spcAft>
                <a:spcPts val="0"/>
              </a:spcAft>
            </a:pPr>
            <a:r>
              <a:rPr lang="en-US" sz="2100" b="1" dirty="0">
                <a:solidFill>
                  <a:srgbClr val="0070C0"/>
                </a:solidFill>
                <a:ea typeface="Calibri"/>
                <a:cs typeface="Times New Roman"/>
              </a:rPr>
              <a:t>Conditions of titration by the </a:t>
            </a:r>
            <a:r>
              <a:rPr lang="en-US" sz="2100" b="1" dirty="0" err="1">
                <a:solidFill>
                  <a:srgbClr val="0070C0"/>
                </a:solidFill>
                <a:ea typeface="Calibri"/>
                <a:cs typeface="Times New Roman"/>
              </a:rPr>
              <a:t>Volhard’smethod</a:t>
            </a:r>
            <a:r>
              <a:rPr lang="en-US" sz="2100" b="1" dirty="0" smtClean="0">
                <a:solidFill>
                  <a:srgbClr val="0070C0"/>
                </a:solidFill>
                <a:ea typeface="Calibri"/>
                <a:cs typeface="Times New Roman"/>
              </a:rPr>
              <a:t>:</a:t>
            </a:r>
          </a:p>
          <a:p>
            <a:pPr marL="457200" indent="-457200" algn="just">
              <a:spcAft>
                <a:spcPts val="0"/>
              </a:spcAft>
              <a:buFont typeface="+mj-lt"/>
              <a:buAutoNum type="arabicPeriod"/>
            </a:pPr>
            <a:r>
              <a:rPr lang="en-US" sz="2100" dirty="0" smtClean="0">
                <a:ea typeface="Calibri"/>
                <a:cs typeface="Times New Roman"/>
              </a:rPr>
              <a:t>Titration </a:t>
            </a:r>
            <a:r>
              <a:rPr lang="en-US" sz="2100" dirty="0">
                <a:ea typeface="Calibri"/>
                <a:cs typeface="Times New Roman"/>
              </a:rPr>
              <a:t>should be performed in an acidic environment to prevent hydrolysis of the indicator </a:t>
            </a:r>
            <a:r>
              <a:rPr lang="en-US" sz="2100" dirty="0" smtClean="0">
                <a:ea typeface="Calibri"/>
                <a:cs typeface="Times New Roman"/>
              </a:rPr>
              <a:t>.</a:t>
            </a:r>
          </a:p>
          <a:p>
            <a:pPr marL="457200" indent="-457200" algn="just">
              <a:spcAft>
                <a:spcPts val="0"/>
              </a:spcAft>
              <a:buFont typeface="+mj-lt"/>
              <a:buAutoNum type="arabicPeriod"/>
            </a:pPr>
            <a:r>
              <a:rPr lang="en-US" sz="2100" dirty="0" smtClean="0">
                <a:ea typeface="Calibri"/>
                <a:cs typeface="Times New Roman"/>
              </a:rPr>
              <a:t>During </a:t>
            </a:r>
            <a:r>
              <a:rPr lang="en-US" sz="2100" dirty="0">
                <a:ea typeface="Calibri"/>
                <a:cs typeface="Times New Roman"/>
              </a:rPr>
              <a:t>titration, the solution must be vigorously mixed to reduce the error due to the adsorption of ions on the surface of the precipitate</a:t>
            </a:r>
            <a:r>
              <a:rPr lang="en-US" sz="2100" dirty="0" smtClean="0">
                <a:ea typeface="Calibri"/>
                <a:cs typeface="Times New Roman"/>
              </a:rPr>
              <a:t>.</a:t>
            </a:r>
          </a:p>
          <a:p>
            <a:pPr marL="457200" indent="-457200" algn="just">
              <a:spcAft>
                <a:spcPts val="0"/>
              </a:spcAft>
              <a:buFont typeface="+mj-lt"/>
              <a:buAutoNum type="arabicPeriod"/>
            </a:pPr>
            <a:r>
              <a:rPr lang="en-US" sz="2100" dirty="0" smtClean="0">
                <a:ea typeface="Calibri"/>
                <a:cs typeface="Times New Roman"/>
              </a:rPr>
              <a:t>The </a:t>
            </a:r>
            <a:r>
              <a:rPr lang="en-US" sz="2100" dirty="0">
                <a:ea typeface="Calibri"/>
                <a:cs typeface="Times New Roman"/>
              </a:rPr>
              <a:t>analyzed solution should be free of</a:t>
            </a:r>
            <a:r>
              <a:rPr lang="en-US" sz="2100" dirty="0" smtClean="0">
                <a:ea typeface="Calibri"/>
                <a:cs typeface="Times New Roman"/>
              </a:rPr>
              <a:t>:</a:t>
            </a:r>
          </a:p>
          <a:p>
            <a:pPr marL="982663" indent="-354013" algn="just">
              <a:spcAft>
                <a:spcPts val="0"/>
              </a:spcAft>
              <a:buFont typeface="Wingdings" panose="05000000000000000000" pitchFamily="2" charset="2"/>
              <a:buChar char="Ø"/>
            </a:pPr>
            <a:r>
              <a:rPr lang="en-US" sz="2100" dirty="0" smtClean="0">
                <a:ea typeface="Calibri"/>
                <a:cs typeface="Times New Roman"/>
              </a:rPr>
              <a:t>mercury </a:t>
            </a:r>
            <a:r>
              <a:rPr lang="en-US" sz="2100" dirty="0">
                <a:ea typeface="Calibri"/>
                <a:cs typeface="Times New Roman"/>
              </a:rPr>
              <a:t>salts </a:t>
            </a:r>
            <a:r>
              <a:rPr lang="en-US" sz="2100" dirty="0" smtClean="0">
                <a:ea typeface="Calibri"/>
                <a:cs typeface="Times New Roman"/>
              </a:rPr>
              <a:t>(I) </a:t>
            </a:r>
            <a:r>
              <a:rPr lang="en-US" sz="2100" dirty="0">
                <a:ea typeface="Calibri"/>
                <a:cs typeface="Times New Roman"/>
              </a:rPr>
              <a:t>and (II) reacting with NCS-ions</a:t>
            </a:r>
            <a:r>
              <a:rPr lang="en-US" sz="2100" dirty="0" smtClean="0">
                <a:ea typeface="Calibri"/>
                <a:cs typeface="Times New Roman"/>
              </a:rPr>
              <a:t>:</a:t>
            </a:r>
          </a:p>
          <a:p>
            <a:pPr marL="982663" indent="-354013" algn="just">
              <a:spcAft>
                <a:spcPts val="0"/>
              </a:spcAft>
              <a:buFont typeface="Wingdings" panose="05000000000000000000" pitchFamily="2" charset="2"/>
              <a:buChar char="Ø"/>
            </a:pPr>
            <a:r>
              <a:rPr lang="en-US" sz="2100" dirty="0" smtClean="0">
                <a:ea typeface="Calibri"/>
                <a:cs typeface="Times New Roman"/>
              </a:rPr>
              <a:t>oxidants KBrO</a:t>
            </a:r>
            <a:r>
              <a:rPr lang="en-US" sz="2100" baseline="-25000" dirty="0" smtClean="0">
                <a:ea typeface="Calibri"/>
                <a:cs typeface="Times New Roman"/>
              </a:rPr>
              <a:t>3</a:t>
            </a:r>
            <a:r>
              <a:rPr lang="en-US" sz="2100" dirty="0">
                <a:ea typeface="Calibri"/>
                <a:cs typeface="Times New Roman"/>
              </a:rPr>
              <a:t>, </a:t>
            </a:r>
            <a:r>
              <a:rPr lang="en-US" sz="2100" dirty="0" smtClean="0">
                <a:ea typeface="Calibri"/>
                <a:cs typeface="Times New Roman"/>
              </a:rPr>
              <a:t>KMnO</a:t>
            </a:r>
            <a:r>
              <a:rPr lang="en-US" sz="2100" baseline="-25000" dirty="0" smtClean="0">
                <a:ea typeface="Calibri"/>
                <a:cs typeface="Times New Roman"/>
              </a:rPr>
              <a:t>4</a:t>
            </a:r>
            <a:r>
              <a:rPr lang="en-US" sz="2100" dirty="0" smtClean="0">
                <a:ea typeface="Calibri"/>
                <a:cs typeface="Times New Roman"/>
              </a:rPr>
              <a:t> </a:t>
            </a:r>
            <a:r>
              <a:rPr lang="en-US" sz="2100" dirty="0">
                <a:ea typeface="Calibri"/>
                <a:cs typeface="Times New Roman"/>
              </a:rPr>
              <a:t>and other oxidizing NCS</a:t>
            </a:r>
            <a:r>
              <a:rPr lang="en-US" sz="2100" dirty="0" smtClean="0">
                <a:ea typeface="Calibri"/>
                <a:cs typeface="Times New Roman"/>
              </a:rPr>
              <a:t>-ions;</a:t>
            </a:r>
          </a:p>
          <a:p>
            <a:pPr marL="982663" indent="-354013" algn="just">
              <a:spcAft>
                <a:spcPts val="0"/>
              </a:spcAft>
              <a:buFont typeface="Wingdings" panose="05000000000000000000" pitchFamily="2" charset="2"/>
              <a:buChar char="Ø"/>
            </a:pPr>
            <a:r>
              <a:rPr lang="en-US" sz="2100" dirty="0" smtClean="0">
                <a:ea typeface="Calibri"/>
                <a:cs typeface="Times New Roman"/>
              </a:rPr>
              <a:t>anions </a:t>
            </a:r>
            <a:r>
              <a:rPr lang="en-US" sz="2100" dirty="0">
                <a:ea typeface="Calibri"/>
                <a:cs typeface="Times New Roman"/>
              </a:rPr>
              <a:t>F</a:t>
            </a:r>
            <a:r>
              <a:rPr lang="en-US" sz="2100" baseline="30000" dirty="0">
                <a:ea typeface="Calibri"/>
                <a:cs typeface="Times New Roman"/>
              </a:rPr>
              <a:t>-</a:t>
            </a:r>
            <a:r>
              <a:rPr lang="en-US" sz="2100" dirty="0">
                <a:ea typeface="Calibri"/>
                <a:cs typeface="Times New Roman"/>
              </a:rPr>
              <a:t>, PO</a:t>
            </a:r>
            <a:r>
              <a:rPr lang="en-US" sz="2100" baseline="-25000" dirty="0">
                <a:ea typeface="Calibri"/>
                <a:cs typeface="Times New Roman"/>
              </a:rPr>
              <a:t>4</a:t>
            </a:r>
            <a:r>
              <a:rPr lang="en-US" sz="2100" baseline="30000" dirty="0">
                <a:ea typeface="Calibri"/>
                <a:cs typeface="Times New Roman"/>
              </a:rPr>
              <a:t>3-</a:t>
            </a:r>
            <a:r>
              <a:rPr lang="en-US" sz="2100" dirty="0">
                <a:ea typeface="Calibri"/>
                <a:cs typeface="Times New Roman"/>
              </a:rPr>
              <a:t>, C</a:t>
            </a:r>
            <a:r>
              <a:rPr lang="en-US" sz="2100" baseline="-25000" dirty="0">
                <a:ea typeface="Calibri"/>
                <a:cs typeface="Times New Roman"/>
              </a:rPr>
              <a:t>2</a:t>
            </a:r>
            <a:r>
              <a:rPr lang="en-US" sz="2100" dirty="0">
                <a:ea typeface="Calibri"/>
                <a:cs typeface="Times New Roman"/>
              </a:rPr>
              <a:t>O</a:t>
            </a:r>
            <a:r>
              <a:rPr lang="en-US" sz="2100" baseline="-25000" dirty="0">
                <a:ea typeface="Calibri"/>
                <a:cs typeface="Times New Roman"/>
              </a:rPr>
              <a:t>4</a:t>
            </a:r>
            <a:r>
              <a:rPr lang="en-US" sz="2100" baseline="30000" dirty="0">
                <a:ea typeface="Calibri"/>
                <a:cs typeface="Times New Roman"/>
              </a:rPr>
              <a:t>2-</a:t>
            </a:r>
            <a:r>
              <a:rPr lang="en-US" sz="2100" dirty="0">
                <a:ea typeface="Calibri"/>
                <a:cs typeface="Times New Roman"/>
              </a:rPr>
              <a:t> and others forming strong complexes with the </a:t>
            </a:r>
            <a:r>
              <a:rPr lang="en-US" sz="2100" dirty="0" smtClean="0">
                <a:ea typeface="Calibri"/>
                <a:cs typeface="Times New Roman"/>
              </a:rPr>
              <a:t>indicator</a:t>
            </a:r>
            <a:endParaRPr lang="ru-RU" sz="2100" dirty="0">
              <a:latin typeface="Calibri"/>
              <a:ea typeface="Calibri"/>
              <a:cs typeface="Times New Roman"/>
            </a:endParaRPr>
          </a:p>
        </p:txBody>
      </p:sp>
      <p:sp>
        <p:nvSpPr>
          <p:cNvPr id="10" name="Заголовок 1"/>
          <p:cNvSpPr txBox="1">
            <a:spLocks/>
          </p:cNvSpPr>
          <p:nvPr/>
        </p:nvSpPr>
        <p:spPr>
          <a:xfrm>
            <a:off x="685332"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
        <p:nvSpPr>
          <p:cNvPr id="11" name="Прямоугольник 10"/>
          <p:cNvSpPr/>
          <p:nvPr/>
        </p:nvSpPr>
        <p:spPr>
          <a:xfrm>
            <a:off x="251520" y="1268760"/>
            <a:ext cx="8640960" cy="461665"/>
          </a:xfrm>
          <a:prstGeom prst="rect">
            <a:avLst/>
          </a:prstGeom>
        </p:spPr>
        <p:txBody>
          <a:bodyPr wrap="square">
            <a:spAutoFit/>
          </a:bodyPr>
          <a:lstStyle/>
          <a:p>
            <a:pPr algn="ctr"/>
            <a:r>
              <a:rPr lang="en-US" sz="2400" b="1" i="1" dirty="0" err="1">
                <a:solidFill>
                  <a:srgbClr val="3366FF"/>
                </a:solidFill>
              </a:rPr>
              <a:t>Volhard’s</a:t>
            </a:r>
            <a:r>
              <a:rPr lang="en-US" sz="2400" b="1" i="1" dirty="0">
                <a:solidFill>
                  <a:srgbClr val="3366FF"/>
                </a:solidFill>
              </a:rPr>
              <a:t> method </a:t>
            </a:r>
            <a:endParaRPr lang="ru-RU" sz="2400" dirty="0">
              <a:solidFill>
                <a:srgbClr val="3366FF"/>
              </a:solidFill>
            </a:endParaRPr>
          </a:p>
        </p:txBody>
      </p:sp>
    </p:spTree>
    <p:extLst>
      <p:ext uri="{BB962C8B-B14F-4D97-AF65-F5344CB8AC3E}">
        <p14:creationId xmlns:p14="http://schemas.microsoft.com/office/powerpoint/2010/main" val="3092762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Номер слайда 7"/>
          <p:cNvSpPr>
            <a:spLocks noGrp="1"/>
          </p:cNvSpPr>
          <p:nvPr>
            <p:ph type="sldNum" sz="quarter" idx="12"/>
          </p:nvPr>
        </p:nvSpPr>
        <p:spPr/>
        <p:txBody>
          <a:bodyPr/>
          <a:lstStyle/>
          <a:p>
            <a:fld id="{DAAB7534-8022-4A29-AC89-4E7C3A81EA3A}" type="slidenum">
              <a:rPr lang="ru-RU" smtClean="0"/>
              <a:t>14</a:t>
            </a:fld>
            <a:endParaRPr lang="ru-RU"/>
          </a:p>
        </p:txBody>
      </p:sp>
      <p:sp>
        <p:nvSpPr>
          <p:cNvPr id="7" name="Прямоугольник 6"/>
          <p:cNvSpPr/>
          <p:nvPr/>
        </p:nvSpPr>
        <p:spPr>
          <a:xfrm>
            <a:off x="251520" y="1772816"/>
            <a:ext cx="8640960" cy="423642"/>
          </a:xfrm>
          <a:prstGeom prst="rect">
            <a:avLst/>
          </a:prstGeom>
        </p:spPr>
        <p:txBody>
          <a:bodyPr wrap="square">
            <a:spAutoFit/>
          </a:bodyPr>
          <a:lstStyle/>
          <a:p>
            <a:pPr marL="270510" indent="-270510" algn="ctr">
              <a:lnSpc>
                <a:spcPct val="115000"/>
              </a:lnSpc>
              <a:spcAft>
                <a:spcPts val="0"/>
              </a:spcAft>
            </a:pPr>
            <a:r>
              <a:rPr lang="en-US" sz="2000" b="1" dirty="0">
                <a:solidFill>
                  <a:srgbClr val="0070C0"/>
                </a:solidFill>
                <a:ea typeface="Calibri"/>
                <a:cs typeface="Times New Roman"/>
              </a:rPr>
              <a:t>Determination of Ag+ ions by the </a:t>
            </a:r>
            <a:r>
              <a:rPr lang="en-US" sz="2000" b="1" dirty="0" err="1">
                <a:solidFill>
                  <a:srgbClr val="0070C0"/>
                </a:solidFill>
                <a:ea typeface="Calibri"/>
                <a:cs typeface="Times New Roman"/>
              </a:rPr>
              <a:t>Volhard’s</a:t>
            </a:r>
            <a:r>
              <a:rPr lang="en-US" sz="2000" b="1" dirty="0">
                <a:solidFill>
                  <a:srgbClr val="0070C0"/>
                </a:solidFill>
                <a:ea typeface="Calibri"/>
                <a:cs typeface="Times New Roman"/>
              </a:rPr>
              <a:t>  method (direct titration)</a:t>
            </a:r>
            <a:endParaRPr lang="ru-RU" sz="2000" dirty="0">
              <a:effectLst/>
              <a:ea typeface="Calibri"/>
              <a:cs typeface="Times New Roman"/>
            </a:endParaRPr>
          </a:p>
        </p:txBody>
      </p:sp>
      <p:sp>
        <p:nvSpPr>
          <p:cNvPr id="11" name="Прямоугольник 10"/>
          <p:cNvSpPr/>
          <p:nvPr/>
        </p:nvSpPr>
        <p:spPr>
          <a:xfrm>
            <a:off x="251520" y="2379769"/>
            <a:ext cx="6192688" cy="2959272"/>
          </a:xfrm>
          <a:prstGeom prst="rect">
            <a:avLst/>
          </a:prstGeom>
        </p:spPr>
        <p:txBody>
          <a:bodyPr wrap="square">
            <a:spAutoFit/>
          </a:bodyPr>
          <a:lstStyle/>
          <a:p>
            <a:pPr indent="449263" algn="just">
              <a:lnSpc>
                <a:spcPct val="115000"/>
              </a:lnSpc>
              <a:spcAft>
                <a:spcPts val="0"/>
              </a:spcAft>
            </a:pPr>
            <a:r>
              <a:rPr lang="en-US" sz="2200" dirty="0">
                <a:ea typeface="Calibri"/>
                <a:cs typeface="Times New Roman"/>
              </a:rPr>
              <a:t>A standard solution of ammonium thiocyanate reacts primarily with silver ions, forming a unsolvable compound:</a:t>
            </a:r>
            <a:r>
              <a:rPr lang="ru-RU" sz="2200" dirty="0">
                <a:latin typeface="Times New Roman"/>
                <a:ea typeface="Calibri"/>
                <a:cs typeface="Times New Roman"/>
              </a:rPr>
              <a:t> </a:t>
            </a:r>
            <a:endParaRPr lang="ru-RU" sz="2200" dirty="0">
              <a:latin typeface="Times New Roman" panose="02020603050405020304" pitchFamily="18" charset="0"/>
              <a:ea typeface="Calibri"/>
              <a:cs typeface="Times New Roman" panose="02020603050405020304" pitchFamily="18" charset="0"/>
            </a:endParaRPr>
          </a:p>
          <a:p>
            <a:pPr marL="457200" algn="ctr">
              <a:lnSpc>
                <a:spcPct val="115000"/>
              </a:lnSpc>
              <a:spcAft>
                <a:spcPts val="0"/>
              </a:spcAft>
            </a:pPr>
            <a:r>
              <a:rPr lang="en-US" b="1" dirty="0">
                <a:latin typeface="Times New Roman"/>
                <a:ea typeface="Calibri"/>
                <a:cs typeface="Times New Roman"/>
              </a:rPr>
              <a:t>Ag</a:t>
            </a:r>
            <a:r>
              <a:rPr lang="ru-RU" b="1" baseline="30000" dirty="0">
                <a:latin typeface="Times New Roman"/>
                <a:ea typeface="Calibri"/>
                <a:cs typeface="Times New Roman"/>
              </a:rPr>
              <a:t>+</a:t>
            </a:r>
            <a:r>
              <a:rPr lang="ru-RU" b="1" dirty="0">
                <a:latin typeface="Times New Roman"/>
                <a:ea typeface="Calibri"/>
                <a:cs typeface="Times New Roman"/>
              </a:rPr>
              <a:t> + </a:t>
            </a:r>
            <a:r>
              <a:rPr lang="en-US" b="1" dirty="0">
                <a:latin typeface="Times New Roman"/>
                <a:ea typeface="Calibri"/>
                <a:cs typeface="Times New Roman"/>
              </a:rPr>
              <a:t>NH</a:t>
            </a:r>
            <a:r>
              <a:rPr lang="ru-RU" b="1" baseline="-25000" dirty="0">
                <a:latin typeface="Times New Roman"/>
                <a:ea typeface="Calibri"/>
                <a:cs typeface="Times New Roman"/>
              </a:rPr>
              <a:t>4</a:t>
            </a:r>
            <a:r>
              <a:rPr lang="en-US" b="1" dirty="0">
                <a:latin typeface="Times New Roman"/>
                <a:ea typeface="Calibri"/>
                <a:cs typeface="Times New Roman"/>
              </a:rPr>
              <a:t>NCS</a:t>
            </a:r>
            <a:r>
              <a:rPr lang="ru-RU" b="1" dirty="0">
                <a:latin typeface="Times New Roman"/>
                <a:ea typeface="Calibri"/>
                <a:cs typeface="Times New Roman"/>
              </a:rPr>
              <a:t> ↔ </a:t>
            </a:r>
            <a:r>
              <a:rPr lang="en-US" b="1" dirty="0" err="1">
                <a:latin typeface="Times New Roman"/>
                <a:ea typeface="Calibri"/>
                <a:cs typeface="Times New Roman"/>
              </a:rPr>
              <a:t>AgNCS</a:t>
            </a:r>
            <a:r>
              <a:rPr lang="ru-RU" b="1" dirty="0">
                <a:latin typeface="Times New Roman"/>
                <a:ea typeface="Calibri"/>
                <a:cs typeface="Times New Roman"/>
              </a:rPr>
              <a:t> + </a:t>
            </a:r>
            <a:r>
              <a:rPr lang="en-US" b="1" dirty="0">
                <a:latin typeface="Times New Roman"/>
                <a:ea typeface="Calibri"/>
                <a:cs typeface="Times New Roman"/>
              </a:rPr>
              <a:t>NH</a:t>
            </a:r>
            <a:r>
              <a:rPr lang="ru-RU" b="1" baseline="-25000" dirty="0">
                <a:latin typeface="Times New Roman"/>
                <a:ea typeface="Calibri"/>
                <a:cs typeface="Times New Roman"/>
              </a:rPr>
              <a:t>4</a:t>
            </a:r>
            <a:r>
              <a:rPr lang="ru-RU" b="1" baseline="30000" dirty="0">
                <a:latin typeface="Times New Roman"/>
                <a:ea typeface="Calibri"/>
                <a:cs typeface="Times New Roman"/>
              </a:rPr>
              <a:t>+</a:t>
            </a:r>
            <a:endParaRPr lang="ru-RU" sz="1400" dirty="0">
              <a:latin typeface="Calibri"/>
              <a:ea typeface="Calibri"/>
              <a:cs typeface="Times New Roman"/>
            </a:endParaRPr>
          </a:p>
          <a:p>
            <a:pPr marL="457200" algn="ctr">
              <a:lnSpc>
                <a:spcPct val="115000"/>
              </a:lnSpc>
              <a:spcAft>
                <a:spcPts val="0"/>
              </a:spcAft>
            </a:pPr>
            <a:r>
              <a:rPr lang="ru-RU" sz="800" b="1" dirty="0">
                <a:latin typeface="Times New Roman"/>
                <a:ea typeface="Calibri"/>
                <a:cs typeface="Times New Roman"/>
              </a:rPr>
              <a:t>         </a:t>
            </a:r>
            <a:endParaRPr lang="ru-RU" sz="800" dirty="0">
              <a:latin typeface="Calibri"/>
              <a:ea typeface="Calibri"/>
              <a:cs typeface="Times New Roman"/>
            </a:endParaRPr>
          </a:p>
          <a:p>
            <a:pPr indent="449263">
              <a:lnSpc>
                <a:spcPct val="115000"/>
              </a:lnSpc>
              <a:spcAft>
                <a:spcPts val="0"/>
              </a:spcAft>
            </a:pPr>
            <a:r>
              <a:rPr lang="en-US" sz="2200" dirty="0">
                <a:ea typeface="Calibri"/>
                <a:cs typeface="Times New Roman"/>
              </a:rPr>
              <a:t>At the end point of titration, the excess titrant drop reacts with Fe</a:t>
            </a:r>
            <a:r>
              <a:rPr lang="en-US" sz="2200" baseline="30000" dirty="0">
                <a:ea typeface="Calibri"/>
                <a:cs typeface="Times New Roman"/>
              </a:rPr>
              <a:t>3+</a:t>
            </a:r>
            <a:r>
              <a:rPr lang="en-US" sz="2200" dirty="0">
                <a:ea typeface="Calibri"/>
                <a:cs typeface="Times New Roman"/>
              </a:rPr>
              <a:t> ions and turns the solution red</a:t>
            </a:r>
            <a:r>
              <a:rPr lang="en-US" sz="2200" dirty="0" smtClean="0">
                <a:ea typeface="Calibri"/>
                <a:cs typeface="Times New Roman"/>
              </a:rPr>
              <a:t>:</a:t>
            </a:r>
          </a:p>
          <a:p>
            <a:pPr indent="449263">
              <a:lnSpc>
                <a:spcPct val="115000"/>
              </a:lnSpc>
              <a:spcAft>
                <a:spcPts val="0"/>
              </a:spcAft>
            </a:pPr>
            <a:r>
              <a:rPr lang="ru-RU" sz="800" dirty="0">
                <a:latin typeface="Times New Roman"/>
                <a:ea typeface="Calibri"/>
                <a:cs typeface="Times New Roman"/>
              </a:rPr>
              <a:t> </a:t>
            </a:r>
            <a:endParaRPr lang="ru-RU" sz="800" dirty="0">
              <a:latin typeface="Calibri"/>
              <a:ea typeface="Calibri"/>
              <a:cs typeface="Times New Roman"/>
            </a:endParaRPr>
          </a:p>
          <a:p>
            <a:pPr marL="457200" algn="ctr">
              <a:lnSpc>
                <a:spcPct val="115000"/>
              </a:lnSpc>
              <a:spcAft>
                <a:spcPts val="0"/>
              </a:spcAft>
            </a:pPr>
            <a:r>
              <a:rPr lang="en-US" b="1" dirty="0">
                <a:latin typeface="Times New Roman"/>
                <a:ea typeface="Calibri"/>
                <a:cs typeface="Times New Roman"/>
              </a:rPr>
              <a:t>NH</a:t>
            </a:r>
            <a:r>
              <a:rPr lang="en-US" b="1" baseline="-25000" dirty="0">
                <a:latin typeface="Times New Roman"/>
                <a:ea typeface="Calibri"/>
                <a:cs typeface="Times New Roman"/>
              </a:rPr>
              <a:t>4</a:t>
            </a:r>
            <a:r>
              <a:rPr lang="en-US" b="1" dirty="0">
                <a:latin typeface="Times New Roman"/>
                <a:ea typeface="Calibri"/>
                <a:cs typeface="Times New Roman"/>
              </a:rPr>
              <a:t>[Fe(SO</a:t>
            </a:r>
            <a:r>
              <a:rPr lang="en-US" b="1" baseline="-25000" dirty="0">
                <a:latin typeface="Times New Roman"/>
                <a:ea typeface="Calibri"/>
                <a:cs typeface="Times New Roman"/>
              </a:rPr>
              <a:t>4</a:t>
            </a:r>
            <a:r>
              <a:rPr lang="en-US" b="1" dirty="0">
                <a:latin typeface="Times New Roman"/>
                <a:ea typeface="Calibri"/>
                <a:cs typeface="Times New Roman"/>
              </a:rPr>
              <a:t>)</a:t>
            </a:r>
            <a:r>
              <a:rPr lang="en-US" b="1" baseline="-25000" dirty="0">
                <a:latin typeface="Times New Roman"/>
                <a:ea typeface="Calibri"/>
                <a:cs typeface="Times New Roman"/>
              </a:rPr>
              <a:t>2</a:t>
            </a:r>
            <a:r>
              <a:rPr lang="en-US" b="1" dirty="0">
                <a:latin typeface="Times New Roman"/>
                <a:ea typeface="Calibri"/>
                <a:cs typeface="Times New Roman"/>
              </a:rPr>
              <a:t>] + 3NH</a:t>
            </a:r>
            <a:r>
              <a:rPr lang="en-US" b="1" baseline="-25000" dirty="0">
                <a:latin typeface="Times New Roman"/>
                <a:ea typeface="Calibri"/>
                <a:cs typeface="Times New Roman"/>
              </a:rPr>
              <a:t>4</a:t>
            </a:r>
            <a:r>
              <a:rPr lang="en-US" b="1" dirty="0">
                <a:latin typeface="Times New Roman"/>
                <a:ea typeface="Calibri"/>
                <a:cs typeface="Times New Roman"/>
              </a:rPr>
              <a:t>NCS ↔ F</a:t>
            </a:r>
            <a:r>
              <a:rPr lang="ru-RU" b="1" dirty="0">
                <a:latin typeface="Times New Roman"/>
                <a:ea typeface="Calibri"/>
                <a:cs typeface="Times New Roman"/>
              </a:rPr>
              <a:t>е</a:t>
            </a:r>
            <a:r>
              <a:rPr lang="en-US" b="1" dirty="0">
                <a:latin typeface="Times New Roman"/>
                <a:ea typeface="Calibri"/>
                <a:cs typeface="Times New Roman"/>
              </a:rPr>
              <a:t>(N</a:t>
            </a:r>
            <a:r>
              <a:rPr lang="ru-RU" b="1" dirty="0">
                <a:latin typeface="Times New Roman"/>
                <a:ea typeface="Calibri"/>
                <a:cs typeface="Times New Roman"/>
              </a:rPr>
              <a:t>С</a:t>
            </a:r>
            <a:r>
              <a:rPr lang="en-US" b="1" dirty="0">
                <a:latin typeface="Times New Roman"/>
                <a:ea typeface="Calibri"/>
                <a:cs typeface="Times New Roman"/>
              </a:rPr>
              <a:t>S)</a:t>
            </a:r>
            <a:r>
              <a:rPr lang="en-US" b="1" baseline="-25000" dirty="0">
                <a:latin typeface="Times New Roman"/>
                <a:ea typeface="Calibri"/>
                <a:cs typeface="Times New Roman"/>
              </a:rPr>
              <a:t>3</a:t>
            </a:r>
            <a:r>
              <a:rPr lang="en-US" b="1" dirty="0">
                <a:latin typeface="Times New Roman"/>
                <a:ea typeface="Calibri"/>
                <a:cs typeface="Times New Roman"/>
              </a:rPr>
              <a:t> + 2(NH</a:t>
            </a:r>
            <a:r>
              <a:rPr lang="en-US" b="1" baseline="-25000" dirty="0">
                <a:latin typeface="Times New Roman"/>
                <a:ea typeface="Calibri"/>
                <a:cs typeface="Times New Roman"/>
              </a:rPr>
              <a:t>4</a:t>
            </a:r>
            <a:r>
              <a:rPr lang="en-US" b="1" dirty="0">
                <a:latin typeface="Times New Roman"/>
                <a:ea typeface="Calibri"/>
                <a:cs typeface="Times New Roman"/>
              </a:rPr>
              <a:t>)</a:t>
            </a:r>
            <a:r>
              <a:rPr lang="en-US" b="1" baseline="-25000" dirty="0">
                <a:latin typeface="Times New Roman"/>
                <a:ea typeface="Calibri"/>
                <a:cs typeface="Times New Roman"/>
              </a:rPr>
              <a:t>2</a:t>
            </a:r>
            <a:r>
              <a:rPr lang="en-US" b="1" dirty="0">
                <a:latin typeface="Times New Roman"/>
                <a:ea typeface="Calibri"/>
                <a:cs typeface="Times New Roman"/>
              </a:rPr>
              <a:t>SO</a:t>
            </a:r>
            <a:r>
              <a:rPr lang="en-US" b="1" baseline="-25000" dirty="0">
                <a:latin typeface="Times New Roman"/>
                <a:ea typeface="Calibri"/>
                <a:cs typeface="Times New Roman"/>
              </a:rPr>
              <a:t>4</a:t>
            </a:r>
            <a:r>
              <a:rPr lang="en-US" b="1" dirty="0">
                <a:latin typeface="Times New Roman"/>
                <a:ea typeface="Calibri"/>
                <a:cs typeface="Times New Roman"/>
              </a:rPr>
              <a:t>     </a:t>
            </a:r>
            <a:endParaRPr lang="ru-RU" sz="1400" dirty="0">
              <a:effectLst/>
              <a:latin typeface="Calibri"/>
              <a:ea typeface="Calibri"/>
              <a:cs typeface="Times New Roman"/>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4230" y="2374865"/>
            <a:ext cx="2348249" cy="393445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Заголовок 1"/>
          <p:cNvSpPr txBox="1">
            <a:spLocks/>
          </p:cNvSpPr>
          <p:nvPr/>
        </p:nvSpPr>
        <p:spPr>
          <a:xfrm>
            <a:off x="685332"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
        <p:nvSpPr>
          <p:cNvPr id="13" name="Прямоугольник 12"/>
          <p:cNvSpPr/>
          <p:nvPr/>
        </p:nvSpPr>
        <p:spPr>
          <a:xfrm>
            <a:off x="251520" y="1268760"/>
            <a:ext cx="8640960" cy="461665"/>
          </a:xfrm>
          <a:prstGeom prst="rect">
            <a:avLst/>
          </a:prstGeom>
        </p:spPr>
        <p:txBody>
          <a:bodyPr wrap="square">
            <a:spAutoFit/>
          </a:bodyPr>
          <a:lstStyle/>
          <a:p>
            <a:pPr algn="ctr"/>
            <a:r>
              <a:rPr lang="en-US" sz="2400" b="1" i="1" dirty="0" err="1">
                <a:solidFill>
                  <a:srgbClr val="3366FF"/>
                </a:solidFill>
              </a:rPr>
              <a:t>Volhard’s</a:t>
            </a:r>
            <a:r>
              <a:rPr lang="en-US" sz="2400" b="1" i="1" dirty="0">
                <a:solidFill>
                  <a:srgbClr val="3366FF"/>
                </a:solidFill>
              </a:rPr>
              <a:t> method </a:t>
            </a:r>
            <a:endParaRPr lang="ru-RU" sz="2400" dirty="0">
              <a:solidFill>
                <a:srgbClr val="3366FF"/>
              </a:solidFill>
            </a:endParaRPr>
          </a:p>
        </p:txBody>
      </p:sp>
    </p:spTree>
    <p:extLst>
      <p:ext uri="{BB962C8B-B14F-4D97-AF65-F5344CB8AC3E}">
        <p14:creationId xmlns:p14="http://schemas.microsoft.com/office/powerpoint/2010/main" val="39093158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Номер слайда 5"/>
          <p:cNvSpPr>
            <a:spLocks noGrp="1"/>
          </p:cNvSpPr>
          <p:nvPr>
            <p:ph type="sldNum" sz="quarter" idx="12"/>
          </p:nvPr>
        </p:nvSpPr>
        <p:spPr>
          <a:xfrm>
            <a:off x="8535343" y="6448251"/>
            <a:ext cx="573161" cy="365125"/>
          </a:xfrm>
        </p:spPr>
        <p:txBody>
          <a:bodyPr/>
          <a:lstStyle/>
          <a:p>
            <a:fld id="{DAAB7534-8022-4A29-AC89-4E7C3A81EA3A}" type="slidenum">
              <a:rPr lang="ru-RU" smtClean="0"/>
              <a:t>15</a:t>
            </a:fld>
            <a:endParaRPr lang="ru-RU" dirty="0"/>
          </a:p>
        </p:txBody>
      </p:sp>
      <p:sp>
        <p:nvSpPr>
          <p:cNvPr id="5" name="Прямоугольник 4"/>
          <p:cNvSpPr/>
          <p:nvPr/>
        </p:nvSpPr>
        <p:spPr>
          <a:xfrm>
            <a:off x="251520" y="1858610"/>
            <a:ext cx="6768752" cy="4464299"/>
          </a:xfrm>
          <a:prstGeom prst="rect">
            <a:avLst/>
          </a:prstGeom>
        </p:spPr>
        <p:txBody>
          <a:bodyPr wrap="square">
            <a:spAutoFit/>
          </a:bodyPr>
          <a:lstStyle/>
          <a:p>
            <a:pPr marL="270510" indent="-270510" algn="ctr">
              <a:spcAft>
                <a:spcPts val="0"/>
              </a:spcAft>
            </a:pPr>
            <a:r>
              <a:rPr lang="en-US" sz="2000" b="1" dirty="0">
                <a:solidFill>
                  <a:srgbClr val="0070C0"/>
                </a:solidFill>
                <a:ea typeface="Calibri"/>
                <a:cs typeface="Times New Roman"/>
              </a:rPr>
              <a:t>Application of the </a:t>
            </a:r>
            <a:r>
              <a:rPr lang="en-US" sz="2000" b="1" dirty="0" err="1" smtClean="0">
                <a:solidFill>
                  <a:srgbClr val="0070C0"/>
                </a:solidFill>
                <a:ea typeface="Calibri"/>
                <a:cs typeface="Times New Roman"/>
              </a:rPr>
              <a:t>Volhard’s</a:t>
            </a:r>
            <a:r>
              <a:rPr lang="en-US" sz="2000" b="1" dirty="0" smtClean="0">
                <a:solidFill>
                  <a:srgbClr val="0070C0"/>
                </a:solidFill>
                <a:ea typeface="Calibri"/>
                <a:cs typeface="Times New Roman"/>
              </a:rPr>
              <a:t> </a:t>
            </a:r>
            <a:r>
              <a:rPr lang="en-US" sz="2000" b="1" dirty="0">
                <a:solidFill>
                  <a:srgbClr val="0070C0"/>
                </a:solidFill>
                <a:ea typeface="Calibri"/>
                <a:cs typeface="Times New Roman"/>
              </a:rPr>
              <a:t>method (direct titration) in pharmaceutical analysis</a:t>
            </a:r>
            <a:endParaRPr lang="ru-RU" sz="2000" dirty="0">
              <a:ea typeface="Calibri"/>
              <a:cs typeface="Times New Roman"/>
            </a:endParaRPr>
          </a:p>
          <a:p>
            <a:pPr indent="447675" algn="just">
              <a:spcAft>
                <a:spcPts val="0"/>
              </a:spcAft>
            </a:pPr>
            <a:r>
              <a:rPr lang="ru-RU" sz="2100" dirty="0">
                <a:ea typeface="Calibri"/>
                <a:cs typeface="Times New Roman"/>
              </a:rPr>
              <a:t> </a:t>
            </a:r>
            <a:r>
              <a:rPr lang="en-US" sz="2100" dirty="0">
                <a:ea typeface="Calibri"/>
                <a:cs typeface="Times New Roman"/>
              </a:rPr>
              <a:t>Determination of silver cations in colloidal solutions (</a:t>
            </a:r>
            <a:r>
              <a:rPr lang="en-US" sz="2100" dirty="0" err="1">
                <a:ea typeface="Calibri"/>
                <a:cs typeface="Times New Roman"/>
              </a:rPr>
              <a:t>collargol</a:t>
            </a:r>
            <a:r>
              <a:rPr lang="en-US" sz="2100" dirty="0">
                <a:ea typeface="Calibri"/>
                <a:cs typeface="Times New Roman"/>
              </a:rPr>
              <a:t> and </a:t>
            </a:r>
            <a:r>
              <a:rPr lang="en-US" sz="2100" dirty="0" err="1">
                <a:ea typeface="Calibri"/>
                <a:cs typeface="Times New Roman"/>
              </a:rPr>
              <a:t>protargol</a:t>
            </a:r>
            <a:r>
              <a:rPr lang="en-US" sz="2100" dirty="0">
                <a:ea typeface="Calibri"/>
                <a:cs typeface="Times New Roman"/>
              </a:rPr>
              <a:t>). At the beginning, colloidal preparations are destroyed by boiling in a mixture of concentrated sulfuric and nitric acids. The resulting silver ions are then titrated with ammonium thiocyanate. Indicator iron-ammonium alum.</a:t>
            </a:r>
            <a:endParaRPr lang="ru-RU" sz="2100" dirty="0" smtClean="0">
              <a:ea typeface="Calibri"/>
              <a:cs typeface="Times New Roman"/>
            </a:endParaRPr>
          </a:p>
          <a:p>
            <a:pPr indent="447675" algn="just">
              <a:spcAft>
                <a:spcPts val="0"/>
              </a:spcAft>
            </a:pPr>
            <a:endParaRPr lang="ru-RU" sz="1400" dirty="0" smtClean="0">
              <a:ea typeface="Calibri"/>
              <a:cs typeface="Times New Roman"/>
            </a:endParaRPr>
          </a:p>
          <a:p>
            <a:pPr marL="457200" algn="ctr">
              <a:lnSpc>
                <a:spcPct val="115000"/>
              </a:lnSpc>
              <a:spcAft>
                <a:spcPts val="0"/>
              </a:spcAft>
            </a:pPr>
            <a:r>
              <a:rPr lang="en-US" b="1" dirty="0" smtClean="0">
                <a:latin typeface="Times New Roman"/>
                <a:ea typeface="Calibri"/>
                <a:cs typeface="Times New Roman"/>
              </a:rPr>
              <a:t>Ag</a:t>
            </a:r>
            <a:r>
              <a:rPr lang="en-US" b="1" baseline="30000" dirty="0" smtClean="0">
                <a:latin typeface="Times New Roman"/>
                <a:ea typeface="Calibri"/>
                <a:cs typeface="Times New Roman"/>
              </a:rPr>
              <a:t>+</a:t>
            </a:r>
            <a:r>
              <a:rPr lang="en-US" b="1" dirty="0" smtClean="0">
                <a:latin typeface="Times New Roman"/>
                <a:ea typeface="Calibri"/>
                <a:cs typeface="Times New Roman"/>
              </a:rPr>
              <a:t> + NH</a:t>
            </a:r>
            <a:r>
              <a:rPr lang="en-US" b="1" baseline="-25000" dirty="0" smtClean="0">
                <a:latin typeface="Times New Roman"/>
                <a:ea typeface="Calibri"/>
                <a:cs typeface="Times New Roman"/>
              </a:rPr>
              <a:t>4</a:t>
            </a:r>
            <a:r>
              <a:rPr lang="en-US" b="1" dirty="0" smtClean="0">
                <a:latin typeface="Times New Roman"/>
                <a:ea typeface="Calibri"/>
                <a:cs typeface="Times New Roman"/>
              </a:rPr>
              <a:t>NCS ↔ </a:t>
            </a:r>
            <a:r>
              <a:rPr lang="en-US" b="1" dirty="0" err="1" smtClean="0">
                <a:latin typeface="Times New Roman"/>
                <a:ea typeface="Calibri"/>
                <a:cs typeface="Times New Roman"/>
              </a:rPr>
              <a:t>AgNCS</a:t>
            </a:r>
            <a:r>
              <a:rPr lang="en-US" b="1" dirty="0" smtClean="0">
                <a:latin typeface="Times New Roman"/>
                <a:ea typeface="Calibri"/>
                <a:cs typeface="Times New Roman"/>
              </a:rPr>
              <a:t> + NH</a:t>
            </a:r>
            <a:r>
              <a:rPr lang="en-US" b="1" baseline="-25000" dirty="0" smtClean="0">
                <a:latin typeface="Times New Roman"/>
                <a:ea typeface="Calibri"/>
                <a:cs typeface="Times New Roman"/>
              </a:rPr>
              <a:t>4</a:t>
            </a:r>
            <a:r>
              <a:rPr lang="en-US" b="1" baseline="30000" dirty="0" smtClean="0">
                <a:latin typeface="Times New Roman"/>
                <a:ea typeface="Calibri"/>
                <a:cs typeface="Times New Roman"/>
              </a:rPr>
              <a:t>+</a:t>
            </a:r>
            <a:endParaRPr lang="ru-RU" sz="1400" dirty="0" smtClean="0">
              <a:latin typeface="Calibri"/>
              <a:ea typeface="Calibri"/>
              <a:cs typeface="Times New Roman"/>
            </a:endParaRPr>
          </a:p>
          <a:p>
            <a:pPr marL="457200" algn="ctr">
              <a:lnSpc>
                <a:spcPct val="115000"/>
              </a:lnSpc>
              <a:spcAft>
                <a:spcPts val="0"/>
              </a:spcAft>
            </a:pPr>
            <a:r>
              <a:rPr lang="en-US" b="1" dirty="0" smtClean="0">
                <a:latin typeface="Times New Roman"/>
                <a:ea typeface="Calibri"/>
                <a:cs typeface="Times New Roman"/>
              </a:rPr>
              <a:t>NH</a:t>
            </a:r>
            <a:r>
              <a:rPr lang="en-US" b="1" baseline="-25000" dirty="0" smtClean="0">
                <a:latin typeface="Times New Roman"/>
                <a:ea typeface="Calibri"/>
                <a:cs typeface="Times New Roman"/>
              </a:rPr>
              <a:t>4</a:t>
            </a:r>
            <a:r>
              <a:rPr lang="en-US" b="1" dirty="0" smtClean="0">
                <a:latin typeface="Times New Roman"/>
                <a:ea typeface="Calibri"/>
                <a:cs typeface="Times New Roman"/>
              </a:rPr>
              <a:t>[Fe(SO</a:t>
            </a:r>
            <a:r>
              <a:rPr lang="en-US" b="1" baseline="-25000" dirty="0" smtClean="0">
                <a:latin typeface="Times New Roman"/>
                <a:ea typeface="Calibri"/>
                <a:cs typeface="Times New Roman"/>
              </a:rPr>
              <a:t>4</a:t>
            </a:r>
            <a:r>
              <a:rPr lang="en-US" b="1" dirty="0" smtClean="0">
                <a:latin typeface="Times New Roman"/>
                <a:ea typeface="Calibri"/>
                <a:cs typeface="Times New Roman"/>
              </a:rPr>
              <a:t>)</a:t>
            </a:r>
            <a:r>
              <a:rPr lang="en-US" b="1" baseline="-25000" dirty="0" smtClean="0">
                <a:latin typeface="Times New Roman"/>
                <a:ea typeface="Calibri"/>
                <a:cs typeface="Times New Roman"/>
              </a:rPr>
              <a:t>2</a:t>
            </a:r>
            <a:r>
              <a:rPr lang="en-US" b="1" dirty="0">
                <a:latin typeface="Times New Roman"/>
                <a:ea typeface="Calibri"/>
                <a:cs typeface="Times New Roman"/>
              </a:rPr>
              <a:t>] + 3NH</a:t>
            </a:r>
            <a:r>
              <a:rPr lang="en-US" b="1" baseline="-25000" dirty="0">
                <a:latin typeface="Times New Roman"/>
                <a:ea typeface="Calibri"/>
                <a:cs typeface="Times New Roman"/>
              </a:rPr>
              <a:t>4</a:t>
            </a:r>
            <a:r>
              <a:rPr lang="en-US" b="1" dirty="0">
                <a:latin typeface="Times New Roman"/>
                <a:ea typeface="Calibri"/>
                <a:cs typeface="Times New Roman"/>
              </a:rPr>
              <a:t>NCS ↔ F</a:t>
            </a:r>
            <a:r>
              <a:rPr lang="ru-RU" b="1" dirty="0">
                <a:latin typeface="Times New Roman"/>
                <a:ea typeface="Calibri"/>
                <a:cs typeface="Times New Roman"/>
              </a:rPr>
              <a:t>е</a:t>
            </a:r>
            <a:r>
              <a:rPr lang="en-US" b="1" dirty="0">
                <a:latin typeface="Times New Roman"/>
                <a:ea typeface="Calibri"/>
                <a:cs typeface="Times New Roman"/>
              </a:rPr>
              <a:t>(N</a:t>
            </a:r>
            <a:r>
              <a:rPr lang="ru-RU" b="1" dirty="0">
                <a:latin typeface="Times New Roman"/>
                <a:ea typeface="Calibri"/>
                <a:cs typeface="Times New Roman"/>
              </a:rPr>
              <a:t>С</a:t>
            </a:r>
            <a:r>
              <a:rPr lang="en-US" b="1" dirty="0">
                <a:latin typeface="Times New Roman"/>
                <a:ea typeface="Calibri"/>
                <a:cs typeface="Times New Roman"/>
              </a:rPr>
              <a:t>S)</a:t>
            </a:r>
            <a:r>
              <a:rPr lang="en-US" b="1" baseline="-25000" dirty="0">
                <a:latin typeface="Times New Roman"/>
                <a:ea typeface="Calibri"/>
                <a:cs typeface="Times New Roman"/>
              </a:rPr>
              <a:t>3</a:t>
            </a:r>
            <a:r>
              <a:rPr lang="en-US" b="1" dirty="0">
                <a:latin typeface="Times New Roman"/>
                <a:ea typeface="Calibri"/>
                <a:cs typeface="Times New Roman"/>
              </a:rPr>
              <a:t> + 2(NH</a:t>
            </a:r>
            <a:r>
              <a:rPr lang="en-US" b="1" baseline="-25000" dirty="0">
                <a:latin typeface="Times New Roman"/>
                <a:ea typeface="Calibri"/>
                <a:cs typeface="Times New Roman"/>
              </a:rPr>
              <a:t>4</a:t>
            </a:r>
            <a:r>
              <a:rPr lang="en-US" b="1" dirty="0">
                <a:latin typeface="Times New Roman"/>
                <a:ea typeface="Calibri"/>
                <a:cs typeface="Times New Roman"/>
              </a:rPr>
              <a:t>)</a:t>
            </a:r>
            <a:r>
              <a:rPr lang="en-US" b="1" baseline="-25000" dirty="0">
                <a:latin typeface="Times New Roman"/>
                <a:ea typeface="Calibri"/>
                <a:cs typeface="Times New Roman"/>
              </a:rPr>
              <a:t>2</a:t>
            </a:r>
            <a:r>
              <a:rPr lang="en-US" b="1" dirty="0">
                <a:latin typeface="Times New Roman"/>
                <a:ea typeface="Calibri"/>
                <a:cs typeface="Times New Roman"/>
              </a:rPr>
              <a:t>SO</a:t>
            </a:r>
            <a:r>
              <a:rPr lang="en-US" b="1" baseline="-25000" dirty="0">
                <a:latin typeface="Times New Roman"/>
                <a:ea typeface="Calibri"/>
                <a:cs typeface="Times New Roman"/>
              </a:rPr>
              <a:t>4</a:t>
            </a:r>
            <a:endParaRPr lang="ru-RU" sz="1400" dirty="0">
              <a:latin typeface="Calibri"/>
              <a:ea typeface="Calibri"/>
              <a:cs typeface="Times New Roman"/>
            </a:endParaRPr>
          </a:p>
          <a:p>
            <a:pPr marL="450215" algn="just">
              <a:lnSpc>
                <a:spcPct val="115000"/>
              </a:lnSpc>
              <a:spcAft>
                <a:spcPts val="0"/>
              </a:spcAft>
            </a:pPr>
            <a:r>
              <a:rPr lang="en-US" dirty="0">
                <a:latin typeface="Times New Roman"/>
                <a:ea typeface="Calibri"/>
                <a:cs typeface="Times New Roman"/>
              </a:rPr>
              <a:t> </a:t>
            </a:r>
            <a:endParaRPr lang="ru-RU" sz="1400" dirty="0">
              <a:latin typeface="Calibri"/>
              <a:ea typeface="Calibri"/>
              <a:cs typeface="Times New Roman"/>
            </a:endParaRPr>
          </a:p>
          <a:p>
            <a:pPr indent="447675" algn="just">
              <a:spcAft>
                <a:spcPts val="0"/>
              </a:spcAft>
            </a:pPr>
            <a:r>
              <a:rPr lang="en-US" sz="2100" dirty="0" err="1">
                <a:ea typeface="Calibri"/>
                <a:cs typeface="Times New Roman"/>
              </a:rPr>
              <a:t>Collargol</a:t>
            </a:r>
            <a:r>
              <a:rPr lang="en-US" sz="2100" dirty="0">
                <a:ea typeface="Calibri"/>
                <a:cs typeface="Times New Roman"/>
              </a:rPr>
              <a:t> should contain at least 70% silver, and </a:t>
            </a:r>
            <a:r>
              <a:rPr lang="en-US" sz="2100" dirty="0" err="1">
                <a:ea typeface="Calibri"/>
                <a:cs typeface="Times New Roman"/>
              </a:rPr>
              <a:t>protargol</a:t>
            </a:r>
            <a:r>
              <a:rPr lang="en-US" sz="2100" dirty="0">
                <a:ea typeface="Calibri"/>
                <a:cs typeface="Times New Roman"/>
              </a:rPr>
              <a:t> — 7.5-8.5%.</a:t>
            </a:r>
            <a:endParaRPr lang="ru-RU" sz="2100" dirty="0">
              <a:effectLst/>
              <a:ea typeface="Calibri"/>
              <a:cs typeface="Times New Roman"/>
            </a:endParaRP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50" t="6967" r="17499" b="6113"/>
          <a:stretch/>
        </p:blipFill>
        <p:spPr bwMode="auto">
          <a:xfrm>
            <a:off x="7463381" y="4011107"/>
            <a:ext cx="1220718" cy="259228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328" y="881069"/>
            <a:ext cx="1098824" cy="284728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Заголовок 1"/>
          <p:cNvSpPr txBox="1">
            <a:spLocks/>
          </p:cNvSpPr>
          <p:nvPr/>
        </p:nvSpPr>
        <p:spPr>
          <a:xfrm>
            <a:off x="685332"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
        <p:nvSpPr>
          <p:cNvPr id="10" name="Прямоугольник 9"/>
          <p:cNvSpPr/>
          <p:nvPr/>
        </p:nvSpPr>
        <p:spPr>
          <a:xfrm>
            <a:off x="251520" y="1268760"/>
            <a:ext cx="8640960" cy="461665"/>
          </a:xfrm>
          <a:prstGeom prst="rect">
            <a:avLst/>
          </a:prstGeom>
        </p:spPr>
        <p:txBody>
          <a:bodyPr wrap="square">
            <a:spAutoFit/>
          </a:bodyPr>
          <a:lstStyle/>
          <a:p>
            <a:pPr algn="ctr"/>
            <a:r>
              <a:rPr lang="en-US" sz="2400" b="1" i="1" dirty="0" err="1">
                <a:solidFill>
                  <a:srgbClr val="3366FF"/>
                </a:solidFill>
              </a:rPr>
              <a:t>Volhard’s</a:t>
            </a:r>
            <a:r>
              <a:rPr lang="en-US" sz="2400" b="1" i="1" dirty="0">
                <a:solidFill>
                  <a:srgbClr val="3366FF"/>
                </a:solidFill>
              </a:rPr>
              <a:t> method </a:t>
            </a:r>
            <a:endParaRPr lang="ru-RU" sz="2400" dirty="0">
              <a:solidFill>
                <a:srgbClr val="3366FF"/>
              </a:solidFill>
            </a:endParaRPr>
          </a:p>
        </p:txBody>
      </p:sp>
    </p:spTree>
    <p:extLst>
      <p:ext uri="{BB962C8B-B14F-4D97-AF65-F5344CB8AC3E}">
        <p14:creationId xmlns:p14="http://schemas.microsoft.com/office/powerpoint/2010/main" val="2502053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Номер слайда 5"/>
          <p:cNvSpPr>
            <a:spLocks noGrp="1"/>
          </p:cNvSpPr>
          <p:nvPr>
            <p:ph type="sldNum" sz="quarter" idx="12"/>
          </p:nvPr>
        </p:nvSpPr>
        <p:spPr>
          <a:xfrm>
            <a:off x="8535343" y="6448251"/>
            <a:ext cx="573161" cy="365125"/>
          </a:xfrm>
        </p:spPr>
        <p:txBody>
          <a:bodyPr/>
          <a:lstStyle/>
          <a:p>
            <a:fld id="{DAAB7534-8022-4A29-AC89-4E7C3A81EA3A}" type="slidenum">
              <a:rPr lang="ru-RU" smtClean="0"/>
              <a:t>16</a:t>
            </a:fld>
            <a:endParaRPr lang="ru-RU"/>
          </a:p>
        </p:txBody>
      </p:sp>
      <p:sp>
        <p:nvSpPr>
          <p:cNvPr id="5" name="Прямоугольник 4"/>
          <p:cNvSpPr/>
          <p:nvPr/>
        </p:nvSpPr>
        <p:spPr>
          <a:xfrm>
            <a:off x="251520" y="1729195"/>
            <a:ext cx="8640960" cy="4673587"/>
          </a:xfrm>
          <a:prstGeom prst="rect">
            <a:avLst/>
          </a:prstGeom>
        </p:spPr>
        <p:txBody>
          <a:bodyPr wrap="square">
            <a:spAutoFit/>
          </a:bodyPr>
          <a:lstStyle/>
          <a:p>
            <a:pPr algn="ctr">
              <a:spcAft>
                <a:spcPts val="0"/>
              </a:spcAft>
            </a:pPr>
            <a:r>
              <a:rPr lang="en-US" sz="2000" b="1" dirty="0">
                <a:solidFill>
                  <a:srgbClr val="0070C0"/>
                </a:solidFill>
                <a:ea typeface="Calibri"/>
                <a:cs typeface="Times New Roman"/>
              </a:rPr>
              <a:t>Determination of anions by the </a:t>
            </a:r>
            <a:r>
              <a:rPr lang="en-US" sz="2000" b="1" dirty="0" err="1">
                <a:solidFill>
                  <a:srgbClr val="0070C0"/>
                </a:solidFill>
                <a:ea typeface="Calibri"/>
                <a:cs typeface="Times New Roman"/>
              </a:rPr>
              <a:t>Volhard’s</a:t>
            </a:r>
            <a:r>
              <a:rPr lang="en-US" sz="2000" b="1" dirty="0">
                <a:solidFill>
                  <a:srgbClr val="0070C0"/>
                </a:solidFill>
                <a:ea typeface="Calibri"/>
                <a:cs typeface="Times New Roman"/>
              </a:rPr>
              <a:t> method (reverse titration)</a:t>
            </a:r>
            <a:r>
              <a:rPr lang="ru-RU" sz="2000" dirty="0">
                <a:ea typeface="Calibri"/>
                <a:cs typeface="Times New Roman"/>
              </a:rPr>
              <a:t> </a:t>
            </a:r>
          </a:p>
          <a:p>
            <a:pPr indent="449263" algn="just">
              <a:spcAft>
                <a:spcPts val="0"/>
              </a:spcAft>
            </a:pPr>
            <a:r>
              <a:rPr lang="en-US" sz="2100" dirty="0">
                <a:ea typeface="Calibri"/>
                <a:cs typeface="Times New Roman"/>
              </a:rPr>
              <a:t>Reverse titration is used to determine anions. To the analyzed solution, double the minimum, precisely measured volume of the </a:t>
            </a:r>
            <a:r>
              <a:rPr lang="en-US" sz="2100" b="1" dirty="0">
                <a:ea typeface="Calibri"/>
                <a:cs typeface="Times New Roman"/>
              </a:rPr>
              <a:t>standard silver nitrate solution </a:t>
            </a:r>
            <a:r>
              <a:rPr lang="en-US" sz="2100" dirty="0">
                <a:ea typeface="Calibri"/>
                <a:cs typeface="Times New Roman"/>
              </a:rPr>
              <a:t>(1st working solution) is added, which reacts with the determined anions, for example, chloride ions:</a:t>
            </a:r>
            <a:r>
              <a:rPr lang="ru-RU" sz="2100" dirty="0">
                <a:latin typeface="Times New Roman"/>
                <a:ea typeface="Calibri"/>
                <a:cs typeface="Times New Roman"/>
              </a:rPr>
              <a:t> </a:t>
            </a:r>
            <a:endParaRPr lang="ru-RU" sz="2100" dirty="0">
              <a:latin typeface="Calibri"/>
              <a:ea typeface="Calibri"/>
              <a:cs typeface="Times New Roman"/>
            </a:endParaRPr>
          </a:p>
          <a:p>
            <a:pPr marL="270510" indent="-270510" algn="ctr">
              <a:lnSpc>
                <a:spcPct val="115000"/>
              </a:lnSpc>
              <a:spcAft>
                <a:spcPts val="0"/>
              </a:spcAft>
            </a:pPr>
            <a:r>
              <a:rPr lang="ru-RU" b="1" dirty="0" err="1">
                <a:latin typeface="Times New Roman"/>
                <a:ea typeface="Calibri"/>
                <a:cs typeface="Times New Roman"/>
              </a:rPr>
              <a:t>Ag</a:t>
            </a:r>
            <a:r>
              <a:rPr lang="en-US" b="1" dirty="0">
                <a:latin typeface="Times New Roman"/>
                <a:ea typeface="Calibri"/>
                <a:cs typeface="Times New Roman"/>
              </a:rPr>
              <a:t>NO</a:t>
            </a:r>
            <a:r>
              <a:rPr lang="ru-RU" b="1" baseline="-25000" dirty="0">
                <a:latin typeface="Times New Roman"/>
                <a:ea typeface="Calibri"/>
                <a:cs typeface="Times New Roman"/>
              </a:rPr>
              <a:t>3</a:t>
            </a:r>
            <a:r>
              <a:rPr lang="ru-RU" b="1" dirty="0">
                <a:latin typeface="Times New Roman"/>
                <a:ea typeface="Calibri"/>
                <a:cs typeface="Times New Roman"/>
              </a:rPr>
              <a:t> + </a:t>
            </a:r>
            <a:r>
              <a:rPr lang="ru-RU" b="1" dirty="0" err="1">
                <a:latin typeface="Times New Roman"/>
                <a:ea typeface="Calibri"/>
                <a:cs typeface="Times New Roman"/>
              </a:rPr>
              <a:t>Сl</a:t>
            </a:r>
            <a:r>
              <a:rPr lang="ru-RU" b="1" baseline="30000" dirty="0">
                <a:latin typeface="Times New Roman"/>
                <a:ea typeface="Calibri"/>
                <a:cs typeface="Times New Roman"/>
              </a:rPr>
              <a:t>-</a:t>
            </a:r>
            <a:r>
              <a:rPr lang="ru-RU" b="1" dirty="0">
                <a:latin typeface="Times New Roman"/>
                <a:ea typeface="Calibri"/>
                <a:cs typeface="Times New Roman"/>
              </a:rPr>
              <a:t> ↔ </a:t>
            </a:r>
            <a:r>
              <a:rPr lang="ru-RU" b="1" dirty="0" err="1">
                <a:latin typeface="Times New Roman"/>
                <a:ea typeface="Calibri"/>
                <a:cs typeface="Times New Roman"/>
              </a:rPr>
              <a:t>AgCl</a:t>
            </a:r>
            <a:r>
              <a:rPr lang="ru-RU" b="1" dirty="0">
                <a:latin typeface="Times New Roman"/>
                <a:ea typeface="Calibri"/>
                <a:cs typeface="Times New Roman"/>
              </a:rPr>
              <a:t>↓ + </a:t>
            </a:r>
            <a:r>
              <a:rPr lang="en-US" b="1" dirty="0">
                <a:latin typeface="Times New Roman"/>
                <a:ea typeface="Calibri"/>
                <a:cs typeface="Times New Roman"/>
              </a:rPr>
              <a:t>NO</a:t>
            </a:r>
            <a:r>
              <a:rPr lang="ru-RU" b="1" baseline="-25000" dirty="0">
                <a:latin typeface="Times New Roman"/>
                <a:ea typeface="Calibri"/>
                <a:cs typeface="Times New Roman"/>
              </a:rPr>
              <a:t>3 </a:t>
            </a:r>
            <a:r>
              <a:rPr lang="ru-RU" b="1" baseline="30000" dirty="0">
                <a:latin typeface="Times New Roman"/>
                <a:ea typeface="Calibri"/>
                <a:cs typeface="Times New Roman"/>
              </a:rPr>
              <a:t>-</a:t>
            </a:r>
            <a:endParaRPr lang="ru-RU" sz="1400" dirty="0">
              <a:latin typeface="Calibri"/>
              <a:ea typeface="Calibri"/>
              <a:cs typeface="Times New Roman"/>
            </a:endParaRPr>
          </a:p>
          <a:p>
            <a:pPr marL="270510" indent="-270510">
              <a:lnSpc>
                <a:spcPct val="115000"/>
              </a:lnSpc>
              <a:spcAft>
                <a:spcPts val="0"/>
              </a:spcAft>
            </a:pPr>
            <a:r>
              <a:rPr lang="ru-RU" sz="800" dirty="0">
                <a:latin typeface="Times New Roman"/>
                <a:ea typeface="Calibri"/>
                <a:cs typeface="Times New Roman"/>
              </a:rPr>
              <a:t> </a:t>
            </a:r>
            <a:endParaRPr lang="ru-RU" sz="800" dirty="0">
              <a:latin typeface="Calibri"/>
              <a:ea typeface="Calibri"/>
              <a:cs typeface="Times New Roman"/>
            </a:endParaRPr>
          </a:p>
          <a:p>
            <a:pPr indent="449263" algn="just">
              <a:spcAft>
                <a:spcPts val="0"/>
              </a:spcAft>
            </a:pPr>
            <a:r>
              <a:rPr lang="en-US" sz="2100" dirty="0">
                <a:ea typeface="Calibri"/>
                <a:cs typeface="Times New Roman"/>
              </a:rPr>
              <a:t>The unreacted silver nitrate residue is titrated with a </a:t>
            </a:r>
            <a:r>
              <a:rPr lang="en-US" sz="2100" b="1" dirty="0">
                <a:ea typeface="Calibri"/>
                <a:cs typeface="Times New Roman"/>
              </a:rPr>
              <a:t>second standard solution of ammonium </a:t>
            </a:r>
            <a:r>
              <a:rPr lang="en-US" sz="2100" b="1" dirty="0" smtClean="0">
                <a:ea typeface="Calibri"/>
                <a:cs typeface="Times New Roman"/>
              </a:rPr>
              <a:t>thiocyanate</a:t>
            </a:r>
            <a:r>
              <a:rPr lang="en-US" sz="2100" dirty="0" smtClean="0">
                <a:ea typeface="Calibri"/>
                <a:cs typeface="Times New Roman"/>
              </a:rPr>
              <a:t>:</a:t>
            </a:r>
            <a:r>
              <a:rPr lang="ru-RU" sz="2100" dirty="0">
                <a:latin typeface="Times New Roman"/>
                <a:ea typeface="Calibri"/>
                <a:cs typeface="Times New Roman"/>
              </a:rPr>
              <a:t> </a:t>
            </a:r>
            <a:endParaRPr lang="ru-RU" sz="2100" dirty="0">
              <a:latin typeface="Calibri"/>
              <a:ea typeface="Calibri"/>
              <a:cs typeface="Times New Roman"/>
            </a:endParaRPr>
          </a:p>
          <a:p>
            <a:pPr marL="457200" algn="ctr">
              <a:lnSpc>
                <a:spcPct val="115000"/>
              </a:lnSpc>
              <a:spcAft>
                <a:spcPts val="0"/>
              </a:spcAft>
            </a:pPr>
            <a:r>
              <a:rPr lang="ru-RU" b="1" dirty="0" err="1">
                <a:latin typeface="Times New Roman"/>
                <a:ea typeface="Calibri"/>
                <a:cs typeface="Times New Roman"/>
              </a:rPr>
              <a:t>Ag</a:t>
            </a:r>
            <a:r>
              <a:rPr lang="en-US" b="1" dirty="0">
                <a:latin typeface="Times New Roman"/>
                <a:ea typeface="Calibri"/>
                <a:cs typeface="Times New Roman"/>
              </a:rPr>
              <a:t>NO</a:t>
            </a:r>
            <a:r>
              <a:rPr lang="ru-RU" b="1" baseline="-25000" dirty="0">
                <a:latin typeface="Times New Roman"/>
                <a:ea typeface="Calibri"/>
                <a:cs typeface="Times New Roman"/>
              </a:rPr>
              <a:t>3</a:t>
            </a:r>
            <a:r>
              <a:rPr lang="ru-RU" b="1" dirty="0">
                <a:latin typeface="Times New Roman"/>
                <a:ea typeface="Calibri"/>
                <a:cs typeface="Times New Roman"/>
              </a:rPr>
              <a:t> + </a:t>
            </a:r>
            <a:r>
              <a:rPr lang="en-US" b="1" dirty="0">
                <a:latin typeface="Times New Roman"/>
                <a:ea typeface="Calibri"/>
                <a:cs typeface="Times New Roman"/>
              </a:rPr>
              <a:t>NH</a:t>
            </a:r>
            <a:r>
              <a:rPr lang="ru-RU" b="1" baseline="-25000" dirty="0">
                <a:latin typeface="Times New Roman"/>
                <a:ea typeface="Calibri"/>
                <a:cs typeface="Times New Roman"/>
              </a:rPr>
              <a:t>4</a:t>
            </a:r>
            <a:r>
              <a:rPr lang="ru-RU" b="1" dirty="0">
                <a:latin typeface="Times New Roman"/>
                <a:ea typeface="Calibri"/>
                <a:cs typeface="Times New Roman"/>
              </a:rPr>
              <a:t>NCS ↔ </a:t>
            </a:r>
            <a:r>
              <a:rPr lang="ru-RU" b="1" dirty="0" err="1">
                <a:latin typeface="Times New Roman"/>
                <a:ea typeface="Calibri"/>
                <a:cs typeface="Times New Roman"/>
              </a:rPr>
              <a:t>AgNCS</a:t>
            </a:r>
            <a:r>
              <a:rPr lang="ru-RU" b="1" dirty="0">
                <a:latin typeface="Times New Roman"/>
                <a:ea typeface="Calibri"/>
                <a:cs typeface="Times New Roman"/>
              </a:rPr>
              <a:t>↓ + </a:t>
            </a:r>
            <a:r>
              <a:rPr lang="en-US" b="1" dirty="0">
                <a:latin typeface="Times New Roman"/>
                <a:ea typeface="Calibri"/>
                <a:cs typeface="Times New Roman"/>
              </a:rPr>
              <a:t>NH</a:t>
            </a:r>
            <a:r>
              <a:rPr lang="ru-RU" b="1" baseline="-25000" dirty="0">
                <a:latin typeface="Times New Roman"/>
                <a:ea typeface="Calibri"/>
                <a:cs typeface="Times New Roman"/>
              </a:rPr>
              <a:t>4</a:t>
            </a:r>
            <a:r>
              <a:rPr lang="en-US" b="1" dirty="0">
                <a:latin typeface="Times New Roman"/>
                <a:ea typeface="Calibri"/>
                <a:cs typeface="Times New Roman"/>
              </a:rPr>
              <a:t>NO</a:t>
            </a:r>
            <a:r>
              <a:rPr lang="ru-RU" b="1" baseline="-25000" dirty="0">
                <a:latin typeface="Times New Roman"/>
                <a:ea typeface="Calibri"/>
                <a:cs typeface="Times New Roman"/>
              </a:rPr>
              <a:t>3</a:t>
            </a:r>
            <a:endParaRPr lang="ru-RU" sz="1400" dirty="0">
              <a:latin typeface="Calibri"/>
              <a:ea typeface="Calibri"/>
              <a:cs typeface="Times New Roman"/>
            </a:endParaRPr>
          </a:p>
          <a:p>
            <a:pPr marL="270510" indent="-270510">
              <a:lnSpc>
                <a:spcPct val="115000"/>
              </a:lnSpc>
              <a:spcAft>
                <a:spcPts val="0"/>
              </a:spcAft>
            </a:pPr>
            <a:r>
              <a:rPr lang="ru-RU" sz="800" dirty="0">
                <a:latin typeface="Times New Roman"/>
                <a:ea typeface="Calibri"/>
                <a:cs typeface="Times New Roman"/>
              </a:rPr>
              <a:t> </a:t>
            </a:r>
            <a:endParaRPr lang="ru-RU" sz="800" dirty="0">
              <a:latin typeface="Calibri"/>
              <a:ea typeface="Calibri"/>
              <a:cs typeface="Times New Roman"/>
            </a:endParaRPr>
          </a:p>
          <a:p>
            <a:pPr algn="just">
              <a:spcAft>
                <a:spcPts val="0"/>
              </a:spcAft>
            </a:pPr>
            <a:r>
              <a:rPr lang="en-US" sz="2100" dirty="0">
                <a:ea typeface="Calibri"/>
                <a:cs typeface="Times New Roman"/>
              </a:rPr>
              <a:t>at the end of titration, an excess drop of NH</a:t>
            </a:r>
            <a:r>
              <a:rPr lang="en-US" sz="2100" baseline="-25000" dirty="0">
                <a:ea typeface="Calibri"/>
                <a:cs typeface="Times New Roman"/>
              </a:rPr>
              <a:t>4</a:t>
            </a:r>
            <a:r>
              <a:rPr lang="en-US" sz="2100" dirty="0">
                <a:ea typeface="Calibri"/>
                <a:cs typeface="Times New Roman"/>
              </a:rPr>
              <a:t>NCS solution reacts with the indicator:</a:t>
            </a:r>
            <a:endParaRPr lang="ru-RU" sz="2100" dirty="0">
              <a:ea typeface="Calibri"/>
              <a:cs typeface="Times New Roman"/>
            </a:endParaRPr>
          </a:p>
          <a:p>
            <a:pPr marL="270510" indent="-270510">
              <a:lnSpc>
                <a:spcPct val="115000"/>
              </a:lnSpc>
              <a:spcAft>
                <a:spcPts val="0"/>
              </a:spcAft>
            </a:pPr>
            <a:r>
              <a:rPr lang="ru-RU" sz="800" dirty="0">
                <a:latin typeface="Times New Roman"/>
                <a:ea typeface="Calibri"/>
                <a:cs typeface="Times New Roman"/>
              </a:rPr>
              <a:t> </a:t>
            </a:r>
            <a:endParaRPr lang="ru-RU" sz="800" dirty="0">
              <a:latin typeface="Calibri"/>
              <a:ea typeface="Calibri"/>
              <a:cs typeface="Times New Roman"/>
            </a:endParaRPr>
          </a:p>
          <a:p>
            <a:pPr marL="457200" algn="ctr">
              <a:lnSpc>
                <a:spcPct val="115000"/>
              </a:lnSpc>
              <a:spcAft>
                <a:spcPts val="0"/>
              </a:spcAft>
            </a:pPr>
            <a:r>
              <a:rPr lang="en-US" b="1" dirty="0">
                <a:latin typeface="Times New Roman"/>
                <a:ea typeface="Calibri"/>
                <a:cs typeface="Times New Roman"/>
              </a:rPr>
              <a:t>NH</a:t>
            </a:r>
            <a:r>
              <a:rPr lang="en-US" b="1" baseline="-25000" dirty="0">
                <a:latin typeface="Times New Roman"/>
                <a:ea typeface="Calibri"/>
                <a:cs typeface="Times New Roman"/>
              </a:rPr>
              <a:t>4</a:t>
            </a:r>
            <a:r>
              <a:rPr lang="en-US" b="1" dirty="0">
                <a:latin typeface="Times New Roman"/>
                <a:ea typeface="Calibri"/>
                <a:cs typeface="Times New Roman"/>
              </a:rPr>
              <a:t>[Fe(SO</a:t>
            </a:r>
            <a:r>
              <a:rPr lang="en-US" b="1" baseline="-25000" dirty="0">
                <a:latin typeface="Times New Roman"/>
                <a:ea typeface="Calibri"/>
                <a:cs typeface="Times New Roman"/>
              </a:rPr>
              <a:t>4</a:t>
            </a:r>
            <a:r>
              <a:rPr lang="en-US" b="1" dirty="0">
                <a:latin typeface="Times New Roman"/>
                <a:ea typeface="Calibri"/>
                <a:cs typeface="Times New Roman"/>
              </a:rPr>
              <a:t>)</a:t>
            </a:r>
            <a:r>
              <a:rPr lang="en-US" b="1" baseline="-25000" dirty="0">
                <a:latin typeface="Times New Roman"/>
                <a:ea typeface="Calibri"/>
                <a:cs typeface="Times New Roman"/>
              </a:rPr>
              <a:t>2</a:t>
            </a:r>
            <a:r>
              <a:rPr lang="en-US" b="1" dirty="0">
                <a:latin typeface="Times New Roman"/>
                <a:ea typeface="Calibri"/>
                <a:cs typeface="Times New Roman"/>
              </a:rPr>
              <a:t>] + 3NH</a:t>
            </a:r>
            <a:r>
              <a:rPr lang="en-US" b="1" baseline="-25000" dirty="0">
                <a:latin typeface="Times New Roman"/>
                <a:ea typeface="Calibri"/>
                <a:cs typeface="Times New Roman"/>
              </a:rPr>
              <a:t>4</a:t>
            </a:r>
            <a:r>
              <a:rPr lang="en-US" b="1" dirty="0">
                <a:latin typeface="Times New Roman"/>
                <a:ea typeface="Calibri"/>
                <a:cs typeface="Times New Roman"/>
              </a:rPr>
              <a:t>NCS ↔ F</a:t>
            </a:r>
            <a:r>
              <a:rPr lang="ru-RU" b="1" dirty="0">
                <a:latin typeface="Times New Roman"/>
                <a:ea typeface="Calibri"/>
                <a:cs typeface="Times New Roman"/>
              </a:rPr>
              <a:t>е</a:t>
            </a:r>
            <a:r>
              <a:rPr lang="en-US" b="1" dirty="0">
                <a:latin typeface="Times New Roman"/>
                <a:ea typeface="Calibri"/>
                <a:cs typeface="Times New Roman"/>
              </a:rPr>
              <a:t>(N</a:t>
            </a:r>
            <a:r>
              <a:rPr lang="ru-RU" b="1" dirty="0">
                <a:latin typeface="Times New Roman"/>
                <a:ea typeface="Calibri"/>
                <a:cs typeface="Times New Roman"/>
              </a:rPr>
              <a:t>С</a:t>
            </a:r>
            <a:r>
              <a:rPr lang="en-US" b="1" dirty="0">
                <a:latin typeface="Times New Roman"/>
                <a:ea typeface="Calibri"/>
                <a:cs typeface="Times New Roman"/>
              </a:rPr>
              <a:t>S)</a:t>
            </a:r>
            <a:r>
              <a:rPr lang="en-US" b="1" baseline="-25000" dirty="0">
                <a:latin typeface="Times New Roman"/>
                <a:ea typeface="Calibri"/>
                <a:cs typeface="Times New Roman"/>
              </a:rPr>
              <a:t>3</a:t>
            </a:r>
            <a:r>
              <a:rPr lang="en-US" b="1" dirty="0">
                <a:latin typeface="Times New Roman"/>
                <a:ea typeface="Calibri"/>
                <a:cs typeface="Times New Roman"/>
              </a:rPr>
              <a:t> + 2(NH</a:t>
            </a:r>
            <a:r>
              <a:rPr lang="en-US" b="1" baseline="-25000" dirty="0">
                <a:latin typeface="Times New Roman"/>
                <a:ea typeface="Calibri"/>
                <a:cs typeface="Times New Roman"/>
              </a:rPr>
              <a:t>4</a:t>
            </a:r>
            <a:r>
              <a:rPr lang="en-US" b="1" dirty="0">
                <a:latin typeface="Times New Roman"/>
                <a:ea typeface="Calibri"/>
                <a:cs typeface="Times New Roman"/>
              </a:rPr>
              <a:t>)</a:t>
            </a:r>
            <a:r>
              <a:rPr lang="en-US" b="1" baseline="-25000" dirty="0">
                <a:latin typeface="Times New Roman"/>
                <a:ea typeface="Calibri"/>
                <a:cs typeface="Times New Roman"/>
              </a:rPr>
              <a:t>2</a:t>
            </a:r>
            <a:r>
              <a:rPr lang="en-US" b="1" dirty="0">
                <a:latin typeface="Times New Roman"/>
                <a:ea typeface="Calibri"/>
                <a:cs typeface="Times New Roman"/>
              </a:rPr>
              <a:t>SO</a:t>
            </a:r>
            <a:r>
              <a:rPr lang="en-US" b="1" baseline="-25000" dirty="0">
                <a:latin typeface="Times New Roman"/>
                <a:ea typeface="Calibri"/>
                <a:cs typeface="Times New Roman"/>
              </a:rPr>
              <a:t>4</a:t>
            </a:r>
            <a:endParaRPr lang="ru-RU" sz="1400" dirty="0">
              <a:latin typeface="Calibri"/>
              <a:ea typeface="Calibri"/>
              <a:cs typeface="Times New Roman"/>
            </a:endParaRPr>
          </a:p>
          <a:p>
            <a:pPr marL="270510" indent="-270510">
              <a:spcAft>
                <a:spcPts val="0"/>
              </a:spcAft>
            </a:pPr>
            <a:r>
              <a:rPr lang="en-US" dirty="0">
                <a:latin typeface="Times New Roman"/>
                <a:ea typeface="Calibri"/>
                <a:cs typeface="Times New Roman"/>
              </a:rPr>
              <a:t> </a:t>
            </a:r>
            <a:r>
              <a:rPr lang="en-US" sz="2100" dirty="0">
                <a:ea typeface="Calibri"/>
                <a:cs typeface="Times New Roman"/>
              </a:rPr>
              <a:t>and the solution turns red.</a:t>
            </a:r>
            <a:endParaRPr lang="ru-RU" sz="2100" dirty="0">
              <a:effectLst/>
              <a:ea typeface="Calibri"/>
              <a:cs typeface="Times New Roman"/>
            </a:endParaRPr>
          </a:p>
        </p:txBody>
      </p:sp>
      <p:sp>
        <p:nvSpPr>
          <p:cNvPr id="10" name="Заголовок 1"/>
          <p:cNvSpPr txBox="1">
            <a:spLocks/>
          </p:cNvSpPr>
          <p:nvPr/>
        </p:nvSpPr>
        <p:spPr>
          <a:xfrm>
            <a:off x="685332"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
        <p:nvSpPr>
          <p:cNvPr id="11" name="Прямоугольник 10"/>
          <p:cNvSpPr/>
          <p:nvPr/>
        </p:nvSpPr>
        <p:spPr>
          <a:xfrm>
            <a:off x="251520" y="1268760"/>
            <a:ext cx="8640960" cy="461665"/>
          </a:xfrm>
          <a:prstGeom prst="rect">
            <a:avLst/>
          </a:prstGeom>
        </p:spPr>
        <p:txBody>
          <a:bodyPr wrap="square">
            <a:spAutoFit/>
          </a:bodyPr>
          <a:lstStyle/>
          <a:p>
            <a:pPr algn="ctr"/>
            <a:r>
              <a:rPr lang="en-US" sz="2400" b="1" i="1" dirty="0" err="1">
                <a:solidFill>
                  <a:srgbClr val="3366FF"/>
                </a:solidFill>
              </a:rPr>
              <a:t>Volhard’s</a:t>
            </a:r>
            <a:r>
              <a:rPr lang="en-US" sz="2400" b="1" i="1" dirty="0">
                <a:solidFill>
                  <a:srgbClr val="3366FF"/>
                </a:solidFill>
              </a:rPr>
              <a:t> method </a:t>
            </a:r>
            <a:endParaRPr lang="ru-RU" sz="2400" dirty="0">
              <a:solidFill>
                <a:srgbClr val="3366FF"/>
              </a:solidFill>
            </a:endParaRPr>
          </a:p>
        </p:txBody>
      </p:sp>
    </p:spTree>
    <p:extLst>
      <p:ext uri="{BB962C8B-B14F-4D97-AF65-F5344CB8AC3E}">
        <p14:creationId xmlns:p14="http://schemas.microsoft.com/office/powerpoint/2010/main" val="20797813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Номер слайда 5"/>
          <p:cNvSpPr>
            <a:spLocks noGrp="1"/>
          </p:cNvSpPr>
          <p:nvPr>
            <p:ph type="sldNum" sz="quarter" idx="12"/>
          </p:nvPr>
        </p:nvSpPr>
        <p:spPr>
          <a:xfrm>
            <a:off x="8535343" y="6453336"/>
            <a:ext cx="573161" cy="365125"/>
          </a:xfrm>
        </p:spPr>
        <p:txBody>
          <a:bodyPr/>
          <a:lstStyle/>
          <a:p>
            <a:fld id="{DAAB7534-8022-4A29-AC89-4E7C3A81EA3A}" type="slidenum">
              <a:rPr lang="ru-RU" smtClean="0"/>
              <a:t>17</a:t>
            </a:fld>
            <a:endParaRPr lang="ru-RU" dirty="0"/>
          </a:p>
        </p:txBody>
      </p:sp>
      <p:sp>
        <p:nvSpPr>
          <p:cNvPr id="5" name="Прямоугольник 4"/>
          <p:cNvSpPr/>
          <p:nvPr/>
        </p:nvSpPr>
        <p:spPr>
          <a:xfrm>
            <a:off x="251520" y="2084421"/>
            <a:ext cx="5760640" cy="3785652"/>
          </a:xfrm>
          <a:prstGeom prst="rect">
            <a:avLst/>
          </a:prstGeom>
        </p:spPr>
        <p:txBody>
          <a:bodyPr wrap="square">
            <a:spAutoFit/>
          </a:bodyPr>
          <a:lstStyle/>
          <a:p>
            <a:pPr marL="457200" algn="ctr">
              <a:lnSpc>
                <a:spcPct val="115000"/>
              </a:lnSpc>
              <a:spcAft>
                <a:spcPts val="0"/>
              </a:spcAft>
            </a:pPr>
            <a:r>
              <a:rPr lang="en-US" sz="2400" b="1" dirty="0">
                <a:solidFill>
                  <a:srgbClr val="0070C0"/>
                </a:solidFill>
                <a:ea typeface="Calibri"/>
                <a:cs typeface="Times New Roman"/>
              </a:rPr>
              <a:t>Advantages of the </a:t>
            </a:r>
            <a:r>
              <a:rPr lang="en-US" sz="2400" b="1" dirty="0" err="1">
                <a:solidFill>
                  <a:srgbClr val="0070C0"/>
                </a:solidFill>
                <a:ea typeface="Calibri"/>
                <a:cs typeface="Times New Roman"/>
              </a:rPr>
              <a:t>Volhard’s</a:t>
            </a:r>
            <a:r>
              <a:rPr lang="en-US" sz="2400" b="1" dirty="0">
                <a:solidFill>
                  <a:srgbClr val="0070C0"/>
                </a:solidFill>
                <a:ea typeface="Calibri"/>
                <a:cs typeface="Times New Roman"/>
              </a:rPr>
              <a:t> method</a:t>
            </a:r>
            <a:r>
              <a:rPr lang="ru-RU" sz="2400" b="1" i="1" dirty="0">
                <a:solidFill>
                  <a:srgbClr val="0070C0"/>
                </a:solidFill>
                <a:ea typeface="Calibri"/>
                <a:cs typeface="Times New Roman"/>
              </a:rPr>
              <a:t> </a:t>
            </a:r>
            <a:endParaRPr lang="ru-RU" sz="2400" dirty="0">
              <a:ea typeface="Calibri"/>
              <a:cs typeface="Times New Roman"/>
            </a:endParaRPr>
          </a:p>
          <a:p>
            <a:pPr marL="457200" indent="449580" algn="just">
              <a:lnSpc>
                <a:spcPct val="115000"/>
              </a:lnSpc>
              <a:spcAft>
                <a:spcPts val="600"/>
              </a:spcAft>
            </a:pPr>
            <a:r>
              <a:rPr lang="en-US" sz="2200" dirty="0">
                <a:ea typeface="Calibri"/>
                <a:cs typeface="Times New Roman"/>
              </a:rPr>
              <a:t>In comparison with the Mohr method, the </a:t>
            </a:r>
            <a:r>
              <a:rPr lang="en-US" sz="2200" dirty="0" err="1">
                <a:ea typeface="Calibri"/>
                <a:cs typeface="Times New Roman"/>
              </a:rPr>
              <a:t>Folgard</a:t>
            </a:r>
            <a:r>
              <a:rPr lang="en-US" sz="2200" dirty="0">
                <a:ea typeface="Calibri"/>
                <a:cs typeface="Times New Roman"/>
              </a:rPr>
              <a:t> method has a number of advantages</a:t>
            </a:r>
            <a:r>
              <a:rPr lang="en-US" sz="2200" dirty="0" smtClean="0">
                <a:ea typeface="Calibri"/>
                <a:cs typeface="Times New Roman"/>
              </a:rPr>
              <a:t>:</a:t>
            </a:r>
          </a:p>
          <a:p>
            <a:pPr marL="800100" indent="-342900" algn="just">
              <a:lnSpc>
                <a:spcPct val="115000"/>
              </a:lnSpc>
              <a:spcAft>
                <a:spcPts val="600"/>
              </a:spcAft>
              <a:buFont typeface="Wingdings" panose="05000000000000000000" pitchFamily="2" charset="2"/>
              <a:buChar char="ü"/>
            </a:pPr>
            <a:r>
              <a:rPr lang="en-US" sz="2200" dirty="0" smtClean="0">
                <a:ea typeface="Calibri"/>
                <a:cs typeface="Times New Roman"/>
              </a:rPr>
              <a:t>the </a:t>
            </a:r>
            <a:r>
              <a:rPr lang="en-US" sz="2200" dirty="0">
                <a:ea typeface="Calibri"/>
                <a:cs typeface="Times New Roman"/>
              </a:rPr>
              <a:t>determination of Ag</a:t>
            </a:r>
            <a:r>
              <a:rPr lang="en-US" sz="2200" baseline="30000" dirty="0">
                <a:ea typeface="Calibri"/>
                <a:cs typeface="Times New Roman"/>
              </a:rPr>
              <a:t>+</a:t>
            </a:r>
            <a:r>
              <a:rPr lang="en-US" sz="2200" dirty="0">
                <a:ea typeface="Calibri"/>
                <a:cs typeface="Times New Roman"/>
              </a:rPr>
              <a:t>, </a:t>
            </a:r>
            <a:r>
              <a:rPr lang="en-US" sz="2200" dirty="0" smtClean="0">
                <a:ea typeface="Calibri"/>
                <a:cs typeface="Times New Roman"/>
              </a:rPr>
              <a:t>Cl</a:t>
            </a:r>
            <a:r>
              <a:rPr lang="en-US" sz="2200" baseline="30000" dirty="0" smtClean="0">
                <a:ea typeface="Calibri"/>
                <a:cs typeface="Times New Roman"/>
              </a:rPr>
              <a:t>-</a:t>
            </a:r>
            <a:r>
              <a:rPr lang="en-US" sz="2200" dirty="0">
                <a:ea typeface="Calibri"/>
                <a:cs typeface="Times New Roman"/>
              </a:rPr>
              <a:t>, </a:t>
            </a:r>
            <a:r>
              <a:rPr lang="en-US" sz="2200" dirty="0" smtClean="0">
                <a:ea typeface="Calibri"/>
                <a:cs typeface="Times New Roman"/>
              </a:rPr>
              <a:t>Br</a:t>
            </a:r>
            <a:r>
              <a:rPr lang="en-US" sz="2200" baseline="30000" dirty="0" smtClean="0">
                <a:ea typeface="Calibri"/>
                <a:cs typeface="Times New Roman"/>
              </a:rPr>
              <a:t>-</a:t>
            </a:r>
            <a:r>
              <a:rPr lang="en-US" sz="2200" dirty="0">
                <a:ea typeface="Calibri"/>
                <a:cs typeface="Times New Roman"/>
              </a:rPr>
              <a:t>, I</a:t>
            </a:r>
            <a:r>
              <a:rPr lang="en-US" sz="2200" baseline="30000" dirty="0">
                <a:ea typeface="Calibri"/>
                <a:cs typeface="Times New Roman"/>
              </a:rPr>
              <a:t>-</a:t>
            </a:r>
            <a:r>
              <a:rPr lang="en-US" sz="2200" dirty="0">
                <a:ea typeface="Calibri"/>
                <a:cs typeface="Times New Roman"/>
              </a:rPr>
              <a:t>, NCS</a:t>
            </a:r>
            <a:r>
              <a:rPr lang="en-US" sz="2200" baseline="30000" dirty="0">
                <a:ea typeface="Calibri"/>
                <a:cs typeface="Times New Roman"/>
              </a:rPr>
              <a:t>-</a:t>
            </a:r>
            <a:r>
              <a:rPr lang="en-US" sz="2200" dirty="0">
                <a:ea typeface="Calibri"/>
                <a:cs typeface="Times New Roman"/>
              </a:rPr>
              <a:t> is performed in an acidic medium</a:t>
            </a:r>
            <a:r>
              <a:rPr lang="en-US" sz="2200" dirty="0" smtClean="0">
                <a:ea typeface="Calibri"/>
                <a:cs typeface="Times New Roman"/>
              </a:rPr>
              <a:t>;</a:t>
            </a:r>
          </a:p>
          <a:p>
            <a:pPr marL="800100" indent="-342900" algn="just">
              <a:lnSpc>
                <a:spcPct val="115000"/>
              </a:lnSpc>
              <a:spcAft>
                <a:spcPts val="600"/>
              </a:spcAft>
              <a:buFont typeface="Wingdings" panose="05000000000000000000" pitchFamily="2" charset="2"/>
              <a:buChar char="ü"/>
            </a:pPr>
            <a:r>
              <a:rPr lang="en-US" sz="2200" dirty="0" smtClean="0">
                <a:ea typeface="Calibri"/>
                <a:cs typeface="Times New Roman"/>
              </a:rPr>
              <a:t>the </a:t>
            </a:r>
            <a:r>
              <a:rPr lang="en-US" sz="2200" dirty="0">
                <a:ea typeface="Calibri"/>
                <a:cs typeface="Times New Roman"/>
              </a:rPr>
              <a:t>cations Ba</a:t>
            </a:r>
            <a:r>
              <a:rPr lang="en-US" sz="2200" baseline="30000" dirty="0">
                <a:ea typeface="Calibri"/>
                <a:cs typeface="Times New Roman"/>
              </a:rPr>
              <a:t>2+</a:t>
            </a:r>
            <a:r>
              <a:rPr lang="en-US" sz="2200" dirty="0">
                <a:ea typeface="Calibri"/>
                <a:cs typeface="Times New Roman"/>
              </a:rPr>
              <a:t>, </a:t>
            </a:r>
            <a:r>
              <a:rPr lang="en-US" sz="2200" dirty="0" smtClean="0">
                <a:ea typeface="Calibri"/>
                <a:cs typeface="Times New Roman"/>
              </a:rPr>
              <a:t>Pb</a:t>
            </a:r>
            <a:r>
              <a:rPr lang="en-US" sz="2200" baseline="30000" dirty="0" smtClean="0">
                <a:ea typeface="Calibri"/>
                <a:cs typeface="Times New Roman"/>
              </a:rPr>
              <a:t>2</a:t>
            </a:r>
            <a:r>
              <a:rPr lang="en-US" sz="2200" baseline="30000" dirty="0">
                <a:ea typeface="Calibri"/>
                <a:cs typeface="Times New Roman"/>
              </a:rPr>
              <a:t>+</a:t>
            </a:r>
            <a:r>
              <a:rPr lang="en-US" sz="2200" dirty="0">
                <a:ea typeface="Calibri"/>
                <a:cs typeface="Times New Roman"/>
              </a:rPr>
              <a:t> and others that interfere with the determination of anions by the Mohr method do not interfere with their determination by </a:t>
            </a:r>
            <a:r>
              <a:rPr lang="en-US" sz="2200" dirty="0" err="1">
                <a:ea typeface="Calibri"/>
                <a:cs typeface="Times New Roman"/>
              </a:rPr>
              <a:t>Volhard’s</a:t>
            </a:r>
            <a:r>
              <a:rPr lang="en-US" sz="2200" dirty="0">
                <a:ea typeface="Calibri"/>
                <a:cs typeface="Times New Roman"/>
              </a:rPr>
              <a:t>.</a:t>
            </a:r>
            <a:endParaRPr lang="ru-RU" sz="2200" dirty="0" smtClean="0">
              <a:ea typeface="Calibri"/>
              <a:cs typeface="Times New Roman"/>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2420888"/>
            <a:ext cx="2481039" cy="334651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Заголовок 1"/>
          <p:cNvSpPr txBox="1">
            <a:spLocks/>
          </p:cNvSpPr>
          <p:nvPr/>
        </p:nvSpPr>
        <p:spPr>
          <a:xfrm>
            <a:off x="736154"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
        <p:nvSpPr>
          <p:cNvPr id="10" name="Прямоугольник 9"/>
          <p:cNvSpPr/>
          <p:nvPr/>
        </p:nvSpPr>
        <p:spPr>
          <a:xfrm>
            <a:off x="251520" y="1268760"/>
            <a:ext cx="8640960" cy="461665"/>
          </a:xfrm>
          <a:prstGeom prst="rect">
            <a:avLst/>
          </a:prstGeom>
        </p:spPr>
        <p:txBody>
          <a:bodyPr wrap="square">
            <a:spAutoFit/>
          </a:bodyPr>
          <a:lstStyle/>
          <a:p>
            <a:pPr algn="ctr"/>
            <a:r>
              <a:rPr lang="en-US" sz="2400" b="1" i="1" dirty="0" err="1">
                <a:solidFill>
                  <a:srgbClr val="3366FF"/>
                </a:solidFill>
              </a:rPr>
              <a:t>Volhard’s</a:t>
            </a:r>
            <a:r>
              <a:rPr lang="en-US" sz="2400" b="1" i="1" dirty="0">
                <a:solidFill>
                  <a:srgbClr val="3366FF"/>
                </a:solidFill>
              </a:rPr>
              <a:t> method </a:t>
            </a:r>
            <a:endParaRPr lang="ru-RU" sz="2400" dirty="0">
              <a:solidFill>
                <a:srgbClr val="3366FF"/>
              </a:solidFill>
            </a:endParaRPr>
          </a:p>
        </p:txBody>
      </p:sp>
    </p:spTree>
    <p:extLst>
      <p:ext uri="{BB962C8B-B14F-4D97-AF65-F5344CB8AC3E}">
        <p14:creationId xmlns:p14="http://schemas.microsoft.com/office/powerpoint/2010/main" val="5363293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Номер слайда 5"/>
          <p:cNvSpPr>
            <a:spLocks noGrp="1"/>
          </p:cNvSpPr>
          <p:nvPr>
            <p:ph type="sldNum" sz="quarter" idx="12"/>
          </p:nvPr>
        </p:nvSpPr>
        <p:spPr>
          <a:xfrm>
            <a:off x="8532440" y="6520259"/>
            <a:ext cx="573161" cy="365125"/>
          </a:xfrm>
        </p:spPr>
        <p:txBody>
          <a:bodyPr/>
          <a:lstStyle/>
          <a:p>
            <a:fld id="{DAAB7534-8022-4A29-AC89-4E7C3A81EA3A}" type="slidenum">
              <a:rPr lang="ru-RU" smtClean="0"/>
              <a:t>18</a:t>
            </a:fld>
            <a:endParaRPr lang="ru-RU" dirty="0"/>
          </a:p>
        </p:txBody>
      </p:sp>
      <p:sp>
        <p:nvSpPr>
          <p:cNvPr id="5" name="Прямоугольник 4"/>
          <p:cNvSpPr/>
          <p:nvPr/>
        </p:nvSpPr>
        <p:spPr>
          <a:xfrm>
            <a:off x="251520" y="1628800"/>
            <a:ext cx="8640960" cy="390684"/>
          </a:xfrm>
          <a:prstGeom prst="rect">
            <a:avLst/>
          </a:prstGeom>
        </p:spPr>
        <p:txBody>
          <a:bodyPr wrap="square">
            <a:spAutoFit/>
          </a:bodyPr>
          <a:lstStyle/>
          <a:p>
            <a:pPr marL="457200" algn="ctr">
              <a:lnSpc>
                <a:spcPct val="115000"/>
              </a:lnSpc>
              <a:spcAft>
                <a:spcPts val="0"/>
              </a:spcAft>
            </a:pPr>
            <a:r>
              <a:rPr lang="en-US" b="1" dirty="0">
                <a:solidFill>
                  <a:srgbClr val="0070C0"/>
                </a:solidFill>
                <a:latin typeface="Times New Roman"/>
                <a:ea typeface="Calibri"/>
                <a:cs typeface="Times New Roman"/>
              </a:rPr>
              <a:t>Application of the </a:t>
            </a:r>
            <a:r>
              <a:rPr lang="en-US" b="1" dirty="0" err="1">
                <a:solidFill>
                  <a:srgbClr val="0070C0"/>
                </a:solidFill>
                <a:latin typeface="Times New Roman"/>
                <a:ea typeface="Calibri"/>
                <a:cs typeface="Times New Roman"/>
              </a:rPr>
              <a:t>Volhard’s</a:t>
            </a:r>
            <a:r>
              <a:rPr lang="en-US" b="1" dirty="0">
                <a:solidFill>
                  <a:srgbClr val="0070C0"/>
                </a:solidFill>
                <a:latin typeface="Times New Roman"/>
                <a:ea typeface="Calibri"/>
                <a:cs typeface="Times New Roman"/>
              </a:rPr>
              <a:t> method (reverse titration) in pharmaceutical analysis</a:t>
            </a:r>
            <a:endParaRPr lang="ru-RU" sz="1400" dirty="0">
              <a:effectLst/>
              <a:latin typeface="Calibri"/>
              <a:ea typeface="Calibri"/>
              <a:cs typeface="Times New Roman"/>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10" y="2492896"/>
            <a:ext cx="6377106" cy="93610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7904"/>
          <a:stretch/>
        </p:blipFill>
        <p:spPr bwMode="auto">
          <a:xfrm>
            <a:off x="251520" y="3706705"/>
            <a:ext cx="4743450" cy="110126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251520" y="5403477"/>
            <a:ext cx="4704540" cy="1152128"/>
          </a:xfrm>
          <a:prstGeom prst="rect">
            <a:avLst/>
          </a:prstGeom>
          <a:solidFill>
            <a:srgbClr val="F2F6E0"/>
          </a:solidFill>
          <a:ln>
            <a:noFill/>
          </a:ln>
          <a:effectLst>
            <a:outerShdw blurRad="1524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3050"/>
            <a:r>
              <a:rPr lang="en-US" sz="2200" b="1" dirty="0" err="1" smtClean="0">
                <a:solidFill>
                  <a:srgbClr val="0070C0"/>
                </a:solidFill>
              </a:rPr>
              <a:t>Bromisoval</a:t>
            </a:r>
            <a:endParaRPr lang="en-US" sz="2200" b="1" dirty="0" smtClean="0">
              <a:solidFill>
                <a:srgbClr val="0070C0"/>
              </a:solidFill>
            </a:endParaRPr>
          </a:p>
          <a:p>
            <a:pPr marL="273050"/>
            <a:r>
              <a:rPr lang="en-US" sz="2000" b="1" dirty="0">
                <a:solidFill>
                  <a:srgbClr val="0070C0"/>
                </a:solidFill>
              </a:rPr>
              <a:t>Titrant</a:t>
            </a:r>
            <a:r>
              <a:rPr lang="ru-RU" sz="2000" b="1" dirty="0" smtClean="0">
                <a:solidFill>
                  <a:schemeClr val="tx1"/>
                </a:solidFill>
              </a:rPr>
              <a:t> </a:t>
            </a:r>
            <a:r>
              <a:rPr lang="en-US" dirty="0" smtClean="0">
                <a:solidFill>
                  <a:schemeClr val="tx1"/>
                </a:solidFill>
              </a:rPr>
              <a:t>NH</a:t>
            </a:r>
            <a:r>
              <a:rPr lang="en-US" baseline="-25000" dirty="0" smtClean="0">
                <a:solidFill>
                  <a:schemeClr val="tx1"/>
                </a:solidFill>
              </a:rPr>
              <a:t>4</a:t>
            </a:r>
            <a:r>
              <a:rPr lang="en-US" dirty="0" smtClean="0">
                <a:solidFill>
                  <a:schemeClr val="tx1"/>
                </a:solidFill>
              </a:rPr>
              <a:t>SCN</a:t>
            </a:r>
          </a:p>
          <a:p>
            <a:pPr marL="273050"/>
            <a:r>
              <a:rPr lang="en-US" sz="2000" b="1" dirty="0">
                <a:solidFill>
                  <a:srgbClr val="0070C0"/>
                </a:solidFill>
                <a:ea typeface="Calibri"/>
              </a:rPr>
              <a:t>Indicator</a:t>
            </a:r>
            <a:r>
              <a:rPr lang="ru-RU" b="1" dirty="0" smtClean="0">
                <a:solidFill>
                  <a:srgbClr val="0070C0"/>
                </a:solidFill>
                <a:ea typeface="Calibri"/>
              </a:rPr>
              <a:t> </a:t>
            </a:r>
            <a:r>
              <a:rPr lang="en-US" dirty="0" smtClean="0">
                <a:solidFill>
                  <a:schemeClr val="tx1"/>
                </a:solidFill>
                <a:ea typeface="Calibri"/>
              </a:rPr>
              <a:t>NH</a:t>
            </a:r>
            <a:r>
              <a:rPr lang="en-US" baseline="-25000" dirty="0" smtClean="0">
                <a:solidFill>
                  <a:schemeClr val="tx1"/>
                </a:solidFill>
                <a:ea typeface="Calibri"/>
              </a:rPr>
              <a:t>4</a:t>
            </a:r>
            <a:r>
              <a:rPr lang="en-US" dirty="0" smtClean="0">
                <a:solidFill>
                  <a:schemeClr val="tx1"/>
                </a:solidFill>
                <a:ea typeface="Calibri"/>
              </a:rPr>
              <a:t>[Fe(SO</a:t>
            </a:r>
            <a:r>
              <a:rPr lang="en-US" baseline="-25000" dirty="0" smtClean="0">
                <a:solidFill>
                  <a:schemeClr val="tx1"/>
                </a:solidFill>
                <a:ea typeface="Calibri"/>
              </a:rPr>
              <a:t>4</a:t>
            </a:r>
            <a:r>
              <a:rPr lang="en-US" dirty="0" smtClean="0">
                <a:solidFill>
                  <a:schemeClr val="tx1"/>
                </a:solidFill>
                <a:ea typeface="Calibri"/>
              </a:rPr>
              <a:t>)</a:t>
            </a:r>
            <a:r>
              <a:rPr lang="en-US" baseline="-25000" dirty="0" smtClean="0">
                <a:solidFill>
                  <a:schemeClr val="tx1"/>
                </a:solidFill>
                <a:ea typeface="Calibri"/>
              </a:rPr>
              <a:t>2</a:t>
            </a:r>
            <a:r>
              <a:rPr lang="en-US" dirty="0">
                <a:solidFill>
                  <a:schemeClr val="tx1"/>
                </a:solidFill>
                <a:ea typeface="Calibri"/>
              </a:rPr>
              <a:t>] </a:t>
            </a:r>
            <a:endParaRPr lang="ru-RU" dirty="0">
              <a:solidFill>
                <a:schemeClr val="tx1"/>
              </a:solidFill>
            </a:endParaRPr>
          </a:p>
        </p:txBody>
      </p:sp>
      <p:pic>
        <p:nvPicPr>
          <p:cNvPr id="7172"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1000"/>
                    </a14:imgEffect>
                  </a14:imgLayer>
                </a14:imgProps>
              </a:ext>
              <a:ext uri="{28A0092B-C50C-407E-A947-70E740481C1C}">
                <a14:useLocalDpi xmlns:a14="http://schemas.microsoft.com/office/drawing/2010/main" val="0"/>
              </a:ext>
            </a:extLst>
          </a:blip>
          <a:srcRect/>
          <a:stretch>
            <a:fillRect/>
          </a:stretch>
        </p:blipFill>
        <p:spPr bwMode="auto">
          <a:xfrm>
            <a:off x="5305981" y="4077072"/>
            <a:ext cx="3586499" cy="18002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Заголовок 1"/>
          <p:cNvSpPr txBox="1">
            <a:spLocks/>
          </p:cNvSpPr>
          <p:nvPr/>
        </p:nvSpPr>
        <p:spPr>
          <a:xfrm>
            <a:off x="736154"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
        <p:nvSpPr>
          <p:cNvPr id="12" name="Прямоугольник 11"/>
          <p:cNvSpPr/>
          <p:nvPr/>
        </p:nvSpPr>
        <p:spPr>
          <a:xfrm>
            <a:off x="251520" y="1268760"/>
            <a:ext cx="8640960" cy="461665"/>
          </a:xfrm>
          <a:prstGeom prst="rect">
            <a:avLst/>
          </a:prstGeom>
        </p:spPr>
        <p:txBody>
          <a:bodyPr wrap="square">
            <a:spAutoFit/>
          </a:bodyPr>
          <a:lstStyle/>
          <a:p>
            <a:pPr algn="ctr"/>
            <a:r>
              <a:rPr lang="en-US" sz="2400" b="1" i="1" dirty="0" err="1">
                <a:solidFill>
                  <a:srgbClr val="3366FF"/>
                </a:solidFill>
              </a:rPr>
              <a:t>Volhard’s</a:t>
            </a:r>
            <a:r>
              <a:rPr lang="en-US" sz="2400" b="1" i="1" dirty="0">
                <a:solidFill>
                  <a:srgbClr val="3366FF"/>
                </a:solidFill>
              </a:rPr>
              <a:t> method </a:t>
            </a:r>
            <a:endParaRPr lang="ru-RU" sz="2400" dirty="0">
              <a:solidFill>
                <a:srgbClr val="3366FF"/>
              </a:solidFill>
            </a:endParaRPr>
          </a:p>
        </p:txBody>
      </p:sp>
    </p:spTree>
    <p:extLst>
      <p:ext uri="{BB962C8B-B14F-4D97-AF65-F5344CB8AC3E}">
        <p14:creationId xmlns:p14="http://schemas.microsoft.com/office/powerpoint/2010/main" val="28699103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Номер слайда 5"/>
          <p:cNvSpPr>
            <a:spLocks noGrp="1"/>
          </p:cNvSpPr>
          <p:nvPr>
            <p:ph type="sldNum" sz="quarter" idx="12"/>
          </p:nvPr>
        </p:nvSpPr>
        <p:spPr>
          <a:xfrm>
            <a:off x="8532440" y="6520259"/>
            <a:ext cx="573161" cy="365125"/>
          </a:xfrm>
        </p:spPr>
        <p:txBody>
          <a:bodyPr/>
          <a:lstStyle/>
          <a:p>
            <a:fld id="{DAAB7534-8022-4A29-AC89-4E7C3A81EA3A}" type="slidenum">
              <a:rPr lang="ru-RU" smtClean="0"/>
              <a:t>19</a:t>
            </a:fld>
            <a:endParaRPr lang="ru-RU"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420888"/>
            <a:ext cx="4259307" cy="261967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15414"/>
          <a:stretch/>
        </p:blipFill>
        <p:spPr bwMode="auto">
          <a:xfrm>
            <a:off x="251520" y="5301209"/>
            <a:ext cx="4562475" cy="115212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Прямоугольник 11"/>
          <p:cNvSpPr/>
          <p:nvPr/>
        </p:nvSpPr>
        <p:spPr>
          <a:xfrm>
            <a:off x="4932040" y="2780928"/>
            <a:ext cx="3552412" cy="1152128"/>
          </a:xfrm>
          <a:prstGeom prst="rect">
            <a:avLst/>
          </a:prstGeom>
          <a:solidFill>
            <a:srgbClr val="F2F6E0"/>
          </a:solidFill>
          <a:ln>
            <a:noFill/>
          </a:ln>
          <a:effectLst>
            <a:outerShdw blurRad="1524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3050"/>
            <a:r>
              <a:rPr lang="en-US" sz="2200" b="1" dirty="0" err="1" smtClean="0">
                <a:solidFill>
                  <a:srgbClr val="0070C0"/>
                </a:solidFill>
              </a:rPr>
              <a:t>Bromcamphora</a:t>
            </a:r>
            <a:endParaRPr lang="en-US" sz="2200" b="1" dirty="0" smtClean="0">
              <a:solidFill>
                <a:srgbClr val="0070C0"/>
              </a:solidFill>
            </a:endParaRPr>
          </a:p>
          <a:p>
            <a:pPr marL="273050"/>
            <a:r>
              <a:rPr lang="en-US" sz="2000" b="1" dirty="0">
                <a:solidFill>
                  <a:srgbClr val="0070C0"/>
                </a:solidFill>
              </a:rPr>
              <a:t>Titrant</a:t>
            </a:r>
            <a:r>
              <a:rPr lang="en-US" b="1" dirty="0">
                <a:solidFill>
                  <a:srgbClr val="0070C0"/>
                </a:solidFill>
              </a:rPr>
              <a:t> </a:t>
            </a:r>
            <a:r>
              <a:rPr lang="en-US" dirty="0">
                <a:solidFill>
                  <a:schemeClr val="tx1"/>
                </a:solidFill>
              </a:rPr>
              <a:t>NH</a:t>
            </a:r>
            <a:r>
              <a:rPr lang="en-US" baseline="-25000" dirty="0">
                <a:solidFill>
                  <a:schemeClr val="tx1"/>
                </a:solidFill>
              </a:rPr>
              <a:t>4</a:t>
            </a:r>
            <a:r>
              <a:rPr lang="en-US" dirty="0">
                <a:solidFill>
                  <a:schemeClr val="tx1"/>
                </a:solidFill>
              </a:rPr>
              <a:t>SCN</a:t>
            </a:r>
          </a:p>
          <a:p>
            <a:pPr marL="273050"/>
            <a:r>
              <a:rPr lang="en-US" sz="2000" b="1" dirty="0">
                <a:solidFill>
                  <a:srgbClr val="0070C0"/>
                </a:solidFill>
              </a:rPr>
              <a:t>Indicator</a:t>
            </a:r>
            <a:r>
              <a:rPr lang="en-US" b="1" dirty="0">
                <a:solidFill>
                  <a:srgbClr val="0070C0"/>
                </a:solidFill>
              </a:rPr>
              <a:t> </a:t>
            </a:r>
            <a:r>
              <a:rPr lang="en-US" dirty="0">
                <a:solidFill>
                  <a:schemeClr val="tx1"/>
                </a:solidFill>
              </a:rPr>
              <a:t>NH</a:t>
            </a:r>
            <a:r>
              <a:rPr lang="en-US" baseline="-25000" dirty="0">
                <a:solidFill>
                  <a:schemeClr val="tx1"/>
                </a:solidFill>
              </a:rPr>
              <a:t>4</a:t>
            </a:r>
            <a:r>
              <a:rPr lang="en-US" dirty="0">
                <a:solidFill>
                  <a:schemeClr val="tx1"/>
                </a:solidFill>
              </a:rPr>
              <a:t>[Fe(SO</a:t>
            </a:r>
            <a:r>
              <a:rPr lang="en-US" baseline="-25000" dirty="0">
                <a:solidFill>
                  <a:schemeClr val="tx1"/>
                </a:solidFill>
              </a:rPr>
              <a:t>4</a:t>
            </a:r>
            <a:r>
              <a:rPr lang="en-US" dirty="0">
                <a:solidFill>
                  <a:schemeClr val="tx1"/>
                </a:solidFill>
              </a:rPr>
              <a:t>)</a:t>
            </a:r>
            <a:r>
              <a:rPr lang="en-US" baseline="-25000" dirty="0">
                <a:solidFill>
                  <a:schemeClr val="tx1"/>
                </a:solidFill>
              </a:rPr>
              <a:t>2</a:t>
            </a:r>
            <a:r>
              <a:rPr lang="en-US" dirty="0">
                <a:solidFill>
                  <a:schemeClr val="tx1"/>
                </a:solidFill>
              </a:rPr>
              <a:t>]</a:t>
            </a:r>
            <a:r>
              <a:rPr lang="en-US" b="1" dirty="0">
                <a:solidFill>
                  <a:schemeClr val="tx1"/>
                </a:solidFill>
              </a:rPr>
              <a:t> </a:t>
            </a:r>
          </a:p>
        </p:txBody>
      </p:sp>
      <p:pic>
        <p:nvPicPr>
          <p:cNvPr id="8197" name="Picture 5"/>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7000"/>
                    </a14:imgEffect>
                  </a14:imgLayer>
                </a14:imgProps>
              </a:ext>
              <a:ext uri="{28A0092B-C50C-407E-A947-70E740481C1C}">
                <a14:useLocalDpi xmlns:a14="http://schemas.microsoft.com/office/drawing/2010/main" val="0"/>
              </a:ext>
            </a:extLst>
          </a:blip>
          <a:srcRect/>
          <a:stretch>
            <a:fillRect/>
          </a:stretch>
        </p:blipFill>
        <p:spPr bwMode="auto">
          <a:xfrm>
            <a:off x="5209399" y="4219884"/>
            <a:ext cx="3240360" cy="223345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Заголовок 1"/>
          <p:cNvSpPr txBox="1">
            <a:spLocks/>
          </p:cNvSpPr>
          <p:nvPr/>
        </p:nvSpPr>
        <p:spPr>
          <a:xfrm>
            <a:off x="736154"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
        <p:nvSpPr>
          <p:cNvPr id="13" name="Прямоугольник 12"/>
          <p:cNvSpPr/>
          <p:nvPr/>
        </p:nvSpPr>
        <p:spPr>
          <a:xfrm>
            <a:off x="251520" y="1268760"/>
            <a:ext cx="8640960" cy="461665"/>
          </a:xfrm>
          <a:prstGeom prst="rect">
            <a:avLst/>
          </a:prstGeom>
        </p:spPr>
        <p:txBody>
          <a:bodyPr wrap="square">
            <a:spAutoFit/>
          </a:bodyPr>
          <a:lstStyle/>
          <a:p>
            <a:pPr algn="ctr"/>
            <a:r>
              <a:rPr lang="en-US" sz="2400" b="1" i="1" dirty="0" err="1">
                <a:solidFill>
                  <a:srgbClr val="3366FF"/>
                </a:solidFill>
              </a:rPr>
              <a:t>Volhard’s</a:t>
            </a:r>
            <a:r>
              <a:rPr lang="en-US" sz="2400" b="1" i="1" dirty="0">
                <a:solidFill>
                  <a:srgbClr val="3366FF"/>
                </a:solidFill>
              </a:rPr>
              <a:t> method </a:t>
            </a:r>
            <a:endParaRPr lang="ru-RU" sz="2400" dirty="0">
              <a:solidFill>
                <a:srgbClr val="3366FF"/>
              </a:solidFill>
            </a:endParaRPr>
          </a:p>
        </p:txBody>
      </p:sp>
      <p:sp>
        <p:nvSpPr>
          <p:cNvPr id="14" name="Прямоугольник 13"/>
          <p:cNvSpPr/>
          <p:nvPr/>
        </p:nvSpPr>
        <p:spPr>
          <a:xfrm>
            <a:off x="251520" y="1628800"/>
            <a:ext cx="8640960" cy="390684"/>
          </a:xfrm>
          <a:prstGeom prst="rect">
            <a:avLst/>
          </a:prstGeom>
        </p:spPr>
        <p:txBody>
          <a:bodyPr wrap="square">
            <a:spAutoFit/>
          </a:bodyPr>
          <a:lstStyle/>
          <a:p>
            <a:pPr marL="457200" algn="ctr">
              <a:lnSpc>
                <a:spcPct val="115000"/>
              </a:lnSpc>
              <a:spcAft>
                <a:spcPts val="0"/>
              </a:spcAft>
            </a:pPr>
            <a:r>
              <a:rPr lang="en-US" b="1" dirty="0">
                <a:solidFill>
                  <a:srgbClr val="0070C0"/>
                </a:solidFill>
                <a:latin typeface="Times New Roman"/>
                <a:ea typeface="Calibri"/>
                <a:cs typeface="Times New Roman"/>
              </a:rPr>
              <a:t>Application of the </a:t>
            </a:r>
            <a:r>
              <a:rPr lang="en-US" b="1" dirty="0" err="1">
                <a:solidFill>
                  <a:srgbClr val="0070C0"/>
                </a:solidFill>
                <a:latin typeface="Times New Roman"/>
                <a:ea typeface="Calibri"/>
                <a:cs typeface="Times New Roman"/>
              </a:rPr>
              <a:t>Volhard’s</a:t>
            </a:r>
            <a:r>
              <a:rPr lang="en-US" b="1" dirty="0">
                <a:solidFill>
                  <a:srgbClr val="0070C0"/>
                </a:solidFill>
                <a:latin typeface="Times New Roman"/>
                <a:ea typeface="Calibri"/>
                <a:cs typeface="Times New Roman"/>
              </a:rPr>
              <a:t> method (reverse titration) in pharmaceutical analysis</a:t>
            </a:r>
            <a:endParaRPr lang="ru-RU" sz="1400" dirty="0">
              <a:effectLst/>
              <a:latin typeface="Calibri"/>
              <a:ea typeface="Calibri"/>
              <a:cs typeface="Times New Roman"/>
            </a:endParaRPr>
          </a:p>
        </p:txBody>
      </p:sp>
    </p:spTree>
    <p:extLst>
      <p:ext uri="{BB962C8B-B14F-4D97-AF65-F5344CB8AC3E}">
        <p14:creationId xmlns:p14="http://schemas.microsoft.com/office/powerpoint/2010/main" val="4274806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1"/>
          <p:cNvSpPr txBox="1">
            <a:spLocks/>
          </p:cNvSpPr>
          <p:nvPr/>
        </p:nvSpPr>
        <p:spPr>
          <a:xfrm>
            <a:off x="685332"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a:solidFill>
                  <a:srgbClr val="0070C0"/>
                </a:solidFill>
              </a:rPr>
              <a:t>Precipitation titration</a:t>
            </a:r>
          </a:p>
        </p:txBody>
      </p:sp>
      <p:sp>
        <p:nvSpPr>
          <p:cNvPr id="7" name="Прямоугольник 6"/>
          <p:cNvSpPr/>
          <p:nvPr/>
        </p:nvSpPr>
        <p:spPr>
          <a:xfrm>
            <a:off x="251520" y="1268760"/>
            <a:ext cx="5472608" cy="1446550"/>
          </a:xfrm>
          <a:prstGeom prst="rect">
            <a:avLst/>
          </a:prstGeom>
        </p:spPr>
        <p:txBody>
          <a:bodyPr wrap="square">
            <a:spAutoFit/>
          </a:bodyPr>
          <a:lstStyle/>
          <a:p>
            <a:pPr algn="just"/>
            <a:r>
              <a:rPr lang="en-US" sz="2200" b="1" dirty="0" smtClean="0">
                <a:solidFill>
                  <a:srgbClr val="FF0000"/>
                </a:solidFill>
              </a:rPr>
              <a:t>Precipitation titration </a:t>
            </a:r>
            <a:r>
              <a:rPr lang="en-US" sz="2200" dirty="0" smtClean="0"/>
              <a:t>is a group of titrimetric methods of analysis based on the formation of low solubility compounds that are released from solution as precipitate.</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7" y="2018008"/>
            <a:ext cx="2581736" cy="321119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269776" y="2780923"/>
            <a:ext cx="5742384" cy="3447098"/>
          </a:xfrm>
          <a:prstGeom prst="rect">
            <a:avLst/>
          </a:prstGeom>
        </p:spPr>
        <p:txBody>
          <a:bodyPr wrap="square">
            <a:spAutoFit/>
          </a:bodyPr>
          <a:lstStyle/>
          <a:p>
            <a:pPr>
              <a:spcAft>
                <a:spcPts val="600"/>
              </a:spcAft>
            </a:pPr>
            <a:r>
              <a:rPr lang="en-US" sz="2200" b="1" dirty="0" smtClean="0">
                <a:solidFill>
                  <a:srgbClr val="0070C0"/>
                </a:solidFill>
              </a:rPr>
              <a:t>Requirements:</a:t>
            </a:r>
          </a:p>
          <a:p>
            <a:pPr marL="457200" indent="-457200" algn="just">
              <a:spcAft>
                <a:spcPts val="600"/>
              </a:spcAft>
              <a:buFont typeface="+mj-lt"/>
              <a:buAutoNum type="arabicPeriod"/>
            </a:pPr>
            <a:r>
              <a:rPr lang="en-US" sz="2200" dirty="0" smtClean="0"/>
              <a:t>The precipitate must be practically insoluble, i.e. the solubility of the precipitate must not exceed 10</a:t>
            </a:r>
            <a:r>
              <a:rPr lang="en-US" sz="2200" baseline="30000" dirty="0" smtClean="0"/>
              <a:t>-5</a:t>
            </a:r>
            <a:r>
              <a:rPr lang="en-US" sz="2200" dirty="0" smtClean="0"/>
              <a:t> </a:t>
            </a:r>
            <a:r>
              <a:rPr lang="en-US" sz="2200" dirty="0" err="1" smtClean="0"/>
              <a:t>mol</a:t>
            </a:r>
            <a:r>
              <a:rPr lang="en-US" sz="2200" dirty="0" smtClean="0"/>
              <a:t>/l;</a:t>
            </a:r>
          </a:p>
          <a:p>
            <a:pPr marL="457200" indent="-457200" algn="just">
              <a:spcAft>
                <a:spcPts val="600"/>
              </a:spcAft>
              <a:buFont typeface="+mj-lt"/>
              <a:buAutoNum type="arabicPeriod"/>
            </a:pPr>
            <a:r>
              <a:rPr lang="en-US" sz="2200" dirty="0" smtClean="0"/>
              <a:t>The precipitation shall be sufficiently rapid;</a:t>
            </a:r>
          </a:p>
          <a:p>
            <a:pPr marL="457200" indent="-457200" algn="just">
              <a:spcAft>
                <a:spcPts val="600"/>
              </a:spcAft>
              <a:buFont typeface="+mj-lt"/>
              <a:buAutoNum type="arabicPeriod"/>
            </a:pPr>
            <a:r>
              <a:rPr lang="en-US" sz="2200" dirty="0" smtClean="0"/>
              <a:t>The titration results should not be distorted by adsorption (co-precipitation) phenomena;</a:t>
            </a:r>
          </a:p>
          <a:p>
            <a:pPr marL="457200" indent="-457200" algn="just">
              <a:spcAft>
                <a:spcPts val="600"/>
              </a:spcAft>
              <a:buFont typeface="+mj-lt"/>
              <a:buAutoNum type="arabicPeriod"/>
            </a:pPr>
            <a:r>
              <a:rPr lang="en-US" sz="2200" dirty="0" smtClean="0"/>
              <a:t>It shall be possible to fix the point of equivalence in the titration.</a:t>
            </a:r>
          </a:p>
        </p:txBody>
      </p:sp>
      <p:sp>
        <p:nvSpPr>
          <p:cNvPr id="10" name="Номер слайда 9"/>
          <p:cNvSpPr>
            <a:spLocks noGrp="1"/>
          </p:cNvSpPr>
          <p:nvPr>
            <p:ph type="sldNum" sz="quarter" idx="12"/>
          </p:nvPr>
        </p:nvSpPr>
        <p:spPr>
          <a:xfrm>
            <a:off x="8535343" y="6520259"/>
            <a:ext cx="573161" cy="365125"/>
          </a:xfrm>
        </p:spPr>
        <p:txBody>
          <a:bodyPr/>
          <a:lstStyle/>
          <a:p>
            <a:fld id="{DAAB7534-8022-4A29-AC89-4E7C3A81EA3A}" type="slidenum">
              <a:rPr lang="ru-RU" smtClean="0"/>
              <a:t>2</a:t>
            </a:fld>
            <a:endParaRPr lang="ru-RU"/>
          </a:p>
        </p:txBody>
      </p:sp>
    </p:spTree>
    <p:extLst>
      <p:ext uri="{BB962C8B-B14F-4D97-AF65-F5344CB8AC3E}">
        <p14:creationId xmlns:p14="http://schemas.microsoft.com/office/powerpoint/2010/main" val="4765832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448251"/>
            <a:ext cx="573161" cy="365125"/>
          </a:xfrm>
        </p:spPr>
        <p:txBody>
          <a:bodyPr/>
          <a:lstStyle/>
          <a:p>
            <a:fld id="{DAAB7534-8022-4A29-AC89-4E7C3A81EA3A}" type="slidenum">
              <a:rPr lang="ru-RU" smtClean="0"/>
              <a:t>20</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1523644" y="5229200"/>
            <a:ext cx="3552412" cy="1152128"/>
          </a:xfrm>
          <a:prstGeom prst="rect">
            <a:avLst/>
          </a:prstGeom>
          <a:solidFill>
            <a:srgbClr val="F2F6E0"/>
          </a:solidFill>
          <a:ln>
            <a:noFill/>
          </a:ln>
          <a:effectLst>
            <a:outerShdw blurRad="1524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3050"/>
            <a:r>
              <a:rPr lang="en-US" sz="2200" b="1" dirty="0" err="1" smtClean="0">
                <a:solidFill>
                  <a:srgbClr val="0070C0"/>
                </a:solidFill>
              </a:rPr>
              <a:t>Mercaptopurine</a:t>
            </a:r>
            <a:endParaRPr lang="en-US" sz="2200" b="1" dirty="0" smtClean="0">
              <a:solidFill>
                <a:srgbClr val="0070C0"/>
              </a:solidFill>
            </a:endParaRPr>
          </a:p>
          <a:p>
            <a:pPr marL="273050"/>
            <a:r>
              <a:rPr lang="en-US" sz="2000" b="1" dirty="0">
                <a:solidFill>
                  <a:srgbClr val="0070C0"/>
                </a:solidFill>
              </a:rPr>
              <a:t>Titrant</a:t>
            </a:r>
            <a:r>
              <a:rPr lang="en-US" b="1" dirty="0">
                <a:solidFill>
                  <a:srgbClr val="0070C0"/>
                </a:solidFill>
              </a:rPr>
              <a:t> </a:t>
            </a:r>
            <a:r>
              <a:rPr lang="en-US" dirty="0">
                <a:solidFill>
                  <a:schemeClr val="tx1"/>
                </a:solidFill>
              </a:rPr>
              <a:t>NH</a:t>
            </a:r>
            <a:r>
              <a:rPr lang="en-US" baseline="-25000" dirty="0">
                <a:solidFill>
                  <a:schemeClr val="tx1"/>
                </a:solidFill>
              </a:rPr>
              <a:t>4</a:t>
            </a:r>
            <a:r>
              <a:rPr lang="en-US" dirty="0">
                <a:solidFill>
                  <a:schemeClr val="tx1"/>
                </a:solidFill>
              </a:rPr>
              <a:t>SCN</a:t>
            </a:r>
          </a:p>
          <a:p>
            <a:pPr marL="273050"/>
            <a:r>
              <a:rPr lang="en-US" sz="2000" b="1" dirty="0">
                <a:solidFill>
                  <a:srgbClr val="0070C0"/>
                </a:solidFill>
              </a:rPr>
              <a:t>Indicator</a:t>
            </a:r>
            <a:r>
              <a:rPr lang="en-US" b="1" dirty="0">
                <a:solidFill>
                  <a:srgbClr val="0070C0"/>
                </a:solidFill>
              </a:rPr>
              <a:t> </a:t>
            </a:r>
            <a:r>
              <a:rPr lang="en-US" dirty="0">
                <a:solidFill>
                  <a:schemeClr val="tx1"/>
                </a:solidFill>
              </a:rPr>
              <a:t>NH</a:t>
            </a:r>
            <a:r>
              <a:rPr lang="en-US" baseline="-25000" dirty="0">
                <a:solidFill>
                  <a:schemeClr val="tx1"/>
                </a:solidFill>
              </a:rPr>
              <a:t>4</a:t>
            </a:r>
            <a:r>
              <a:rPr lang="en-US" dirty="0">
                <a:solidFill>
                  <a:schemeClr val="tx1"/>
                </a:solidFill>
              </a:rPr>
              <a:t>[Fe(SO</a:t>
            </a:r>
            <a:r>
              <a:rPr lang="en-US" baseline="-25000" dirty="0">
                <a:solidFill>
                  <a:schemeClr val="tx1"/>
                </a:solidFill>
              </a:rPr>
              <a:t>4</a:t>
            </a:r>
            <a:r>
              <a:rPr lang="en-US" dirty="0">
                <a:solidFill>
                  <a:schemeClr val="tx1"/>
                </a:solidFill>
              </a:rPr>
              <a:t>)</a:t>
            </a:r>
            <a:r>
              <a:rPr lang="en-US" baseline="-25000" dirty="0">
                <a:solidFill>
                  <a:schemeClr val="tx1"/>
                </a:solidFill>
              </a:rPr>
              <a:t>2</a:t>
            </a:r>
            <a:r>
              <a:rPr lang="en-US" dirty="0">
                <a:solidFill>
                  <a:schemeClr val="tx1"/>
                </a:solidFill>
              </a:rPr>
              <a:t>]</a:t>
            </a:r>
            <a:r>
              <a:rPr lang="en-US" b="1" dirty="0">
                <a:solidFill>
                  <a:schemeClr val="tx1"/>
                </a:solidFill>
              </a:rPr>
              <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03" y="2564904"/>
            <a:ext cx="6434330" cy="212641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3933056"/>
            <a:ext cx="1624248" cy="244373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Заголовок 1"/>
          <p:cNvSpPr txBox="1">
            <a:spLocks/>
          </p:cNvSpPr>
          <p:nvPr/>
        </p:nvSpPr>
        <p:spPr>
          <a:xfrm>
            <a:off x="736154"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
        <p:nvSpPr>
          <p:cNvPr id="11" name="Прямоугольник 10"/>
          <p:cNvSpPr/>
          <p:nvPr/>
        </p:nvSpPr>
        <p:spPr>
          <a:xfrm>
            <a:off x="251520" y="1268760"/>
            <a:ext cx="8640960" cy="461665"/>
          </a:xfrm>
          <a:prstGeom prst="rect">
            <a:avLst/>
          </a:prstGeom>
        </p:spPr>
        <p:txBody>
          <a:bodyPr wrap="square">
            <a:spAutoFit/>
          </a:bodyPr>
          <a:lstStyle/>
          <a:p>
            <a:pPr algn="ctr"/>
            <a:r>
              <a:rPr lang="en-US" sz="2400" b="1" i="1" dirty="0" err="1">
                <a:solidFill>
                  <a:srgbClr val="3366FF"/>
                </a:solidFill>
              </a:rPr>
              <a:t>Volhard’s</a:t>
            </a:r>
            <a:r>
              <a:rPr lang="en-US" sz="2400" b="1" i="1" dirty="0">
                <a:solidFill>
                  <a:srgbClr val="3366FF"/>
                </a:solidFill>
              </a:rPr>
              <a:t> method </a:t>
            </a:r>
            <a:endParaRPr lang="ru-RU" sz="2400" dirty="0">
              <a:solidFill>
                <a:srgbClr val="3366FF"/>
              </a:solidFill>
            </a:endParaRPr>
          </a:p>
        </p:txBody>
      </p:sp>
      <p:sp>
        <p:nvSpPr>
          <p:cNvPr id="12" name="Прямоугольник 11"/>
          <p:cNvSpPr/>
          <p:nvPr/>
        </p:nvSpPr>
        <p:spPr>
          <a:xfrm>
            <a:off x="251520" y="1628800"/>
            <a:ext cx="8640960" cy="390684"/>
          </a:xfrm>
          <a:prstGeom prst="rect">
            <a:avLst/>
          </a:prstGeom>
        </p:spPr>
        <p:txBody>
          <a:bodyPr wrap="square">
            <a:spAutoFit/>
          </a:bodyPr>
          <a:lstStyle/>
          <a:p>
            <a:pPr marL="457200" algn="ctr">
              <a:lnSpc>
                <a:spcPct val="115000"/>
              </a:lnSpc>
              <a:spcAft>
                <a:spcPts val="0"/>
              </a:spcAft>
            </a:pPr>
            <a:r>
              <a:rPr lang="en-US" b="1" dirty="0">
                <a:solidFill>
                  <a:srgbClr val="0070C0"/>
                </a:solidFill>
                <a:latin typeface="Times New Roman"/>
                <a:ea typeface="Calibri"/>
                <a:cs typeface="Times New Roman"/>
              </a:rPr>
              <a:t>Application of the </a:t>
            </a:r>
            <a:r>
              <a:rPr lang="en-US" b="1" dirty="0" err="1">
                <a:solidFill>
                  <a:srgbClr val="0070C0"/>
                </a:solidFill>
                <a:latin typeface="Times New Roman"/>
                <a:ea typeface="Calibri"/>
                <a:cs typeface="Times New Roman"/>
              </a:rPr>
              <a:t>Volhard’s</a:t>
            </a:r>
            <a:r>
              <a:rPr lang="en-US" b="1" dirty="0">
                <a:solidFill>
                  <a:srgbClr val="0070C0"/>
                </a:solidFill>
                <a:latin typeface="Times New Roman"/>
                <a:ea typeface="Calibri"/>
                <a:cs typeface="Times New Roman"/>
              </a:rPr>
              <a:t> method (reverse titration) in pharmaceutical analysis</a:t>
            </a:r>
            <a:endParaRPr lang="ru-RU" sz="1400" dirty="0">
              <a:effectLst/>
              <a:latin typeface="Calibri"/>
              <a:ea typeface="Calibri"/>
              <a:cs typeface="Times New Roman"/>
            </a:endParaRPr>
          </a:p>
        </p:txBody>
      </p:sp>
    </p:spTree>
    <p:extLst>
      <p:ext uri="{BB962C8B-B14F-4D97-AF65-F5344CB8AC3E}">
        <p14:creationId xmlns:p14="http://schemas.microsoft.com/office/powerpoint/2010/main" val="38193733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Номер слайда 7"/>
          <p:cNvSpPr>
            <a:spLocks noGrp="1"/>
          </p:cNvSpPr>
          <p:nvPr>
            <p:ph type="sldNum" sz="quarter" idx="12"/>
          </p:nvPr>
        </p:nvSpPr>
        <p:spPr>
          <a:xfrm>
            <a:off x="8535343" y="6448251"/>
            <a:ext cx="573161" cy="365125"/>
          </a:xfrm>
        </p:spPr>
        <p:txBody>
          <a:bodyPr/>
          <a:lstStyle/>
          <a:p>
            <a:fld id="{DAAB7534-8022-4A29-AC89-4E7C3A81EA3A}" type="slidenum">
              <a:rPr lang="ru-RU" smtClean="0"/>
              <a:t>21</a:t>
            </a:fld>
            <a:endParaRPr lang="ru-RU" dirty="0"/>
          </a:p>
        </p:txBody>
      </p:sp>
      <p:sp>
        <p:nvSpPr>
          <p:cNvPr id="7" name="Прямоугольник 6"/>
          <p:cNvSpPr/>
          <p:nvPr/>
        </p:nvSpPr>
        <p:spPr>
          <a:xfrm>
            <a:off x="251520" y="1268760"/>
            <a:ext cx="8640960" cy="461665"/>
          </a:xfrm>
          <a:prstGeom prst="rect">
            <a:avLst/>
          </a:prstGeom>
        </p:spPr>
        <p:txBody>
          <a:bodyPr wrap="square">
            <a:spAutoFit/>
          </a:bodyPr>
          <a:lstStyle/>
          <a:p>
            <a:pPr algn="ctr"/>
            <a:r>
              <a:rPr lang="en-US" sz="2400" b="1" i="1" dirty="0" err="1">
                <a:solidFill>
                  <a:srgbClr val="3366FF"/>
                </a:solidFill>
              </a:rPr>
              <a:t>Fajans</a:t>
            </a:r>
            <a:r>
              <a:rPr lang="en-US" sz="2400" b="1" i="1" dirty="0">
                <a:solidFill>
                  <a:srgbClr val="3366FF"/>
                </a:solidFill>
              </a:rPr>
              <a:t> method </a:t>
            </a:r>
            <a:endParaRPr lang="ru-RU" sz="2400" dirty="0">
              <a:solidFill>
                <a:srgbClr val="3366FF"/>
              </a:solidFill>
            </a:endParaRPr>
          </a:p>
        </p:txBody>
      </p:sp>
      <p:sp>
        <p:nvSpPr>
          <p:cNvPr id="5" name="Прямоугольник 4"/>
          <p:cNvSpPr/>
          <p:nvPr/>
        </p:nvSpPr>
        <p:spPr>
          <a:xfrm>
            <a:off x="251520" y="1772816"/>
            <a:ext cx="5256584" cy="1708160"/>
          </a:xfrm>
          <a:prstGeom prst="rect">
            <a:avLst/>
          </a:prstGeom>
        </p:spPr>
        <p:txBody>
          <a:bodyPr wrap="square">
            <a:spAutoFit/>
          </a:bodyPr>
          <a:lstStyle/>
          <a:p>
            <a:pPr algn="just"/>
            <a:r>
              <a:rPr lang="ru-RU" dirty="0" smtClean="0"/>
              <a:t>	</a:t>
            </a:r>
            <a:r>
              <a:rPr lang="en-US" sz="2100" dirty="0"/>
              <a:t>The </a:t>
            </a:r>
            <a:r>
              <a:rPr lang="en-US" sz="2100" dirty="0" err="1"/>
              <a:t>Fajans</a:t>
            </a:r>
            <a:r>
              <a:rPr lang="en-US" sz="2100" dirty="0"/>
              <a:t> method is based on </a:t>
            </a:r>
            <a:r>
              <a:rPr lang="en-US" sz="2100" b="1" dirty="0">
                <a:solidFill>
                  <a:srgbClr val="0070C0"/>
                </a:solidFill>
              </a:rPr>
              <a:t>direct titration </a:t>
            </a:r>
            <a:r>
              <a:rPr lang="en-US" sz="2100" dirty="0"/>
              <a:t>of anions (halides, cyanides, thiocyanates) with a </a:t>
            </a:r>
            <a:r>
              <a:rPr lang="en-US" sz="2100" b="1" dirty="0">
                <a:solidFill>
                  <a:srgbClr val="0070C0"/>
                </a:solidFill>
              </a:rPr>
              <a:t>standard silver nitrate solution</a:t>
            </a:r>
            <a:r>
              <a:rPr lang="en-US" sz="2100" dirty="0"/>
              <a:t> in the presence of </a:t>
            </a:r>
            <a:r>
              <a:rPr lang="en-US" sz="2100" b="1" dirty="0">
                <a:solidFill>
                  <a:srgbClr val="0070C0"/>
                </a:solidFill>
              </a:rPr>
              <a:t>adsorption indicators.</a:t>
            </a:r>
            <a:endParaRPr lang="ru-RU" sz="2100" b="1" dirty="0">
              <a:solidFill>
                <a:srgbClr val="0070C0"/>
              </a:solidFill>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4057" y="2204865"/>
            <a:ext cx="3028423" cy="252027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Рисунок 9"/>
          <p:cNvPicPr/>
          <p:nvPr/>
        </p:nvPicPr>
        <p:blipFill>
          <a:blip r:embed="rId4">
            <a:extLst>
              <a:ext uri="{BEBA8EAE-BF5A-486C-A8C5-ECC9F3942E4B}">
                <a14:imgProps xmlns:a14="http://schemas.microsoft.com/office/drawing/2010/main">
                  <a14:imgLayer r:embed="rId5">
                    <a14:imgEffect>
                      <a14:brightnessContrast contrast="43000"/>
                    </a14:imgEffect>
                  </a14:imgLayer>
                </a14:imgProps>
              </a:ext>
            </a:extLst>
          </a:blip>
          <a:stretch>
            <a:fillRect/>
          </a:stretch>
        </p:blipFill>
        <p:spPr>
          <a:xfrm>
            <a:off x="1606128" y="4952202"/>
            <a:ext cx="2965872" cy="360040"/>
          </a:xfrm>
          <a:prstGeom prst="rect">
            <a:avLst/>
          </a:prstGeom>
          <a:effectLst>
            <a:outerShdw blurRad="152400" dist="190500" dir="2700000" algn="tl" rotWithShape="0">
              <a:prstClr val="black">
                <a:alpha val="40000"/>
              </a:prstClr>
            </a:outerShdw>
          </a:effectLst>
        </p:spPr>
      </p:pic>
      <p:pic>
        <p:nvPicPr>
          <p:cNvPr id="11" name="Рисунок 10"/>
          <p:cNvPicPr/>
          <p:nvPr/>
        </p:nvPicPr>
        <p:blipFill>
          <a:blip r:embed="rId6">
            <a:extLst>
              <a:ext uri="{BEBA8EAE-BF5A-486C-A8C5-ECC9F3942E4B}">
                <a14:imgProps xmlns:a14="http://schemas.microsoft.com/office/drawing/2010/main">
                  <a14:imgLayer r:embed="rId7">
                    <a14:imgEffect>
                      <a14:brightnessContrast contrast="45000"/>
                    </a14:imgEffect>
                  </a14:imgLayer>
                </a14:imgProps>
              </a:ext>
            </a:extLst>
          </a:blip>
          <a:stretch>
            <a:fillRect/>
          </a:stretch>
        </p:blipFill>
        <p:spPr>
          <a:xfrm>
            <a:off x="1691680" y="6032321"/>
            <a:ext cx="2808312" cy="443670"/>
          </a:xfrm>
          <a:prstGeom prst="rect">
            <a:avLst/>
          </a:prstGeom>
          <a:effectLst>
            <a:outerShdw blurRad="152400" dist="190500" dir="2700000" algn="tl" rotWithShape="0">
              <a:prstClr val="black">
                <a:alpha val="40000"/>
              </a:prstClr>
            </a:outerShdw>
          </a:effectLst>
        </p:spPr>
      </p:pic>
      <p:sp>
        <p:nvSpPr>
          <p:cNvPr id="9" name="Прямоугольник 8"/>
          <p:cNvSpPr/>
          <p:nvPr/>
        </p:nvSpPr>
        <p:spPr>
          <a:xfrm>
            <a:off x="251520" y="3474874"/>
            <a:ext cx="5256584" cy="1384995"/>
          </a:xfrm>
          <a:prstGeom prst="rect">
            <a:avLst/>
          </a:prstGeom>
        </p:spPr>
        <p:txBody>
          <a:bodyPr wrap="square">
            <a:spAutoFit/>
          </a:bodyPr>
          <a:lstStyle/>
          <a:p>
            <a:pPr algn="just"/>
            <a:r>
              <a:rPr lang="ru-RU" dirty="0" smtClean="0"/>
              <a:t>	</a:t>
            </a:r>
            <a:r>
              <a:rPr lang="en-US" sz="2100" dirty="0"/>
              <a:t>Silver halides are prone to the formation of colloidal solutions. In the presence of an excess of Hal ions due to the adsorption of </a:t>
            </a:r>
            <a:r>
              <a:rPr lang="en-US" sz="2100" dirty="0" err="1"/>
              <a:t>AgHal</a:t>
            </a:r>
            <a:r>
              <a:rPr lang="en-US" sz="2100" dirty="0"/>
              <a:t> particles acquire a negative charge:</a:t>
            </a:r>
            <a:endParaRPr lang="ru-RU" sz="2100" dirty="0"/>
          </a:p>
        </p:txBody>
      </p:sp>
      <p:sp>
        <p:nvSpPr>
          <p:cNvPr id="13" name="Прямоугольник 12"/>
          <p:cNvSpPr/>
          <p:nvPr/>
        </p:nvSpPr>
        <p:spPr>
          <a:xfrm>
            <a:off x="251520" y="5461774"/>
            <a:ext cx="8640960" cy="415498"/>
          </a:xfrm>
          <a:prstGeom prst="rect">
            <a:avLst/>
          </a:prstGeom>
        </p:spPr>
        <p:txBody>
          <a:bodyPr wrap="square">
            <a:spAutoFit/>
          </a:bodyPr>
          <a:lstStyle/>
          <a:p>
            <a:r>
              <a:rPr lang="en-US" sz="2100" dirty="0"/>
              <a:t>In the presence of an excess of Ag</a:t>
            </a:r>
            <a:r>
              <a:rPr lang="en-US" sz="2100" baseline="30000" dirty="0"/>
              <a:t>+</a:t>
            </a:r>
            <a:r>
              <a:rPr lang="en-US" sz="2100" dirty="0"/>
              <a:t> ions, they acquire a positive charge</a:t>
            </a:r>
            <a:r>
              <a:rPr lang="en-US" dirty="0"/>
              <a:t>:</a:t>
            </a:r>
            <a:endParaRPr lang="ru-RU" dirty="0"/>
          </a:p>
        </p:txBody>
      </p:sp>
      <p:sp>
        <p:nvSpPr>
          <p:cNvPr id="12" name="Заголовок 1"/>
          <p:cNvSpPr txBox="1">
            <a:spLocks/>
          </p:cNvSpPr>
          <p:nvPr/>
        </p:nvSpPr>
        <p:spPr>
          <a:xfrm>
            <a:off x="736154"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Tree>
    <p:extLst>
      <p:ext uri="{BB962C8B-B14F-4D97-AF65-F5344CB8AC3E}">
        <p14:creationId xmlns:p14="http://schemas.microsoft.com/office/powerpoint/2010/main" val="40856180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520259"/>
            <a:ext cx="573161" cy="365125"/>
          </a:xfrm>
        </p:spPr>
        <p:txBody>
          <a:bodyPr/>
          <a:lstStyle/>
          <a:p>
            <a:fld id="{DAAB7534-8022-4A29-AC89-4E7C3A81EA3A}" type="slidenum">
              <a:rPr lang="ru-RU" smtClean="0"/>
              <a:t>22</a:t>
            </a:fld>
            <a:endParaRPr lang="ru-RU"/>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51520" y="1916832"/>
            <a:ext cx="8640960" cy="1600438"/>
          </a:xfrm>
          <a:prstGeom prst="rect">
            <a:avLst/>
          </a:prstGeom>
        </p:spPr>
        <p:txBody>
          <a:bodyPr wrap="square">
            <a:spAutoFit/>
          </a:bodyPr>
          <a:lstStyle/>
          <a:p>
            <a:r>
              <a:rPr lang="en-US" sz="2200" b="1" dirty="0">
                <a:solidFill>
                  <a:srgbClr val="FF0000"/>
                </a:solidFill>
              </a:rPr>
              <a:t>Adsorption indicators </a:t>
            </a:r>
            <a:r>
              <a:rPr lang="en-US" sz="2200" dirty="0"/>
              <a:t>are substances whose adsorption or desorption by sediment is accompanied by a change in color at or near the equivalence point</a:t>
            </a:r>
            <a:r>
              <a:rPr lang="en-US" sz="2200" dirty="0" smtClean="0"/>
              <a:t>.</a:t>
            </a:r>
          </a:p>
          <a:p>
            <a:endParaRPr lang="en-US" sz="800" dirty="0"/>
          </a:p>
          <a:p>
            <a:r>
              <a:rPr lang="en-US" sz="2200" dirty="0" smtClean="0"/>
              <a:t>As </a:t>
            </a:r>
            <a:r>
              <a:rPr lang="en-US" sz="2200" dirty="0"/>
              <a:t>adsorption indicators are used:</a:t>
            </a:r>
            <a:endParaRPr lang="ru-RU" sz="2200"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183" y="3792663"/>
            <a:ext cx="1796577" cy="179657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449815" y="5662409"/>
            <a:ext cx="2177969" cy="430887"/>
          </a:xfrm>
          <a:prstGeom prst="rect">
            <a:avLst/>
          </a:prstGeom>
        </p:spPr>
        <p:txBody>
          <a:bodyPr wrap="none">
            <a:spAutoFit/>
          </a:bodyPr>
          <a:lstStyle/>
          <a:p>
            <a:r>
              <a:rPr lang="en-US" sz="2200" dirty="0"/>
              <a:t>Bromophenol Blue</a:t>
            </a:r>
            <a:endParaRPr lang="ru-RU" sz="2200" dirty="0"/>
          </a:p>
        </p:txBody>
      </p:sp>
      <p:pic>
        <p:nvPicPr>
          <p:cNvPr id="1024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1793" y="3792663"/>
            <a:ext cx="1846311" cy="179657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3563888" y="5662409"/>
            <a:ext cx="1992853" cy="430887"/>
          </a:xfrm>
          <a:prstGeom prst="rect">
            <a:avLst/>
          </a:prstGeom>
        </p:spPr>
        <p:txBody>
          <a:bodyPr wrap="none">
            <a:spAutoFit/>
          </a:bodyPr>
          <a:lstStyle/>
          <a:p>
            <a:r>
              <a:rPr lang="en-US" sz="2200" dirty="0"/>
              <a:t>Sodium </a:t>
            </a:r>
            <a:r>
              <a:rPr lang="en-US" sz="2200" dirty="0" err="1"/>
              <a:t>Eosinate</a:t>
            </a:r>
            <a:endParaRPr lang="ru-RU" sz="2200" dirty="0"/>
          </a:p>
        </p:txBody>
      </p:sp>
      <p:pic>
        <p:nvPicPr>
          <p:cNvPr id="1024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0232" y="3792663"/>
            <a:ext cx="1819526" cy="179657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6948264" y="5662409"/>
            <a:ext cx="1401346" cy="430887"/>
          </a:xfrm>
          <a:prstGeom prst="rect">
            <a:avLst/>
          </a:prstGeom>
        </p:spPr>
        <p:txBody>
          <a:bodyPr wrap="none">
            <a:spAutoFit/>
          </a:bodyPr>
          <a:lstStyle/>
          <a:p>
            <a:r>
              <a:rPr lang="en-US" sz="2200" dirty="0"/>
              <a:t>Fluorescein</a:t>
            </a:r>
            <a:endParaRPr lang="ru-RU" sz="2200" dirty="0"/>
          </a:p>
        </p:txBody>
      </p:sp>
      <p:sp>
        <p:nvSpPr>
          <p:cNvPr id="13" name="Заголовок 1"/>
          <p:cNvSpPr txBox="1">
            <a:spLocks/>
          </p:cNvSpPr>
          <p:nvPr/>
        </p:nvSpPr>
        <p:spPr>
          <a:xfrm>
            <a:off x="736154"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
        <p:nvSpPr>
          <p:cNvPr id="14" name="Прямоугольник 13"/>
          <p:cNvSpPr/>
          <p:nvPr/>
        </p:nvSpPr>
        <p:spPr>
          <a:xfrm>
            <a:off x="251520" y="1268760"/>
            <a:ext cx="8640960" cy="461665"/>
          </a:xfrm>
          <a:prstGeom prst="rect">
            <a:avLst/>
          </a:prstGeom>
        </p:spPr>
        <p:txBody>
          <a:bodyPr wrap="square">
            <a:spAutoFit/>
          </a:bodyPr>
          <a:lstStyle/>
          <a:p>
            <a:pPr algn="ctr"/>
            <a:r>
              <a:rPr lang="en-US" sz="2400" b="1" i="1" dirty="0" err="1">
                <a:solidFill>
                  <a:srgbClr val="3366FF"/>
                </a:solidFill>
              </a:rPr>
              <a:t>Fajans</a:t>
            </a:r>
            <a:r>
              <a:rPr lang="en-US" sz="2400" b="1" i="1" dirty="0">
                <a:solidFill>
                  <a:srgbClr val="3366FF"/>
                </a:solidFill>
              </a:rPr>
              <a:t> method </a:t>
            </a:r>
            <a:endParaRPr lang="ru-RU" sz="2400" dirty="0">
              <a:solidFill>
                <a:srgbClr val="3366FF"/>
              </a:solidFill>
            </a:endParaRPr>
          </a:p>
        </p:txBody>
      </p:sp>
    </p:spTree>
    <p:extLst>
      <p:ext uri="{BB962C8B-B14F-4D97-AF65-F5344CB8AC3E}">
        <p14:creationId xmlns:p14="http://schemas.microsoft.com/office/powerpoint/2010/main" val="6676540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2440" y="6448251"/>
            <a:ext cx="573161" cy="365125"/>
          </a:xfrm>
        </p:spPr>
        <p:txBody>
          <a:bodyPr/>
          <a:lstStyle/>
          <a:p>
            <a:fld id="{DAAB7534-8022-4A29-AC89-4E7C3A81EA3A}" type="slidenum">
              <a:rPr lang="ru-RU" smtClean="0"/>
              <a:t>23</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51520" y="1700808"/>
            <a:ext cx="8640960" cy="5109091"/>
          </a:xfrm>
          <a:prstGeom prst="rect">
            <a:avLst/>
          </a:prstGeom>
        </p:spPr>
        <p:txBody>
          <a:bodyPr wrap="square">
            <a:spAutoFit/>
          </a:bodyPr>
          <a:lstStyle/>
          <a:p>
            <a:pPr algn="just"/>
            <a:r>
              <a:rPr lang="en-US" sz="2000" b="1" dirty="0">
                <a:solidFill>
                  <a:srgbClr val="0070C0"/>
                </a:solidFill>
              </a:rPr>
              <a:t>Conditions of titration by the </a:t>
            </a:r>
            <a:r>
              <a:rPr lang="en-US" sz="2000" b="1" dirty="0" err="1">
                <a:solidFill>
                  <a:srgbClr val="0070C0"/>
                </a:solidFill>
              </a:rPr>
              <a:t>Fajans</a:t>
            </a:r>
            <a:r>
              <a:rPr lang="en-US" sz="2000" b="1" dirty="0">
                <a:solidFill>
                  <a:srgbClr val="0070C0"/>
                </a:solidFill>
              </a:rPr>
              <a:t> </a:t>
            </a:r>
            <a:r>
              <a:rPr lang="en-US" sz="2000" b="1" dirty="0" smtClean="0">
                <a:solidFill>
                  <a:srgbClr val="0070C0"/>
                </a:solidFill>
              </a:rPr>
              <a:t>method</a:t>
            </a:r>
          </a:p>
          <a:p>
            <a:pPr algn="just"/>
            <a:r>
              <a:rPr lang="ru-RU" sz="800" dirty="0"/>
              <a:t> </a:t>
            </a:r>
          </a:p>
          <a:p>
            <a:pPr marL="342900" lvl="0" indent="-342900" algn="just">
              <a:spcAft>
                <a:spcPts val="300"/>
              </a:spcAft>
              <a:buFont typeface="+mj-lt"/>
              <a:buAutoNum type="arabicPeriod"/>
            </a:pPr>
            <a:r>
              <a:rPr lang="en-US" b="1" dirty="0"/>
              <a:t>Titration should be performed at a certain pH value, </a:t>
            </a:r>
            <a:r>
              <a:rPr lang="en-US" dirty="0"/>
              <a:t>as this significantly affects the ionization of the indicator. </a:t>
            </a:r>
            <a:endParaRPr lang="en-US" dirty="0" smtClean="0"/>
          </a:p>
          <a:p>
            <a:pPr marL="342900" lvl="0" indent="-342900" algn="just">
              <a:spcAft>
                <a:spcPts val="300"/>
              </a:spcAft>
              <a:buFont typeface="+mj-lt"/>
              <a:buAutoNum type="arabicPeriod"/>
            </a:pPr>
            <a:r>
              <a:rPr lang="en-US" b="1" dirty="0" smtClean="0"/>
              <a:t>Titration </a:t>
            </a:r>
            <a:r>
              <a:rPr lang="en-US" b="1" dirty="0"/>
              <a:t>with an adsorption indicator should be carried out with a large sediment surface. </a:t>
            </a:r>
            <a:r>
              <a:rPr lang="en-US" dirty="0"/>
              <a:t>This is achieved when the precipitate is present in the form of colloidal particles. For this purpose, protective colloids are added to the titrated solution - dextrin, starch, etc</a:t>
            </a:r>
            <a:r>
              <a:rPr lang="en-US" dirty="0" smtClean="0"/>
              <a:t>. </a:t>
            </a:r>
          </a:p>
          <a:p>
            <a:pPr marL="342900" lvl="0" indent="-342900" algn="just">
              <a:spcAft>
                <a:spcPts val="300"/>
              </a:spcAft>
              <a:buFont typeface="+mj-lt"/>
              <a:buAutoNum type="arabicPeriod"/>
            </a:pPr>
            <a:r>
              <a:rPr lang="en-US" b="1" dirty="0" smtClean="0"/>
              <a:t>It </a:t>
            </a:r>
            <a:r>
              <a:rPr lang="en-US" b="1" dirty="0"/>
              <a:t>is necessary that the indicator ions are adsorbed by the sediment much weaker than the ions being determined</a:t>
            </a:r>
            <a:r>
              <a:rPr lang="en-US" dirty="0"/>
              <a:t>, otherwise the indicator ions will be adsorbed much earlier than the moment of equivalence, which will lead to underestimated analysis results</a:t>
            </a:r>
            <a:r>
              <a:rPr lang="en-US" dirty="0" smtClean="0"/>
              <a:t>.</a:t>
            </a:r>
          </a:p>
          <a:p>
            <a:pPr marL="342900" lvl="0" indent="-342900" algn="just">
              <a:spcAft>
                <a:spcPts val="300"/>
              </a:spcAft>
              <a:buFont typeface="+mj-lt"/>
              <a:buAutoNum type="arabicPeriod"/>
            </a:pPr>
            <a:r>
              <a:rPr lang="en-US" b="1" dirty="0" smtClean="0"/>
              <a:t>Fluorescein</a:t>
            </a:r>
            <a:r>
              <a:rPr lang="en-US" dirty="0" smtClean="0"/>
              <a:t> </a:t>
            </a:r>
            <a:r>
              <a:rPr lang="en-US" dirty="0"/>
              <a:t>can be used in the determination of chlorides, bromides, iodides and </a:t>
            </a:r>
            <a:r>
              <a:rPr lang="en-US" dirty="0" err="1"/>
              <a:t>rhodanides</a:t>
            </a:r>
            <a:r>
              <a:rPr lang="en-US" dirty="0"/>
              <a:t>, </a:t>
            </a:r>
            <a:r>
              <a:rPr lang="en-US" b="1" dirty="0"/>
              <a:t>eosin </a:t>
            </a:r>
            <a:r>
              <a:rPr lang="en-US" dirty="0"/>
              <a:t>- only in the titration of bromides, iodides and </a:t>
            </a:r>
            <a:r>
              <a:rPr lang="en-US" dirty="0" err="1"/>
              <a:t>rhodanides</a:t>
            </a:r>
            <a:r>
              <a:rPr lang="en-US" dirty="0"/>
              <a:t>. Titration of chlorides in the presence of eosin does not give accurate results, since in this case the staining of the precipitate occurs before the end of the reaction</a:t>
            </a:r>
            <a:r>
              <a:rPr lang="en-US" dirty="0" smtClean="0"/>
              <a:t>.</a:t>
            </a:r>
          </a:p>
          <a:p>
            <a:pPr marL="342900" lvl="0" indent="-342900" algn="just">
              <a:spcAft>
                <a:spcPts val="300"/>
              </a:spcAft>
              <a:buFont typeface="+mj-lt"/>
              <a:buAutoNum type="arabicPeriod"/>
            </a:pPr>
            <a:r>
              <a:rPr lang="en-US" b="1" dirty="0" smtClean="0"/>
              <a:t>Titration </a:t>
            </a:r>
            <a:r>
              <a:rPr lang="en-US" b="1" dirty="0"/>
              <a:t>cannot be carried out in direct sunlight</a:t>
            </a:r>
            <a:r>
              <a:rPr lang="en-US" dirty="0"/>
              <a:t>, since adsorbed indicators greatly increase the sensitivity of salts to light.</a:t>
            </a:r>
            <a:endParaRPr lang="ru-RU" dirty="0"/>
          </a:p>
        </p:txBody>
      </p:sp>
      <p:sp>
        <p:nvSpPr>
          <p:cNvPr id="9" name="Заголовок 1"/>
          <p:cNvSpPr txBox="1">
            <a:spLocks/>
          </p:cNvSpPr>
          <p:nvPr/>
        </p:nvSpPr>
        <p:spPr>
          <a:xfrm>
            <a:off x="736154"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
        <p:nvSpPr>
          <p:cNvPr id="10" name="Прямоугольник 9"/>
          <p:cNvSpPr/>
          <p:nvPr/>
        </p:nvSpPr>
        <p:spPr>
          <a:xfrm>
            <a:off x="251520" y="1268760"/>
            <a:ext cx="8640960" cy="461665"/>
          </a:xfrm>
          <a:prstGeom prst="rect">
            <a:avLst/>
          </a:prstGeom>
        </p:spPr>
        <p:txBody>
          <a:bodyPr wrap="square">
            <a:spAutoFit/>
          </a:bodyPr>
          <a:lstStyle/>
          <a:p>
            <a:pPr algn="ctr"/>
            <a:r>
              <a:rPr lang="en-US" sz="2400" b="1" i="1" dirty="0" err="1">
                <a:solidFill>
                  <a:srgbClr val="3366FF"/>
                </a:solidFill>
              </a:rPr>
              <a:t>Fajans</a:t>
            </a:r>
            <a:r>
              <a:rPr lang="en-US" sz="2400" b="1" i="1" dirty="0">
                <a:solidFill>
                  <a:srgbClr val="3366FF"/>
                </a:solidFill>
              </a:rPr>
              <a:t> method </a:t>
            </a:r>
            <a:endParaRPr lang="ru-RU" sz="2400" dirty="0">
              <a:solidFill>
                <a:srgbClr val="3366FF"/>
              </a:solidFill>
            </a:endParaRPr>
          </a:p>
        </p:txBody>
      </p:sp>
    </p:spTree>
    <p:extLst>
      <p:ext uri="{BB962C8B-B14F-4D97-AF65-F5344CB8AC3E}">
        <p14:creationId xmlns:p14="http://schemas.microsoft.com/office/powerpoint/2010/main" val="3125511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448251"/>
            <a:ext cx="573161" cy="365125"/>
          </a:xfrm>
        </p:spPr>
        <p:txBody>
          <a:bodyPr/>
          <a:lstStyle/>
          <a:p>
            <a:fld id="{DAAB7534-8022-4A29-AC89-4E7C3A81EA3A}" type="slidenum">
              <a:rPr lang="ru-RU" smtClean="0"/>
              <a:t>24</a:t>
            </a:fld>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51520" y="1700808"/>
            <a:ext cx="8640960" cy="390684"/>
          </a:xfrm>
          <a:prstGeom prst="rect">
            <a:avLst/>
          </a:prstGeom>
        </p:spPr>
        <p:txBody>
          <a:bodyPr wrap="square">
            <a:spAutoFit/>
          </a:bodyPr>
          <a:lstStyle/>
          <a:p>
            <a:pPr marL="457200" algn="ctr">
              <a:lnSpc>
                <a:spcPct val="115000"/>
              </a:lnSpc>
              <a:spcAft>
                <a:spcPts val="0"/>
              </a:spcAft>
            </a:pPr>
            <a:r>
              <a:rPr lang="en-US" b="1" i="1" dirty="0">
                <a:solidFill>
                  <a:srgbClr val="0070C0"/>
                </a:solidFill>
                <a:latin typeface="Times New Roman"/>
                <a:ea typeface="Calibri"/>
                <a:cs typeface="Times New Roman"/>
              </a:rPr>
              <a:t>Application of the </a:t>
            </a:r>
            <a:r>
              <a:rPr lang="en-US" b="1" i="1" dirty="0" err="1">
                <a:solidFill>
                  <a:srgbClr val="0070C0"/>
                </a:solidFill>
                <a:latin typeface="Times New Roman"/>
                <a:ea typeface="Calibri"/>
                <a:cs typeface="Times New Roman"/>
              </a:rPr>
              <a:t>Fajans</a:t>
            </a:r>
            <a:r>
              <a:rPr lang="en-US" b="1" i="1" dirty="0">
                <a:solidFill>
                  <a:srgbClr val="0070C0"/>
                </a:solidFill>
                <a:latin typeface="Times New Roman"/>
                <a:ea typeface="Calibri"/>
                <a:cs typeface="Times New Roman"/>
              </a:rPr>
              <a:t> method in pharmaceutical analysis</a:t>
            </a:r>
            <a:endParaRPr lang="ru-RU" sz="1400" i="1" dirty="0">
              <a:effectLst/>
              <a:latin typeface="Calibri"/>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2276873"/>
            <a:ext cx="5544616" cy="100541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4860032" y="3717032"/>
            <a:ext cx="3744416" cy="1800200"/>
          </a:xfrm>
          <a:prstGeom prst="rect">
            <a:avLst/>
          </a:prstGeom>
          <a:solidFill>
            <a:srgbClr val="F2F6E0"/>
          </a:solidFill>
          <a:ln>
            <a:noFill/>
          </a:ln>
          <a:effectLst>
            <a:outerShdw blurRad="1524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70C0"/>
                </a:solidFill>
              </a:rPr>
              <a:t>Potassium </a:t>
            </a:r>
            <a:r>
              <a:rPr lang="en-US" sz="2000" b="1" dirty="0" smtClean="0">
                <a:solidFill>
                  <a:srgbClr val="0070C0"/>
                </a:solidFill>
              </a:rPr>
              <a:t>iodide</a:t>
            </a:r>
          </a:p>
          <a:p>
            <a:r>
              <a:rPr lang="en-US" sz="2000" b="1" dirty="0" smtClean="0">
                <a:solidFill>
                  <a:srgbClr val="0070C0"/>
                </a:solidFill>
              </a:rPr>
              <a:t>Sodium iodide</a:t>
            </a:r>
          </a:p>
          <a:p>
            <a:r>
              <a:rPr lang="en-US" b="1" dirty="0">
                <a:solidFill>
                  <a:srgbClr val="0070C0"/>
                </a:solidFill>
              </a:rPr>
              <a:t>Titrant</a:t>
            </a:r>
            <a:r>
              <a:rPr lang="ru-RU" b="1" dirty="0" smtClean="0">
                <a:solidFill>
                  <a:srgbClr val="0070C0"/>
                </a:solidFill>
              </a:rPr>
              <a:t>  </a:t>
            </a:r>
            <a:r>
              <a:rPr lang="en-US" dirty="0" smtClean="0">
                <a:solidFill>
                  <a:schemeClr val="tx1"/>
                </a:solidFill>
              </a:rPr>
              <a:t>AgNO</a:t>
            </a:r>
            <a:r>
              <a:rPr lang="en-US" baseline="-25000" dirty="0" smtClean="0">
                <a:solidFill>
                  <a:schemeClr val="tx1"/>
                </a:solidFill>
              </a:rPr>
              <a:t>3</a:t>
            </a:r>
            <a:endParaRPr lang="ru-RU" baseline="-25000" dirty="0" smtClean="0">
              <a:solidFill>
                <a:schemeClr val="tx1"/>
              </a:solidFill>
            </a:endParaRPr>
          </a:p>
          <a:p>
            <a:r>
              <a:rPr lang="en-US" b="1" dirty="0" smtClean="0">
                <a:solidFill>
                  <a:srgbClr val="0070C0"/>
                </a:solidFill>
              </a:rPr>
              <a:t>Indicator</a:t>
            </a:r>
            <a:r>
              <a:rPr lang="ru-RU" b="1" dirty="0" smtClean="0">
                <a:solidFill>
                  <a:srgbClr val="0070C0"/>
                </a:solidFill>
              </a:rPr>
              <a:t> </a:t>
            </a:r>
            <a:r>
              <a:rPr lang="en-US" dirty="0">
                <a:solidFill>
                  <a:schemeClr val="tx1"/>
                </a:solidFill>
              </a:rPr>
              <a:t>Sodium </a:t>
            </a:r>
            <a:r>
              <a:rPr lang="en-US" dirty="0" err="1">
                <a:solidFill>
                  <a:schemeClr val="tx1"/>
                </a:solidFill>
              </a:rPr>
              <a:t>Eosinate</a:t>
            </a:r>
            <a:endParaRPr lang="en-US" dirty="0">
              <a:solidFill>
                <a:schemeClr val="tx1"/>
              </a:solidFill>
            </a:endParaRPr>
          </a:p>
          <a:p>
            <a:r>
              <a:rPr lang="en-US" b="1" dirty="0" smtClean="0">
                <a:solidFill>
                  <a:srgbClr val="0070C0"/>
                </a:solidFill>
              </a:rPr>
              <a:t>Color </a:t>
            </a:r>
            <a:r>
              <a:rPr lang="en-US" b="1" dirty="0">
                <a:solidFill>
                  <a:srgbClr val="0070C0"/>
                </a:solidFill>
              </a:rPr>
              <a:t>transition </a:t>
            </a:r>
            <a:r>
              <a:rPr lang="en-US" b="1" dirty="0">
                <a:solidFill>
                  <a:schemeClr val="tx1"/>
                </a:solidFill>
              </a:rPr>
              <a:t>from yellow to pink</a:t>
            </a:r>
            <a:endParaRPr lang="ru-RU" dirty="0">
              <a:solidFill>
                <a:schemeClr val="tx1"/>
              </a:solidFill>
            </a:endParaRPr>
          </a:p>
        </p:txBody>
      </p:sp>
      <p:pic>
        <p:nvPicPr>
          <p:cNvPr id="3075"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3000" contrast="35000"/>
                    </a14:imgEffect>
                  </a14:imgLayer>
                </a14:imgProps>
              </a:ext>
              <a:ext uri="{28A0092B-C50C-407E-A947-70E740481C1C}">
                <a14:useLocalDpi xmlns:a14="http://schemas.microsoft.com/office/drawing/2010/main" val="0"/>
              </a:ext>
            </a:extLst>
          </a:blip>
          <a:srcRect/>
          <a:stretch>
            <a:fillRect/>
          </a:stretch>
        </p:blipFill>
        <p:spPr bwMode="auto">
          <a:xfrm>
            <a:off x="1043608" y="3573016"/>
            <a:ext cx="2952328" cy="898535"/>
          </a:xfrm>
          <a:prstGeom prst="rect">
            <a:avLst/>
          </a:prstGeom>
          <a:noFill/>
          <a:ln>
            <a:noFill/>
          </a:ln>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Заголовок 1"/>
          <p:cNvSpPr txBox="1">
            <a:spLocks/>
          </p:cNvSpPr>
          <p:nvPr/>
        </p:nvSpPr>
        <p:spPr>
          <a:xfrm>
            <a:off x="736154"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
        <p:nvSpPr>
          <p:cNvPr id="12" name="Прямоугольник 11"/>
          <p:cNvSpPr/>
          <p:nvPr/>
        </p:nvSpPr>
        <p:spPr>
          <a:xfrm>
            <a:off x="251520" y="1268760"/>
            <a:ext cx="8640960" cy="461665"/>
          </a:xfrm>
          <a:prstGeom prst="rect">
            <a:avLst/>
          </a:prstGeom>
        </p:spPr>
        <p:txBody>
          <a:bodyPr wrap="square">
            <a:spAutoFit/>
          </a:bodyPr>
          <a:lstStyle/>
          <a:p>
            <a:pPr algn="ctr"/>
            <a:r>
              <a:rPr lang="en-US" sz="2400" b="1" i="1" dirty="0" err="1">
                <a:solidFill>
                  <a:srgbClr val="3366FF"/>
                </a:solidFill>
              </a:rPr>
              <a:t>Fajans</a:t>
            </a:r>
            <a:r>
              <a:rPr lang="en-US" sz="2400" b="1" i="1" dirty="0">
                <a:solidFill>
                  <a:srgbClr val="3366FF"/>
                </a:solidFill>
              </a:rPr>
              <a:t> method </a:t>
            </a:r>
            <a:endParaRPr lang="ru-RU" sz="2400" dirty="0">
              <a:solidFill>
                <a:srgbClr val="3366FF"/>
              </a:solidFill>
            </a:endParaRPr>
          </a:p>
        </p:txBody>
      </p:sp>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453" b="10975"/>
          <a:stretch/>
        </p:blipFill>
        <p:spPr bwMode="auto">
          <a:xfrm>
            <a:off x="1043608" y="4916129"/>
            <a:ext cx="2952328" cy="1731056"/>
          </a:xfrm>
          <a:prstGeom prst="rect">
            <a:avLst/>
          </a:prstGeom>
          <a:noFill/>
          <a:ln>
            <a:noFill/>
          </a:ln>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31997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448251"/>
            <a:ext cx="573161" cy="365125"/>
          </a:xfrm>
        </p:spPr>
        <p:txBody>
          <a:bodyPr/>
          <a:lstStyle/>
          <a:p>
            <a:fld id="{DAAB7534-8022-4A29-AC89-4E7C3A81EA3A}" type="slidenum">
              <a:rPr lang="ru-RU" smtClean="0"/>
              <a:t>25</a:t>
            </a:fld>
            <a:endParaRPr lang="ru-RU"/>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Рисунок 9" descr="https://vossta.ru/neorganicheskie-lekarstvennie-sredstva-tem-gfu-ee-struktura/33258_html_m492e09f6.png"/>
          <p:cNvPicPr/>
          <p:nvPr/>
        </p:nvPicPr>
        <p:blipFill>
          <a:blip r:embed="rId3">
            <a:extLst>
              <a:ext uri="{28A0092B-C50C-407E-A947-70E740481C1C}">
                <a14:useLocalDpi xmlns:a14="http://schemas.microsoft.com/office/drawing/2010/main" val="0"/>
              </a:ext>
            </a:extLst>
          </a:blip>
          <a:srcRect/>
          <a:stretch>
            <a:fillRect/>
          </a:stretch>
        </p:blipFill>
        <p:spPr bwMode="auto">
          <a:xfrm>
            <a:off x="647799" y="2348880"/>
            <a:ext cx="5940425" cy="1400810"/>
          </a:xfrm>
          <a:prstGeom prst="rect">
            <a:avLst/>
          </a:prstGeom>
          <a:noFill/>
          <a:ln>
            <a:noFill/>
          </a:ln>
          <a:effectLst>
            <a:outerShdw blurRad="152400" dist="190500" dir="2700000" algn="tl" rotWithShape="0">
              <a:prstClr val="black">
                <a:alpha val="40000"/>
              </a:prstClr>
            </a:outerShdw>
          </a:effectLst>
        </p:spPr>
      </p:pic>
      <p:sp>
        <p:nvSpPr>
          <p:cNvPr id="11" name="Прямоугольник 10"/>
          <p:cNvSpPr/>
          <p:nvPr/>
        </p:nvSpPr>
        <p:spPr>
          <a:xfrm>
            <a:off x="683567" y="4293096"/>
            <a:ext cx="4320481" cy="1800200"/>
          </a:xfrm>
          <a:prstGeom prst="rect">
            <a:avLst/>
          </a:prstGeom>
          <a:solidFill>
            <a:srgbClr val="F2F6E0"/>
          </a:solidFill>
          <a:ln>
            <a:noFill/>
          </a:ln>
          <a:effectLst>
            <a:outerShdw blurRad="1524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70C0"/>
                </a:solidFill>
              </a:rPr>
              <a:t>Diphenhydramine</a:t>
            </a:r>
          </a:p>
          <a:p>
            <a:r>
              <a:rPr lang="en-US" b="1" dirty="0">
                <a:solidFill>
                  <a:srgbClr val="0070C0"/>
                </a:solidFill>
              </a:rPr>
              <a:t>Titrant</a:t>
            </a:r>
            <a:r>
              <a:rPr lang="ru-RU" b="1" dirty="0">
                <a:solidFill>
                  <a:srgbClr val="0070C0"/>
                </a:solidFill>
              </a:rPr>
              <a:t>  </a:t>
            </a:r>
            <a:r>
              <a:rPr lang="en-US" dirty="0">
                <a:solidFill>
                  <a:schemeClr val="tx1"/>
                </a:solidFill>
              </a:rPr>
              <a:t>AgNO</a:t>
            </a:r>
            <a:r>
              <a:rPr lang="en-US" baseline="-25000" dirty="0">
                <a:solidFill>
                  <a:schemeClr val="tx1"/>
                </a:solidFill>
              </a:rPr>
              <a:t>3</a:t>
            </a:r>
            <a:endParaRPr lang="ru-RU" baseline="-25000" dirty="0">
              <a:solidFill>
                <a:schemeClr val="tx1"/>
              </a:solidFill>
            </a:endParaRPr>
          </a:p>
          <a:p>
            <a:r>
              <a:rPr lang="en-US" b="1" dirty="0">
                <a:solidFill>
                  <a:srgbClr val="0070C0"/>
                </a:solidFill>
              </a:rPr>
              <a:t>Indicator </a:t>
            </a:r>
            <a:r>
              <a:rPr lang="en-US" dirty="0">
                <a:solidFill>
                  <a:schemeClr val="tx1"/>
                </a:solidFill>
              </a:rPr>
              <a:t>Bromophenol Blue</a:t>
            </a:r>
          </a:p>
          <a:p>
            <a:pPr marL="1524000" indent="-1524000"/>
            <a:r>
              <a:rPr lang="en-US" b="1" dirty="0">
                <a:solidFill>
                  <a:srgbClr val="0070C0"/>
                </a:solidFill>
              </a:rPr>
              <a:t>Color </a:t>
            </a:r>
            <a:r>
              <a:rPr lang="en-US" b="1" dirty="0" smtClean="0">
                <a:solidFill>
                  <a:srgbClr val="0070C0"/>
                </a:solidFill>
              </a:rPr>
              <a:t>transition </a:t>
            </a:r>
            <a:r>
              <a:rPr lang="en-US" b="1" dirty="0" smtClean="0">
                <a:solidFill>
                  <a:schemeClr val="tx1"/>
                </a:solidFill>
              </a:rPr>
              <a:t>from </a:t>
            </a:r>
            <a:r>
              <a:rPr lang="en-US" b="1" dirty="0">
                <a:solidFill>
                  <a:schemeClr val="tx1"/>
                </a:solidFill>
              </a:rPr>
              <a:t>greenish-yellow to purple</a:t>
            </a:r>
            <a:endParaRPr lang="ru-RU" dirty="0">
              <a:solidFill>
                <a:schemeClr val="tx1"/>
              </a:solidFill>
            </a:endParaRPr>
          </a:p>
        </p:txBody>
      </p:sp>
      <p:sp>
        <p:nvSpPr>
          <p:cNvPr id="13" name="Заголовок 1"/>
          <p:cNvSpPr txBox="1">
            <a:spLocks/>
          </p:cNvSpPr>
          <p:nvPr/>
        </p:nvSpPr>
        <p:spPr>
          <a:xfrm>
            <a:off x="736154"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
        <p:nvSpPr>
          <p:cNvPr id="14" name="Прямоугольник 13"/>
          <p:cNvSpPr/>
          <p:nvPr/>
        </p:nvSpPr>
        <p:spPr>
          <a:xfrm>
            <a:off x="251520" y="1268760"/>
            <a:ext cx="8640960" cy="461665"/>
          </a:xfrm>
          <a:prstGeom prst="rect">
            <a:avLst/>
          </a:prstGeom>
        </p:spPr>
        <p:txBody>
          <a:bodyPr wrap="square">
            <a:spAutoFit/>
          </a:bodyPr>
          <a:lstStyle/>
          <a:p>
            <a:pPr algn="ctr"/>
            <a:r>
              <a:rPr lang="en-US" sz="2400" b="1" i="1" dirty="0" err="1">
                <a:solidFill>
                  <a:srgbClr val="3366FF"/>
                </a:solidFill>
              </a:rPr>
              <a:t>Fajans</a:t>
            </a:r>
            <a:r>
              <a:rPr lang="en-US" sz="2400" b="1" i="1" dirty="0">
                <a:solidFill>
                  <a:srgbClr val="3366FF"/>
                </a:solidFill>
              </a:rPr>
              <a:t> method </a:t>
            </a:r>
            <a:endParaRPr lang="ru-RU" sz="2400" dirty="0">
              <a:solidFill>
                <a:srgbClr val="3366FF"/>
              </a:solidFill>
            </a:endParaRPr>
          </a:p>
        </p:txBody>
      </p:sp>
      <p:sp>
        <p:nvSpPr>
          <p:cNvPr id="16" name="Прямоугольник 15"/>
          <p:cNvSpPr/>
          <p:nvPr/>
        </p:nvSpPr>
        <p:spPr>
          <a:xfrm>
            <a:off x="251520" y="1700808"/>
            <a:ext cx="8640960" cy="390684"/>
          </a:xfrm>
          <a:prstGeom prst="rect">
            <a:avLst/>
          </a:prstGeom>
        </p:spPr>
        <p:txBody>
          <a:bodyPr wrap="square">
            <a:spAutoFit/>
          </a:bodyPr>
          <a:lstStyle/>
          <a:p>
            <a:pPr marL="457200" algn="ctr">
              <a:lnSpc>
                <a:spcPct val="115000"/>
              </a:lnSpc>
              <a:spcAft>
                <a:spcPts val="0"/>
              </a:spcAft>
            </a:pPr>
            <a:r>
              <a:rPr lang="en-US" b="1" i="1" dirty="0">
                <a:solidFill>
                  <a:srgbClr val="0070C0"/>
                </a:solidFill>
                <a:latin typeface="Times New Roman"/>
                <a:ea typeface="Calibri"/>
                <a:cs typeface="Times New Roman"/>
              </a:rPr>
              <a:t>Application of the </a:t>
            </a:r>
            <a:r>
              <a:rPr lang="en-US" b="1" i="1" dirty="0" err="1">
                <a:solidFill>
                  <a:srgbClr val="0070C0"/>
                </a:solidFill>
                <a:latin typeface="Times New Roman"/>
                <a:ea typeface="Calibri"/>
                <a:cs typeface="Times New Roman"/>
              </a:rPr>
              <a:t>Fajans</a:t>
            </a:r>
            <a:r>
              <a:rPr lang="en-US" b="1" i="1" dirty="0">
                <a:solidFill>
                  <a:srgbClr val="0070C0"/>
                </a:solidFill>
                <a:latin typeface="Times New Roman"/>
                <a:ea typeface="Calibri"/>
                <a:cs typeface="Times New Roman"/>
              </a:rPr>
              <a:t> method in pharmaceutical analysis</a:t>
            </a:r>
            <a:endParaRPr lang="ru-RU" sz="1400" i="1" dirty="0">
              <a:effectLst/>
              <a:latin typeface="Calibri"/>
              <a:ea typeface="Calibri"/>
              <a:cs typeface="Times New Roman"/>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4403929"/>
            <a:ext cx="2936839" cy="1729748"/>
          </a:xfrm>
          <a:prstGeom prst="rect">
            <a:avLst/>
          </a:prstGeom>
          <a:noFill/>
          <a:ln>
            <a:noFill/>
          </a:ln>
          <a:effectLst>
            <a:outerShdw blurRad="152400" dist="190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45848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5343" y="6453336"/>
            <a:ext cx="573161" cy="365125"/>
          </a:xfrm>
        </p:spPr>
        <p:txBody>
          <a:bodyPr/>
          <a:lstStyle/>
          <a:p>
            <a:fld id="{DAAB7534-8022-4A29-AC89-4E7C3A81EA3A}" type="slidenum">
              <a:rPr lang="ru-RU" smtClean="0"/>
              <a:t>26</a:t>
            </a:fld>
            <a:endParaRPr lang="ru-RU"/>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539551" y="4581128"/>
            <a:ext cx="4320481" cy="1800200"/>
          </a:xfrm>
          <a:prstGeom prst="rect">
            <a:avLst/>
          </a:prstGeom>
          <a:solidFill>
            <a:srgbClr val="F2F6E0"/>
          </a:solidFill>
          <a:ln>
            <a:noFill/>
          </a:ln>
          <a:effectLst>
            <a:outerShdw blurRad="1524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smtClean="0">
                <a:solidFill>
                  <a:srgbClr val="0070C0"/>
                </a:solidFill>
              </a:rPr>
              <a:t>Novocaine</a:t>
            </a:r>
            <a:endParaRPr lang="en-US" sz="2000" b="1" dirty="0" smtClean="0">
              <a:solidFill>
                <a:srgbClr val="0070C0"/>
              </a:solidFill>
            </a:endParaRPr>
          </a:p>
          <a:p>
            <a:r>
              <a:rPr lang="en-US" b="1" dirty="0">
                <a:solidFill>
                  <a:srgbClr val="0070C0"/>
                </a:solidFill>
              </a:rPr>
              <a:t>Titrant</a:t>
            </a:r>
            <a:r>
              <a:rPr lang="ru-RU" b="1" dirty="0">
                <a:solidFill>
                  <a:srgbClr val="0070C0"/>
                </a:solidFill>
              </a:rPr>
              <a:t>  </a:t>
            </a:r>
            <a:r>
              <a:rPr lang="en-US" dirty="0">
                <a:solidFill>
                  <a:schemeClr val="tx1"/>
                </a:solidFill>
              </a:rPr>
              <a:t>AgNO</a:t>
            </a:r>
            <a:r>
              <a:rPr lang="en-US" baseline="-25000" dirty="0">
                <a:solidFill>
                  <a:schemeClr val="tx1"/>
                </a:solidFill>
              </a:rPr>
              <a:t>3</a:t>
            </a:r>
            <a:endParaRPr lang="ru-RU" baseline="-25000" dirty="0">
              <a:solidFill>
                <a:schemeClr val="tx1"/>
              </a:solidFill>
            </a:endParaRPr>
          </a:p>
          <a:p>
            <a:r>
              <a:rPr lang="en-US" b="1" dirty="0">
                <a:solidFill>
                  <a:srgbClr val="0070C0"/>
                </a:solidFill>
              </a:rPr>
              <a:t>Indicator </a:t>
            </a:r>
            <a:r>
              <a:rPr lang="en-US" dirty="0">
                <a:solidFill>
                  <a:schemeClr val="tx1"/>
                </a:solidFill>
              </a:rPr>
              <a:t>Bromophenol Blue</a:t>
            </a:r>
          </a:p>
          <a:p>
            <a:pPr marL="1524000" indent="-1524000"/>
            <a:r>
              <a:rPr lang="en-US" b="1" dirty="0">
                <a:solidFill>
                  <a:srgbClr val="0070C0"/>
                </a:solidFill>
              </a:rPr>
              <a:t>Color transition </a:t>
            </a:r>
            <a:r>
              <a:rPr lang="en-US" b="1" dirty="0">
                <a:solidFill>
                  <a:schemeClr val="tx1"/>
                </a:solidFill>
              </a:rPr>
              <a:t>from greenish-yellow to purple</a:t>
            </a:r>
            <a:endParaRPr lang="ru-RU" dirty="0">
              <a:solidFill>
                <a:schemeClr val="tx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963" y="2420888"/>
            <a:ext cx="6440487" cy="1628775"/>
          </a:xfrm>
          <a:prstGeom prst="rect">
            <a:avLst/>
          </a:prstGeom>
          <a:noFill/>
          <a:ln>
            <a:noFill/>
          </a:ln>
          <a:effectLst>
            <a:outerShdw blurRad="152400" dist="190500" dir="2700000" algn="tl"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Заголовок 1"/>
          <p:cNvSpPr txBox="1">
            <a:spLocks/>
          </p:cNvSpPr>
          <p:nvPr/>
        </p:nvSpPr>
        <p:spPr>
          <a:xfrm>
            <a:off x="736154"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
        <p:nvSpPr>
          <p:cNvPr id="12" name="Прямоугольник 11"/>
          <p:cNvSpPr/>
          <p:nvPr/>
        </p:nvSpPr>
        <p:spPr>
          <a:xfrm>
            <a:off x="251520" y="1268760"/>
            <a:ext cx="8640960" cy="461665"/>
          </a:xfrm>
          <a:prstGeom prst="rect">
            <a:avLst/>
          </a:prstGeom>
        </p:spPr>
        <p:txBody>
          <a:bodyPr wrap="square">
            <a:spAutoFit/>
          </a:bodyPr>
          <a:lstStyle/>
          <a:p>
            <a:pPr algn="ctr"/>
            <a:r>
              <a:rPr lang="en-US" sz="2400" b="1" i="1" dirty="0" err="1">
                <a:solidFill>
                  <a:srgbClr val="3366FF"/>
                </a:solidFill>
              </a:rPr>
              <a:t>Fajans</a:t>
            </a:r>
            <a:r>
              <a:rPr lang="en-US" sz="2400" b="1" i="1" dirty="0">
                <a:solidFill>
                  <a:srgbClr val="3366FF"/>
                </a:solidFill>
              </a:rPr>
              <a:t> method </a:t>
            </a:r>
            <a:endParaRPr lang="ru-RU" sz="2400" dirty="0">
              <a:solidFill>
                <a:srgbClr val="3366FF"/>
              </a:solidFill>
            </a:endParaRPr>
          </a:p>
        </p:txBody>
      </p:sp>
      <p:sp>
        <p:nvSpPr>
          <p:cNvPr id="13" name="Прямоугольник 12"/>
          <p:cNvSpPr/>
          <p:nvPr/>
        </p:nvSpPr>
        <p:spPr>
          <a:xfrm>
            <a:off x="251520" y="1700808"/>
            <a:ext cx="8640960" cy="390684"/>
          </a:xfrm>
          <a:prstGeom prst="rect">
            <a:avLst/>
          </a:prstGeom>
        </p:spPr>
        <p:txBody>
          <a:bodyPr wrap="square">
            <a:spAutoFit/>
          </a:bodyPr>
          <a:lstStyle/>
          <a:p>
            <a:pPr marL="457200" algn="ctr">
              <a:lnSpc>
                <a:spcPct val="115000"/>
              </a:lnSpc>
              <a:spcAft>
                <a:spcPts val="0"/>
              </a:spcAft>
            </a:pPr>
            <a:r>
              <a:rPr lang="en-US" b="1" i="1" dirty="0">
                <a:solidFill>
                  <a:srgbClr val="0070C0"/>
                </a:solidFill>
                <a:latin typeface="Times New Roman"/>
                <a:ea typeface="Calibri"/>
                <a:cs typeface="Times New Roman"/>
              </a:rPr>
              <a:t>Application of the </a:t>
            </a:r>
            <a:r>
              <a:rPr lang="en-US" b="1" i="1" dirty="0" err="1">
                <a:solidFill>
                  <a:srgbClr val="0070C0"/>
                </a:solidFill>
                <a:latin typeface="Times New Roman"/>
                <a:ea typeface="Calibri"/>
                <a:cs typeface="Times New Roman"/>
              </a:rPr>
              <a:t>Fajans</a:t>
            </a:r>
            <a:r>
              <a:rPr lang="en-US" b="1" i="1" dirty="0">
                <a:solidFill>
                  <a:srgbClr val="0070C0"/>
                </a:solidFill>
                <a:latin typeface="Times New Roman"/>
                <a:ea typeface="Calibri"/>
                <a:cs typeface="Times New Roman"/>
              </a:rPr>
              <a:t> method in pharmaceutical analysis</a:t>
            </a:r>
            <a:endParaRPr lang="ru-RU" sz="1400" i="1" dirty="0">
              <a:effectLst/>
              <a:latin typeface="Calibri"/>
              <a:ea typeface="Calibri"/>
              <a:cs typeface="Times New Roman"/>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4401108"/>
            <a:ext cx="2542233" cy="2160240"/>
          </a:xfrm>
          <a:prstGeom prst="rect">
            <a:avLst/>
          </a:prstGeom>
          <a:noFill/>
          <a:ln>
            <a:noFill/>
          </a:ln>
          <a:effectLst>
            <a:outerShdw blurRad="152400" dist="190500" dir="2700000" algn="tl"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67317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DAAB7534-8022-4A29-AC89-4E7C3A81EA3A}" type="slidenum">
              <a:rPr lang="ru-RU" smtClean="0"/>
              <a:t>27</a:t>
            </a:fld>
            <a:endParaRPr lang="ru-RU"/>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266" t="23470" r="12699" b="7514"/>
          <a:stretch/>
        </p:blipFill>
        <p:spPr bwMode="auto">
          <a:xfrm>
            <a:off x="2358598" y="1988840"/>
            <a:ext cx="4415183" cy="368405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2431567" y="1196752"/>
            <a:ext cx="4269246" cy="584775"/>
          </a:xfrm>
          <a:prstGeom prst="rect">
            <a:avLst/>
          </a:prstGeom>
        </p:spPr>
        <p:txBody>
          <a:bodyPr wrap="none">
            <a:spAutoFit/>
          </a:bodyPr>
          <a:lstStyle/>
          <a:p>
            <a:pPr algn="ctr"/>
            <a:r>
              <a:rPr lang="en-US" sz="3200" b="1" dirty="0" smtClean="0">
                <a:solidFill>
                  <a:srgbClr val="0070C0"/>
                </a:solidFill>
              </a:rPr>
              <a:t>Thank you for attention!</a:t>
            </a:r>
            <a:endParaRPr lang="ru-RU" sz="3200" b="1" dirty="0">
              <a:solidFill>
                <a:srgbClr val="0070C0"/>
              </a:solidFill>
            </a:endParaRPr>
          </a:p>
        </p:txBody>
      </p:sp>
    </p:spTree>
    <p:extLst>
      <p:ext uri="{BB962C8B-B14F-4D97-AF65-F5344CB8AC3E}">
        <p14:creationId xmlns:p14="http://schemas.microsoft.com/office/powerpoint/2010/main" val="8442326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51520" y="1268760"/>
            <a:ext cx="8640960" cy="461665"/>
          </a:xfrm>
          <a:prstGeom prst="rect">
            <a:avLst/>
          </a:prstGeom>
        </p:spPr>
        <p:txBody>
          <a:bodyPr wrap="square">
            <a:spAutoFit/>
          </a:bodyPr>
          <a:lstStyle/>
          <a:p>
            <a:pPr algn="ctr"/>
            <a:r>
              <a:rPr lang="en-US" sz="2400" b="1" i="1" dirty="0" smtClean="0">
                <a:solidFill>
                  <a:srgbClr val="3366FF"/>
                </a:solidFill>
              </a:rPr>
              <a:t>Classification of precipitation titration methods</a:t>
            </a:r>
          </a:p>
        </p:txBody>
      </p:sp>
      <p:sp>
        <p:nvSpPr>
          <p:cNvPr id="7" name="Прямоугольник 6"/>
          <p:cNvSpPr/>
          <p:nvPr/>
        </p:nvSpPr>
        <p:spPr>
          <a:xfrm>
            <a:off x="251520" y="1916832"/>
            <a:ext cx="4752528" cy="4278094"/>
          </a:xfrm>
          <a:prstGeom prst="rect">
            <a:avLst/>
          </a:prstGeom>
        </p:spPr>
        <p:txBody>
          <a:bodyPr wrap="square">
            <a:spAutoFit/>
          </a:bodyPr>
          <a:lstStyle/>
          <a:p>
            <a:pPr algn="just">
              <a:spcAft>
                <a:spcPts val="600"/>
              </a:spcAft>
            </a:pPr>
            <a:r>
              <a:rPr lang="en-US" sz="2200" b="1" i="1" dirty="0" smtClean="0">
                <a:solidFill>
                  <a:srgbClr val="7030A0"/>
                </a:solidFill>
                <a:effectLst/>
                <a:latin typeface="Times New Roman"/>
                <a:ea typeface="Calibri"/>
                <a:cs typeface="Times New Roman"/>
              </a:rPr>
              <a:t>According to the nature of the active reagent </a:t>
            </a:r>
            <a:r>
              <a:rPr lang="en-US" sz="2200" dirty="0" smtClean="0">
                <a:effectLst/>
                <a:latin typeface="Times New Roman"/>
                <a:ea typeface="Calibri"/>
                <a:cs typeface="Times New Roman"/>
              </a:rPr>
              <a:t>interacting with the substances to be determined: </a:t>
            </a:r>
          </a:p>
          <a:p>
            <a:pPr marL="625475" indent="-342900">
              <a:spcAft>
                <a:spcPts val="600"/>
              </a:spcAft>
              <a:buFont typeface="Wingdings" panose="05000000000000000000" pitchFamily="2" charset="2"/>
              <a:buChar char="ü"/>
            </a:pPr>
            <a:r>
              <a:rPr lang="en-US" sz="2200" dirty="0" err="1" smtClean="0">
                <a:effectLst/>
                <a:latin typeface="Times New Roman"/>
                <a:ea typeface="Calibri"/>
                <a:cs typeface="Times New Roman"/>
              </a:rPr>
              <a:t>Argentometry</a:t>
            </a:r>
            <a:r>
              <a:rPr lang="en-US" sz="2200" dirty="0" smtClean="0">
                <a:effectLst/>
                <a:latin typeface="Times New Roman"/>
                <a:ea typeface="Calibri"/>
                <a:cs typeface="Times New Roman"/>
              </a:rPr>
              <a:t> (AgN0</a:t>
            </a:r>
            <a:r>
              <a:rPr lang="en-US" sz="2200" baseline="-25000" dirty="0" smtClean="0">
                <a:effectLst/>
                <a:latin typeface="Times New Roman"/>
                <a:ea typeface="Calibri"/>
                <a:cs typeface="Times New Roman"/>
              </a:rPr>
              <a:t>3</a:t>
            </a:r>
            <a:r>
              <a:rPr lang="en-US" sz="2200" dirty="0" smtClean="0">
                <a:effectLst/>
                <a:latin typeface="Times New Roman"/>
                <a:ea typeface="Calibri"/>
                <a:cs typeface="Times New Roman"/>
              </a:rPr>
              <a:t>), </a:t>
            </a:r>
          </a:p>
          <a:p>
            <a:pPr marL="625475" indent="-342900">
              <a:spcAft>
                <a:spcPts val="600"/>
              </a:spcAft>
              <a:buFont typeface="Wingdings" panose="05000000000000000000" pitchFamily="2" charset="2"/>
              <a:buChar char="ü"/>
            </a:pPr>
            <a:r>
              <a:rPr lang="en-US" sz="2200" dirty="0" err="1" smtClean="0">
                <a:effectLst/>
                <a:latin typeface="Times New Roman"/>
                <a:ea typeface="Calibri"/>
                <a:cs typeface="Times New Roman"/>
              </a:rPr>
              <a:t>Thiocyanatometry</a:t>
            </a:r>
            <a:r>
              <a:rPr lang="en-US" sz="2200" dirty="0" smtClean="0">
                <a:effectLst/>
                <a:latin typeface="Times New Roman"/>
                <a:ea typeface="Calibri"/>
                <a:cs typeface="Times New Roman"/>
              </a:rPr>
              <a:t> (KNCS or NH</a:t>
            </a:r>
            <a:r>
              <a:rPr lang="en-US" sz="2200" baseline="-25000" dirty="0" smtClean="0">
                <a:effectLst/>
                <a:latin typeface="Times New Roman"/>
                <a:ea typeface="Calibri"/>
                <a:cs typeface="Times New Roman"/>
              </a:rPr>
              <a:t>4</a:t>
            </a:r>
            <a:r>
              <a:rPr lang="en-US" sz="2200" dirty="0" smtClean="0">
                <a:effectLst/>
                <a:latin typeface="Times New Roman"/>
                <a:ea typeface="Calibri"/>
                <a:cs typeface="Times New Roman"/>
              </a:rPr>
              <a:t>NCS), </a:t>
            </a:r>
          </a:p>
          <a:p>
            <a:pPr marL="625475" indent="-342900">
              <a:spcAft>
                <a:spcPts val="600"/>
              </a:spcAft>
              <a:buFont typeface="Wingdings" panose="05000000000000000000" pitchFamily="2" charset="2"/>
              <a:buChar char="ü"/>
            </a:pPr>
            <a:r>
              <a:rPr lang="en-US" sz="2200" dirty="0" err="1" smtClean="0">
                <a:effectLst/>
                <a:latin typeface="Times New Roman"/>
                <a:ea typeface="Calibri"/>
                <a:cs typeface="Times New Roman"/>
              </a:rPr>
              <a:t>Mercurometry</a:t>
            </a:r>
            <a:r>
              <a:rPr lang="en-US" sz="2200" dirty="0" smtClean="0">
                <a:effectLst/>
                <a:latin typeface="Times New Roman"/>
                <a:ea typeface="Calibri"/>
                <a:cs typeface="Times New Roman"/>
              </a:rPr>
              <a:t> (Hg</a:t>
            </a:r>
            <a:r>
              <a:rPr lang="en-US" sz="2200" baseline="-25000" dirty="0" smtClean="0">
                <a:effectLst/>
                <a:latin typeface="Times New Roman"/>
                <a:ea typeface="Calibri"/>
                <a:cs typeface="Times New Roman"/>
              </a:rPr>
              <a:t>2</a:t>
            </a:r>
            <a:r>
              <a:rPr lang="en-US" sz="2200" dirty="0" smtClean="0">
                <a:effectLst/>
                <a:latin typeface="Times New Roman"/>
                <a:ea typeface="Calibri"/>
                <a:cs typeface="Times New Roman"/>
              </a:rPr>
              <a:t>(NO</a:t>
            </a:r>
            <a:r>
              <a:rPr lang="en-US" sz="2200" baseline="-25000" dirty="0" smtClean="0">
                <a:effectLst/>
                <a:latin typeface="Times New Roman"/>
                <a:ea typeface="Calibri"/>
                <a:cs typeface="Times New Roman"/>
              </a:rPr>
              <a:t>3</a:t>
            </a:r>
            <a:r>
              <a:rPr lang="en-US" sz="2200" dirty="0" smtClean="0">
                <a:effectLst/>
                <a:latin typeface="Times New Roman"/>
                <a:ea typeface="Calibri"/>
                <a:cs typeface="Times New Roman"/>
              </a:rPr>
              <a:t>)</a:t>
            </a:r>
            <a:r>
              <a:rPr lang="en-US" sz="2200" baseline="-25000" dirty="0" smtClean="0">
                <a:effectLst/>
                <a:latin typeface="Times New Roman"/>
                <a:ea typeface="Calibri"/>
                <a:cs typeface="Times New Roman"/>
              </a:rPr>
              <a:t>2</a:t>
            </a:r>
            <a:r>
              <a:rPr lang="en-US" sz="2200" dirty="0" smtClean="0">
                <a:effectLst/>
                <a:latin typeface="Times New Roman"/>
                <a:ea typeface="Calibri"/>
                <a:cs typeface="Times New Roman"/>
              </a:rPr>
              <a:t>), </a:t>
            </a:r>
          </a:p>
          <a:p>
            <a:pPr marL="625475" indent="-342900">
              <a:spcAft>
                <a:spcPts val="600"/>
              </a:spcAft>
              <a:buFont typeface="Wingdings" panose="05000000000000000000" pitchFamily="2" charset="2"/>
              <a:buChar char="ü"/>
            </a:pPr>
            <a:r>
              <a:rPr lang="en-US" sz="2200" dirty="0" err="1" smtClean="0">
                <a:effectLst/>
                <a:latin typeface="Times New Roman"/>
                <a:ea typeface="Calibri"/>
                <a:cs typeface="Times New Roman"/>
              </a:rPr>
              <a:t>Hexacyanoferratometry</a:t>
            </a:r>
            <a:r>
              <a:rPr lang="en-US" sz="2200" dirty="0" smtClean="0">
                <a:effectLst/>
                <a:latin typeface="Times New Roman"/>
                <a:ea typeface="Calibri"/>
                <a:cs typeface="Times New Roman"/>
              </a:rPr>
              <a:t> (K</a:t>
            </a:r>
            <a:r>
              <a:rPr lang="en-US" sz="2200" baseline="-25000" dirty="0" smtClean="0">
                <a:effectLst/>
                <a:latin typeface="Times New Roman"/>
                <a:ea typeface="Calibri"/>
                <a:cs typeface="Times New Roman"/>
              </a:rPr>
              <a:t>4</a:t>
            </a:r>
            <a:r>
              <a:rPr lang="en-US" sz="2200" dirty="0" smtClean="0">
                <a:effectLst/>
                <a:latin typeface="Times New Roman"/>
                <a:ea typeface="Calibri"/>
                <a:cs typeface="Times New Roman"/>
              </a:rPr>
              <a:t>[Fe(CN)</a:t>
            </a:r>
            <a:r>
              <a:rPr lang="en-US" sz="2200" baseline="-25000" dirty="0" smtClean="0">
                <a:effectLst/>
                <a:latin typeface="Times New Roman"/>
                <a:ea typeface="Calibri"/>
                <a:cs typeface="Times New Roman"/>
              </a:rPr>
              <a:t>6</a:t>
            </a:r>
            <a:r>
              <a:rPr lang="en-US" sz="2200" dirty="0" smtClean="0">
                <a:effectLst/>
                <a:latin typeface="Times New Roman"/>
                <a:ea typeface="Calibri"/>
                <a:cs typeface="Times New Roman"/>
              </a:rPr>
              <a:t>]) </a:t>
            </a:r>
          </a:p>
          <a:p>
            <a:pPr marL="625475" indent="-342900">
              <a:spcAft>
                <a:spcPts val="600"/>
              </a:spcAft>
              <a:buFont typeface="Wingdings" panose="05000000000000000000" pitchFamily="2" charset="2"/>
              <a:buChar char="ü"/>
            </a:pPr>
            <a:r>
              <a:rPr lang="en-US" sz="2200" dirty="0" err="1" smtClean="0">
                <a:effectLst/>
                <a:latin typeface="Times New Roman"/>
                <a:ea typeface="Calibri"/>
                <a:cs typeface="Times New Roman"/>
              </a:rPr>
              <a:t>Sulfatometry</a:t>
            </a:r>
            <a:r>
              <a:rPr lang="en-US" sz="2200" dirty="0" smtClean="0">
                <a:effectLst/>
                <a:latin typeface="Times New Roman"/>
                <a:ea typeface="Calibri"/>
                <a:cs typeface="Times New Roman"/>
              </a:rPr>
              <a:t> (H</a:t>
            </a:r>
            <a:r>
              <a:rPr lang="en-US" sz="2200" baseline="-25000" dirty="0" smtClean="0">
                <a:effectLst/>
                <a:latin typeface="Times New Roman"/>
                <a:ea typeface="Calibri"/>
                <a:cs typeface="Times New Roman"/>
              </a:rPr>
              <a:t>2</a:t>
            </a:r>
            <a:r>
              <a:rPr lang="en-US" sz="2200" dirty="0" smtClean="0">
                <a:effectLst/>
                <a:latin typeface="Times New Roman"/>
                <a:ea typeface="Calibri"/>
                <a:cs typeface="Times New Roman"/>
              </a:rPr>
              <a:t>S0</a:t>
            </a:r>
            <a:r>
              <a:rPr lang="en-US" sz="2200" baseline="-25000" dirty="0" smtClean="0">
                <a:effectLst/>
                <a:latin typeface="Times New Roman"/>
                <a:ea typeface="Calibri"/>
                <a:cs typeface="Times New Roman"/>
              </a:rPr>
              <a:t>4</a:t>
            </a:r>
            <a:r>
              <a:rPr lang="en-US" sz="2200" dirty="0" smtClean="0">
                <a:effectLst/>
                <a:latin typeface="Times New Roman"/>
                <a:ea typeface="Calibri"/>
                <a:cs typeface="Times New Roman"/>
              </a:rPr>
              <a:t>) </a:t>
            </a:r>
          </a:p>
          <a:p>
            <a:pPr marL="625475" indent="-342900">
              <a:spcAft>
                <a:spcPts val="600"/>
              </a:spcAft>
              <a:buFont typeface="Wingdings" panose="05000000000000000000" pitchFamily="2" charset="2"/>
              <a:buChar char="ü"/>
            </a:pPr>
            <a:r>
              <a:rPr lang="en-US" sz="2200" dirty="0" err="1" smtClean="0">
                <a:effectLst/>
                <a:latin typeface="Times New Roman"/>
                <a:ea typeface="Calibri"/>
                <a:cs typeface="Times New Roman"/>
              </a:rPr>
              <a:t>Barimetry</a:t>
            </a:r>
            <a:r>
              <a:rPr lang="en-US" sz="2200" dirty="0" smtClean="0">
                <a:effectLst/>
                <a:latin typeface="Times New Roman"/>
                <a:ea typeface="Calibri"/>
                <a:cs typeface="Times New Roman"/>
              </a:rPr>
              <a:t> (BaC1</a:t>
            </a:r>
            <a:r>
              <a:rPr lang="en-US" sz="2200" baseline="-25000" dirty="0" smtClean="0">
                <a:effectLst/>
                <a:latin typeface="Times New Roman"/>
                <a:ea typeface="Calibri"/>
                <a:cs typeface="Times New Roman"/>
              </a:rPr>
              <a:t>2</a:t>
            </a:r>
            <a:r>
              <a:rPr lang="en-US" sz="2200" dirty="0" smtClean="0">
                <a:effectLst/>
                <a:latin typeface="Times New Roman"/>
                <a:ea typeface="Calibri"/>
                <a:cs typeface="Times New Roman"/>
              </a:rPr>
              <a:t>).</a:t>
            </a:r>
          </a:p>
        </p:txBody>
      </p:sp>
      <p:sp>
        <p:nvSpPr>
          <p:cNvPr id="8" name="Прямоугольник 7"/>
          <p:cNvSpPr/>
          <p:nvPr/>
        </p:nvSpPr>
        <p:spPr>
          <a:xfrm>
            <a:off x="5652120" y="1916832"/>
            <a:ext cx="2880320" cy="1107996"/>
          </a:xfrm>
          <a:prstGeom prst="rect">
            <a:avLst/>
          </a:prstGeom>
        </p:spPr>
        <p:txBody>
          <a:bodyPr wrap="square">
            <a:spAutoFit/>
          </a:bodyPr>
          <a:lstStyle/>
          <a:p>
            <a:r>
              <a:rPr lang="en-US" sz="2200" b="1" i="1" dirty="0" smtClean="0">
                <a:solidFill>
                  <a:srgbClr val="7030A0"/>
                </a:solidFill>
                <a:latin typeface="Times New Roman" panose="02020603050405020304" pitchFamily="18" charset="0"/>
                <a:cs typeface="Times New Roman" panose="02020603050405020304" pitchFamily="18" charset="0"/>
              </a:rPr>
              <a:t>In terms of technique, </a:t>
            </a:r>
          </a:p>
          <a:p>
            <a:pPr marL="538163" indent="-285750">
              <a:buFont typeface="Wingdings" panose="05000000000000000000" pitchFamily="2" charset="2"/>
              <a:buChar char="ü"/>
            </a:pPr>
            <a:r>
              <a:rPr lang="en-US" sz="2200" dirty="0" smtClean="0">
                <a:latin typeface="Times New Roman" panose="02020603050405020304" pitchFamily="18" charset="0"/>
                <a:cs typeface="Times New Roman" panose="02020603050405020304" pitchFamily="18" charset="0"/>
              </a:rPr>
              <a:t>direct,</a:t>
            </a:r>
          </a:p>
          <a:p>
            <a:pPr marL="538163" indent="-285750">
              <a:buFont typeface="Wingdings" panose="05000000000000000000" pitchFamily="2" charset="2"/>
              <a:buChar char="ü"/>
            </a:pPr>
            <a:r>
              <a:rPr lang="en-US" sz="2200" dirty="0" smtClean="0">
                <a:latin typeface="Times New Roman" panose="02020603050405020304" pitchFamily="18" charset="0"/>
                <a:cs typeface="Times New Roman" panose="02020603050405020304" pitchFamily="18" charset="0"/>
              </a:rPr>
              <a:t>reverse titration.</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3356992"/>
            <a:ext cx="2664296" cy="314317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Номер слайда 9"/>
          <p:cNvSpPr>
            <a:spLocks noGrp="1"/>
          </p:cNvSpPr>
          <p:nvPr>
            <p:ph type="sldNum" sz="quarter" idx="12"/>
          </p:nvPr>
        </p:nvSpPr>
        <p:spPr>
          <a:xfrm>
            <a:off x="8535343" y="6520259"/>
            <a:ext cx="573161" cy="365125"/>
          </a:xfrm>
        </p:spPr>
        <p:txBody>
          <a:bodyPr/>
          <a:lstStyle/>
          <a:p>
            <a:fld id="{DAAB7534-8022-4A29-AC89-4E7C3A81EA3A}" type="slidenum">
              <a:rPr lang="ru-RU" smtClean="0"/>
              <a:t>3</a:t>
            </a:fld>
            <a:endParaRPr lang="ru-RU"/>
          </a:p>
        </p:txBody>
      </p:sp>
      <p:sp>
        <p:nvSpPr>
          <p:cNvPr id="9" name="Заголовок 1"/>
          <p:cNvSpPr txBox="1">
            <a:spLocks/>
          </p:cNvSpPr>
          <p:nvPr/>
        </p:nvSpPr>
        <p:spPr>
          <a:xfrm>
            <a:off x="685332"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a:solidFill>
                  <a:srgbClr val="0070C0"/>
                </a:solidFill>
              </a:rPr>
              <a:t>Precipitation titration</a:t>
            </a:r>
          </a:p>
        </p:txBody>
      </p:sp>
    </p:spTree>
    <p:extLst>
      <p:ext uri="{BB962C8B-B14F-4D97-AF65-F5344CB8AC3E}">
        <p14:creationId xmlns:p14="http://schemas.microsoft.com/office/powerpoint/2010/main" val="3330914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1"/>
          <p:cNvSpPr txBox="1">
            <a:spLocks/>
          </p:cNvSpPr>
          <p:nvPr/>
        </p:nvSpPr>
        <p:spPr>
          <a:xfrm>
            <a:off x="685332"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
        <p:nvSpPr>
          <p:cNvPr id="8" name="Прямоугольник 7"/>
          <p:cNvSpPr/>
          <p:nvPr/>
        </p:nvSpPr>
        <p:spPr>
          <a:xfrm>
            <a:off x="251520" y="1497558"/>
            <a:ext cx="8640960" cy="769441"/>
          </a:xfrm>
          <a:prstGeom prst="rect">
            <a:avLst/>
          </a:prstGeom>
        </p:spPr>
        <p:txBody>
          <a:bodyPr wrap="square">
            <a:spAutoFit/>
          </a:bodyPr>
          <a:lstStyle/>
          <a:p>
            <a:pPr algn="just"/>
            <a:r>
              <a:rPr lang="en-US" sz="2200" b="1" dirty="0" smtClean="0">
                <a:solidFill>
                  <a:srgbClr val="FF0000"/>
                </a:solidFill>
              </a:rPr>
              <a:t>Argentometric titration </a:t>
            </a:r>
            <a:r>
              <a:rPr lang="en-US" sz="2200" dirty="0" smtClean="0"/>
              <a:t>is a titrimetric method of analysis based on the formation of low soluble silver compounds.</a:t>
            </a:r>
          </a:p>
        </p:txBody>
      </p:sp>
      <p:sp>
        <p:nvSpPr>
          <p:cNvPr id="9" name="Прямоугольник 8"/>
          <p:cNvSpPr/>
          <p:nvPr/>
        </p:nvSpPr>
        <p:spPr>
          <a:xfrm>
            <a:off x="251520" y="2564904"/>
            <a:ext cx="8640960" cy="769441"/>
          </a:xfrm>
          <a:prstGeom prst="rect">
            <a:avLst/>
          </a:prstGeom>
        </p:spPr>
        <p:txBody>
          <a:bodyPr wrap="square">
            <a:spAutoFit/>
          </a:bodyPr>
          <a:lstStyle/>
          <a:p>
            <a:pPr algn="just"/>
            <a:r>
              <a:rPr lang="en-US" sz="2200" dirty="0" smtClean="0"/>
              <a:t>The argentometric titrimetric method of analysis is based on the use of a </a:t>
            </a:r>
            <a:r>
              <a:rPr lang="en-US" sz="2200" b="1" dirty="0" smtClean="0">
                <a:solidFill>
                  <a:srgbClr val="0070C0"/>
                </a:solidFill>
              </a:rPr>
              <a:t>standard solution of silver nitrate </a:t>
            </a:r>
            <a:r>
              <a:rPr lang="en-US" sz="2200" dirty="0" smtClean="0"/>
              <a:t>as precipitant:</a:t>
            </a:r>
          </a:p>
        </p:txBody>
      </p:sp>
      <p:sp>
        <p:nvSpPr>
          <p:cNvPr id="10" name="Прямоугольник 9"/>
          <p:cNvSpPr/>
          <p:nvPr/>
        </p:nvSpPr>
        <p:spPr>
          <a:xfrm>
            <a:off x="2555776" y="3573016"/>
            <a:ext cx="2613216" cy="369332"/>
          </a:xfrm>
          <a:prstGeom prst="rect">
            <a:avLst/>
          </a:prstGeom>
        </p:spPr>
        <p:txBody>
          <a:bodyPr wrap="none">
            <a:spAutoFit/>
          </a:bodyPr>
          <a:lstStyle/>
          <a:p>
            <a:r>
              <a:rPr lang="ru-RU" b="1" dirty="0" err="1"/>
              <a:t>Аg</a:t>
            </a:r>
            <a:r>
              <a:rPr lang="ru-RU" b="1" baseline="30000" dirty="0"/>
              <a:t>+</a:t>
            </a:r>
            <a:r>
              <a:rPr lang="ru-RU" b="1" dirty="0"/>
              <a:t> + </a:t>
            </a:r>
            <a:r>
              <a:rPr lang="ru-RU" b="1" dirty="0" err="1"/>
              <a:t>Наl</a:t>
            </a:r>
            <a:r>
              <a:rPr lang="ru-RU" b="1" baseline="30000" dirty="0"/>
              <a:t>-</a:t>
            </a:r>
            <a:r>
              <a:rPr lang="ru-RU" b="1" dirty="0"/>
              <a:t> ↔ </a:t>
            </a:r>
            <a:r>
              <a:rPr lang="ru-RU" b="1" dirty="0" err="1"/>
              <a:t>АgНаl</a:t>
            </a:r>
            <a:r>
              <a:rPr lang="ru-RU" b="1" dirty="0"/>
              <a:t>↓</a:t>
            </a:r>
            <a:endParaRPr lang="ru-RU" dirty="0"/>
          </a:p>
        </p:txBody>
      </p:sp>
      <p:sp>
        <p:nvSpPr>
          <p:cNvPr id="11" name="Прямоугольник 10"/>
          <p:cNvSpPr/>
          <p:nvPr/>
        </p:nvSpPr>
        <p:spPr>
          <a:xfrm>
            <a:off x="251520" y="4221088"/>
            <a:ext cx="6120680" cy="1600438"/>
          </a:xfrm>
          <a:prstGeom prst="rect">
            <a:avLst/>
          </a:prstGeom>
        </p:spPr>
        <p:txBody>
          <a:bodyPr wrap="square">
            <a:spAutoFit/>
          </a:bodyPr>
          <a:lstStyle/>
          <a:p>
            <a:pPr>
              <a:spcAft>
                <a:spcPts val="600"/>
              </a:spcAft>
            </a:pPr>
            <a:r>
              <a:rPr lang="en-US" sz="2200" dirty="0" smtClean="0"/>
              <a:t>A 0.1 </a:t>
            </a:r>
            <a:r>
              <a:rPr lang="en-US" sz="2200" dirty="0" err="1" smtClean="0"/>
              <a:t>mol</a:t>
            </a:r>
            <a:r>
              <a:rPr lang="en-US" sz="2200" dirty="0" smtClean="0"/>
              <a:t>/L standard solution of silver nitrate can be prepared:</a:t>
            </a:r>
          </a:p>
          <a:p>
            <a:pPr marL="722313" indent="-342900">
              <a:spcAft>
                <a:spcPts val="600"/>
              </a:spcAft>
              <a:buFont typeface="Wingdings" panose="05000000000000000000" pitchFamily="2" charset="2"/>
              <a:buChar char="Ø"/>
            </a:pPr>
            <a:r>
              <a:rPr lang="en-US" sz="2200" dirty="0" smtClean="0"/>
              <a:t>as a primary standard solution;</a:t>
            </a:r>
          </a:p>
          <a:p>
            <a:pPr marL="722313" indent="-342900">
              <a:spcAft>
                <a:spcPts val="600"/>
              </a:spcAft>
              <a:buFont typeface="Wingdings" panose="05000000000000000000" pitchFamily="2" charset="2"/>
              <a:buChar char="Ø"/>
            </a:pPr>
            <a:r>
              <a:rPr lang="en-US" sz="2200" dirty="0" smtClean="0"/>
              <a:t>secondary standard solution.</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558" y="3356992"/>
            <a:ext cx="1745890" cy="305595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Номер слайда 12"/>
          <p:cNvSpPr>
            <a:spLocks noGrp="1"/>
          </p:cNvSpPr>
          <p:nvPr>
            <p:ph type="sldNum" sz="quarter" idx="12"/>
          </p:nvPr>
        </p:nvSpPr>
        <p:spPr>
          <a:xfrm>
            <a:off x="8535343" y="6448251"/>
            <a:ext cx="573161" cy="365125"/>
          </a:xfrm>
        </p:spPr>
        <p:txBody>
          <a:bodyPr/>
          <a:lstStyle/>
          <a:p>
            <a:fld id="{DAAB7534-8022-4A29-AC89-4E7C3A81EA3A}" type="slidenum">
              <a:rPr lang="ru-RU" smtClean="0"/>
              <a:t>4</a:t>
            </a:fld>
            <a:endParaRPr lang="ru-RU"/>
          </a:p>
        </p:txBody>
      </p:sp>
    </p:spTree>
    <p:extLst>
      <p:ext uri="{BB962C8B-B14F-4D97-AF65-F5344CB8AC3E}">
        <p14:creationId xmlns:p14="http://schemas.microsoft.com/office/powerpoint/2010/main" val="19563293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51520" y="1268760"/>
            <a:ext cx="8640960" cy="461665"/>
          </a:xfrm>
          <a:prstGeom prst="rect">
            <a:avLst/>
          </a:prstGeom>
        </p:spPr>
        <p:txBody>
          <a:bodyPr wrap="square">
            <a:spAutoFit/>
          </a:bodyPr>
          <a:lstStyle/>
          <a:p>
            <a:pPr algn="ctr"/>
            <a:r>
              <a:rPr lang="en-US" sz="2400" b="1" i="1" dirty="0" smtClean="0">
                <a:solidFill>
                  <a:srgbClr val="3366FF"/>
                </a:solidFill>
              </a:rPr>
              <a:t>Determining the titration endpoint</a:t>
            </a:r>
          </a:p>
        </p:txBody>
      </p:sp>
      <p:sp>
        <p:nvSpPr>
          <p:cNvPr id="7" name="Прямоугольник 6"/>
          <p:cNvSpPr/>
          <p:nvPr/>
        </p:nvSpPr>
        <p:spPr>
          <a:xfrm>
            <a:off x="251520" y="1844824"/>
            <a:ext cx="8640960" cy="3370153"/>
          </a:xfrm>
          <a:prstGeom prst="rect">
            <a:avLst/>
          </a:prstGeom>
        </p:spPr>
        <p:txBody>
          <a:bodyPr wrap="square">
            <a:spAutoFit/>
          </a:bodyPr>
          <a:lstStyle/>
          <a:p>
            <a:pPr algn="just">
              <a:spcAft>
                <a:spcPts val="600"/>
              </a:spcAft>
            </a:pPr>
            <a:r>
              <a:rPr lang="en-US" sz="2200" b="1" dirty="0" smtClean="0">
                <a:solidFill>
                  <a:srgbClr val="7030A0"/>
                </a:solidFill>
              </a:rPr>
              <a:t>Indicator-free methods</a:t>
            </a:r>
            <a:endParaRPr lang="ru-RU" sz="2200" b="1" dirty="0" smtClean="0">
              <a:solidFill>
                <a:srgbClr val="7030A0"/>
              </a:solidFill>
            </a:endParaRPr>
          </a:p>
          <a:p>
            <a:pPr algn="just">
              <a:spcAft>
                <a:spcPts val="600"/>
              </a:spcAft>
            </a:pPr>
            <a:r>
              <a:rPr lang="en-US" sz="2200" b="1" dirty="0" smtClean="0">
                <a:solidFill>
                  <a:srgbClr val="0070C0"/>
                </a:solidFill>
              </a:rPr>
              <a:t>Chloride ions </a:t>
            </a:r>
            <a:r>
              <a:rPr lang="en-US" sz="2200" dirty="0" smtClean="0"/>
              <a:t>are determined by the so-called </a:t>
            </a:r>
            <a:r>
              <a:rPr lang="en-US" sz="2200" b="1" dirty="0" smtClean="0">
                <a:solidFill>
                  <a:srgbClr val="0070C0"/>
                </a:solidFill>
              </a:rPr>
              <a:t>equal clouding method (Gay-Lussac method)</a:t>
            </a:r>
            <a:r>
              <a:rPr lang="en-US" sz="2200" dirty="0" smtClean="0"/>
              <a:t>. In this method the </a:t>
            </a:r>
            <a:r>
              <a:rPr lang="en-US" sz="2200" dirty="0" err="1" smtClean="0"/>
              <a:t>analysed</a:t>
            </a:r>
            <a:r>
              <a:rPr lang="en-US" sz="2200" dirty="0" smtClean="0"/>
              <a:t> solution is titrated with a standard solution of silver nitrate, the end of the titration is determined by taking two samples of the titrated solution into two tubes near the titration endpoint: </a:t>
            </a:r>
          </a:p>
          <a:p>
            <a:pPr algn="just">
              <a:spcAft>
                <a:spcPts val="600"/>
              </a:spcAft>
            </a:pPr>
            <a:r>
              <a:rPr lang="en-US" sz="2200" dirty="0" smtClean="0"/>
              <a:t>- in one of them a drop of a standard solution of silver nitrate is added, </a:t>
            </a:r>
          </a:p>
          <a:p>
            <a:pPr algn="just">
              <a:spcAft>
                <a:spcPts val="600"/>
              </a:spcAft>
            </a:pPr>
            <a:r>
              <a:rPr lang="en-US" sz="2200" dirty="0" smtClean="0"/>
              <a:t>- in the other one a drop of a standard solution of sodium chloride of the same concentration. </a:t>
            </a:r>
          </a:p>
        </p:txBody>
      </p:sp>
      <p:sp>
        <p:nvSpPr>
          <p:cNvPr id="8" name="Прямоугольник 7"/>
          <p:cNvSpPr/>
          <p:nvPr/>
        </p:nvSpPr>
        <p:spPr>
          <a:xfrm>
            <a:off x="251520" y="5180999"/>
            <a:ext cx="8640960" cy="1107996"/>
          </a:xfrm>
          <a:prstGeom prst="rect">
            <a:avLst/>
          </a:prstGeom>
        </p:spPr>
        <p:txBody>
          <a:bodyPr wrap="square">
            <a:spAutoFit/>
          </a:bodyPr>
          <a:lstStyle/>
          <a:p>
            <a:pPr algn="just"/>
            <a:r>
              <a:rPr lang="en-US" sz="2200" dirty="0" smtClean="0"/>
              <a:t>The </a:t>
            </a:r>
            <a:r>
              <a:rPr lang="en-US" sz="2200" dirty="0" smtClean="0">
                <a:solidFill>
                  <a:srgbClr val="0070C0"/>
                </a:solidFill>
              </a:rPr>
              <a:t>under-titrated solution </a:t>
            </a:r>
            <a:r>
              <a:rPr lang="en-US" sz="2200" dirty="0" smtClean="0"/>
              <a:t>shows clouding in the tube with </a:t>
            </a:r>
            <a:r>
              <a:rPr lang="en-US" sz="2200" dirty="0" smtClean="0">
                <a:solidFill>
                  <a:srgbClr val="0070C0"/>
                </a:solidFill>
              </a:rPr>
              <a:t>silver nitrate</a:t>
            </a:r>
            <a:r>
              <a:rPr lang="en-US" sz="2200" dirty="0" smtClean="0"/>
              <a:t>, the </a:t>
            </a:r>
            <a:r>
              <a:rPr lang="en-US" sz="2200" dirty="0" smtClean="0">
                <a:solidFill>
                  <a:srgbClr val="7030A0"/>
                </a:solidFill>
              </a:rPr>
              <a:t>over-titrated solution </a:t>
            </a:r>
            <a:r>
              <a:rPr lang="en-US" sz="2200" dirty="0" smtClean="0"/>
              <a:t>shows clouding in the tube with </a:t>
            </a:r>
            <a:r>
              <a:rPr lang="en-US" sz="2200" dirty="0" smtClean="0">
                <a:solidFill>
                  <a:srgbClr val="7030A0"/>
                </a:solidFill>
              </a:rPr>
              <a:t>sodium chloride</a:t>
            </a:r>
            <a:r>
              <a:rPr lang="en-US" sz="2200" dirty="0" smtClean="0"/>
              <a:t>. At the </a:t>
            </a:r>
            <a:r>
              <a:rPr lang="en-US" sz="2200" dirty="0" smtClean="0">
                <a:solidFill>
                  <a:srgbClr val="C00000"/>
                </a:solidFill>
              </a:rPr>
              <a:t>final titration point</a:t>
            </a:r>
            <a:r>
              <a:rPr lang="en-US" sz="2200" dirty="0" smtClean="0"/>
              <a:t>, the solution </a:t>
            </a:r>
            <a:r>
              <a:rPr lang="en-US" sz="2200" dirty="0" smtClean="0">
                <a:solidFill>
                  <a:srgbClr val="C00000"/>
                </a:solidFill>
              </a:rPr>
              <a:t>in both tubes has the same turbidity</a:t>
            </a:r>
            <a:r>
              <a:rPr lang="en-US" sz="2200" dirty="0" smtClean="0"/>
              <a:t>.</a:t>
            </a:r>
          </a:p>
        </p:txBody>
      </p:sp>
      <p:sp>
        <p:nvSpPr>
          <p:cNvPr id="10" name="Номер слайда 9"/>
          <p:cNvSpPr>
            <a:spLocks noGrp="1"/>
          </p:cNvSpPr>
          <p:nvPr>
            <p:ph type="sldNum" sz="quarter" idx="12"/>
          </p:nvPr>
        </p:nvSpPr>
        <p:spPr>
          <a:xfrm>
            <a:off x="8535343" y="6448251"/>
            <a:ext cx="573161" cy="365125"/>
          </a:xfrm>
        </p:spPr>
        <p:txBody>
          <a:bodyPr/>
          <a:lstStyle/>
          <a:p>
            <a:fld id="{DAAB7534-8022-4A29-AC89-4E7C3A81EA3A}" type="slidenum">
              <a:rPr lang="ru-RU" smtClean="0"/>
              <a:t>5</a:t>
            </a:fld>
            <a:endParaRPr lang="ru-RU" dirty="0"/>
          </a:p>
        </p:txBody>
      </p:sp>
      <p:sp>
        <p:nvSpPr>
          <p:cNvPr id="9" name="Заголовок 1"/>
          <p:cNvSpPr txBox="1">
            <a:spLocks/>
          </p:cNvSpPr>
          <p:nvPr/>
        </p:nvSpPr>
        <p:spPr>
          <a:xfrm>
            <a:off x="685332"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Tree>
    <p:extLst>
      <p:ext uri="{BB962C8B-B14F-4D97-AF65-F5344CB8AC3E}">
        <p14:creationId xmlns:p14="http://schemas.microsoft.com/office/powerpoint/2010/main" val="351556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51520" y="1844824"/>
            <a:ext cx="6336704" cy="3139321"/>
          </a:xfrm>
          <a:prstGeom prst="rect">
            <a:avLst/>
          </a:prstGeom>
        </p:spPr>
        <p:txBody>
          <a:bodyPr wrap="square">
            <a:spAutoFit/>
          </a:bodyPr>
          <a:lstStyle/>
          <a:p>
            <a:r>
              <a:rPr lang="en-US" sz="2200" b="1" dirty="0" smtClean="0">
                <a:solidFill>
                  <a:srgbClr val="7030A0"/>
                </a:solidFill>
              </a:rPr>
              <a:t>Indicator-free methods</a:t>
            </a:r>
            <a:endParaRPr lang="ru-RU" sz="2200" b="1" dirty="0" smtClean="0">
              <a:solidFill>
                <a:srgbClr val="7030A0"/>
              </a:solidFill>
            </a:endParaRPr>
          </a:p>
          <a:p>
            <a:pPr algn="just"/>
            <a:r>
              <a:rPr lang="en-US" sz="2200" b="1" dirty="0" smtClean="0">
                <a:solidFill>
                  <a:srgbClr val="0070C0"/>
                </a:solidFill>
              </a:rPr>
              <a:t>Bromide and iodide ions </a:t>
            </a:r>
            <a:r>
              <a:rPr lang="en-US" sz="2200" dirty="0" smtClean="0"/>
              <a:t>are determined by the method of enlightenment. Its essence lies in the fact that when small portions of a standard silver nitrate solution are added to the analyzed solution from the burette, a colloidal silver bromide solution is formed at the beginning, and at the moment of equivalence, colloidal particles coagulate and precipitate in the form of curd flakes, while the solution is clarified.</a:t>
            </a:r>
            <a:endParaRPr lang="ru-RU" sz="2200" dirty="0"/>
          </a:p>
        </p:txBody>
      </p:sp>
      <p:sp>
        <p:nvSpPr>
          <p:cNvPr id="8" name="Прямоугольник 7"/>
          <p:cNvSpPr/>
          <p:nvPr/>
        </p:nvSpPr>
        <p:spPr>
          <a:xfrm>
            <a:off x="251520" y="5048016"/>
            <a:ext cx="6336704" cy="1446550"/>
          </a:xfrm>
          <a:prstGeom prst="rect">
            <a:avLst/>
          </a:prstGeom>
        </p:spPr>
        <p:txBody>
          <a:bodyPr wrap="square">
            <a:spAutoFit/>
          </a:bodyPr>
          <a:lstStyle/>
          <a:p>
            <a:pPr algn="just"/>
            <a:r>
              <a:rPr lang="en-US" sz="2200" dirty="0" smtClean="0"/>
              <a:t>Of the modern Indicator-free methods in </a:t>
            </a:r>
            <a:r>
              <a:rPr lang="en-US" sz="2200" dirty="0" err="1" smtClean="0"/>
              <a:t>argentometry</a:t>
            </a:r>
            <a:r>
              <a:rPr lang="en-US" sz="2200" dirty="0" smtClean="0"/>
              <a:t>, </a:t>
            </a:r>
            <a:r>
              <a:rPr lang="en-US" sz="2200" b="1" dirty="0" smtClean="0">
                <a:solidFill>
                  <a:srgbClr val="0070C0"/>
                </a:solidFill>
              </a:rPr>
              <a:t>potentiometric determination </a:t>
            </a:r>
            <a:r>
              <a:rPr lang="en-US" sz="2200" dirty="0" smtClean="0"/>
              <a:t>of the equivalence point using silver or halide-selective electrodes is most often used.</a:t>
            </a:r>
            <a:endParaRPr lang="ru-RU" sz="2200" dirty="0"/>
          </a:p>
        </p:txBody>
      </p:sp>
      <p:sp>
        <p:nvSpPr>
          <p:cNvPr id="10" name="Номер слайда 9"/>
          <p:cNvSpPr>
            <a:spLocks noGrp="1"/>
          </p:cNvSpPr>
          <p:nvPr>
            <p:ph type="sldNum" sz="quarter" idx="12"/>
          </p:nvPr>
        </p:nvSpPr>
        <p:spPr>
          <a:xfrm>
            <a:off x="8532440" y="6448251"/>
            <a:ext cx="573161" cy="365125"/>
          </a:xfrm>
        </p:spPr>
        <p:txBody>
          <a:bodyPr/>
          <a:lstStyle/>
          <a:p>
            <a:fld id="{DAAB7534-8022-4A29-AC89-4E7C3A81EA3A}" type="slidenum">
              <a:rPr lang="ru-RU" smtClean="0"/>
              <a:t>6</a:t>
            </a:fld>
            <a:endParaRPr lang="ru-RU"/>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0382" y="2492896"/>
            <a:ext cx="2132098" cy="395173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Заголовок 1"/>
          <p:cNvSpPr txBox="1">
            <a:spLocks/>
          </p:cNvSpPr>
          <p:nvPr/>
        </p:nvSpPr>
        <p:spPr>
          <a:xfrm>
            <a:off x="685332"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
        <p:nvSpPr>
          <p:cNvPr id="11" name="Прямоугольник 10"/>
          <p:cNvSpPr/>
          <p:nvPr/>
        </p:nvSpPr>
        <p:spPr>
          <a:xfrm>
            <a:off x="251520" y="1268760"/>
            <a:ext cx="8640960" cy="461665"/>
          </a:xfrm>
          <a:prstGeom prst="rect">
            <a:avLst/>
          </a:prstGeom>
        </p:spPr>
        <p:txBody>
          <a:bodyPr wrap="square">
            <a:spAutoFit/>
          </a:bodyPr>
          <a:lstStyle/>
          <a:p>
            <a:pPr algn="ctr"/>
            <a:r>
              <a:rPr lang="en-US" sz="2400" b="1" i="1" dirty="0" smtClean="0">
                <a:solidFill>
                  <a:srgbClr val="3366FF"/>
                </a:solidFill>
              </a:rPr>
              <a:t>Determining the titration endpoint</a:t>
            </a:r>
          </a:p>
        </p:txBody>
      </p:sp>
    </p:spTree>
    <p:extLst>
      <p:ext uri="{BB962C8B-B14F-4D97-AF65-F5344CB8AC3E}">
        <p14:creationId xmlns:p14="http://schemas.microsoft.com/office/powerpoint/2010/main" val="5748641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51520" y="1268760"/>
            <a:ext cx="8640960" cy="461665"/>
          </a:xfrm>
          <a:prstGeom prst="rect">
            <a:avLst/>
          </a:prstGeom>
        </p:spPr>
        <p:txBody>
          <a:bodyPr wrap="square">
            <a:spAutoFit/>
          </a:bodyPr>
          <a:lstStyle/>
          <a:p>
            <a:pPr algn="ctr"/>
            <a:r>
              <a:rPr lang="en-US" sz="2400" b="1" i="1" dirty="0" smtClean="0">
                <a:solidFill>
                  <a:srgbClr val="3366FF"/>
                </a:solidFill>
              </a:rPr>
              <a:t>Indicator methods</a:t>
            </a:r>
            <a:endParaRPr lang="ru-RU" sz="2400" dirty="0">
              <a:solidFill>
                <a:srgbClr val="3366FF"/>
              </a:solidFill>
            </a:endParaRPr>
          </a:p>
        </p:txBody>
      </p:sp>
      <p:sp>
        <p:nvSpPr>
          <p:cNvPr id="9" name="Прямоугольник 8"/>
          <p:cNvSpPr/>
          <p:nvPr/>
        </p:nvSpPr>
        <p:spPr>
          <a:xfrm>
            <a:off x="251520" y="2132856"/>
            <a:ext cx="6120680" cy="4047262"/>
          </a:xfrm>
          <a:prstGeom prst="rect">
            <a:avLst/>
          </a:prstGeom>
        </p:spPr>
        <p:txBody>
          <a:bodyPr wrap="square">
            <a:spAutoFit/>
          </a:bodyPr>
          <a:lstStyle/>
          <a:p>
            <a:pPr algn="just">
              <a:spcAft>
                <a:spcPts val="600"/>
              </a:spcAft>
            </a:pPr>
            <a:r>
              <a:rPr lang="en-US" sz="2200" dirty="0" smtClean="0"/>
              <a:t>Depending on the indicator used in </a:t>
            </a:r>
            <a:r>
              <a:rPr lang="en-US" sz="2200" dirty="0" err="1" smtClean="0"/>
              <a:t>argentometry</a:t>
            </a:r>
            <a:r>
              <a:rPr lang="en-US" sz="2200" dirty="0" smtClean="0"/>
              <a:t> , the following methods are distinguished:</a:t>
            </a:r>
            <a:endParaRPr lang="ru-RU" sz="2200" dirty="0" smtClean="0"/>
          </a:p>
          <a:p>
            <a:pPr marL="342900" indent="-342900" algn="just">
              <a:spcAft>
                <a:spcPts val="600"/>
              </a:spcAft>
              <a:buFont typeface="Wingdings" panose="05000000000000000000" pitchFamily="2" charset="2"/>
              <a:buChar char="Ø"/>
            </a:pPr>
            <a:r>
              <a:rPr lang="en-US" sz="2200" dirty="0" smtClean="0"/>
              <a:t>Mohr method based on the reaction between silver ions and halide ions in the presence of an indicator - a solution of potassium chromate;</a:t>
            </a:r>
            <a:endParaRPr lang="ru-RU" sz="2200" dirty="0" smtClean="0"/>
          </a:p>
          <a:p>
            <a:pPr marL="342900" indent="-342900" algn="just">
              <a:spcAft>
                <a:spcPts val="600"/>
              </a:spcAft>
              <a:buFont typeface="Wingdings" panose="05000000000000000000" pitchFamily="2" charset="2"/>
              <a:buChar char="Ø"/>
            </a:pPr>
            <a:r>
              <a:rPr lang="en-US" sz="2200" dirty="0" err="1" smtClean="0"/>
              <a:t>Volhard’s</a:t>
            </a:r>
            <a:r>
              <a:rPr lang="en-US" sz="2200" dirty="0" smtClean="0"/>
              <a:t> method (</a:t>
            </a:r>
            <a:r>
              <a:rPr lang="en-US" sz="2200" dirty="0" err="1" smtClean="0"/>
              <a:t>thiocyanatometry</a:t>
            </a:r>
            <a:r>
              <a:rPr lang="en-US" sz="2200" dirty="0" smtClean="0"/>
              <a:t>), based on the reaction between silver ions and thiocyanate ions in the presence of iron (III) ions as an indicator;</a:t>
            </a:r>
            <a:endParaRPr lang="ru-RU" sz="2200" dirty="0" smtClean="0"/>
          </a:p>
          <a:p>
            <a:pPr marL="342900" indent="-342900" algn="just">
              <a:spcAft>
                <a:spcPts val="600"/>
              </a:spcAft>
              <a:buFont typeface="Wingdings" panose="05000000000000000000" pitchFamily="2" charset="2"/>
              <a:buChar char="Ø"/>
            </a:pPr>
            <a:r>
              <a:rPr lang="en-US" sz="2200" dirty="0" err="1" smtClean="0"/>
              <a:t>Fajans</a:t>
            </a:r>
            <a:r>
              <a:rPr lang="en-US" sz="2200" dirty="0" smtClean="0"/>
              <a:t> method is based on the use of adsorption indicators.</a:t>
            </a:r>
            <a:endParaRPr lang="ru-RU" sz="22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2085553"/>
            <a:ext cx="1781175" cy="429577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Номер слайда 10"/>
          <p:cNvSpPr>
            <a:spLocks noGrp="1"/>
          </p:cNvSpPr>
          <p:nvPr>
            <p:ph type="sldNum" sz="quarter" idx="12"/>
          </p:nvPr>
        </p:nvSpPr>
        <p:spPr>
          <a:xfrm>
            <a:off x="8535343" y="6448251"/>
            <a:ext cx="573161" cy="365125"/>
          </a:xfrm>
        </p:spPr>
        <p:txBody>
          <a:bodyPr/>
          <a:lstStyle/>
          <a:p>
            <a:fld id="{DAAB7534-8022-4A29-AC89-4E7C3A81EA3A}" type="slidenum">
              <a:rPr lang="ru-RU" smtClean="0"/>
              <a:t>7</a:t>
            </a:fld>
            <a:endParaRPr lang="ru-RU"/>
          </a:p>
        </p:txBody>
      </p:sp>
      <p:sp>
        <p:nvSpPr>
          <p:cNvPr id="8" name="Заголовок 1"/>
          <p:cNvSpPr txBox="1">
            <a:spLocks/>
          </p:cNvSpPr>
          <p:nvPr/>
        </p:nvSpPr>
        <p:spPr>
          <a:xfrm>
            <a:off x="685332"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Tree>
    <p:extLst>
      <p:ext uri="{BB962C8B-B14F-4D97-AF65-F5344CB8AC3E}">
        <p14:creationId xmlns:p14="http://schemas.microsoft.com/office/powerpoint/2010/main" val="4071438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Номер слайда 5"/>
          <p:cNvSpPr>
            <a:spLocks noGrp="1"/>
          </p:cNvSpPr>
          <p:nvPr>
            <p:ph type="sldNum" sz="quarter" idx="12"/>
          </p:nvPr>
        </p:nvSpPr>
        <p:spPr>
          <a:xfrm>
            <a:off x="8535343" y="6448251"/>
            <a:ext cx="573161" cy="365125"/>
          </a:xfrm>
        </p:spPr>
        <p:txBody>
          <a:bodyPr/>
          <a:lstStyle/>
          <a:p>
            <a:fld id="{DAAB7534-8022-4A29-AC89-4E7C3A81EA3A}" type="slidenum">
              <a:rPr lang="ru-RU" smtClean="0"/>
              <a:t>8</a:t>
            </a:fld>
            <a:endParaRPr lang="ru-RU"/>
          </a:p>
        </p:txBody>
      </p:sp>
      <p:sp>
        <p:nvSpPr>
          <p:cNvPr id="8" name="Прямоугольник 7"/>
          <p:cNvSpPr/>
          <p:nvPr/>
        </p:nvSpPr>
        <p:spPr>
          <a:xfrm>
            <a:off x="256484" y="1268760"/>
            <a:ext cx="8640960" cy="461665"/>
          </a:xfrm>
          <a:prstGeom prst="rect">
            <a:avLst/>
          </a:prstGeom>
        </p:spPr>
        <p:txBody>
          <a:bodyPr wrap="square">
            <a:spAutoFit/>
          </a:bodyPr>
          <a:lstStyle/>
          <a:p>
            <a:pPr algn="ctr"/>
            <a:r>
              <a:rPr lang="en-US" sz="2400" b="1" i="1" dirty="0">
                <a:solidFill>
                  <a:srgbClr val="3366FF"/>
                </a:solidFill>
              </a:rPr>
              <a:t>Mohr method </a:t>
            </a:r>
            <a:endParaRPr lang="ru-RU" sz="2400" dirty="0">
              <a:solidFill>
                <a:srgbClr val="3366FF"/>
              </a:solidFill>
            </a:endParaRPr>
          </a:p>
        </p:txBody>
      </p:sp>
      <p:sp>
        <p:nvSpPr>
          <p:cNvPr id="9" name="Прямоугольник 8"/>
          <p:cNvSpPr/>
          <p:nvPr/>
        </p:nvSpPr>
        <p:spPr>
          <a:xfrm>
            <a:off x="251520" y="2780928"/>
            <a:ext cx="8640960" cy="1107996"/>
          </a:xfrm>
          <a:prstGeom prst="rect">
            <a:avLst/>
          </a:prstGeom>
        </p:spPr>
        <p:txBody>
          <a:bodyPr wrap="square">
            <a:spAutoFit/>
          </a:bodyPr>
          <a:lstStyle/>
          <a:p>
            <a:r>
              <a:rPr lang="en-US" sz="2200" b="1" dirty="0"/>
              <a:t>Direct titration </a:t>
            </a:r>
            <a:endParaRPr lang="ru-RU" sz="2200" b="1" dirty="0" smtClean="0"/>
          </a:p>
          <a:p>
            <a:r>
              <a:rPr lang="en-US" sz="2200" b="1" dirty="0" smtClean="0"/>
              <a:t>Titrant</a:t>
            </a:r>
            <a:r>
              <a:rPr lang="en-US" sz="2200" dirty="0" smtClean="0"/>
              <a:t> </a:t>
            </a:r>
            <a:r>
              <a:rPr lang="en-US" sz="2200" dirty="0"/>
              <a:t>solution of 0.1 (or 0.05; 0.02; 0.01) </a:t>
            </a:r>
            <a:r>
              <a:rPr lang="en-US" sz="2200" dirty="0" err="1"/>
              <a:t>mol</a:t>
            </a:r>
            <a:r>
              <a:rPr lang="en-US" sz="2200" dirty="0"/>
              <a:t>/l </a:t>
            </a:r>
            <a:r>
              <a:rPr lang="en-US" sz="2200" b="1" dirty="0">
                <a:solidFill>
                  <a:srgbClr val="0070C0"/>
                </a:solidFill>
              </a:rPr>
              <a:t>silver </a:t>
            </a:r>
            <a:r>
              <a:rPr lang="en-US" sz="2200" b="1" dirty="0" smtClean="0">
                <a:solidFill>
                  <a:srgbClr val="0070C0"/>
                </a:solidFill>
              </a:rPr>
              <a:t>nitrate </a:t>
            </a:r>
            <a:endParaRPr lang="ru-RU" sz="2200" b="1" dirty="0" smtClean="0">
              <a:solidFill>
                <a:srgbClr val="0070C0"/>
              </a:solidFill>
            </a:endParaRPr>
          </a:p>
          <a:p>
            <a:r>
              <a:rPr lang="en-US" sz="2200" b="1" dirty="0" smtClean="0"/>
              <a:t>Indicator</a:t>
            </a:r>
            <a:r>
              <a:rPr lang="en-US" sz="2200" dirty="0" smtClean="0"/>
              <a:t> </a:t>
            </a:r>
            <a:r>
              <a:rPr lang="en-US" sz="2200" dirty="0"/>
              <a:t>solution 0.01 </a:t>
            </a:r>
            <a:r>
              <a:rPr lang="en-US" sz="2200" dirty="0" err="1"/>
              <a:t>mol</a:t>
            </a:r>
            <a:r>
              <a:rPr lang="en-US" sz="2200" dirty="0"/>
              <a:t>/l of </a:t>
            </a:r>
            <a:r>
              <a:rPr lang="en-US" sz="2200" b="1" dirty="0">
                <a:solidFill>
                  <a:srgbClr val="0070C0"/>
                </a:solidFill>
              </a:rPr>
              <a:t>potassium chromate</a:t>
            </a:r>
            <a:endParaRPr lang="ru-RU" sz="2200" b="1" dirty="0">
              <a:solidFill>
                <a:srgbClr val="0070C0"/>
              </a:solidFill>
            </a:endParaRPr>
          </a:p>
        </p:txBody>
      </p:sp>
      <p:sp>
        <p:nvSpPr>
          <p:cNvPr id="10" name="Прямоугольник 9"/>
          <p:cNvSpPr/>
          <p:nvPr/>
        </p:nvSpPr>
        <p:spPr>
          <a:xfrm>
            <a:off x="251520" y="4056183"/>
            <a:ext cx="4572000" cy="977191"/>
          </a:xfrm>
          <a:prstGeom prst="rect">
            <a:avLst/>
          </a:prstGeom>
        </p:spPr>
        <p:txBody>
          <a:bodyPr>
            <a:spAutoFit/>
          </a:bodyPr>
          <a:lstStyle/>
          <a:p>
            <a:pPr marL="457200" algn="ctr">
              <a:lnSpc>
                <a:spcPct val="115000"/>
              </a:lnSpc>
              <a:spcAft>
                <a:spcPts val="0"/>
              </a:spcAft>
            </a:pPr>
            <a:r>
              <a:rPr lang="ru-RU" b="1" dirty="0" err="1" smtClean="0">
                <a:effectLst/>
                <a:latin typeface="Times New Roman"/>
                <a:ea typeface="Calibri"/>
                <a:cs typeface="Times New Roman"/>
              </a:rPr>
              <a:t>Аg</a:t>
            </a:r>
            <a:r>
              <a:rPr lang="ru-RU" b="1" baseline="30000" dirty="0" smtClean="0">
                <a:effectLst/>
                <a:latin typeface="Times New Roman"/>
                <a:ea typeface="Calibri"/>
                <a:cs typeface="Times New Roman"/>
              </a:rPr>
              <a:t>+</a:t>
            </a:r>
            <a:r>
              <a:rPr lang="ru-RU" b="1" dirty="0" smtClean="0">
                <a:effectLst/>
                <a:latin typeface="Times New Roman"/>
                <a:ea typeface="Calibri"/>
                <a:cs typeface="Times New Roman"/>
              </a:rPr>
              <a:t> + </a:t>
            </a:r>
            <a:r>
              <a:rPr lang="ru-RU" b="1" dirty="0" err="1" smtClean="0">
                <a:effectLst/>
                <a:latin typeface="Times New Roman"/>
                <a:ea typeface="Calibri"/>
                <a:cs typeface="Times New Roman"/>
              </a:rPr>
              <a:t>Наl</a:t>
            </a:r>
            <a:r>
              <a:rPr lang="ru-RU" b="1" baseline="30000" dirty="0" smtClean="0">
                <a:effectLst/>
                <a:latin typeface="Times New Roman"/>
                <a:ea typeface="Calibri"/>
                <a:cs typeface="Times New Roman"/>
              </a:rPr>
              <a:t>-</a:t>
            </a:r>
            <a:r>
              <a:rPr lang="ru-RU" b="1" dirty="0" smtClean="0">
                <a:effectLst/>
                <a:latin typeface="Times New Roman"/>
                <a:ea typeface="Calibri"/>
                <a:cs typeface="Times New Roman"/>
              </a:rPr>
              <a:t> ↔ </a:t>
            </a:r>
            <a:r>
              <a:rPr lang="ru-RU" b="1" dirty="0" err="1" smtClean="0">
                <a:effectLst/>
                <a:latin typeface="Times New Roman"/>
                <a:ea typeface="Calibri"/>
                <a:cs typeface="Times New Roman"/>
              </a:rPr>
              <a:t>АgНаl</a:t>
            </a:r>
            <a:r>
              <a:rPr lang="ru-RU" b="1" dirty="0" smtClean="0">
                <a:effectLst/>
                <a:latin typeface="Times New Roman"/>
                <a:ea typeface="Calibri"/>
                <a:cs typeface="Times New Roman"/>
              </a:rPr>
              <a:t>↓</a:t>
            </a:r>
            <a:endParaRPr lang="ru-RU" sz="1400" dirty="0" smtClean="0">
              <a:effectLst/>
              <a:latin typeface="Calibri"/>
              <a:ea typeface="Calibri"/>
              <a:cs typeface="Times New Roman"/>
            </a:endParaRPr>
          </a:p>
          <a:p>
            <a:pPr marL="457200" algn="ctr">
              <a:lnSpc>
                <a:spcPct val="115000"/>
              </a:lnSpc>
              <a:spcAft>
                <a:spcPts val="0"/>
              </a:spcAft>
            </a:pPr>
            <a:endParaRPr lang="ru-RU" sz="1400" dirty="0" smtClean="0">
              <a:effectLst/>
              <a:latin typeface="Calibri"/>
              <a:ea typeface="Calibri"/>
              <a:cs typeface="Times New Roman"/>
            </a:endParaRPr>
          </a:p>
          <a:p>
            <a:pPr marL="457200" algn="ctr">
              <a:lnSpc>
                <a:spcPct val="115000"/>
              </a:lnSpc>
              <a:spcAft>
                <a:spcPts val="0"/>
              </a:spcAft>
            </a:pPr>
            <a:r>
              <a:rPr lang="ru-RU" b="1" dirty="0" err="1" smtClean="0">
                <a:effectLst/>
                <a:latin typeface="Times New Roman"/>
                <a:ea typeface="Calibri"/>
                <a:cs typeface="Times New Roman"/>
              </a:rPr>
              <a:t>Cl</a:t>
            </a:r>
            <a:r>
              <a:rPr lang="ru-RU" b="1" baseline="30000" dirty="0" smtClean="0">
                <a:effectLst/>
                <a:latin typeface="Times New Roman"/>
                <a:ea typeface="Calibri"/>
                <a:cs typeface="Times New Roman"/>
              </a:rPr>
              <a:t>-</a:t>
            </a:r>
            <a:r>
              <a:rPr lang="ru-RU" b="1" dirty="0" smtClean="0">
                <a:effectLst/>
                <a:latin typeface="Times New Roman"/>
                <a:ea typeface="Calibri"/>
                <a:cs typeface="Times New Roman"/>
              </a:rPr>
              <a:t> + </a:t>
            </a:r>
            <a:r>
              <a:rPr lang="ru-RU" b="1" dirty="0" err="1" smtClean="0">
                <a:effectLst/>
                <a:latin typeface="Times New Roman"/>
                <a:ea typeface="Calibri"/>
                <a:cs typeface="Times New Roman"/>
              </a:rPr>
              <a:t>Ag</a:t>
            </a:r>
            <a:r>
              <a:rPr lang="ru-RU" b="1" baseline="30000" dirty="0" smtClean="0">
                <a:effectLst/>
                <a:latin typeface="Times New Roman"/>
                <a:ea typeface="Calibri"/>
                <a:cs typeface="Times New Roman"/>
              </a:rPr>
              <a:t>+</a:t>
            </a:r>
            <a:r>
              <a:rPr lang="ru-RU" b="1" dirty="0" smtClean="0">
                <a:effectLst/>
                <a:latin typeface="Times New Roman"/>
                <a:ea typeface="Calibri"/>
                <a:cs typeface="Times New Roman"/>
              </a:rPr>
              <a:t> ↔ </a:t>
            </a:r>
            <a:r>
              <a:rPr lang="ru-RU" b="1" dirty="0" err="1" smtClean="0">
                <a:effectLst/>
                <a:latin typeface="Times New Roman"/>
                <a:ea typeface="Calibri"/>
                <a:cs typeface="Times New Roman"/>
              </a:rPr>
              <a:t>AgCl</a:t>
            </a:r>
            <a:r>
              <a:rPr lang="ru-RU" b="1" dirty="0" smtClean="0">
                <a:effectLst/>
                <a:latin typeface="Times New Roman"/>
                <a:ea typeface="Calibri"/>
                <a:cs typeface="Times New Roman"/>
              </a:rPr>
              <a:t> ↓   </a:t>
            </a:r>
            <a:r>
              <a:rPr lang="en-US" dirty="0">
                <a:latin typeface="Times New Roman"/>
                <a:ea typeface="Calibri"/>
                <a:cs typeface="Times New Roman"/>
              </a:rPr>
              <a:t>white</a:t>
            </a:r>
            <a:endParaRPr lang="ru-RU" sz="1400" dirty="0">
              <a:effectLst/>
              <a:latin typeface="Calibri"/>
              <a:ea typeface="Calibri"/>
              <a:cs typeface="Times New Roman"/>
            </a:endParaRPr>
          </a:p>
        </p:txBody>
      </p:sp>
      <p:sp>
        <p:nvSpPr>
          <p:cNvPr id="11" name="Прямоугольник 10"/>
          <p:cNvSpPr/>
          <p:nvPr/>
        </p:nvSpPr>
        <p:spPr>
          <a:xfrm>
            <a:off x="324172" y="5034342"/>
            <a:ext cx="4290149" cy="410882"/>
          </a:xfrm>
          <a:prstGeom prst="rect">
            <a:avLst/>
          </a:prstGeom>
        </p:spPr>
        <p:txBody>
          <a:bodyPr wrap="none">
            <a:spAutoFit/>
          </a:bodyPr>
          <a:lstStyle/>
          <a:p>
            <a:pPr marL="457200" algn="ctr">
              <a:lnSpc>
                <a:spcPct val="115000"/>
              </a:lnSpc>
              <a:spcAft>
                <a:spcPts val="0"/>
              </a:spcAft>
            </a:pPr>
            <a:r>
              <a:rPr lang="ru-RU" b="1" dirty="0" err="1" smtClean="0">
                <a:effectLst/>
                <a:latin typeface="Times New Roman"/>
                <a:ea typeface="Calibri"/>
                <a:cs typeface="Times New Roman"/>
              </a:rPr>
              <a:t>Br</a:t>
            </a:r>
            <a:r>
              <a:rPr lang="ru-RU" b="1" baseline="30000" dirty="0" smtClean="0">
                <a:effectLst/>
                <a:latin typeface="Times New Roman"/>
                <a:ea typeface="Calibri"/>
                <a:cs typeface="Times New Roman"/>
              </a:rPr>
              <a:t>-</a:t>
            </a:r>
            <a:r>
              <a:rPr lang="ru-RU" b="1" dirty="0" smtClean="0">
                <a:effectLst/>
                <a:latin typeface="Times New Roman"/>
                <a:ea typeface="Calibri"/>
                <a:cs typeface="Times New Roman"/>
              </a:rPr>
              <a:t> + </a:t>
            </a:r>
            <a:r>
              <a:rPr lang="ru-RU" b="1" dirty="0" err="1" smtClean="0">
                <a:effectLst/>
                <a:latin typeface="Times New Roman"/>
                <a:ea typeface="Calibri"/>
                <a:cs typeface="Times New Roman"/>
              </a:rPr>
              <a:t>Ag</a:t>
            </a:r>
            <a:r>
              <a:rPr lang="ru-RU" b="1" baseline="30000" dirty="0" smtClean="0">
                <a:effectLst/>
                <a:latin typeface="Times New Roman"/>
                <a:ea typeface="Calibri"/>
                <a:cs typeface="Times New Roman"/>
              </a:rPr>
              <a:t>+</a:t>
            </a:r>
            <a:r>
              <a:rPr lang="ru-RU" b="1" dirty="0" smtClean="0">
                <a:effectLst/>
                <a:latin typeface="Times New Roman"/>
                <a:ea typeface="Calibri"/>
                <a:cs typeface="Times New Roman"/>
              </a:rPr>
              <a:t> ↔ </a:t>
            </a:r>
            <a:r>
              <a:rPr lang="ru-RU" b="1" dirty="0" err="1" smtClean="0">
                <a:effectLst/>
                <a:latin typeface="Times New Roman"/>
                <a:ea typeface="Calibri"/>
                <a:cs typeface="Times New Roman"/>
              </a:rPr>
              <a:t>AgBr</a:t>
            </a:r>
            <a:r>
              <a:rPr lang="ru-RU" b="1" dirty="0" smtClean="0">
                <a:effectLst/>
                <a:latin typeface="Times New Roman"/>
                <a:ea typeface="Calibri"/>
                <a:cs typeface="Times New Roman"/>
              </a:rPr>
              <a:t> ↓    </a:t>
            </a:r>
            <a:r>
              <a:rPr lang="en-US" dirty="0">
                <a:latin typeface="Times New Roman"/>
                <a:ea typeface="Calibri"/>
                <a:cs typeface="Times New Roman"/>
              </a:rPr>
              <a:t>yellowish white</a:t>
            </a:r>
            <a:endParaRPr lang="ru-RU" sz="1400" dirty="0">
              <a:effectLst/>
              <a:latin typeface="Calibri"/>
              <a:ea typeface="Calibri"/>
              <a:cs typeface="Times New Roman"/>
            </a:endParaRPr>
          </a:p>
        </p:txBody>
      </p:sp>
      <p:sp>
        <p:nvSpPr>
          <p:cNvPr id="12" name="Прямоугольник 11"/>
          <p:cNvSpPr/>
          <p:nvPr/>
        </p:nvSpPr>
        <p:spPr>
          <a:xfrm>
            <a:off x="96718" y="5434654"/>
            <a:ext cx="4907330" cy="694036"/>
          </a:xfrm>
          <a:prstGeom prst="rect">
            <a:avLst/>
          </a:prstGeom>
        </p:spPr>
        <p:txBody>
          <a:bodyPr wrap="square">
            <a:spAutoFit/>
          </a:bodyPr>
          <a:lstStyle/>
          <a:p>
            <a:pPr marL="457200" algn="ctr">
              <a:lnSpc>
                <a:spcPct val="115000"/>
              </a:lnSpc>
              <a:spcAft>
                <a:spcPts val="0"/>
              </a:spcAft>
            </a:pPr>
            <a:r>
              <a:rPr lang="ru-RU" b="1" dirty="0" smtClean="0">
                <a:effectLst/>
                <a:latin typeface="Times New Roman"/>
                <a:ea typeface="Calibri"/>
                <a:cs typeface="Times New Roman"/>
              </a:rPr>
              <a:t>K</a:t>
            </a:r>
            <a:r>
              <a:rPr lang="ru-RU" b="1" baseline="-25000" dirty="0" smtClean="0">
                <a:effectLst/>
                <a:latin typeface="Times New Roman"/>
                <a:ea typeface="Calibri"/>
                <a:cs typeface="Times New Roman"/>
              </a:rPr>
              <a:t>2</a:t>
            </a:r>
            <a:r>
              <a:rPr lang="ru-RU" b="1" dirty="0" smtClean="0">
                <a:effectLst/>
                <a:latin typeface="Times New Roman"/>
                <a:ea typeface="Calibri"/>
                <a:cs typeface="Times New Roman"/>
              </a:rPr>
              <a:t>CrO</a:t>
            </a:r>
            <a:r>
              <a:rPr lang="ru-RU" b="1" baseline="-25000" dirty="0" smtClean="0">
                <a:effectLst/>
                <a:latin typeface="Times New Roman"/>
                <a:ea typeface="Calibri"/>
                <a:cs typeface="Times New Roman"/>
              </a:rPr>
              <a:t>4</a:t>
            </a:r>
            <a:r>
              <a:rPr lang="ru-RU" b="1" dirty="0" smtClean="0">
                <a:effectLst/>
                <a:latin typeface="Times New Roman"/>
                <a:ea typeface="Calibri"/>
                <a:cs typeface="Times New Roman"/>
              </a:rPr>
              <a:t> + 2AgNO</a:t>
            </a:r>
            <a:r>
              <a:rPr lang="ru-RU" b="1" baseline="-25000" dirty="0" smtClean="0">
                <a:effectLst/>
                <a:latin typeface="Times New Roman"/>
                <a:ea typeface="Calibri"/>
                <a:cs typeface="Times New Roman"/>
              </a:rPr>
              <a:t>3</a:t>
            </a:r>
            <a:r>
              <a:rPr lang="ru-RU" b="1" dirty="0" smtClean="0">
                <a:effectLst/>
                <a:latin typeface="Times New Roman"/>
                <a:ea typeface="Calibri"/>
                <a:cs typeface="Times New Roman"/>
              </a:rPr>
              <a:t> = Ag</a:t>
            </a:r>
            <a:r>
              <a:rPr lang="ru-RU" b="1" baseline="-25000" dirty="0" smtClean="0">
                <a:effectLst/>
                <a:latin typeface="Times New Roman"/>
                <a:ea typeface="Calibri"/>
                <a:cs typeface="Times New Roman"/>
              </a:rPr>
              <a:t>2</a:t>
            </a:r>
            <a:r>
              <a:rPr lang="ru-RU" b="1" dirty="0" smtClean="0">
                <a:effectLst/>
                <a:latin typeface="Times New Roman"/>
                <a:ea typeface="Calibri"/>
                <a:cs typeface="Times New Roman"/>
              </a:rPr>
              <a:t>CrO</a:t>
            </a:r>
            <a:r>
              <a:rPr lang="ru-RU" b="1" baseline="-25000" dirty="0" smtClean="0">
                <a:effectLst/>
                <a:latin typeface="Times New Roman"/>
                <a:ea typeface="Calibri"/>
                <a:cs typeface="Times New Roman"/>
              </a:rPr>
              <a:t>4</a:t>
            </a:r>
            <a:r>
              <a:rPr lang="ru-RU" b="1" dirty="0" smtClean="0">
                <a:effectLst/>
                <a:latin typeface="Times New Roman"/>
                <a:ea typeface="Calibri"/>
                <a:cs typeface="Times New Roman"/>
              </a:rPr>
              <a:t>↓ + 2KNO</a:t>
            </a:r>
            <a:r>
              <a:rPr lang="ru-RU" b="1" baseline="-25000" dirty="0" smtClean="0">
                <a:effectLst/>
                <a:latin typeface="Times New Roman"/>
                <a:ea typeface="Calibri"/>
                <a:cs typeface="Times New Roman"/>
              </a:rPr>
              <a:t>3</a:t>
            </a:r>
          </a:p>
          <a:p>
            <a:pPr marL="457200" algn="ctr">
              <a:lnSpc>
                <a:spcPct val="115000"/>
              </a:lnSpc>
              <a:spcAft>
                <a:spcPts val="0"/>
              </a:spcAft>
            </a:pPr>
            <a:r>
              <a:rPr lang="ru-RU" sz="1400" dirty="0" smtClean="0">
                <a:effectLst/>
                <a:latin typeface="Calibri"/>
                <a:ea typeface="Calibri"/>
                <a:cs typeface="Times New Roman"/>
              </a:rPr>
              <a:t>                           </a:t>
            </a:r>
            <a:r>
              <a:rPr lang="en-US" sz="1600" dirty="0">
                <a:latin typeface="Calibri"/>
                <a:ea typeface="Calibri"/>
                <a:cs typeface="Times New Roman"/>
              </a:rPr>
              <a:t>brick-red sediment</a:t>
            </a:r>
            <a:endParaRPr lang="ru-RU" sz="1600" dirty="0">
              <a:effectLst/>
              <a:latin typeface="Calibri"/>
              <a:ea typeface="Calibri"/>
              <a:cs typeface="Times New Roman"/>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4180828"/>
            <a:ext cx="3672408" cy="191246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251520" y="1929606"/>
            <a:ext cx="8640960" cy="769441"/>
          </a:xfrm>
          <a:prstGeom prst="rect">
            <a:avLst/>
          </a:prstGeom>
        </p:spPr>
        <p:txBody>
          <a:bodyPr wrap="square">
            <a:spAutoFit/>
          </a:bodyPr>
          <a:lstStyle/>
          <a:p>
            <a:r>
              <a:rPr lang="en-US" sz="2200" b="1" dirty="0">
                <a:solidFill>
                  <a:srgbClr val="FF0000"/>
                </a:solidFill>
              </a:rPr>
              <a:t>Sedimentary indicators </a:t>
            </a:r>
            <a:r>
              <a:rPr lang="en-US" sz="2200" dirty="0"/>
              <a:t>are substances released from a solution in the form of a precipitate in a well-marked form at or near the equivalence point.</a:t>
            </a:r>
            <a:endParaRPr lang="ru-RU" sz="2200" dirty="0"/>
          </a:p>
        </p:txBody>
      </p:sp>
      <p:sp>
        <p:nvSpPr>
          <p:cNvPr id="14" name="Заголовок 1"/>
          <p:cNvSpPr txBox="1">
            <a:spLocks/>
          </p:cNvSpPr>
          <p:nvPr/>
        </p:nvSpPr>
        <p:spPr>
          <a:xfrm>
            <a:off x="685332"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Tree>
    <p:extLst>
      <p:ext uri="{BB962C8B-B14F-4D97-AF65-F5344CB8AC3E}">
        <p14:creationId xmlns:p14="http://schemas.microsoft.com/office/powerpoint/2010/main" val="7619310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Номер слайда 5"/>
          <p:cNvSpPr>
            <a:spLocks noGrp="1"/>
          </p:cNvSpPr>
          <p:nvPr>
            <p:ph type="sldNum" sz="quarter" idx="12"/>
          </p:nvPr>
        </p:nvSpPr>
        <p:spPr>
          <a:xfrm>
            <a:off x="8535343" y="6448251"/>
            <a:ext cx="573161" cy="365125"/>
          </a:xfrm>
        </p:spPr>
        <p:txBody>
          <a:bodyPr/>
          <a:lstStyle/>
          <a:p>
            <a:fld id="{DAAB7534-8022-4A29-AC89-4E7C3A81EA3A}" type="slidenum">
              <a:rPr lang="ru-RU" smtClean="0"/>
              <a:t>9</a:t>
            </a:fld>
            <a:endParaRPr lang="ru-RU" dirty="0"/>
          </a:p>
        </p:txBody>
      </p:sp>
      <p:sp>
        <p:nvSpPr>
          <p:cNvPr id="10" name="Прямоугольник 9"/>
          <p:cNvSpPr/>
          <p:nvPr/>
        </p:nvSpPr>
        <p:spPr>
          <a:xfrm>
            <a:off x="251520" y="1700808"/>
            <a:ext cx="6279148" cy="4893647"/>
          </a:xfrm>
          <a:prstGeom prst="rect">
            <a:avLst/>
          </a:prstGeom>
        </p:spPr>
        <p:txBody>
          <a:bodyPr wrap="square">
            <a:spAutoFit/>
          </a:bodyPr>
          <a:lstStyle/>
          <a:p>
            <a:pPr algn="just">
              <a:spcAft>
                <a:spcPts val="600"/>
              </a:spcAft>
            </a:pPr>
            <a:r>
              <a:rPr lang="en-US" sz="2200" b="1" dirty="0">
                <a:solidFill>
                  <a:srgbClr val="7030A0"/>
                </a:solidFill>
              </a:rPr>
              <a:t>Conditions of titration by the Mohr method</a:t>
            </a:r>
            <a:r>
              <a:rPr lang="en-US" sz="2200" b="1" dirty="0" smtClean="0">
                <a:solidFill>
                  <a:srgbClr val="7030A0"/>
                </a:solidFill>
              </a:rPr>
              <a:t>:</a:t>
            </a:r>
            <a:endParaRPr lang="ru-RU" sz="2200" b="1" dirty="0" smtClean="0">
              <a:solidFill>
                <a:srgbClr val="7030A0"/>
              </a:solidFill>
            </a:endParaRPr>
          </a:p>
          <a:p>
            <a:pPr marL="457200" indent="-457200" algn="just">
              <a:spcAft>
                <a:spcPts val="600"/>
              </a:spcAft>
              <a:buFont typeface="+mj-lt"/>
              <a:buAutoNum type="arabicPeriod"/>
            </a:pPr>
            <a:r>
              <a:rPr lang="en-US" sz="2000" dirty="0" smtClean="0"/>
              <a:t>Titration </a:t>
            </a:r>
            <a:r>
              <a:rPr lang="en-US" sz="2000" dirty="0"/>
              <a:t>should be carried out in a neutral or slightly alkaline medium (6.5 ≤ pH ≤ 10). </a:t>
            </a:r>
            <a:endParaRPr lang="ru-RU" sz="2000" dirty="0" smtClean="0"/>
          </a:p>
          <a:p>
            <a:pPr marL="457200" indent="-457200" algn="just">
              <a:spcAft>
                <a:spcPts val="600"/>
              </a:spcAft>
              <a:buFont typeface="+mj-lt"/>
              <a:buAutoNum type="arabicPeriod"/>
            </a:pPr>
            <a:r>
              <a:rPr lang="en-US" sz="2000" dirty="0" smtClean="0"/>
              <a:t>The </a:t>
            </a:r>
            <a:r>
              <a:rPr lang="en-US" sz="2000" dirty="0"/>
              <a:t>solution should be free of</a:t>
            </a:r>
            <a:r>
              <a:rPr lang="en-US" sz="2000" dirty="0" smtClean="0"/>
              <a:t>:</a:t>
            </a:r>
            <a:endParaRPr lang="ru-RU" sz="2000" dirty="0" smtClean="0"/>
          </a:p>
          <a:p>
            <a:pPr marL="909638" indent="-457200" algn="just">
              <a:spcAft>
                <a:spcPts val="600"/>
              </a:spcAft>
              <a:buAutoNum type="alphaLcParenR"/>
            </a:pPr>
            <a:r>
              <a:rPr lang="en-US" sz="2000" dirty="0" smtClean="0"/>
              <a:t>Pb</a:t>
            </a:r>
            <a:r>
              <a:rPr lang="en-US" sz="2000" baseline="30000" dirty="0" smtClean="0"/>
              <a:t>2</a:t>
            </a:r>
            <a:r>
              <a:rPr lang="en-US" sz="2000" baseline="30000" dirty="0"/>
              <a:t>+</a:t>
            </a:r>
            <a:r>
              <a:rPr lang="en-US" sz="2000" dirty="0"/>
              <a:t>, Ba</a:t>
            </a:r>
            <a:r>
              <a:rPr lang="en-US" sz="2000" baseline="30000" dirty="0"/>
              <a:t>2+</a:t>
            </a:r>
            <a:r>
              <a:rPr lang="en-US" sz="2000" dirty="0"/>
              <a:t>, Hg</a:t>
            </a:r>
            <a:r>
              <a:rPr lang="en-US" sz="2000" baseline="30000" dirty="0"/>
              <a:t>2+</a:t>
            </a:r>
            <a:r>
              <a:rPr lang="en-US" sz="2000" dirty="0"/>
              <a:t> cations and others forming chromate precipitates with indicator </a:t>
            </a:r>
            <a:r>
              <a:rPr lang="en-US" sz="2000" dirty="0" smtClean="0"/>
              <a:t>anions</a:t>
            </a:r>
            <a:endParaRPr lang="ru-RU" sz="2000" dirty="0" smtClean="0"/>
          </a:p>
          <a:p>
            <a:pPr marL="909638" indent="-457200" algn="just">
              <a:spcAft>
                <a:spcPts val="600"/>
              </a:spcAft>
              <a:buAutoNum type="alphaLcParenR"/>
            </a:pPr>
            <a:r>
              <a:rPr lang="en-US" sz="2000" dirty="0" smtClean="0"/>
              <a:t>PO</a:t>
            </a:r>
            <a:r>
              <a:rPr lang="en-US" sz="2000" baseline="-25000" dirty="0" smtClean="0"/>
              <a:t>4</a:t>
            </a:r>
            <a:r>
              <a:rPr lang="en-US" sz="2000" baseline="30000" dirty="0" smtClean="0"/>
              <a:t>3-</a:t>
            </a:r>
            <a:r>
              <a:rPr lang="en-US" sz="2000" dirty="0"/>
              <a:t>, CO</a:t>
            </a:r>
            <a:r>
              <a:rPr lang="en-US" sz="2000" baseline="-25000" dirty="0"/>
              <a:t>3</a:t>
            </a:r>
            <a:r>
              <a:rPr lang="en-US" sz="2000" baseline="30000" dirty="0"/>
              <a:t>2-</a:t>
            </a:r>
            <a:r>
              <a:rPr lang="en-US" sz="2000" dirty="0"/>
              <a:t>, C</a:t>
            </a:r>
            <a:r>
              <a:rPr lang="en-US" sz="2000" baseline="-25000" dirty="0"/>
              <a:t>2</a:t>
            </a:r>
            <a:r>
              <a:rPr lang="en-US" sz="2000" dirty="0"/>
              <a:t>O</a:t>
            </a:r>
            <a:r>
              <a:rPr lang="en-US" sz="2000" baseline="-25000" dirty="0"/>
              <a:t>4</a:t>
            </a:r>
            <a:r>
              <a:rPr lang="en-US" sz="2000" baseline="30000" dirty="0"/>
              <a:t>2-</a:t>
            </a:r>
            <a:r>
              <a:rPr lang="en-US" sz="2000" dirty="0"/>
              <a:t>, AsO</a:t>
            </a:r>
            <a:r>
              <a:rPr lang="en-US" sz="2000" baseline="-25000" dirty="0"/>
              <a:t>4</a:t>
            </a:r>
            <a:r>
              <a:rPr lang="en-US" sz="2000" baseline="30000" dirty="0"/>
              <a:t>3-</a:t>
            </a:r>
            <a:r>
              <a:rPr lang="en-US" sz="2000" dirty="0"/>
              <a:t> anions and others forming precipitates with silver ions</a:t>
            </a:r>
            <a:r>
              <a:rPr lang="en-US" sz="2000" dirty="0" smtClean="0"/>
              <a:t>.</a:t>
            </a:r>
            <a:endParaRPr lang="ru-RU" sz="2000" dirty="0" smtClean="0"/>
          </a:p>
          <a:p>
            <a:pPr marL="457200" indent="-457200" algn="just">
              <a:spcAft>
                <a:spcPts val="600"/>
              </a:spcAft>
              <a:buFont typeface="+mj-lt"/>
              <a:buAutoNum type="arabicPeriod" startAt="3"/>
            </a:pPr>
            <a:r>
              <a:rPr lang="en-US" sz="2000" dirty="0" smtClean="0"/>
              <a:t>Near </a:t>
            </a:r>
            <a:r>
              <a:rPr lang="en-US" sz="2000" dirty="0"/>
              <a:t>the end point of titration, the solution must be titrated slowly, with vigorous stirring, in order to reduce the error due to adsorption</a:t>
            </a:r>
            <a:r>
              <a:rPr lang="en-US" sz="2000" dirty="0" smtClean="0"/>
              <a:t>.</a:t>
            </a:r>
            <a:endParaRPr lang="ru-RU" sz="2000" dirty="0" smtClean="0"/>
          </a:p>
          <a:p>
            <a:pPr marL="457200" indent="-457200" algn="just">
              <a:spcAft>
                <a:spcPts val="600"/>
              </a:spcAft>
              <a:buFont typeface="+mj-lt"/>
              <a:buAutoNum type="arabicPeriod" startAt="3"/>
            </a:pPr>
            <a:r>
              <a:rPr lang="en-US" sz="2000" dirty="0" smtClean="0"/>
              <a:t>It </a:t>
            </a:r>
            <a:r>
              <a:rPr lang="en-US" sz="2000" dirty="0"/>
              <a:t>is impossible to titrate colored solutions, as they will mask the Ag</a:t>
            </a:r>
            <a:r>
              <a:rPr lang="en-US" sz="2000" baseline="-25000" dirty="0"/>
              <a:t>2</a:t>
            </a:r>
            <a:r>
              <a:rPr lang="en-US" sz="2000" dirty="0"/>
              <a:t>CrO</a:t>
            </a:r>
            <a:r>
              <a:rPr lang="en-US" sz="2000" baseline="-25000" dirty="0"/>
              <a:t>4</a:t>
            </a:r>
            <a:r>
              <a:rPr lang="en-US" sz="2000" dirty="0"/>
              <a:t> coloring, which will make it difficult to fix the end point of titration.</a:t>
            </a:r>
            <a:endParaRPr lang="ru-RU" sz="20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668" y="2240205"/>
            <a:ext cx="2361812" cy="248493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Заголовок 1"/>
          <p:cNvSpPr txBox="1">
            <a:spLocks/>
          </p:cNvSpPr>
          <p:nvPr/>
        </p:nvSpPr>
        <p:spPr>
          <a:xfrm>
            <a:off x="685332" y="260648"/>
            <a:ext cx="7773338"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dirty="0" err="1">
                <a:solidFill>
                  <a:srgbClr val="0070C0"/>
                </a:solidFill>
              </a:rPr>
              <a:t>Argentometry</a:t>
            </a:r>
            <a:endParaRPr lang="ru-RU" sz="2800" b="1" dirty="0">
              <a:solidFill>
                <a:srgbClr val="0070C0"/>
              </a:solidFill>
            </a:endParaRPr>
          </a:p>
        </p:txBody>
      </p:sp>
      <p:sp>
        <p:nvSpPr>
          <p:cNvPr id="11" name="Прямоугольник 10"/>
          <p:cNvSpPr/>
          <p:nvPr/>
        </p:nvSpPr>
        <p:spPr>
          <a:xfrm>
            <a:off x="256484" y="1268760"/>
            <a:ext cx="8640960" cy="461665"/>
          </a:xfrm>
          <a:prstGeom prst="rect">
            <a:avLst/>
          </a:prstGeom>
        </p:spPr>
        <p:txBody>
          <a:bodyPr wrap="square">
            <a:spAutoFit/>
          </a:bodyPr>
          <a:lstStyle/>
          <a:p>
            <a:pPr algn="ctr"/>
            <a:r>
              <a:rPr lang="en-US" sz="2400" b="1" i="1" dirty="0">
                <a:solidFill>
                  <a:srgbClr val="3366FF"/>
                </a:solidFill>
              </a:rPr>
              <a:t>Mohr method </a:t>
            </a:r>
            <a:endParaRPr lang="ru-RU" sz="2400" dirty="0">
              <a:solidFill>
                <a:srgbClr val="3366FF"/>
              </a:solidFill>
            </a:endParaRPr>
          </a:p>
        </p:txBody>
      </p:sp>
    </p:spTree>
    <p:extLst>
      <p:ext uri="{BB962C8B-B14F-4D97-AF65-F5344CB8AC3E}">
        <p14:creationId xmlns:p14="http://schemas.microsoft.com/office/powerpoint/2010/main" val="201164975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Капли">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 Капли</Template>
  <TotalTime>484</TotalTime>
  <Words>1422</Words>
  <Application>Microsoft Office PowerPoint</Application>
  <PresentationFormat>Экран (4:3)</PresentationFormat>
  <Paragraphs>231</Paragraphs>
  <Slides>27</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тема Капли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Дисциплина  «Общая фармацевтическая химия»</dc:title>
  <dc:creator>Лена Лена</dc:creator>
  <cp:lastModifiedBy>Лена Лена</cp:lastModifiedBy>
  <cp:revision>33</cp:revision>
  <dcterms:created xsi:type="dcterms:W3CDTF">2022-10-19T17:38:09Z</dcterms:created>
  <dcterms:modified xsi:type="dcterms:W3CDTF">2022-10-22T19:07:37Z</dcterms:modified>
</cp:coreProperties>
</file>