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661" r:id="rId3"/>
    <p:sldId id="706" r:id="rId4"/>
    <p:sldId id="730" r:id="rId5"/>
    <p:sldId id="735" r:id="rId6"/>
    <p:sldId id="743" r:id="rId7"/>
    <p:sldId id="737" r:id="rId8"/>
    <p:sldId id="739" r:id="rId9"/>
    <p:sldId id="741" r:id="rId10"/>
    <p:sldId id="740" r:id="rId11"/>
    <p:sldId id="742" r:id="rId12"/>
    <p:sldId id="745" r:id="rId13"/>
    <p:sldId id="744" r:id="rId14"/>
    <p:sldId id="746" r:id="rId15"/>
    <p:sldId id="748" r:id="rId16"/>
    <p:sldId id="749" r:id="rId17"/>
    <p:sldId id="747" r:id="rId18"/>
    <p:sldId id="750" r:id="rId19"/>
    <p:sldId id="752" r:id="rId20"/>
    <p:sldId id="751" r:id="rId21"/>
    <p:sldId id="753" r:id="rId22"/>
    <p:sldId id="693" r:id="rId23"/>
  </p:sldIdLst>
  <p:sldSz cx="12192000" cy="6858000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408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85750" y="300038"/>
            <a:ext cx="1212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402013" y="1690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207963"/>
            <a:ext cx="36766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7410450" y="5305425"/>
            <a:ext cx="4675188" cy="307975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altLang="ru-RU" sz="140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556084" y="273050"/>
            <a:ext cx="1063591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«Зоология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06.03.01 Биология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8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8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Лекция </a:t>
            </a:r>
            <a:r>
              <a:rPr lang="ru-RU" sz="2400" b="1" dirty="0" smtClean="0">
                <a:solidFill>
                  <a:srgbClr val="E5C78C"/>
                </a:solidFill>
              </a:rPr>
              <a:t>№ 2</a:t>
            </a:r>
            <a:endParaRPr lang="ru-RU" sz="2400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 </a:t>
            </a:r>
            <a:endParaRPr lang="ru-RU" sz="2400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5887453" y="5613400"/>
            <a:ext cx="6071185" cy="1200329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sz="2400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sz="2400" b="1" dirty="0" smtClean="0">
              <a:solidFill>
                <a:srgbClr val="E5C78C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E5C78C"/>
                </a:solidFill>
              </a:rPr>
              <a:t>e-mail</a:t>
            </a:r>
            <a:r>
              <a:rPr lang="ru-RU" sz="2400" b="1" dirty="0" smtClean="0">
                <a:solidFill>
                  <a:srgbClr val="E5C78C"/>
                </a:solidFill>
              </a:rPr>
              <a:t>:</a:t>
            </a:r>
            <a:r>
              <a:rPr lang="en-US" sz="2400" b="1" dirty="0" smtClean="0">
                <a:solidFill>
                  <a:srgbClr val="E5C78C"/>
                </a:solidFill>
              </a:rPr>
              <a:t> </a:t>
            </a:r>
            <a:r>
              <a:rPr lang="en-US" sz="2400" b="1" dirty="0" smtClean="0">
                <a:solidFill>
                  <a:srgbClr val="E5C78C"/>
                </a:solidFill>
              </a:rPr>
              <a:t>margarita.postnova@volgmed.ru</a:t>
            </a:r>
            <a:endParaRPr lang="ru-RU" sz="2400" b="1" dirty="0" smtClean="0">
              <a:solidFill>
                <a:srgbClr val="E5C78C"/>
              </a:solidFill>
            </a:endParaRPr>
          </a:p>
          <a:p>
            <a:pPr algn="r"/>
            <a:endParaRPr lang="ru-RU" sz="2400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5663" y="3314382"/>
            <a:ext cx="9994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3352346"/>
            <a:ext cx="10844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5C78C"/>
                </a:solidFill>
              </a:rPr>
              <a:t>Характеристика представителей группы </a:t>
            </a:r>
            <a:r>
              <a:rPr lang="ru-RU" sz="3200" b="1" dirty="0" err="1" smtClean="0">
                <a:solidFill>
                  <a:srgbClr val="E5C78C"/>
                </a:solidFill>
              </a:rPr>
              <a:t>Sarcodina</a:t>
            </a:r>
            <a:r>
              <a:rPr lang="ru-RU" sz="3200" b="1" dirty="0" smtClean="0">
                <a:solidFill>
                  <a:srgbClr val="E5C78C"/>
                </a:solidFill>
              </a:rPr>
              <a:t> и представителей </a:t>
            </a:r>
            <a:r>
              <a:rPr lang="ru-RU" sz="3200" b="1" dirty="0" err="1" smtClean="0">
                <a:solidFill>
                  <a:srgbClr val="E5C78C"/>
                </a:solidFill>
              </a:rPr>
              <a:t>Euglenozoa</a:t>
            </a:r>
            <a:r>
              <a:rPr lang="ru-RU" sz="3200" b="1" dirty="0" smtClean="0">
                <a:solidFill>
                  <a:srgbClr val="E5C78C"/>
                </a:solidFill>
              </a:rPr>
              <a:t>: </a:t>
            </a:r>
          </a:p>
          <a:p>
            <a:pPr algn="ctr"/>
            <a:r>
              <a:rPr lang="ru-RU" sz="3200" b="1" dirty="0" err="1" smtClean="0">
                <a:solidFill>
                  <a:srgbClr val="E5C78C"/>
                </a:solidFill>
              </a:rPr>
              <a:t>Euglenoidea</a:t>
            </a:r>
            <a:r>
              <a:rPr lang="ru-RU" sz="3200" b="1" dirty="0" smtClean="0">
                <a:solidFill>
                  <a:srgbClr val="E5C78C"/>
                </a:solidFill>
              </a:rPr>
              <a:t> и </a:t>
            </a:r>
            <a:r>
              <a:rPr lang="ru-RU" sz="3200" b="1" dirty="0" err="1" smtClean="0">
                <a:solidFill>
                  <a:srgbClr val="E5C78C"/>
                </a:solidFill>
              </a:rPr>
              <a:t>Kinetoplastida</a:t>
            </a:r>
            <a:endParaRPr lang="ru-RU" sz="3200" dirty="0">
              <a:solidFill>
                <a:srgbClr val="E5C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6616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Жгутиконосцы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dbugs.net/uploads/posts/2010-04/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495" y="930442"/>
            <a:ext cx="4012364" cy="558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828800"/>
            <a:ext cx="633949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Строение трихомонады: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1 - передние жгутики;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2 - задний жгутик;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3 - </a:t>
            </a:r>
            <a:r>
              <a:rPr lang="ru-RU" sz="2800" b="1" dirty="0" err="1" smtClean="0">
                <a:solidFill>
                  <a:schemeClr val="bg1"/>
                </a:solidFill>
              </a:rPr>
              <a:t>ундулирующая</a:t>
            </a:r>
            <a:r>
              <a:rPr lang="ru-RU" sz="2800" b="1" dirty="0" smtClean="0">
                <a:solidFill>
                  <a:schemeClr val="bg1"/>
                </a:solidFill>
              </a:rPr>
              <a:t> мембрана;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4 - краевая нить;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5 - </a:t>
            </a:r>
            <a:r>
              <a:rPr lang="ru-RU" sz="2800" b="1" dirty="0" err="1" smtClean="0">
                <a:solidFill>
                  <a:schemeClr val="bg1"/>
                </a:solidFill>
              </a:rPr>
              <a:t>цитоотом</a:t>
            </a:r>
            <a:r>
              <a:rPr lang="ru-RU" sz="2800" b="1" dirty="0" smtClean="0">
                <a:solidFill>
                  <a:schemeClr val="bg1"/>
                </a:solidFill>
              </a:rPr>
              <a:t> (ротовое отверстие);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6 - ядро;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7 - вакуоль в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протоллазме</a:t>
            </a:r>
            <a:r>
              <a:rPr lang="ru-RU" sz="2800" b="1" dirty="0" smtClean="0">
                <a:solidFill>
                  <a:schemeClr val="bg1"/>
                </a:solidFill>
              </a:rPr>
              <a:t>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8 - опорный стержень;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9 - включение в протоплазме.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822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Строение жгутика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origins.org.ua/pictures/C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991018"/>
            <a:ext cx="5913437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vmede.org/sait/content/Fiziologija_orlov_2010/5_files/mb4_004.jpeg"/>
          <p:cNvPicPr>
            <a:picLocks noChangeAspect="1" noChangeArrowheads="1"/>
          </p:cNvPicPr>
          <p:nvPr/>
        </p:nvPicPr>
        <p:blipFill>
          <a:blip r:embed="rId4" cstate="print"/>
          <a:srcRect r="48192"/>
          <a:stretch>
            <a:fillRect/>
          </a:stretch>
        </p:blipFill>
        <p:spPr bwMode="auto">
          <a:xfrm>
            <a:off x="272717" y="2182320"/>
            <a:ext cx="5117430" cy="43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886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Растительные жгутиконосцы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ru.convdocs.org/pars_docs/refs/205/204423/204423_html_ma8d1f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334" y="1110750"/>
            <a:ext cx="4264108" cy="55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346" y="1555583"/>
            <a:ext cx="3177709" cy="216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0882" y="857501"/>
            <a:ext cx="2619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458" y="3209925"/>
            <a:ext cx="3952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6464968" cy="5172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Размножение жгутиконосцев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7517" y="1780674"/>
            <a:ext cx="9063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Бесполый способ размножения делением надвое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http://blgy.ru/images/biology7/pic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88" y="2727159"/>
            <a:ext cx="9561095" cy="30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884" y="208547"/>
            <a:ext cx="2454441" cy="16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25263" y="4620127"/>
            <a:ext cx="2566737" cy="20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69894" y="365043"/>
            <a:ext cx="8133347" cy="501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Размножение жгутиконосцев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894347" cy="8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68717" y="1299409"/>
            <a:ext cx="23921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Палинтомия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http://vivovoco.astronet.ru/VV/JOURNAL/NATURE/05_04/EMBR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915" y="1876926"/>
            <a:ext cx="8871284" cy="223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317" y="931445"/>
            <a:ext cx="270434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0191" y="4235116"/>
            <a:ext cx="3160545" cy="24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 растительные жгутиконосцы (</a:t>
            </a:r>
            <a:r>
              <a:rPr lang="ru-RU" sz="2800" b="1" dirty="0" err="1" smtClean="0">
                <a:solidFill>
                  <a:schemeClr val="bg1"/>
                </a:solidFill>
              </a:rPr>
              <a:t>Phytomastigophorea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118" y="1548649"/>
            <a:ext cx="5810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Тип Корнежгутиковые - Фото 5555/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4448" y="3984625"/>
            <a:ext cx="28797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0632" y="2695073"/>
            <a:ext cx="586493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Аутотрофный или </a:t>
            </a:r>
          </a:p>
          <a:p>
            <a:pPr>
              <a:defRPr/>
            </a:pPr>
            <a:r>
              <a:rPr lang="ru-RU" sz="2800" b="1" dirty="0" err="1" smtClean="0">
                <a:solidFill>
                  <a:schemeClr val="bg1"/>
                </a:solidFill>
              </a:rPr>
              <a:t>миксотрофный</a:t>
            </a:r>
            <a:r>
              <a:rPr lang="ru-RU" sz="2800" b="1" dirty="0" smtClean="0">
                <a:solidFill>
                  <a:schemeClr val="bg1"/>
                </a:solidFill>
              </a:rPr>
              <a:t> способ питания</a:t>
            </a:r>
          </a:p>
          <a:p>
            <a:pPr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Зеленый пигмент хлорофилл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 растительные жгутиконосцы (</a:t>
            </a:r>
            <a:r>
              <a:rPr lang="ru-RU" sz="2800" b="1" dirty="0" err="1" smtClean="0">
                <a:solidFill>
                  <a:schemeClr val="bg1"/>
                </a:solidFill>
              </a:rPr>
              <a:t>Phytomastigophorea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4590" y="188235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Отряд 1. </a:t>
            </a:r>
            <a:r>
              <a:rPr lang="en-US" sz="4400" b="1" dirty="0" err="1" smtClean="0">
                <a:solidFill>
                  <a:schemeClr val="bg1"/>
                </a:solidFill>
              </a:rPr>
              <a:t>Chrysomonadina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Отряд 2. </a:t>
            </a:r>
            <a:r>
              <a:rPr lang="en-US" sz="4400" b="1" dirty="0" err="1" smtClean="0">
                <a:solidFill>
                  <a:schemeClr val="bg1"/>
                </a:solidFill>
              </a:rPr>
              <a:t>Dinoflagellata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Отряд 3. </a:t>
            </a:r>
            <a:r>
              <a:rPr lang="en-US" sz="4400" b="1" dirty="0" err="1" smtClean="0">
                <a:solidFill>
                  <a:schemeClr val="bg1"/>
                </a:solidFill>
              </a:rPr>
              <a:t>Phytomonadina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Отряд 4. </a:t>
            </a:r>
            <a:r>
              <a:rPr lang="en-US" sz="4400" b="1" dirty="0" err="1" smtClean="0">
                <a:solidFill>
                  <a:schemeClr val="bg1"/>
                </a:solidFill>
              </a:rPr>
              <a:t>Euglenoidea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 животные жгутиконосцы (</a:t>
            </a:r>
            <a:r>
              <a:rPr lang="ru-RU" sz="2800" b="1" dirty="0" err="1" smtClean="0">
                <a:solidFill>
                  <a:schemeClr val="bg1"/>
                </a:solidFill>
              </a:rPr>
              <a:t>Zoomastigophorea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0632" y="1828800"/>
            <a:ext cx="79318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Свободноживущий или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паразитический образ жизни </a:t>
            </a:r>
          </a:p>
          <a:p>
            <a:pPr>
              <a:defRPr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Анимальный или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сапрофитный способом питания</a:t>
            </a: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Воротничковые клетк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684338"/>
            <a:ext cx="4058652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 животные жгутиконосцы (</a:t>
            </a:r>
            <a:r>
              <a:rPr lang="ru-RU" sz="2800" b="1" dirty="0" err="1" smtClean="0">
                <a:solidFill>
                  <a:schemeClr val="bg1"/>
                </a:solidFill>
              </a:rPr>
              <a:t>Zoomastigophorea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9390" y="228928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1. Отряд </a:t>
            </a:r>
            <a:r>
              <a:rPr lang="en-US" sz="3600" b="1" dirty="0" err="1" smtClean="0">
                <a:solidFill>
                  <a:schemeClr val="bg1"/>
                </a:solidFill>
              </a:rPr>
              <a:t>Choanoflagellida</a:t>
            </a:r>
            <a:r>
              <a:rPr lang="ru-RU" sz="3600" b="1" dirty="0" smtClean="0">
                <a:solidFill>
                  <a:schemeClr val="bg1"/>
                </a:solidFill>
              </a:rPr>
              <a:t>. Воротничковые жгутиконосцы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2. Отряд </a:t>
            </a:r>
            <a:r>
              <a:rPr lang="en-US" sz="3600" b="1" dirty="0" err="1" smtClean="0">
                <a:solidFill>
                  <a:schemeClr val="bg1"/>
                </a:solidFill>
              </a:rPr>
              <a:t>Polymastigota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Многожгутиковые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3. Отряд </a:t>
            </a:r>
            <a:r>
              <a:rPr lang="en-US" sz="3600" b="1" dirty="0" err="1" smtClean="0">
                <a:solidFill>
                  <a:schemeClr val="bg1"/>
                </a:solidFill>
              </a:rPr>
              <a:t>Hypermastigina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4. Отряд </a:t>
            </a:r>
            <a:r>
              <a:rPr lang="en-US" sz="3600" b="1" dirty="0" err="1" smtClean="0">
                <a:solidFill>
                  <a:schemeClr val="bg1"/>
                </a:solidFill>
              </a:rPr>
              <a:t>Kinetoplastida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1"/>
            <a:ext cx="9988634" cy="8502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Trypanosoma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rhodesiense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oollib.com/i/3/258903/imge6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196" y="1205920"/>
            <a:ext cx="4794919" cy="50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5" y="192505"/>
            <a:ext cx="1060980" cy="10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914775" y="276225"/>
            <a:ext cx="34240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chemeClr val="bg1"/>
                </a:solidFill>
              </a:rPr>
              <a:t>План лекции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08046" y="1307486"/>
            <a:ext cx="72996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Picture 7" descr="http://mylearn.ru/files/15/Ri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1" y="310815"/>
            <a:ext cx="360145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2505" y="1267326"/>
            <a:ext cx="773229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Систематическое положение группы </a:t>
            </a:r>
            <a:r>
              <a:rPr lang="ru-RU" sz="2800" dirty="0" err="1" smtClean="0">
                <a:solidFill>
                  <a:schemeClr val="bg1"/>
                </a:solidFill>
              </a:rPr>
              <a:t>Sarcodina</a:t>
            </a:r>
            <a:r>
              <a:rPr lang="ru-RU" sz="2800" dirty="0" smtClean="0">
                <a:solidFill>
                  <a:schemeClr val="bg1"/>
                </a:solidFill>
              </a:rPr>
              <a:t> и представителей </a:t>
            </a:r>
            <a:r>
              <a:rPr lang="ru-RU" sz="2800" dirty="0" err="1" smtClean="0">
                <a:solidFill>
                  <a:schemeClr val="bg1"/>
                </a:solidFill>
              </a:rPr>
              <a:t>Eugleno</a:t>
            </a:r>
            <a:r>
              <a:rPr lang="en-US" sz="2800" dirty="0" err="1" smtClean="0">
                <a:solidFill>
                  <a:schemeClr val="bg1"/>
                </a:solidFill>
              </a:rPr>
              <a:t>zoa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Euglenoidea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</a:rPr>
              <a:t>Kinetoplastida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Общая характеристика подтипа Саркодовые.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Общая характеристика подтипа Жгутиконосцы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Класс Растительные жгутиконосцы, характеристика представителей.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Класс животные жгутиконосцы, представители, вызывающие заболевания человека.</a:t>
            </a:r>
          </a:p>
          <a:p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677" y="3364080"/>
            <a:ext cx="36290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Лейшманиоз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7727" y="1860884"/>
            <a:ext cx="54703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Leishmania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donovani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вызывает тяжелое заболевание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«висцеральный лейшманиоз»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Заболевание сопровождается увеличением печени и селезенки, лихорадкой, малокровием, истощением</a:t>
            </a:r>
          </a:p>
          <a:p>
            <a:endParaRPr lang="ru-RU" dirty="0"/>
          </a:p>
        </p:txBody>
      </p:sp>
      <p:pic>
        <p:nvPicPr>
          <p:cNvPr id="7" name="Picture 4" descr="Leishmania donova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729" y="1892969"/>
            <a:ext cx="5949126" cy="39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6625389" cy="485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Leishmania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tropica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842" y="1748589"/>
            <a:ext cx="64649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вызывает местные заболевания кожи, называемые восточной язвой, или </a:t>
            </a:r>
            <a:r>
              <a:rPr lang="ru-RU" sz="3200" b="1" dirty="0" err="1" smtClean="0">
                <a:solidFill>
                  <a:schemeClr val="bg1"/>
                </a:solidFill>
              </a:rPr>
              <a:t>пендинкой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нашей стране встречается в некоторых районах Закавказья и Средней Азии </a:t>
            </a:r>
          </a:p>
          <a:p>
            <a:endParaRPr lang="ru-RU" dirty="0"/>
          </a:p>
        </p:txBody>
      </p:sp>
      <p:pic>
        <p:nvPicPr>
          <p:cNvPr id="7" name="Picture 2" descr="Category:Leishmania tropica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421" y="203536"/>
            <a:ext cx="4154905" cy="314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vmede.org/sait/content/Med_parazitologiya_posobie_4ebishev_2012/img/2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954" y="3493754"/>
            <a:ext cx="5729288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58738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510799" y="3217444"/>
            <a:ext cx="551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32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640" y="368260"/>
            <a:ext cx="9769392" cy="223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805" y="4219074"/>
            <a:ext cx="10242621" cy="226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644" y="300873"/>
            <a:ext cx="8534400" cy="95041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alibri"/>
              </a:rPr>
              <a:t>Тип </a:t>
            </a:r>
            <a:r>
              <a:rPr lang="ru-RU" sz="3200" b="1" dirty="0" err="1" smtClean="0">
                <a:solidFill>
                  <a:schemeClr val="bg1"/>
                </a:solidFill>
                <a:latin typeface="Calibri"/>
              </a:rPr>
              <a:t>Sarcomastigophora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32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ru-RU" sz="3200" dirty="0" smtClean="0">
                <a:solidFill>
                  <a:prstClr val="white"/>
                </a:solidFill>
                <a:latin typeface="Calibri"/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4" y="256673"/>
            <a:ext cx="1090863" cy="10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8969" y="1459831"/>
            <a:ext cx="907299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1. Подтип Саркодовые -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Sarcodina</a:t>
            </a:r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 Корненожки - </a:t>
            </a:r>
            <a:r>
              <a:rPr lang="ru-RU" sz="2400" b="1" dirty="0" err="1" smtClean="0">
                <a:solidFill>
                  <a:schemeClr val="bg1"/>
                </a:solidFill>
              </a:rPr>
              <a:t>Rhizopoda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Отряд Амебы - </a:t>
            </a:r>
            <a:r>
              <a:rPr lang="ru-RU" sz="2400" b="1" dirty="0" err="1" smtClean="0">
                <a:solidFill>
                  <a:schemeClr val="bg1"/>
                </a:solidFill>
              </a:rPr>
              <a:t>Amoebina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Отряд Раковинные амебы – </a:t>
            </a:r>
            <a:r>
              <a:rPr lang="ru-RU" sz="2400" b="1" dirty="0" err="1" smtClean="0">
                <a:solidFill>
                  <a:schemeClr val="bg1"/>
                </a:solidFill>
              </a:rPr>
              <a:t>Testacea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2. Подтип Жгутиконосцы -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Mastigophora</a:t>
            </a:r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 Растительные жгутиконосцы - </a:t>
            </a:r>
            <a:r>
              <a:rPr lang="ru-RU" sz="2400" b="1" dirty="0" err="1" smtClean="0">
                <a:solidFill>
                  <a:schemeClr val="bg1"/>
                </a:solidFill>
              </a:rPr>
              <a:t>Phytomastigophorea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Отряд </a:t>
            </a:r>
            <a:r>
              <a:rPr lang="ru-RU" sz="2400" b="1" dirty="0" err="1" smtClean="0">
                <a:solidFill>
                  <a:schemeClr val="bg1"/>
                </a:solidFill>
              </a:rPr>
              <a:t>Эвгленовые</a:t>
            </a:r>
            <a:r>
              <a:rPr lang="ru-RU" sz="2400" b="1" dirty="0" smtClean="0">
                <a:solidFill>
                  <a:schemeClr val="bg1"/>
                </a:solidFill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</a:rPr>
              <a:t>Euglenoidea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 Животные жгутиконосцы - </a:t>
            </a:r>
            <a:r>
              <a:rPr lang="ru-RU" sz="2400" b="1" dirty="0" err="1" smtClean="0">
                <a:solidFill>
                  <a:schemeClr val="bg1"/>
                </a:solidFill>
              </a:rPr>
              <a:t>Zoomastigophorea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Отряд </a:t>
            </a:r>
            <a:r>
              <a:rPr lang="ru-RU" sz="2400" b="1" dirty="0" err="1" smtClean="0">
                <a:solidFill>
                  <a:schemeClr val="bg1"/>
                </a:solidFill>
              </a:rPr>
              <a:t>Кинетопластиды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Kinetoplastida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3. Подтип Опалины -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Opalinata</a:t>
            </a:r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 </a:t>
            </a:r>
            <a:r>
              <a:rPr lang="ru-RU" sz="2400" b="1" dirty="0" err="1" smtClean="0">
                <a:solidFill>
                  <a:schemeClr val="bg1"/>
                </a:solidFill>
              </a:rPr>
              <a:t>Опалинаты</a:t>
            </a:r>
            <a:r>
              <a:rPr lang="ru-RU" sz="2400" b="1" dirty="0" smtClean="0">
                <a:solidFill>
                  <a:schemeClr val="bg1"/>
                </a:solidFill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</a:rPr>
              <a:t>Opalinatea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Отряд </a:t>
            </a:r>
            <a:r>
              <a:rPr lang="ru-RU" sz="2400" b="1" dirty="0" err="1" smtClean="0">
                <a:solidFill>
                  <a:schemeClr val="bg1"/>
                </a:solidFill>
              </a:rPr>
              <a:t>Опалиновые</a:t>
            </a:r>
            <a:r>
              <a:rPr lang="ru-RU" sz="2400" b="1" dirty="0" smtClean="0">
                <a:solidFill>
                  <a:schemeClr val="bg1"/>
                </a:solidFill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</a:rPr>
              <a:t>Opalinida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Подтип Саркодовые Фораминеферы - Фото 14140/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0984" y="224589"/>
            <a:ext cx="221138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iv-flowers.com/pics/klass-zhgutikovy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452" y="4902284"/>
            <a:ext cx="1874837" cy="195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1333" y="2398044"/>
            <a:ext cx="2381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421" y="0"/>
            <a:ext cx="10154653" cy="11229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Общая характеристика подтипа Саркодовые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1"/>
            <a:ext cx="1171074" cy="11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504" y="1106906"/>
            <a:ext cx="70585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Включает более 11000 видов и отличается большим разнообразием форм.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Объединяет животных, ведущих весьма различный образ жизни.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Жители моря, но немало среди них и пресноводных форм.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Паразитические формы относительно редки, не превышают 1,3% от свободноживущих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Типы простейших - Простейшие - Картинки по би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074" y="882315"/>
            <a:ext cx="4668252" cy="40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768" y="5026744"/>
            <a:ext cx="5823284" cy="16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3"/>
            <a:ext cx="6272462" cy="9504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Саркодовые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4589" y="1989221"/>
            <a:ext cx="77322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Непостоянство формы тела </a:t>
            </a:r>
          </a:p>
          <a:p>
            <a:pPr>
              <a:buFont typeface="Arial" pitchFamily="34" charset="0"/>
              <a:buChar char="•"/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Цитоплазма образует два слоя</a:t>
            </a:r>
          </a:p>
          <a:p>
            <a:pPr>
              <a:buFont typeface="Arial" pitchFamily="34" charset="0"/>
              <a:buChar char="•"/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Плазмалемма также способна нарушаться и восстанавливаться</a:t>
            </a:r>
          </a:p>
          <a:p>
            <a:endParaRPr lang="ru-RU" dirty="0"/>
          </a:p>
        </p:txBody>
      </p:sp>
      <p:pic>
        <p:nvPicPr>
          <p:cNvPr id="7" name="Picture 4" descr="Амёба и радиолярии - простейшие животные - Чихуашк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128" y="985753"/>
            <a:ext cx="4580903" cy="360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3"/>
            <a:ext cx="6272462" cy="9504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Саркодовые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4589" y="1989221"/>
            <a:ext cx="77322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Саркодовые питаются бактериями, водорослями и различными простейшими. 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Переваривание захваченной пищи происходит в особых органеллах — пищеварительных вакуолях, которые образуются в цитоплазме</a:t>
            </a:r>
          </a:p>
          <a:p>
            <a:endParaRPr lang="ru-RU" dirty="0"/>
          </a:p>
        </p:txBody>
      </p:sp>
      <p:pic>
        <p:nvPicPr>
          <p:cNvPr id="8" name="Picture 2" descr="Простейшие - Простейшие - Фото по би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568" y="1993093"/>
            <a:ext cx="4924926" cy="44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9183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Саркодовые - </a:t>
            </a:r>
            <a:r>
              <a:rPr lang="ru-RU" sz="2800" b="1" dirty="0" err="1" smtClean="0">
                <a:solidFill>
                  <a:schemeClr val="bg1"/>
                </a:solidFill>
              </a:rPr>
              <a:t>Sarcodina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6883" y="1782615"/>
            <a:ext cx="6096000" cy="4536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Отряд Амебы (</a:t>
            </a:r>
            <a:r>
              <a:rPr lang="ru-RU" sz="2800" b="1" dirty="0" err="1" smtClean="0">
                <a:solidFill>
                  <a:schemeClr val="bg1"/>
                </a:solidFill>
              </a:rPr>
              <a:t>Amoebida</a:t>
            </a:r>
            <a:r>
              <a:rPr lang="ru-RU" sz="2800" b="1" dirty="0" smtClean="0">
                <a:solidFill>
                  <a:schemeClr val="bg1"/>
                </a:solidFill>
              </a:rPr>
              <a:t>);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Отряд  Раковинные амебы (</a:t>
            </a:r>
            <a:r>
              <a:rPr lang="ru-RU" sz="2800" b="1" dirty="0" err="1" smtClean="0">
                <a:solidFill>
                  <a:schemeClr val="bg1"/>
                </a:solidFill>
              </a:rPr>
              <a:t>Testacea</a:t>
            </a:r>
            <a:r>
              <a:rPr lang="ru-RU" sz="2800" b="1" dirty="0" smtClean="0">
                <a:solidFill>
                  <a:schemeClr val="bg1"/>
                </a:solidFill>
              </a:rPr>
              <a:t>);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Отряд Фораминиферы (</a:t>
            </a:r>
            <a:r>
              <a:rPr lang="ru-RU" sz="2800" b="1" dirty="0" err="1" smtClean="0">
                <a:solidFill>
                  <a:schemeClr val="bg1"/>
                </a:solidFill>
              </a:rPr>
              <a:t>Foraminifera</a:t>
            </a:r>
            <a:r>
              <a:rPr lang="ru-RU" sz="2800" b="1" dirty="0" smtClean="0">
                <a:solidFill>
                  <a:schemeClr val="bg1"/>
                </a:solidFill>
              </a:rPr>
              <a:t>);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Отряд  </a:t>
            </a:r>
            <a:r>
              <a:rPr lang="ru-RU" sz="2800" b="1" dirty="0" err="1" smtClean="0">
                <a:solidFill>
                  <a:schemeClr val="bg1"/>
                </a:solidFill>
              </a:rPr>
              <a:t>Лучевики</a:t>
            </a:r>
            <a:r>
              <a:rPr lang="ru-RU" sz="2800" b="1" dirty="0" smtClean="0">
                <a:solidFill>
                  <a:schemeClr val="bg1"/>
                </a:solidFill>
              </a:rPr>
              <a:t> (Radi61aria);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Отряд Солнечники (</a:t>
            </a:r>
            <a:r>
              <a:rPr lang="ru-RU" sz="2800" b="1" dirty="0" err="1" smtClean="0">
                <a:solidFill>
                  <a:schemeClr val="bg1"/>
                </a:solidFill>
              </a:rPr>
              <a:t>Heliozoa</a:t>
            </a:r>
            <a:r>
              <a:rPr lang="ru-RU" sz="2800" b="1" dirty="0" smtClean="0">
                <a:solidFill>
                  <a:schemeClr val="bg1"/>
                </a:solidFill>
              </a:rPr>
              <a:t>).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11" descr="Класс саркодовые (Sarcodina) 1968 - - Жизнь животных. Том 1. Беспозвоноч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738" y="955758"/>
            <a:ext cx="1637004" cy="32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Наряду с ним недавно (главным образом благодаря применению для исследования электронного микроскопа) Biochemi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147" y="1108075"/>
            <a:ext cx="2264039" cy="256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Амёба - Картинка 5559/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5894" y="1324810"/>
            <a:ext cx="2518611" cy="1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5112" y="4267200"/>
            <a:ext cx="2204791" cy="23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Лучевики, радиолярии/ Radiolaria = Лучевики, радиоляр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54097" y="3880519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Патогенные амебы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2716" y="2133600"/>
            <a:ext cx="64328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Обитает в кишечнике человека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Возбудитель кишечного амебиаза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Заболевание распространено повсеместно</a:t>
            </a:r>
          </a:p>
          <a:p>
            <a:endParaRPr lang="ru-RU" dirty="0"/>
          </a:p>
        </p:txBody>
      </p:sp>
      <p:pic>
        <p:nvPicPr>
          <p:cNvPr id="7" name="Picture 4" descr="Дизентерийная амёба (Entamoeba histolytic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264" y="3658884"/>
            <a:ext cx="3866147" cy="28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738" y="914400"/>
            <a:ext cx="3871001" cy="26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388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Жгутиконосцы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186" y="1500439"/>
            <a:ext cx="4805363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14863" y="786063"/>
            <a:ext cx="35871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Эвглена зеленая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905" y="4267200"/>
            <a:ext cx="3899220" cy="236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969" y="1764631"/>
            <a:ext cx="3545305" cy="24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12476</TotalTime>
  <Words>407</Words>
  <Application>Microsoft Office PowerPoint</Application>
  <PresentationFormat>Произвольный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Слайд 1</vt:lpstr>
      <vt:lpstr>Слайд 2</vt:lpstr>
      <vt:lpstr>Тип Sarcomastigophora  </vt:lpstr>
      <vt:lpstr>Общая характеристика подтипа Саркодовые</vt:lpstr>
      <vt:lpstr>Подтип Саркодовые</vt:lpstr>
      <vt:lpstr>Подтип Саркодовые</vt:lpstr>
      <vt:lpstr>Подтип Саркодовые - Sarcodina  </vt:lpstr>
      <vt:lpstr>Патогенные амебы  </vt:lpstr>
      <vt:lpstr>Подтип Жгутиконосцы</vt:lpstr>
      <vt:lpstr>Подтип Жгутиконосцы</vt:lpstr>
      <vt:lpstr>Строение жгутика </vt:lpstr>
      <vt:lpstr>Растительные жгутиконосцы </vt:lpstr>
      <vt:lpstr>Размножение жгутиконосцев</vt:lpstr>
      <vt:lpstr>Размножение жгутиконосцев</vt:lpstr>
      <vt:lpstr>Класс растительные жгутиконосцы (Phytomastigophorea)</vt:lpstr>
      <vt:lpstr>Класс растительные жгутиконосцы (Phytomastigophorea) </vt:lpstr>
      <vt:lpstr>Класс животные жгутиконосцы (Zoomastigophorea)</vt:lpstr>
      <vt:lpstr>Класс животные жгутиконосцы (Zoomastigophorea)</vt:lpstr>
      <vt:lpstr>Trypanosoma rhodesiense </vt:lpstr>
      <vt:lpstr>Лейшманиоз</vt:lpstr>
      <vt:lpstr>Leishmania tropica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1253</cp:revision>
  <cp:lastPrinted>2020-09-04T10:43:02Z</cp:lastPrinted>
  <dcterms:created xsi:type="dcterms:W3CDTF">2020-06-19T12:20:54Z</dcterms:created>
  <dcterms:modified xsi:type="dcterms:W3CDTF">2025-05-13T10:23:49Z</dcterms:modified>
</cp:coreProperties>
</file>