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6" r:id="rId2"/>
    <p:sldId id="661" r:id="rId3"/>
    <p:sldId id="740" r:id="rId4"/>
    <p:sldId id="741" r:id="rId5"/>
    <p:sldId id="742" r:id="rId6"/>
    <p:sldId id="743" r:id="rId7"/>
    <p:sldId id="744" r:id="rId8"/>
    <p:sldId id="745" r:id="rId9"/>
    <p:sldId id="746" r:id="rId10"/>
    <p:sldId id="747" r:id="rId11"/>
    <p:sldId id="748" r:id="rId12"/>
    <p:sldId id="749" r:id="rId13"/>
    <p:sldId id="752" r:id="rId14"/>
    <p:sldId id="750" r:id="rId15"/>
    <p:sldId id="751" r:id="rId16"/>
    <p:sldId id="753" r:id="rId17"/>
    <p:sldId id="757" r:id="rId18"/>
    <p:sldId id="756" r:id="rId19"/>
    <p:sldId id="755" r:id="rId20"/>
    <p:sldId id="758" r:id="rId21"/>
    <p:sldId id="693" r:id="rId22"/>
  </p:sldIdLst>
  <p:sldSz cx="9144000" cy="5143500" type="screen16x9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C78C"/>
    <a:srgbClr val="239079"/>
    <a:srgbClr val="EAE884"/>
    <a:srgbClr val="078877"/>
    <a:srgbClr val="FF3B3B"/>
    <a:srgbClr val="FF9393"/>
    <a:srgbClr val="FE6150"/>
    <a:srgbClr val="FFCE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1788" autoAdjust="0"/>
  </p:normalViewPr>
  <p:slideViewPr>
    <p:cSldViewPr snapToGrid="0">
      <p:cViewPr>
        <p:scale>
          <a:sx n="59" d="100"/>
          <a:sy n="59" d="100"/>
        </p:scale>
        <p:origin x="-3144" y="-14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D5CCD-14AF-426B-B28D-CAB618EEAE59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0FA1EB-683F-4C3F-8A0C-E82446B80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/>
            </a:extLst>
          </p:cNvPr>
          <p:cNvCxnSpPr/>
          <p:nvPr/>
        </p:nvCxnSpPr>
        <p:spPr>
          <a:xfrm flipH="1">
            <a:off x="6171010" y="5954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/>
            </a:extLst>
          </p:cNvPr>
          <p:cNvCxnSpPr/>
          <p:nvPr/>
        </p:nvCxnSpPr>
        <p:spPr>
          <a:xfrm flipH="1">
            <a:off x="4581525" y="69057"/>
            <a:ext cx="4560094" cy="45600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/>
            </a:extLst>
          </p:cNvPr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/>
            </a:extLst>
          </p:cNvPr>
          <p:cNvCxnSpPr/>
          <p:nvPr/>
        </p:nvCxnSpPr>
        <p:spPr>
          <a:xfrm flipH="1">
            <a:off x="5501879" y="23813"/>
            <a:ext cx="3639740" cy="36397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/>
            </a:extLst>
          </p:cNvPr>
          <p:cNvCxnSpPr/>
          <p:nvPr/>
        </p:nvCxnSpPr>
        <p:spPr>
          <a:xfrm flipH="1">
            <a:off x="5884069" y="457200"/>
            <a:ext cx="3257550" cy="3257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/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EC0C-9D6F-4EDF-8E24-C05CBDA23547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D79D-B403-4E95-A735-4087E02BE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80F-69FB-4A09-B2EB-D1B6337BE2C9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CE8E-CC82-4376-878D-39EFF7912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49F0-DA52-419A-88E5-D7FF5C6B7A37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FC3-0925-470A-BAAD-013790173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FAE2-693D-45EF-874B-C6394EFC5A40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F5C-3C03-4FCD-B726-6493548A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1E9-7977-46D2-AACC-BF0A45E688D4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14A5-1920-497D-A4AB-24F1E1B33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60F-8A76-4BC7-B137-064B237FE052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C1E6-D5D6-45EB-8A87-BDD5BEC73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B7C-39F3-4D30-9F5D-918C03A91FE8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9FF-6795-497C-B3F6-00DC83B9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B2F-04C3-4F01-B9C6-9C7B37FFAFE9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964-B45C-49AA-BD82-05A27CBBE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F73-C228-4CFF-9A0E-B36C74FCD36D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E96-06FC-4D30-AFEA-E994756B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5A3-9554-4312-9E30-12096E782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502A-58AC-4A62-83B5-B75DC9778FB8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7C6-F741-4AF3-A401-3579FF5EC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/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537-30D5-48DA-BB6A-6E2CF7C1D559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1B6-7FFB-4A26-9773-F328611E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4524-D3EC-4C00-AE74-996B08782E98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59A-54FC-4F5D-865E-11B5DBF3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67-BAB4-4546-BBFA-8CA70A4FD8DF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547-7F88-4ED3-8B53-FDC24A069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DA6-E4B1-4F7F-B74E-528B66BDBCD7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59AE-56DE-447F-BECA-3D05CCC1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 userDrawn="1"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14312" y="225029"/>
            <a:ext cx="9096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500">
                <a:solidFill>
                  <a:srgbClr val="E5C78C"/>
                </a:solidFill>
              </a:defRPr>
            </a:lvl1pPr>
          </a:lstStyle>
          <a:p>
            <a:pPr>
              <a:defRPr/>
            </a:pPr>
            <a:r>
              <a:rPr lang="ru-RU"/>
              <a:t>2020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931A-7BE4-4F5B-8AEA-E900189FC537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9D70-7E97-49B9-AC0F-D78D8DF6D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CBD9-621D-4814-8B95-9789FCC387EF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07B-67AC-4C96-8331-06C8F3DC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8877"/>
            </a:gs>
            <a:gs pos="35001">
              <a:srgbClr val="078877"/>
            </a:gs>
            <a:gs pos="97000">
              <a:srgbClr val="4BE7C8"/>
            </a:gs>
            <a:gs pos="100000">
              <a:srgbClr val="4BE7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905625" y="2222898"/>
            <a:ext cx="2235994" cy="2406253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0" y="3365898"/>
            <a:ext cx="6400800" cy="112990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3160" y="514350"/>
            <a:ext cx="6400800" cy="27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8310" y="4629150"/>
            <a:ext cx="12001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DAC4219-837F-48B6-BB73-7ADCF14FBF09}" type="datetimeFigureOut">
              <a:rPr lang="ru-RU"/>
              <a:pPr>
                <a:defRPr/>
              </a:pPr>
              <a:t>21.05.2025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160" y="4629150"/>
            <a:ext cx="56578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7250" cy="502444"/>
          </a:xfrm>
          <a:prstGeom prst="rect">
            <a:avLst/>
          </a:prstGeom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A304A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4C84D-3A4F-4194-AE13-9F9D403AD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693" r:id="rId13"/>
    <p:sldLayoutId id="2147483700" r:id="rId14"/>
    <p:sldLayoutId id="2147483694" r:id="rId15"/>
    <p:sldLayoutId id="2147483695" r:id="rId16"/>
    <p:sldLayoutId id="2147483696" r:id="rId17"/>
    <p:sldLayoutId id="2147483701" r:id="rId18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500" kern="1200">
          <a:solidFill>
            <a:srgbClr val="0F496F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200" kern="1200">
          <a:solidFill>
            <a:srgbClr val="0F496F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551510" y="126801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91" y="155972"/>
            <a:ext cx="27574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557837" y="3979069"/>
            <a:ext cx="3506391" cy="238527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r"/>
            <a:endParaRPr lang="ru-RU" altLang="ru-RU" sz="1100" dirty="0">
              <a:solidFill>
                <a:srgbClr val="E5C78C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167063" y="204788"/>
            <a:ext cx="7976937" cy="302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Кафедра биологии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Лекционный курс по дисциплине «Биология»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для </a:t>
            </a:r>
            <a:r>
              <a:rPr lang="ru-RU" b="1" dirty="0" err="1">
                <a:solidFill>
                  <a:srgbClr val="E5C78C"/>
                </a:solidFill>
              </a:rPr>
              <a:t>специалитета</a:t>
            </a:r>
            <a:r>
              <a:rPr lang="ru-RU" b="1" dirty="0">
                <a:solidFill>
                  <a:srgbClr val="E5C78C"/>
                </a:solidFill>
              </a:rPr>
              <a:t> по специальности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30.05.01 Медицинская биохимия, направленность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 (профиль) Медицинская биохимия</a:t>
            </a:r>
            <a:endParaRPr lang="ru-RU" dirty="0">
              <a:solidFill>
                <a:srgbClr val="E5C78C"/>
              </a:solidFill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Лекция </a:t>
            </a:r>
            <a:r>
              <a:rPr lang="ru-RU" b="1" dirty="0" smtClean="0">
                <a:solidFill>
                  <a:srgbClr val="E5C78C"/>
                </a:solidFill>
              </a:rPr>
              <a:t>№6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3874169" y="4210050"/>
            <a:ext cx="5094810" cy="900246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b="1" dirty="0" err="1" smtClean="0">
                <a:solidFill>
                  <a:srgbClr val="E5C78C"/>
                </a:solidFill>
              </a:rPr>
              <a:t>Постнова</a:t>
            </a:r>
            <a:r>
              <a:rPr lang="ru-RU" b="1" dirty="0" smtClean="0">
                <a:solidFill>
                  <a:srgbClr val="E5C78C"/>
                </a:solidFill>
              </a:rPr>
              <a:t> Маргарита Викторовна </a:t>
            </a:r>
            <a:endParaRPr lang="en-US" b="1" dirty="0" smtClean="0">
              <a:solidFill>
                <a:srgbClr val="E5C78C"/>
              </a:solidFill>
            </a:endParaRPr>
          </a:p>
          <a:p>
            <a:pPr algn="r"/>
            <a:r>
              <a:rPr lang="en-US" b="1" dirty="0" smtClean="0">
                <a:solidFill>
                  <a:srgbClr val="E5C78C"/>
                </a:solidFill>
              </a:rPr>
              <a:t>e-mail</a:t>
            </a:r>
            <a:r>
              <a:rPr lang="ru-RU" b="1" dirty="0" smtClean="0">
                <a:solidFill>
                  <a:srgbClr val="E5C78C"/>
                </a:solidFill>
              </a:rPr>
              <a:t>:</a:t>
            </a:r>
            <a:r>
              <a:rPr lang="en-US" b="1" dirty="0" smtClean="0">
                <a:solidFill>
                  <a:srgbClr val="E5C78C"/>
                </a:solidFill>
              </a:rPr>
              <a:t> margarita.postnova@volgmed.ru</a:t>
            </a:r>
            <a:endParaRPr lang="ru-RU" b="1" dirty="0" smtClean="0">
              <a:solidFill>
                <a:srgbClr val="E5C78C"/>
              </a:solidFill>
            </a:endParaRPr>
          </a:p>
          <a:p>
            <a:pPr algn="r"/>
            <a:endParaRPr lang="ru-RU" b="1" dirty="0">
              <a:solidFill>
                <a:srgbClr val="E5C78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0495" y="2934966"/>
            <a:ext cx="7495673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100" dirty="0" smtClean="0">
                <a:solidFill>
                  <a:srgbClr val="E5C78C"/>
                </a:solidFill>
              </a:rPr>
              <a:t>Эволюция систем органов. Филогенез кровеносной системы. Филогенетически обусловленные пороки развития.</a:t>
            </a:r>
            <a:endParaRPr lang="ru-RU" sz="2100" dirty="0">
              <a:solidFill>
                <a:srgbClr val="E5C7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80" y="144379"/>
            <a:ext cx="538910" cy="51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299787" y="303422"/>
            <a:ext cx="486004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Филогенез кровеносной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7" name="image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594" y="942733"/>
            <a:ext cx="6318702" cy="31863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1239" y="4334241"/>
            <a:ext cx="4131035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Кровеносная система птицы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" y="0"/>
            <a:ext cx="421024" cy="40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465597" y="0"/>
            <a:ext cx="486004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Филогенез кровеносной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7" name="image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9958" y="2855493"/>
            <a:ext cx="2636913" cy="16362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44837" y="2393146"/>
            <a:ext cx="34991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Кровеносная система собаки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465221"/>
            <a:ext cx="6593306" cy="487056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Основные	направления	эволюции  кровеносной	системы позвоночных: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Увеличение количества камер сердца, закладка и дифференцировка сердца (от 2-х к 4-х камерному).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Развитие второго (малого) круга кровообращения и полное разделение артериальной и венозной крови.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Преобразование жаберных артерий (артериальных дуг) и дифференцировка сосудов.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Повышение содержания кислорода в крови.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80" y="144379"/>
            <a:ext cx="609600" cy="58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6064" y="271342"/>
            <a:ext cx="713071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defTabSz="6858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Филогенез артериальных жаберных дуг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90" y="786063"/>
            <a:ext cx="7754171" cy="4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80" y="144379"/>
            <a:ext cx="593558" cy="56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850608" y="0"/>
            <a:ext cx="486004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Филогенез кровеносной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34190" y="377274"/>
            <a:ext cx="660533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развития сердца позвоночных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1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6454" y="844101"/>
            <a:ext cx="4207042" cy="36476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6540" y="4465449"/>
            <a:ext cx="6886501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indent="338138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Строение сердца позвоночных животных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497305" cy="4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155407" y="0"/>
            <a:ext cx="486004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Филогенез кровеносной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7" name="image1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641" y="866275"/>
            <a:ext cx="5197643" cy="4277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6274" y="425116"/>
            <a:ext cx="5290359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Этапы развития сердца человека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529389" cy="5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742325" y="0"/>
            <a:ext cx="761561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Филогенетически обусловленные пороки развития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7" name="image1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421" y="934454"/>
            <a:ext cx="7086600" cy="34530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89091" y="4478620"/>
            <a:ext cx="2826303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Внешние эктопии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095251" y="235241"/>
            <a:ext cx="738862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Филогенетически обусловленные пороки развития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7" name="image1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0243" y="1179096"/>
            <a:ext cx="4307305" cy="3429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1294" y="2276841"/>
            <a:ext cx="273844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ru-RU" sz="27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Декстрокардия</a:t>
            </a:r>
            <a:endParaRPr lang="ru-RU" sz="2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031082" y="203158"/>
            <a:ext cx="738862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Филогенетически обусловленные пороки развития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7" name="image1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6976" y="1488473"/>
            <a:ext cx="3942437" cy="34268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144494"/>
            <a:ext cx="3910848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Дефект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межпредсердной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перегородки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720893" y="267326"/>
            <a:ext cx="6489469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100" dirty="0" smtClean="0">
                <a:solidFill>
                  <a:schemeClr val="bg1"/>
                </a:solidFill>
              </a:rPr>
              <a:t>Филогенетически обусловленные пороки развития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7" name="image1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6359" y="733926"/>
            <a:ext cx="4956356" cy="4196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759" y="1732548"/>
            <a:ext cx="356134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Изолированный дефект межжелудочковой перегородки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902746" y="0"/>
            <a:ext cx="738862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Филогенетически обусловленные пороки развития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7" name="image1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2126" y="858252"/>
            <a:ext cx="2609654" cy="19009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05925" y="2914514"/>
            <a:ext cx="335681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Общее предсердно-желудочковое отверстие</a:t>
            </a:r>
          </a:p>
        </p:txBody>
      </p:sp>
      <p:pic>
        <p:nvPicPr>
          <p:cNvPr id="9" name="image1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505" y="986590"/>
            <a:ext cx="2330316" cy="17686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0582" y="2806230"/>
            <a:ext cx="22498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Коарктация аорты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19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1326" y="1046747"/>
            <a:ext cx="2093495" cy="162426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22063" y="2830292"/>
            <a:ext cx="242861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Стеноз устья аорты</a:t>
            </a:r>
          </a:p>
        </p:txBody>
      </p:sp>
      <p:pic>
        <p:nvPicPr>
          <p:cNvPr id="13" name="image20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8108" y="3200400"/>
            <a:ext cx="2148209" cy="15489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695" y="4836695"/>
            <a:ext cx="318435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Стеноз легочного ствола</a:t>
            </a:r>
          </a:p>
          <a:p>
            <a:endParaRPr lang="ru-RU" dirty="0"/>
          </a:p>
        </p:txBody>
      </p:sp>
      <p:pic>
        <p:nvPicPr>
          <p:cNvPr id="15" name="image21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4989" y="3124200"/>
            <a:ext cx="1925054" cy="15318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80609" y="4668253"/>
            <a:ext cx="41629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Открытый </a:t>
            </a:r>
            <a:r>
              <a:rPr lang="ru-RU" b="1" dirty="0" err="1" smtClean="0">
                <a:solidFill>
                  <a:schemeClr val="bg1"/>
                </a:solidFill>
              </a:rPr>
              <a:t>Баталлов</a:t>
            </a:r>
            <a:r>
              <a:rPr lang="ru-RU" b="1" dirty="0" smtClean="0">
                <a:solidFill>
                  <a:schemeClr val="bg1"/>
                </a:solidFill>
              </a:rPr>
              <a:t> проток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47301" y="427987"/>
            <a:ext cx="454515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Аномалии развития сосудов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936081" y="207169"/>
            <a:ext cx="486004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Филогенез кровеносной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8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507" y="1497102"/>
            <a:ext cx="7363326" cy="26297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25317" y="4366324"/>
            <a:ext cx="584852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Кровеносная система дождевого червя</a:t>
            </a:r>
            <a:endParaRPr lang="ru-RU" sz="2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85451"/>
            <a:ext cx="7939743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Эволюция кровеносной системы беспозвоночных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031083" y="299411"/>
            <a:ext cx="738862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Филогенетически обусловленные пороки развития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2" name="image2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9537" y="1467854"/>
            <a:ext cx="3061791" cy="25867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982381" y="4370335"/>
            <a:ext cx="244906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Тетрада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Фалло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8433" y="685799"/>
            <a:ext cx="7077387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Комбинированные пороки сердца и сосудов </a:t>
            </a:r>
          </a:p>
          <a:p>
            <a:endParaRPr lang="ru-RU" sz="2400" dirty="0"/>
          </a:p>
        </p:txBody>
      </p:sp>
      <p:pic>
        <p:nvPicPr>
          <p:cNvPr id="15" name="image23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7458" y="1491916"/>
            <a:ext cx="2767700" cy="26147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16968" y="4343400"/>
            <a:ext cx="2346158" cy="96180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Транспозиция сосудов</a:t>
            </a:r>
          </a:p>
          <a:p>
            <a:endParaRPr lang="ru-RU" dirty="0"/>
          </a:p>
        </p:txBody>
      </p:sp>
      <p:pic>
        <p:nvPicPr>
          <p:cNvPr id="17" name="image24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473" y="1479886"/>
            <a:ext cx="2646948" cy="26108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4030580"/>
            <a:ext cx="3513221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Атрезия трехстворчатого клапана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572942" y="271463"/>
            <a:ext cx="4136231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Благодарю за внимание!</a:t>
            </a:r>
            <a:endParaRPr lang="ru-RU" sz="2400" dirty="0">
              <a:ea typeface="Microsoft Sans Serif" pitchFamily="34" charset="0"/>
            </a:endParaRPr>
          </a:p>
        </p:txBody>
      </p:sp>
      <p:pic>
        <p:nvPicPr>
          <p:cNvPr id="50179" name="Picture 4" descr="Новосибирск | Лабораторная мышь из Новосибирска стала участницей необычного  конкурса - БезФорма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854" y="1010841"/>
            <a:ext cx="6268640" cy="382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203534" y="223211"/>
            <a:ext cx="486004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Филогенез кровеносной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0" name="image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717" y="826972"/>
            <a:ext cx="5779295" cy="35485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52427" y="4454556"/>
            <a:ext cx="6635711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Кровеносная система брюхоногого моллюска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251660" y="223211"/>
            <a:ext cx="486004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Филогенез кровеносной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0" name="image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543" y="942732"/>
            <a:ext cx="6372708" cy="31863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29589" y="4315619"/>
            <a:ext cx="4572000" cy="43858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Кровеносная система рака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315829" y="287380"/>
            <a:ext cx="486004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Филогенез кровеносной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701" y="950495"/>
            <a:ext cx="6851154" cy="262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71864" y="3890211"/>
            <a:ext cx="4002538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Кровеносная система паука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80" y="144379"/>
            <a:ext cx="505228" cy="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882692" y="271338"/>
            <a:ext cx="486004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Филогенез кровеносной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7" name="image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148" y="1217045"/>
            <a:ext cx="6964543" cy="28696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5111" y="720756"/>
            <a:ext cx="686232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Эволюция кровеносной системы хордовых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8856" y="4342262"/>
            <a:ext cx="530361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Кровеносная система ланцетника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091239" y="287380"/>
            <a:ext cx="486004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Филогенез кровеносной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7" name="image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537" y="1195137"/>
            <a:ext cx="8181474" cy="26589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39258" y="4153767"/>
            <a:ext cx="4449248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Кровеносная система рыбы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155407" y="335506"/>
            <a:ext cx="486004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Филогенез кровеносной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7" name="image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79" y="1124804"/>
            <a:ext cx="7511843" cy="30621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1759" y="4410442"/>
            <a:ext cx="482555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Кровеносная система лягушки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299787" y="335506"/>
            <a:ext cx="486004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Филогенез кровеносной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53" y="1170472"/>
            <a:ext cx="7964000" cy="263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62001" y="4190260"/>
            <a:ext cx="6104020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Кровеносная система рептилии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12275</TotalTime>
  <Words>181</Words>
  <Application>Microsoft Office PowerPoint</Application>
  <PresentationFormat>Экран (16:9)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Пользователь Windows</cp:lastModifiedBy>
  <cp:revision>1237</cp:revision>
  <cp:lastPrinted>2020-09-04T10:43:02Z</cp:lastPrinted>
  <dcterms:created xsi:type="dcterms:W3CDTF">2020-06-19T12:20:54Z</dcterms:created>
  <dcterms:modified xsi:type="dcterms:W3CDTF">2025-05-21T09:01:28Z</dcterms:modified>
</cp:coreProperties>
</file>