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7" r:id="rId13"/>
    <p:sldId id="273" r:id="rId14"/>
    <p:sldId id="268" r:id="rId15"/>
    <p:sldId id="269" r:id="rId16"/>
    <p:sldId id="270" r:id="rId17"/>
    <p:sldId id="271" r:id="rId18"/>
    <p:sldId id="272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84" y="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Интерпретация результатов ИФА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76800" y="3611607"/>
            <a:ext cx="3581400" cy="1199704"/>
          </a:xfrm>
        </p:spPr>
        <p:txBody>
          <a:bodyPr>
            <a:normAutofit/>
          </a:bodyPr>
          <a:lstStyle/>
          <a:p>
            <a:endParaRPr lang="ru-RU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24400" y="1066800"/>
            <a:ext cx="3276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Схематическое изображение </a:t>
            </a:r>
            <a:r>
              <a:rPr lang="ru-RU" dirty="0" err="1" smtClean="0"/>
              <a:t>иммуноанализа</a:t>
            </a:r>
            <a:r>
              <a:rPr lang="ru-RU" dirty="0" smtClean="0"/>
              <a:t> «сэндвич»-типа. </a:t>
            </a:r>
            <a:r>
              <a:rPr lang="ru-RU" dirty="0" err="1" smtClean="0"/>
              <a:t>АТп</a:t>
            </a:r>
            <a:r>
              <a:rPr lang="ru-RU" dirty="0" smtClean="0"/>
              <a:t> — антитело подложки, </a:t>
            </a:r>
            <a:r>
              <a:rPr lang="ru-RU" dirty="0" err="1" smtClean="0"/>
              <a:t>АТд</a:t>
            </a:r>
            <a:r>
              <a:rPr lang="ru-RU" dirty="0" smtClean="0"/>
              <a:t> — детекторное антитело, АГ — антиген, М — метка, </a:t>
            </a:r>
            <a:r>
              <a:rPr lang="ru-RU" dirty="0" err="1" smtClean="0"/>
              <a:t>ковалентно</a:t>
            </a:r>
            <a:r>
              <a:rPr lang="ru-RU" dirty="0" smtClean="0"/>
              <a:t> связанная с детекторным антителом, П — подложка, на которую сорбируется антитело подложки.</a:t>
            </a:r>
            <a:endParaRPr lang="ru-RU" dirty="0"/>
          </a:p>
        </p:txBody>
      </p:sp>
      <p:pic>
        <p:nvPicPr>
          <p:cNvPr id="34818" name="Picture 2" descr="C:\Users\User\Desktop\ELISA-shema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609600"/>
            <a:ext cx="3438525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Преимущества метода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762000"/>
            <a:ext cx="8686800" cy="5867400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smtClean="0"/>
              <a:t>Высокая чувствительность и специфичность метода. Чувствительность — это возможность распознать искомое вещество, даже если его концентрация в образце невысока. Специфичность же подразумевает безошибочность диагностики: если результат положительный, значит, найдены именно те антитело или антиген, которые предполагались, а не какие-то другие.</a:t>
            </a:r>
          </a:p>
          <a:p>
            <a:r>
              <a:rPr lang="ru-RU" sz="2400" dirty="0" smtClean="0"/>
              <a:t>Определение </a:t>
            </a:r>
            <a:r>
              <a:rPr lang="ru-RU" sz="2400" dirty="0" err="1" smtClean="0"/>
              <a:t>IgM</a:t>
            </a:r>
            <a:r>
              <a:rPr lang="ru-RU" sz="2400" dirty="0" smtClean="0"/>
              <a:t> с помощью ИФА позволяет поставить точный диагноз уже в первые дни болезни.</a:t>
            </a:r>
          </a:p>
          <a:p>
            <a:r>
              <a:rPr lang="ru-RU" sz="2400" dirty="0" smtClean="0"/>
              <a:t>Высокая степень технологичности проведения иммуноферментного анализа минимизирует влияние человеческого фактора, что снижает вероятность ошибки. Большинство используемых в современных лабораториях тест-систем и реактивов для ИФА выпускаются в промышленных условиях, что гарантирует точный результат.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5638800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К сожалению, для проведения ИФА нужно знать, что именно искать: методика анализа подразумевает, что врач заранее имеет предположение о природе заболевания. Поэтому нет смысла назначать такой тест в надежде случайно «угадать» диагноз.</a:t>
            </a:r>
          </a:p>
          <a:p>
            <a:r>
              <a:rPr lang="ru-RU" sz="2400" dirty="0" smtClean="0"/>
              <a:t>В случае диагностики инфекционных заболеваний иммуноферментный анализ не может найти возбудителя и определить его специфичные свойства: он лишь указывает на наличие антител в крови у больного, косвенно свидетельствующих о присутствии чужеродного микроорганизма в теле человека.</a:t>
            </a:r>
          </a:p>
          <a:p>
            <a:r>
              <a:rPr lang="ru-RU" sz="2400" dirty="0" smtClean="0"/>
              <a:t>ИФА — крайне точный, но не дешевый метод, поэтому обращаться к нему нужно с умом, а интерпретацией результатов должен заниматься квалифицированный врач.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Недостатки метода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C:\Users\User\Desktop\Проведение-ИФА---анализ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3886200"/>
            <a:ext cx="7429500" cy="1971675"/>
          </a:xfrm>
          <a:prstGeom prst="rect">
            <a:avLst/>
          </a:prstGeom>
          <a:noFill/>
        </p:spPr>
      </p:pic>
      <p:pic>
        <p:nvPicPr>
          <p:cNvPr id="35843" name="Picture 3" descr="C:\Users\User\Desktop\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381000"/>
            <a:ext cx="2657143" cy="3238095"/>
          </a:xfrm>
          <a:prstGeom prst="rect">
            <a:avLst/>
          </a:prstGeom>
          <a:noFill/>
        </p:spPr>
      </p:pic>
      <p:pic>
        <p:nvPicPr>
          <p:cNvPr id="35844" name="Picture 4" descr="C:\Users\User\Desktop\IFA_analizator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838200"/>
            <a:ext cx="3162857" cy="24557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458200" cy="5148072"/>
          </a:xfrm>
        </p:spPr>
        <p:txBody>
          <a:bodyPr>
            <a:normAutofit fontScale="92500"/>
          </a:bodyPr>
          <a:lstStyle/>
          <a:p>
            <a:r>
              <a:rPr lang="ru-RU" sz="2600" dirty="0" smtClean="0"/>
              <a:t>Диагностика острых и хронических инфекционных заболеваний:</a:t>
            </a:r>
          </a:p>
          <a:p>
            <a:pPr lvl="1"/>
            <a:r>
              <a:rPr lang="ru-RU" dirty="0" err="1" smtClean="0"/>
              <a:t>IgM</a:t>
            </a:r>
            <a:r>
              <a:rPr lang="ru-RU" dirty="0" smtClean="0"/>
              <a:t> и </a:t>
            </a:r>
            <a:r>
              <a:rPr lang="ru-RU" dirty="0" err="1" smtClean="0"/>
              <a:t>IgG</a:t>
            </a:r>
            <a:r>
              <a:rPr lang="ru-RU" dirty="0" smtClean="0"/>
              <a:t> к вирусным гепатитам А, B, C, E, а также антигенов гепатитов В и С;</a:t>
            </a:r>
          </a:p>
          <a:p>
            <a:pPr lvl="1"/>
            <a:r>
              <a:rPr lang="ru-RU" dirty="0" err="1" smtClean="0"/>
              <a:t>IgG</a:t>
            </a:r>
            <a:r>
              <a:rPr lang="ru-RU" dirty="0" smtClean="0"/>
              <a:t> к ВИЧ;</a:t>
            </a:r>
          </a:p>
          <a:p>
            <a:pPr lvl="1"/>
            <a:r>
              <a:rPr lang="ru-RU" dirty="0" err="1" smtClean="0"/>
              <a:t>Ig</a:t>
            </a:r>
            <a:r>
              <a:rPr lang="ru-RU" dirty="0" smtClean="0"/>
              <a:t> M и </a:t>
            </a:r>
            <a:r>
              <a:rPr lang="ru-RU" dirty="0" err="1" smtClean="0"/>
              <a:t>IgG</a:t>
            </a:r>
            <a:r>
              <a:rPr lang="ru-RU" dirty="0" smtClean="0"/>
              <a:t> к </a:t>
            </a:r>
            <a:r>
              <a:rPr lang="ru-RU" dirty="0" err="1" smtClean="0"/>
              <a:t>цитомегаловирусной</a:t>
            </a:r>
            <a:r>
              <a:rPr lang="ru-RU" dirty="0" smtClean="0"/>
              <a:t> инфекции;</a:t>
            </a:r>
          </a:p>
          <a:p>
            <a:pPr lvl="1"/>
            <a:r>
              <a:rPr lang="ru-RU" dirty="0" err="1" smtClean="0"/>
              <a:t>Ig</a:t>
            </a:r>
            <a:r>
              <a:rPr lang="ru-RU" dirty="0" smtClean="0"/>
              <a:t> M и </a:t>
            </a:r>
            <a:r>
              <a:rPr lang="ru-RU" dirty="0" err="1" smtClean="0"/>
              <a:t>IgG</a:t>
            </a:r>
            <a:r>
              <a:rPr lang="ru-RU" dirty="0" smtClean="0"/>
              <a:t> к вирусу </a:t>
            </a:r>
            <a:r>
              <a:rPr lang="ru-RU" dirty="0" err="1" smtClean="0"/>
              <a:t>Эпштейна-Барр</a:t>
            </a:r>
            <a:r>
              <a:rPr lang="ru-RU" dirty="0" smtClean="0"/>
              <a:t>;</a:t>
            </a:r>
          </a:p>
          <a:p>
            <a:pPr lvl="1"/>
            <a:r>
              <a:rPr lang="ru-RU" dirty="0" err="1" smtClean="0"/>
              <a:t>Ig</a:t>
            </a:r>
            <a:r>
              <a:rPr lang="ru-RU" dirty="0" smtClean="0"/>
              <a:t> M и </a:t>
            </a:r>
            <a:r>
              <a:rPr lang="ru-RU" dirty="0" err="1" smtClean="0"/>
              <a:t>IgG</a:t>
            </a:r>
            <a:r>
              <a:rPr lang="ru-RU" dirty="0" smtClean="0"/>
              <a:t> к </a:t>
            </a:r>
            <a:r>
              <a:rPr lang="ru-RU" dirty="0" err="1" smtClean="0"/>
              <a:t>герпетическим</a:t>
            </a:r>
            <a:r>
              <a:rPr lang="ru-RU" dirty="0" smtClean="0"/>
              <a:t> инфекциям;</a:t>
            </a:r>
          </a:p>
          <a:p>
            <a:pPr lvl="1"/>
            <a:r>
              <a:rPr lang="ru-RU" dirty="0" err="1" smtClean="0"/>
              <a:t>Ig</a:t>
            </a:r>
            <a:r>
              <a:rPr lang="ru-RU" dirty="0" smtClean="0"/>
              <a:t> M и </a:t>
            </a:r>
            <a:r>
              <a:rPr lang="ru-RU" dirty="0" err="1" smtClean="0"/>
              <a:t>IgG</a:t>
            </a:r>
            <a:r>
              <a:rPr lang="ru-RU" dirty="0" smtClean="0"/>
              <a:t> к токсоплазмозу;</a:t>
            </a:r>
          </a:p>
          <a:p>
            <a:pPr lvl="1"/>
            <a:r>
              <a:rPr lang="ru-RU" dirty="0" err="1" smtClean="0"/>
              <a:t>Ig</a:t>
            </a:r>
            <a:r>
              <a:rPr lang="ru-RU" dirty="0" smtClean="0"/>
              <a:t> M и </a:t>
            </a:r>
            <a:r>
              <a:rPr lang="ru-RU" dirty="0" err="1" smtClean="0"/>
              <a:t>IgG</a:t>
            </a:r>
            <a:r>
              <a:rPr lang="ru-RU" dirty="0" smtClean="0"/>
              <a:t> к кори, краснухе, сальмонеллезу, дизентерии, клещевому энцефалиту и другим заболеваниям;</a:t>
            </a:r>
          </a:p>
          <a:p>
            <a:pPr lvl="1"/>
            <a:r>
              <a:rPr lang="ru-RU" dirty="0" err="1" smtClean="0"/>
              <a:t>IgG</a:t>
            </a:r>
            <a:r>
              <a:rPr lang="ru-RU" dirty="0" smtClean="0"/>
              <a:t> к паразитарным заболеваниям;</a:t>
            </a:r>
          </a:p>
          <a:p>
            <a:pPr lvl="1"/>
            <a:r>
              <a:rPr lang="ru-RU" dirty="0" err="1" smtClean="0"/>
              <a:t>Ig</a:t>
            </a:r>
            <a:r>
              <a:rPr lang="ru-RU" dirty="0" smtClean="0"/>
              <a:t> M и </a:t>
            </a:r>
            <a:r>
              <a:rPr lang="ru-RU" dirty="0" err="1" smtClean="0"/>
              <a:t>IgG</a:t>
            </a:r>
            <a:r>
              <a:rPr lang="ru-RU" dirty="0" smtClean="0"/>
              <a:t> к инфекциям, передающимся половым путем;</a:t>
            </a:r>
          </a:p>
          <a:p>
            <a:pPr lvl="1"/>
            <a:r>
              <a:rPr lang="ru-RU" dirty="0" err="1" smtClean="0"/>
              <a:t>IgG</a:t>
            </a:r>
            <a:r>
              <a:rPr lang="ru-RU" dirty="0" smtClean="0"/>
              <a:t> к </a:t>
            </a:r>
            <a:r>
              <a:rPr lang="ru-RU" dirty="0" err="1" smtClean="0"/>
              <a:t>хеликобактерной</a:t>
            </a:r>
            <a:r>
              <a:rPr lang="ru-RU" dirty="0" smtClean="0"/>
              <a:t> инфекции.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Показания к назначению и выявляемые заболевания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Общая оценка показателей иммунитета человека и маркёров некоторых аутоиммунных заболеваний.</a:t>
            </a:r>
          </a:p>
          <a:p>
            <a:r>
              <a:rPr lang="ru-RU" dirty="0" smtClean="0"/>
              <a:t>Выявление онкологических маркёров (фактора некроза опухоли, </a:t>
            </a:r>
            <a:r>
              <a:rPr lang="ru-RU" dirty="0" err="1" smtClean="0"/>
              <a:t>простатспецифического</a:t>
            </a:r>
            <a:r>
              <a:rPr lang="ru-RU" dirty="0" smtClean="0"/>
              <a:t> антигена, раково-эмбрионального антигена и других).</a:t>
            </a:r>
          </a:p>
          <a:p>
            <a:r>
              <a:rPr lang="ru-RU" dirty="0" smtClean="0"/>
              <a:t>Определение содержания гормонов в сыворотке крови (прогестерона, пролактина, тестостерона, </a:t>
            </a:r>
            <a:r>
              <a:rPr lang="ru-RU" dirty="0" err="1" smtClean="0"/>
              <a:t>тиреотропного</a:t>
            </a:r>
            <a:r>
              <a:rPr lang="ru-RU" dirty="0" smtClean="0"/>
              <a:t> гормона и других).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Показания к назначению и выявляемые заболевания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382000" cy="4995672"/>
          </a:xfrm>
        </p:spPr>
        <p:txBody>
          <a:bodyPr>
            <a:normAutofit fontScale="92500"/>
          </a:bodyPr>
          <a:lstStyle/>
          <a:p>
            <a:r>
              <a:rPr lang="ru-RU" sz="2400" dirty="0" smtClean="0"/>
              <a:t>Основной биоматериал для проведения ИФА — это сыворотка крови: в лаборатории у пациента берут образец крови из вены, из которого в дальнейшем удаляют форменные элементы, затрудняющие проведение анализа. В некоторых других случаях для анализа используется спинномозговая жидкость, околоплодные воды, мазки слизистых оболочек и т.д.</a:t>
            </a:r>
          </a:p>
          <a:p>
            <a:r>
              <a:rPr lang="ru-RU" sz="2400" dirty="0" smtClean="0"/>
              <a:t>Для того чтобы избежать искажений в результатах, рекомендуется сдавать кровь натощак, а за две недели до исследования (если целью является диагностика хронических, скрыто протекающих инфекционных заболеваний) необходимо отказаться от приема антибиотиков и противовирусных препаратов.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Анализируемый биоматериал и особенности его забора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 наличии необходимых реактивов и хорошей организации работы лаборатории результат анализа вы получите в течение 1–2 суток после забора крови. В некоторых случаях, при необходимости получения экстренного ответа, этот срок может быть сокращен до 2–3 часов.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Сроки готовности результатов ИФА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Результатом качественного ИФА будет однозначный вердикт: искомое вещество либо найдено, либо не найдено в образце. Если же речь о количественном анализе, то концентрация может выражаться числовым значением или определенным количеством знаков «+» (от одного до нескольких).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Расшифровка иммуноферментного анализа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i="1" dirty="0" err="1" smtClean="0"/>
              <a:t>IgM</a:t>
            </a:r>
            <a:r>
              <a:rPr lang="ru-RU" dirty="0" smtClean="0"/>
              <a:t> — наличие этого класса иммуноглобулинов говорит об остром инфекционном процессе в организме. Отсутствие </a:t>
            </a:r>
            <a:r>
              <a:rPr lang="ru-RU" dirty="0" err="1" smtClean="0"/>
              <a:t>IgM</a:t>
            </a:r>
            <a:r>
              <a:rPr lang="ru-RU" dirty="0" smtClean="0"/>
              <a:t> может говорить как об отсутствии конкретного возбудителя в организме, так и о переходе инфекции в хроническую стадию.</a:t>
            </a:r>
          </a:p>
          <a:p>
            <a:r>
              <a:rPr lang="ru-RU" i="1" dirty="0" err="1" smtClean="0"/>
              <a:t>IgA</a:t>
            </a:r>
            <a:r>
              <a:rPr lang="ru-RU" dirty="0" smtClean="0"/>
              <a:t> при отрицательном результате теста на </a:t>
            </a:r>
            <a:r>
              <a:rPr lang="ru-RU" dirty="0" err="1" smtClean="0"/>
              <a:t>IgM</a:t>
            </a:r>
            <a:r>
              <a:rPr lang="ru-RU" dirty="0" smtClean="0"/>
              <a:t> чаще всего свидетельствует о хронической или скрыто протекающей инфекции.</a:t>
            </a:r>
          </a:p>
          <a:p>
            <a:r>
              <a:rPr lang="ru-RU" i="1" dirty="0" err="1" smtClean="0"/>
              <a:t>IgM</a:t>
            </a:r>
            <a:r>
              <a:rPr lang="ru-RU" i="1" dirty="0" smtClean="0"/>
              <a:t> и </a:t>
            </a:r>
            <a:r>
              <a:rPr lang="ru-RU" i="1" dirty="0" err="1" smtClean="0"/>
              <a:t>IgA</a:t>
            </a:r>
            <a:r>
              <a:rPr lang="ru-RU" dirty="0" smtClean="0"/>
              <a:t> (</a:t>
            </a:r>
            <a:r>
              <a:rPr lang="ru-RU" i="1" dirty="0" smtClean="0"/>
              <a:t>совместное присутствие</a:t>
            </a:r>
            <a:r>
              <a:rPr lang="ru-RU" dirty="0" smtClean="0"/>
              <a:t>) — два положительных результата говорят о разгаре острой фазы заболевания.</a:t>
            </a:r>
          </a:p>
          <a:p>
            <a:r>
              <a:rPr lang="ru-RU" i="1" dirty="0" err="1" smtClean="0"/>
              <a:t>IgG</a:t>
            </a:r>
            <a:r>
              <a:rPr lang="ru-RU" dirty="0" smtClean="0"/>
              <a:t> говорит либо о </a:t>
            </a:r>
            <a:r>
              <a:rPr lang="ru-RU" dirty="0" err="1" smtClean="0"/>
              <a:t>хронизации</a:t>
            </a:r>
            <a:r>
              <a:rPr lang="ru-RU" dirty="0" smtClean="0"/>
              <a:t> заболевания либо о выздоровлении и выработке иммунитета к инфекционному агенту.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Анализируемые показатели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это метод лабораторной диагностики, основанный на реакции «антиген-антитело», который позволяет выявить вещества белковой природы (в том числе ферменты, вирусы, фрагменты бактерий и другие компоненты биологических жидкостей).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Иммуноферментный анализ (ИФА) </a:t>
            </a:r>
            <a:endParaRPr lang="ru-RU" dirty="0"/>
          </a:p>
        </p:txBody>
      </p:sp>
      <p:sp>
        <p:nvSpPr>
          <p:cNvPr id="1026" name="AutoShape 2" descr="Иммуноферментный анализ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Картинки по запросу иммуноферментный анализ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1" name="Picture 7" descr="C:\Users\User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4191000"/>
            <a:ext cx="3181350" cy="23435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В зависимости от содержания анализа в бланке могут быть представлены данные в виде таблицы с перечислением всех антител или антигенов с пометками об отрицательной или положительной реакции, либо будет указано количественное значение результата (отрицательный, слабоположительный, положительный или резко положительный). Последний вариант определяет, сколько антител содержится в анализируемом образце.</a:t>
            </a:r>
          </a:p>
          <a:p>
            <a:r>
              <a:rPr lang="ru-RU" dirty="0" smtClean="0"/>
              <a:t>Еще один количественный показатель — индекс </a:t>
            </a:r>
            <a:r>
              <a:rPr lang="ru-RU" dirty="0" err="1" smtClean="0"/>
              <a:t>авидности</a:t>
            </a:r>
            <a:r>
              <a:rPr lang="ru-RU" dirty="0" smtClean="0"/>
              <a:t> антител, выраженный в процентах. Он указывает, сколько времени прошло от начала инфекционного процесса (чем выше индекс — тем больше).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Возможные результаты ИФА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C:\Users\User\Desktop\ifa0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914400"/>
            <a:ext cx="5487324" cy="43212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676400" y="1600200"/>
            <a:ext cx="65532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7200" dirty="0" smtClean="0"/>
              <a:t>Спасибо за внимание</a:t>
            </a:r>
            <a:endParaRPr lang="ru-RU" sz="7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90600" y="914400"/>
            <a:ext cx="75438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Реакцию «антиген-антитело» можно воспроизвести в лабораторных условиях: использовать уже готовые антитела или антигены, чтобы определить, есть ли в исследуемом образце соответствующее им соединение.</a:t>
            </a:r>
          </a:p>
          <a:p>
            <a:r>
              <a:rPr lang="ru-RU" sz="2000" dirty="0" smtClean="0"/>
              <a:t>Для начала необходимо получить образец биологической жидкости — обычно, это сыворотка крови. Лаборатория использует пластиковые планшеты с лунками, в которых уже содержатся очищенные антигены предполагаемого возбудителя (или — антитела, в случае если задачей является поиск антигена). Образцы вносятся в лунки, где происходит — или не происходит — образование иммунных комплексов. Если «встреча» состоялась, особое красящее вещество вступает в ферментную реакцию с объединенной молекулой, что позволяет с помощью инструментальной оценки оптической плотности сделать выводе о результатах анализа.</a:t>
            </a:r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381001"/>
            <a:ext cx="8077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ИФА бывает качественным и количественным. В первом случае подразумевается однозначный ответ: искомое вещество или найдено, или не найдено в образце. В случае с количественным анализом более сложная цепь реакций дает возможность оценить концентрацию антител в крови человека, что в сравнении с результатами предыдущих тестов даст ответ на вопрос о том, как развивается инфекционный процесс.</a:t>
            </a:r>
            <a:endParaRPr lang="ru-RU" sz="2400" dirty="0"/>
          </a:p>
        </p:txBody>
      </p:sp>
      <p:sp>
        <p:nvSpPr>
          <p:cNvPr id="30722" name="AutoShape 2" descr="Картинки по запросу иммуноферментный анализ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23" name="Picture 3" descr="C:\Users\User\Desktop\1-4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3886200"/>
            <a:ext cx="6544956" cy="2238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800" y="304801"/>
            <a:ext cx="7848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Наиболее часто на практике используются три варианта твердофазного </a:t>
            </a:r>
            <a:r>
              <a:rPr lang="ru-RU" sz="2400" dirty="0" err="1" smtClean="0"/>
              <a:t>иммуноанализа</a:t>
            </a:r>
            <a:r>
              <a:rPr lang="ru-RU" sz="2400" dirty="0" smtClean="0"/>
              <a:t> — непрямой </a:t>
            </a:r>
            <a:r>
              <a:rPr lang="ru-RU" sz="2400" dirty="0" err="1" smtClean="0"/>
              <a:t>иммуноанализ</a:t>
            </a:r>
            <a:r>
              <a:rPr lang="ru-RU" sz="2400" dirty="0" smtClean="0"/>
              <a:t>, прямой </a:t>
            </a:r>
            <a:r>
              <a:rPr lang="ru-RU" sz="2400" dirty="0" err="1" smtClean="0"/>
              <a:t>иммуноанализ</a:t>
            </a:r>
            <a:r>
              <a:rPr lang="ru-RU" sz="2400" dirty="0" smtClean="0"/>
              <a:t> и </a:t>
            </a:r>
            <a:r>
              <a:rPr lang="ru-RU" sz="2400" dirty="0" err="1" smtClean="0"/>
              <a:t>иммуноанализ</a:t>
            </a:r>
            <a:r>
              <a:rPr lang="ru-RU" sz="2400" dirty="0" smtClean="0"/>
              <a:t> </a:t>
            </a:r>
            <a:r>
              <a:rPr lang="ru-RU" sz="2400" dirty="0" err="1" smtClean="0"/>
              <a:t>сэндвич-типа</a:t>
            </a:r>
            <a:r>
              <a:rPr lang="ru-RU" sz="2400" dirty="0" smtClean="0"/>
              <a:t>. Различия между этими типами </a:t>
            </a:r>
            <a:r>
              <a:rPr lang="ru-RU" sz="2400" dirty="0" err="1" smtClean="0"/>
              <a:t>иммуноанализа</a:t>
            </a:r>
            <a:r>
              <a:rPr lang="ru-RU" sz="2400" dirty="0" smtClean="0"/>
              <a:t> заключаются в следующем. В непрямом варианте </a:t>
            </a:r>
            <a:r>
              <a:rPr lang="ru-RU" sz="2400" dirty="0" err="1" smtClean="0"/>
              <a:t>иммуноанализа</a:t>
            </a:r>
            <a:r>
              <a:rPr lang="ru-RU" sz="2400" dirty="0" smtClean="0"/>
              <a:t> на первой стадии на поверхность лунок полистирольного планшета сорбируется антиген. После удаления </a:t>
            </a:r>
            <a:r>
              <a:rPr lang="ru-RU" sz="2400" dirty="0" err="1" smtClean="0"/>
              <a:t>несвязавшихся</a:t>
            </a:r>
            <a:r>
              <a:rPr lang="ru-RU" sz="2400" dirty="0" smtClean="0"/>
              <a:t> молекул антигена добавляется образец, содержащий специфичные к данному антигену антитела. Образовавшиеся комплексы антиген-антитело детектируются с помощью </a:t>
            </a:r>
            <a:r>
              <a:rPr lang="ru-RU" sz="2400" dirty="0" err="1" smtClean="0"/>
              <a:t>анти-видовых</a:t>
            </a:r>
            <a:r>
              <a:rPr lang="ru-RU" sz="2400" dirty="0" smtClean="0"/>
              <a:t> антител, конъюгированных с какой-либо меткой (Рис. 1А).</a:t>
            </a: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381000"/>
            <a:ext cx="8305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 прямом варианте </a:t>
            </a:r>
            <a:r>
              <a:rPr lang="ru-RU" sz="2400" dirty="0" err="1" smtClean="0"/>
              <a:t>иммунанализа</a:t>
            </a:r>
            <a:r>
              <a:rPr lang="ru-RU" sz="2400" dirty="0" smtClean="0"/>
              <a:t> </a:t>
            </a:r>
            <a:r>
              <a:rPr lang="ru-RU" sz="2400" dirty="0" err="1" smtClean="0"/>
              <a:t>детекция</a:t>
            </a:r>
            <a:r>
              <a:rPr lang="ru-RU" sz="2400" dirty="0" smtClean="0"/>
              <a:t> </a:t>
            </a:r>
            <a:r>
              <a:rPr lang="ru-RU" sz="2400" dirty="0" err="1" smtClean="0"/>
              <a:t>сорбированного</a:t>
            </a:r>
            <a:r>
              <a:rPr lang="ru-RU" sz="2400" dirty="0" smtClean="0"/>
              <a:t> антигена осуществляется непосредственно с помощью специфичных антител, конъюгированных с меткой (Рис. 1Б). В </a:t>
            </a:r>
            <a:r>
              <a:rPr lang="ru-RU" sz="2400" dirty="0" err="1" smtClean="0"/>
              <a:t>иммуноанализе</a:t>
            </a:r>
            <a:r>
              <a:rPr lang="ru-RU" sz="2400" dirty="0" smtClean="0"/>
              <a:t> </a:t>
            </a:r>
            <a:r>
              <a:rPr lang="ru-RU" sz="2400" dirty="0" err="1" smtClean="0"/>
              <a:t>сэндвич-типа</a:t>
            </a:r>
            <a:r>
              <a:rPr lang="ru-RU" sz="2400" dirty="0" smtClean="0"/>
              <a:t> на первой стадии на поверхность планшета сорбируется не антиген, а антитела, специфичные к исследуемому антигену (антитела подложки). После удаления не связавшихся молекул антител добавляется образец, содержащий антиген. Для </a:t>
            </a:r>
            <a:r>
              <a:rPr lang="ru-RU" sz="2400" dirty="0" err="1" smtClean="0"/>
              <a:t>детекции</a:t>
            </a:r>
            <a:r>
              <a:rPr lang="ru-RU" sz="2400" dirty="0" smtClean="0"/>
              <a:t> образовавшегося комплекса антитела </a:t>
            </a:r>
            <a:r>
              <a:rPr lang="ru-RU" sz="2400" dirty="0" err="1" smtClean="0"/>
              <a:t>подложки-антиген</a:t>
            </a:r>
            <a:r>
              <a:rPr lang="ru-RU" sz="2400" dirty="0" smtClean="0"/>
              <a:t> добавляются вторые антитела, специфичные к другому, пространственно удаленному, </a:t>
            </a:r>
            <a:r>
              <a:rPr lang="ru-RU" sz="2400" dirty="0" err="1" smtClean="0"/>
              <a:t>эпитопу</a:t>
            </a:r>
            <a:r>
              <a:rPr lang="ru-RU" sz="2400" dirty="0" smtClean="0"/>
              <a:t> антигена, конъюгированные с какой-либо меткой (Рис. 1В</a:t>
            </a:r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 descr="http://www.bialexa.ru/images/methodology/elisa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7651" name="Picture 3" descr="C:\Users\User\Desktop\elis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24927"/>
            <a:ext cx="9081907" cy="16280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1" name="Picture 3" descr="C:\Users\User\Desktop\24d715f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066800"/>
            <a:ext cx="7370104" cy="3876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C:\Users\User\Desktop\if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685800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</TotalTime>
  <Words>1032</Words>
  <Application>Microsoft Office PowerPoint</Application>
  <PresentationFormat>Экран (4:3)</PresentationFormat>
  <Paragraphs>49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Lucida Sans Unicode</vt:lpstr>
      <vt:lpstr>Verdana</vt:lpstr>
      <vt:lpstr>Wingdings 2</vt:lpstr>
      <vt:lpstr>Wingdings 3</vt:lpstr>
      <vt:lpstr>Открытая</vt:lpstr>
      <vt:lpstr>Интерпретация результатов ИФА</vt:lpstr>
      <vt:lpstr>Иммуноферментный анализ (ИФА)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Преимущества метода </vt:lpstr>
      <vt:lpstr>Недостатки метода </vt:lpstr>
      <vt:lpstr>Презентация PowerPoint</vt:lpstr>
      <vt:lpstr>Показания к назначению и выявляемые заболевания </vt:lpstr>
      <vt:lpstr>Показания к назначению и выявляемые заболевания </vt:lpstr>
      <vt:lpstr>Анализируемый биоматериал и особенности его забора </vt:lpstr>
      <vt:lpstr>Сроки готовности результатов ИФА </vt:lpstr>
      <vt:lpstr>Расшифровка иммуноферментного анализа </vt:lpstr>
      <vt:lpstr>Анализируемые показатели </vt:lpstr>
      <vt:lpstr>Возможные результаты ИФА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Иммуноферментный анализ</dc:title>
  <dc:creator>User</dc:creator>
  <cp:lastModifiedBy>Kseniya</cp:lastModifiedBy>
  <cp:revision>11</cp:revision>
  <dcterms:created xsi:type="dcterms:W3CDTF">2017-04-03T00:29:43Z</dcterms:created>
  <dcterms:modified xsi:type="dcterms:W3CDTF">2021-04-14T15:49:56Z</dcterms:modified>
</cp:coreProperties>
</file>