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1" r:id="rId4"/>
    <p:sldId id="259" r:id="rId5"/>
    <p:sldId id="260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B0F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Повелительное наклонение глагола (Императив)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Интерактивное занятие для студентов 2 курса лечебного, стоматологического и фармацевтического факультетов</a:t>
            </a: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ЗНАЧЕНИЕ ИМПЕРАТИВА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6106"/>
                <a:gridCol w="5043494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Повелительное наклонение глагола /императив/ выражает </a:t>
                      </a:r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 dirty="0" smtClean="0"/>
                    </a:p>
                    <a:p>
                      <a:r>
                        <a:rPr lang="ru-RU" sz="2400" dirty="0" smtClean="0"/>
                        <a:t>ПРОСЬБУ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ru-RU" sz="24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Купи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мне, пожалуйста, газету”;  “</a:t>
                      </a:r>
                      <a:r>
                        <a:rPr lang="ru-RU" sz="24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Принеси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мел”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 dirty="0" smtClean="0"/>
                    </a:p>
                    <a:p>
                      <a:r>
                        <a:rPr lang="ru-RU" sz="2400" dirty="0" smtClean="0"/>
                        <a:t>СОВЕТ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“Обязательно </a:t>
                      </a:r>
                      <a:r>
                        <a:rPr lang="ru-RU" sz="24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посмотри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этот фильм”; </a:t>
                      </a:r>
                      <a:r>
                        <a:rPr lang="ru-RU" sz="24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Ешьте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как можно больше фруктов и овощей”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 dirty="0" smtClean="0"/>
                    </a:p>
                    <a:p>
                      <a:r>
                        <a:rPr lang="ru-RU" sz="2400" dirty="0" smtClean="0"/>
                        <a:t>ТРЕБОВАНИЕ, ПРИКАЗ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ru-RU" sz="24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Перестаньте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разговаривать!”;  “</a:t>
                      </a:r>
                      <a:r>
                        <a:rPr lang="ru-RU" sz="24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Отработайте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пропущенные занятия к концу месяца”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Императив может иметь форму  </a:t>
            </a:r>
            <a:br>
              <a:rPr lang="ru-RU" dirty="0" smtClean="0"/>
            </a:br>
            <a:r>
              <a:rPr lang="ru-RU" dirty="0" smtClean="0"/>
              <a:t>НСВ и СВ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71472" y="2928934"/>
            <a:ext cx="4040188" cy="639762"/>
          </a:xfrm>
        </p:spPr>
        <p:txBody>
          <a:bodyPr>
            <a:noAutofit/>
          </a:bodyPr>
          <a:lstStyle/>
          <a:p>
            <a:r>
              <a:rPr lang="ru-RU" sz="2000" dirty="0" smtClean="0"/>
              <a:t>Императив НСВ употребляется главным образом для передачи повторяющегося действия:</a:t>
            </a:r>
          </a:p>
          <a:p>
            <a:endParaRPr lang="ru-RU" sz="20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500034" y="3929066"/>
            <a:ext cx="4040188" cy="2593990"/>
          </a:xfrm>
        </p:spPr>
        <p:txBody>
          <a:bodyPr>
            <a:normAutofit/>
          </a:bodyPr>
          <a:lstStyle/>
          <a:p>
            <a:r>
              <a:rPr lang="ru-RU" dirty="0" smtClean="0"/>
              <a:t>  </a:t>
            </a:r>
            <a:r>
              <a:rPr lang="ru-RU" i="1" dirty="0" smtClean="0"/>
              <a:t>Мойте</a:t>
            </a:r>
            <a:r>
              <a:rPr lang="ru-RU" dirty="0" smtClean="0"/>
              <a:t>  пробирки каждый день.</a:t>
            </a:r>
          </a:p>
          <a:p>
            <a:r>
              <a:rPr lang="ru-RU" dirty="0" smtClean="0"/>
              <a:t>  Регулярно </a:t>
            </a:r>
            <a:r>
              <a:rPr lang="ru-RU" i="1" dirty="0" smtClean="0"/>
              <a:t>проветривайте</a:t>
            </a:r>
            <a:r>
              <a:rPr lang="ru-RU" dirty="0" smtClean="0"/>
              <a:t>  рабочее помещение. 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643438" y="2500306"/>
            <a:ext cx="4041775" cy="639762"/>
          </a:xfrm>
        </p:spPr>
        <p:txBody>
          <a:bodyPr>
            <a:noAutofit/>
          </a:bodyPr>
          <a:lstStyle/>
          <a:p>
            <a:r>
              <a:rPr lang="ru-RU" sz="2000" dirty="0" smtClean="0"/>
              <a:t>Императив СВ употребляется при передаче </a:t>
            </a:r>
            <a:r>
              <a:rPr lang="ru-RU" sz="2000" i="1" dirty="0" smtClean="0"/>
              <a:t>единичного </a:t>
            </a:r>
            <a:r>
              <a:rPr lang="ru-RU" sz="2000" dirty="0" smtClean="0"/>
              <a:t>или </a:t>
            </a:r>
            <a:r>
              <a:rPr lang="ru-RU" sz="2000" i="1" dirty="0" smtClean="0"/>
              <a:t>единообразного </a:t>
            </a:r>
            <a:r>
              <a:rPr lang="ru-RU" sz="2000" dirty="0" smtClean="0"/>
              <a:t>действия:</a:t>
            </a:r>
            <a:endParaRPr lang="ru-RU" sz="2000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714876" y="4000504"/>
            <a:ext cx="4041775" cy="2379676"/>
          </a:xfrm>
        </p:spPr>
        <p:txBody>
          <a:bodyPr/>
          <a:lstStyle/>
          <a:p>
            <a:r>
              <a:rPr lang="ru-RU" i="1" dirty="0" smtClean="0"/>
              <a:t>Откройте </a:t>
            </a:r>
            <a:r>
              <a:rPr lang="ru-RU" dirty="0" smtClean="0"/>
              <a:t>окно!</a:t>
            </a:r>
          </a:p>
          <a:p>
            <a:r>
              <a:rPr lang="ru-RU" i="1" dirty="0" smtClean="0"/>
              <a:t>Прочитайте</a:t>
            </a:r>
            <a:r>
              <a:rPr lang="ru-RU" dirty="0" smtClean="0"/>
              <a:t> стихотворение.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ОБРАЗОВАНИЕ ИМПЕРАТИВА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/>
              <a:t>Основа личной формы глагола </a:t>
            </a:r>
          </a:p>
          <a:p>
            <a:pPr algn="ctr">
              <a:buNone/>
            </a:pPr>
            <a:r>
              <a:rPr lang="ru-RU" b="1" dirty="0" smtClean="0"/>
              <a:t>заканчивается на -а, -у:</a:t>
            </a:r>
          </a:p>
          <a:p>
            <a:pPr algn="ctr">
              <a:buNone/>
            </a:pPr>
            <a:endParaRPr lang="ru-RU" b="1" dirty="0" smtClean="0"/>
          </a:p>
          <a:p>
            <a:pPr algn="just">
              <a:buNone/>
            </a:pPr>
            <a:r>
              <a:rPr lang="ru-RU" b="1" dirty="0" err="1" smtClean="0"/>
              <a:t>ЧитА-ть</a:t>
            </a:r>
            <a:r>
              <a:rPr lang="ru-RU" b="1" dirty="0" smtClean="0"/>
              <a:t>					      </a:t>
            </a:r>
            <a:r>
              <a:rPr lang="ru-RU" b="1" dirty="0" err="1" smtClean="0"/>
              <a:t>ЧитаЙ</a:t>
            </a:r>
            <a:endParaRPr lang="ru-RU" b="1" dirty="0" smtClean="0"/>
          </a:p>
          <a:p>
            <a:pPr algn="just">
              <a:buNone/>
            </a:pPr>
            <a:r>
              <a:rPr lang="ru-RU" b="1" dirty="0" err="1" smtClean="0"/>
              <a:t>ПожелА-ть</a:t>
            </a:r>
            <a:r>
              <a:rPr lang="ru-RU" b="1" dirty="0" smtClean="0"/>
              <a:t>	       </a:t>
            </a:r>
            <a:r>
              <a:rPr lang="ru-RU" sz="4800" b="1" dirty="0" smtClean="0"/>
              <a:t>Й (ТЕ) 	    </a:t>
            </a:r>
            <a:r>
              <a:rPr lang="ru-RU" b="1" dirty="0" err="1" smtClean="0"/>
              <a:t>ПожелаЙ</a:t>
            </a:r>
            <a:endParaRPr lang="ru-RU" b="1" dirty="0" smtClean="0"/>
          </a:p>
          <a:p>
            <a:pPr algn="just">
              <a:buNone/>
            </a:pPr>
            <a:r>
              <a:rPr lang="ru-RU" b="1" dirty="0" err="1" smtClean="0"/>
              <a:t>Рисова-ть</a:t>
            </a:r>
            <a:r>
              <a:rPr lang="ru-RU" b="1" dirty="0" smtClean="0"/>
              <a:t>					      </a:t>
            </a:r>
            <a:r>
              <a:rPr lang="ru-RU" b="1" dirty="0" err="1" smtClean="0"/>
              <a:t>РисуЙ</a:t>
            </a:r>
            <a:r>
              <a:rPr lang="ru-RU" b="1" dirty="0" smtClean="0"/>
              <a:t>*</a:t>
            </a:r>
          </a:p>
          <a:p>
            <a:pPr algn="just">
              <a:buNone/>
            </a:pPr>
            <a:r>
              <a:rPr lang="ru-RU" sz="2800" b="1" dirty="0" smtClean="0"/>
              <a:t>* </a:t>
            </a:r>
            <a:r>
              <a:rPr lang="ru-RU" sz="2800" i="1" dirty="0" smtClean="0"/>
              <a:t>Императив образуется от основы настоящего/ будущего  времени глагола </a:t>
            </a:r>
            <a:endParaRPr lang="ru-RU" sz="2800" i="1" dirty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2071670" y="3071810"/>
            <a:ext cx="857256" cy="207170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люс 4"/>
          <p:cNvSpPr/>
          <p:nvPr/>
        </p:nvSpPr>
        <p:spPr>
          <a:xfrm>
            <a:off x="2928926" y="3643314"/>
            <a:ext cx="914400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 5"/>
          <p:cNvSpPr/>
          <p:nvPr/>
        </p:nvSpPr>
        <p:spPr>
          <a:xfrm>
            <a:off x="5357818" y="3643314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ОБРАЗОВАНИЕ ИМПЕРАТИВА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/>
              <a:t>Основа глагола оканчивается на согласный, ударение часто падает на окончание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err="1" smtClean="0"/>
              <a:t>Говор-ить</a:t>
            </a:r>
            <a:r>
              <a:rPr lang="ru-RU" dirty="0" smtClean="0"/>
              <a:t>						</a:t>
            </a:r>
            <a:r>
              <a:rPr lang="ru-RU" dirty="0" err="1" smtClean="0"/>
              <a:t>ГоворИ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Куп-ить</a:t>
            </a:r>
            <a:r>
              <a:rPr lang="ru-RU" dirty="0" smtClean="0"/>
              <a:t>		        				</a:t>
            </a:r>
            <a:r>
              <a:rPr lang="ru-RU" dirty="0" err="1" smtClean="0"/>
              <a:t>КупИ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Смотр-еть</a:t>
            </a:r>
            <a:r>
              <a:rPr lang="ru-RU" dirty="0" smtClean="0"/>
              <a:t>		      </a:t>
            </a:r>
            <a:r>
              <a:rPr lang="ru-RU" b="1" dirty="0" smtClean="0"/>
              <a:t> И(ТЕ) </a:t>
            </a:r>
            <a:r>
              <a:rPr lang="ru-RU" dirty="0" smtClean="0"/>
              <a:t>			</a:t>
            </a:r>
            <a:r>
              <a:rPr lang="ru-RU" dirty="0" err="1" smtClean="0"/>
              <a:t>СмотрИ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Крикн-уть</a:t>
            </a:r>
            <a:r>
              <a:rPr lang="ru-RU" dirty="0" smtClean="0"/>
              <a:t>						</a:t>
            </a:r>
            <a:r>
              <a:rPr lang="ru-RU" dirty="0" err="1" smtClean="0"/>
              <a:t>КрикнИ</a:t>
            </a:r>
            <a:r>
              <a:rPr lang="ru-RU" dirty="0" smtClean="0"/>
              <a:t>*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* </a:t>
            </a:r>
            <a:r>
              <a:rPr lang="ru-RU" i="1" dirty="0" smtClean="0"/>
              <a:t>Императив образуется от основы настоящего/ будущего  времени глагола </a:t>
            </a:r>
            <a:endParaRPr lang="ru-RU" dirty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2285984" y="2714620"/>
            <a:ext cx="357190" cy="221457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люс 4"/>
          <p:cNvSpPr/>
          <p:nvPr/>
        </p:nvSpPr>
        <p:spPr>
          <a:xfrm>
            <a:off x="2786050" y="3643314"/>
            <a:ext cx="914400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 5"/>
          <p:cNvSpPr/>
          <p:nvPr/>
        </p:nvSpPr>
        <p:spPr>
          <a:xfrm>
            <a:off x="5000628" y="3571876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ОБРАЗОВАНИЕ ИМПЕРАТИВА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dirty="0" smtClean="0"/>
              <a:t>Основа глагола оканчивается на согласный, ударение падает на окончание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err="1" smtClean="0"/>
              <a:t>Отста-ть</a:t>
            </a:r>
            <a:r>
              <a:rPr lang="ru-RU" dirty="0" smtClean="0"/>
              <a:t>				       </a:t>
            </a:r>
            <a:r>
              <a:rPr lang="ru-RU" dirty="0" err="1" smtClean="0"/>
              <a:t>ОтстанЬ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			  </a:t>
            </a:r>
            <a:r>
              <a:rPr lang="ru-RU" b="1" dirty="0" smtClean="0"/>
              <a:t>Ь (ТЕ) 		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Наде-ть</a:t>
            </a:r>
            <a:r>
              <a:rPr lang="ru-RU" dirty="0" smtClean="0"/>
              <a:t>				        </a:t>
            </a:r>
            <a:r>
              <a:rPr lang="ru-RU" dirty="0" err="1" smtClean="0"/>
              <a:t>НаденЬ</a:t>
            </a:r>
            <a:r>
              <a:rPr lang="ru-RU" dirty="0" smtClean="0"/>
              <a:t>*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i="1" dirty="0" smtClean="0"/>
              <a:t>* Императив образуется от основы настоящего/ будущего времени</a:t>
            </a:r>
          </a:p>
        </p:txBody>
      </p:sp>
      <p:sp>
        <p:nvSpPr>
          <p:cNvPr id="5" name="Плюс 4"/>
          <p:cNvSpPr/>
          <p:nvPr/>
        </p:nvSpPr>
        <p:spPr>
          <a:xfrm>
            <a:off x="2357422" y="3214686"/>
            <a:ext cx="914400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 5"/>
          <p:cNvSpPr/>
          <p:nvPr/>
        </p:nvSpPr>
        <p:spPr>
          <a:xfrm>
            <a:off x="4572000" y="3286124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Правая фигурная скобка 6"/>
          <p:cNvSpPr/>
          <p:nvPr/>
        </p:nvSpPr>
        <p:spPr>
          <a:xfrm>
            <a:off x="2143108" y="3071810"/>
            <a:ext cx="45719" cy="150019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ОБРАЗОВАНИЕ ИМПЕРАТИВА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Возвратные глаголы</a:t>
            </a:r>
          </a:p>
          <a:p>
            <a:pPr algn="just">
              <a:buNone/>
            </a:pPr>
            <a:r>
              <a:rPr lang="ru-RU" dirty="0" smtClean="0"/>
              <a:t>Учиться		</a:t>
            </a:r>
            <a:r>
              <a:rPr lang="ru-RU" dirty="0" err="1" smtClean="0"/>
              <a:t>гласный+СЬ</a:t>
            </a:r>
            <a:r>
              <a:rPr lang="ru-RU" dirty="0" smtClean="0"/>
              <a:t>	     Учись</a:t>
            </a:r>
          </a:p>
          <a:p>
            <a:pPr algn="just">
              <a:buNone/>
            </a:pPr>
            <a:r>
              <a:rPr lang="ru-RU" dirty="0" smtClean="0"/>
              <a:t>Надеяться					     Надейся</a:t>
            </a:r>
          </a:p>
          <a:p>
            <a:pPr algn="just">
              <a:buNone/>
            </a:pPr>
            <a:r>
              <a:rPr lang="ru-RU" dirty="0" smtClean="0"/>
              <a:t>Оставаться	</a:t>
            </a:r>
            <a:r>
              <a:rPr lang="ru-RU" dirty="0" err="1" smtClean="0"/>
              <a:t>согласный+СЯ</a:t>
            </a:r>
            <a:r>
              <a:rPr lang="ru-RU" dirty="0" smtClean="0"/>
              <a:t>	     Оставайся*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* Императив образуется </a:t>
            </a:r>
            <a:endParaRPr lang="ru-RU" dirty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2357422" y="2285992"/>
            <a:ext cx="285752" cy="157163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Нашивка 5"/>
          <p:cNvSpPr/>
          <p:nvPr/>
        </p:nvSpPr>
        <p:spPr>
          <a:xfrm>
            <a:off x="2571736" y="2357430"/>
            <a:ext cx="484632" cy="4846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Нашивка 6"/>
          <p:cNvSpPr/>
          <p:nvPr/>
        </p:nvSpPr>
        <p:spPr>
          <a:xfrm>
            <a:off x="2857488" y="2857496"/>
            <a:ext cx="484632" cy="4846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Нашивка 7"/>
          <p:cNvSpPr/>
          <p:nvPr/>
        </p:nvSpPr>
        <p:spPr>
          <a:xfrm>
            <a:off x="2571736" y="3357562"/>
            <a:ext cx="484632" cy="4846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ОБРАЗОВАНИЕ ИМПЕРАТИВА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ЗАПОМНИТЕ!</a:t>
            </a:r>
          </a:p>
          <a:p>
            <a:r>
              <a:rPr lang="ru-RU" dirty="0" smtClean="0"/>
              <a:t>1. Запомните образование форм императива от глагола  </a:t>
            </a:r>
            <a:r>
              <a:rPr lang="ru-RU" i="1" dirty="0" smtClean="0"/>
              <a:t>ЛЕЧЬ - ЛЯГ - ЛЯГТЕ.</a:t>
            </a:r>
            <a:endParaRPr lang="ru-RU" dirty="0" smtClean="0"/>
          </a:p>
          <a:p>
            <a:r>
              <a:rPr lang="ru-RU" dirty="0" smtClean="0"/>
              <a:t>2. Односложные глаголы  </a:t>
            </a:r>
            <a:r>
              <a:rPr lang="ru-RU" i="1" dirty="0" smtClean="0"/>
              <a:t>ПИТЬ, ЛИТЬ, ШИТЬ, БИТЬ  </a:t>
            </a:r>
            <a:r>
              <a:rPr lang="ru-RU" dirty="0" smtClean="0"/>
              <a:t>образуют форму императива с беглым - </a:t>
            </a:r>
            <a:r>
              <a:rPr lang="ru-RU" b="1" dirty="0" smtClean="0"/>
              <a:t>Е</a:t>
            </a:r>
            <a:r>
              <a:rPr lang="ru-RU" dirty="0" smtClean="0"/>
              <a:t> : Пить - пью - пей – пейте; Лить - лью - лей – лейте; Шить - шью - шей – шейте; Бить - бью - бей -  бейте</a:t>
            </a:r>
          </a:p>
          <a:p>
            <a:pPr algn="just">
              <a:buNone/>
            </a:pPr>
            <a:endParaRPr lang="ru-RU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</TotalTime>
  <Words>227</Words>
  <PresentationFormat>Экран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Повелительное наклонение глагола (Императив)</vt:lpstr>
      <vt:lpstr>ЗНАЧЕНИЕ ИМПЕРАТИВА</vt:lpstr>
      <vt:lpstr>Императив может иметь форму   НСВ и СВ</vt:lpstr>
      <vt:lpstr>ОБРАЗОВАНИЕ ИМПЕРАТИВА</vt:lpstr>
      <vt:lpstr>ОБРАЗОВАНИЕ ИМПЕРАТИВА</vt:lpstr>
      <vt:lpstr>ОБРАЗОВАНИЕ ИМПЕРАТИВА</vt:lpstr>
      <vt:lpstr>ОБРАЗОВАНИЕ ИМПЕРАТИВА</vt:lpstr>
      <vt:lpstr>ОБРАЗОВАНИЕ ИМПЕРАТИВА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Повелительное наклонение глагола (Императив)</dc:title>
  <dc:creator>Hugo</dc:creator>
  <cp:lastModifiedBy>Jula</cp:lastModifiedBy>
  <cp:revision>14</cp:revision>
  <dcterms:created xsi:type="dcterms:W3CDTF">2015-06-26T06:42:31Z</dcterms:created>
  <dcterms:modified xsi:type="dcterms:W3CDTF">2015-06-26T09:31:26Z</dcterms:modified>
</cp:coreProperties>
</file>