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 Sans Medium" panose="020B0604020202020204" charset="-52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-186" y="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5EC87-3D8A-4772-88C2-7779313BABA3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A4702-78BF-4362-AD3A-3E8174751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73781"/>
            <a:ext cx="6780609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Гипероксия: патофизиология, клиника, профилактика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49058"/>
            <a:ext cx="67806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Лекция для студентов ФГБОУ ВО ВолГГМУ Минздрава России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467112"/>
            <a:ext cx="67806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Лектор: </a:t>
            </a:r>
            <a:r>
              <a:rPr lang="en-US" sz="17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кандидат медицинских наук, доцент кафедры патофизиологии, клинической патофизиологии 
</a:t>
            </a:r>
            <a:r>
              <a:rPr lang="en-US" sz="1750" b="1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Данил Сергеевич Липов 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7944" y="564356"/>
            <a:ext cx="9350931" cy="623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Профилактика и лечение гипероксии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697944" y="1586151"/>
            <a:ext cx="149543" cy="1827014"/>
          </a:xfrm>
          <a:prstGeom prst="roundRect">
            <a:avLst>
              <a:gd name="adj" fmla="val 56010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46572" y="1586151"/>
            <a:ext cx="395585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Рациональная оксигенотерапия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1146572" y="2017276"/>
            <a:ext cx="11914227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Используйте минимально достаточную FiO₂ с пошаговым снижением на 5-10% каждые 20-30 минут. Поддерживайте целевую SpO₂ 94-98% для взрослых и 88-92% при ХОБЛ (риск гиперкапнии повышается на 30-40%).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1146572" y="2774990"/>
            <a:ext cx="11914227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Для недоношенных новорожденных целевая SpO₂ 90-95% с колебаниями не более ±2%. Обязательный непрерывный мониторинг: пульсоксиметрия и капнография с записью тренда каждые 2-4 часа.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997029" y="3612475"/>
            <a:ext cx="149543" cy="1827014"/>
          </a:xfrm>
          <a:prstGeom prst="roundRect">
            <a:avLst>
              <a:gd name="adj" fmla="val 56010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445657" y="3612475"/>
            <a:ext cx="4469725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Мониторинг газового состава крови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1445657" y="4043601"/>
            <a:ext cx="11615142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Анализ газов артериальной крови каждые 3-4 часа в остром периоде, затем каждые 6-8 часов. Поддерживайте PaO₂ 80-100 мм рт.ст., pH 7,35-7,45, PaCO₂ 35-45 мм рт.ст.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445657" y="4801314"/>
            <a:ext cx="11615142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Используйте транскутанные датчики PO₂ с калибровкой каждые 4 часа. При PaO₂ &gt;120 мм рт.ст. немедленно снижайте FiO₂ на 15-20%, контроль через 15 минут.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1296114" y="5638800"/>
            <a:ext cx="149543" cy="1827014"/>
          </a:xfrm>
          <a:prstGeom prst="roundRect">
            <a:avLst>
              <a:gd name="adj" fmla="val 56010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744742" y="5638800"/>
            <a:ext cx="3525917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Оптимизация режимов ИВЛ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1744742" y="6069925"/>
            <a:ext cx="11316057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Титруйте PEEP (4-8 см H₂O) и FiO₂ (шаг 0,1) по ARDSnet протоколу. Применяйте протективную вентиляцию: дыхательный объем 6-8 мл/кг ИМТ, давление плато &lt;30 см H₂O, driving pressure &lt;15 см H₂O.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1744742" y="6827639"/>
            <a:ext cx="11316057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При рефрактерной гипоксемии (P/F &lt;150) рассмотрите альтернативные методы: APRV с I:E=4:1, HFOV с амплитудой 90%, или VV-ECMO с потоком 3-5 л/мин и FiO₂ мембраны 0,6-0,8.</a:t>
            </a:r>
            <a:endParaRPr lang="en-US" sz="155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2353" y="728901"/>
            <a:ext cx="11273195" cy="653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Заключение и практические рекомендации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32353" y="1696641"/>
            <a:ext cx="470773" cy="470773"/>
          </a:xfrm>
          <a:prstGeom prst="roundRect">
            <a:avLst>
              <a:gd name="adj" fmla="val 18669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10816" y="1735872"/>
            <a:ext cx="313849" cy="3923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450" dirty="0"/>
          </a:p>
        </p:txBody>
      </p:sp>
      <p:sp>
        <p:nvSpPr>
          <p:cNvPr id="5" name="Text 3"/>
          <p:cNvSpPr/>
          <p:nvPr/>
        </p:nvSpPr>
        <p:spPr>
          <a:xfrm>
            <a:off x="1412319" y="1768554"/>
            <a:ext cx="5353526" cy="653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Гипероксия - потенциально опасное ятрогенное состояние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1412319" y="2547938"/>
            <a:ext cx="5353526" cy="1674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Кислород – лекарственное средство с дозозависимыми эффектами. При PaO₂ &gt;100 мм рт.ст. риск оксидативного повреждения возрастает на 30-45%. Документируйте показания к оксигенотерапии в истории болезни.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7027307" y="1696641"/>
            <a:ext cx="470773" cy="470773"/>
          </a:xfrm>
          <a:prstGeom prst="roundRect">
            <a:avLst>
              <a:gd name="adj" fmla="val 18669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105769" y="1735872"/>
            <a:ext cx="313849" cy="3923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450" dirty="0"/>
          </a:p>
        </p:txBody>
      </p:sp>
      <p:sp>
        <p:nvSpPr>
          <p:cNvPr id="9" name="Text 7"/>
          <p:cNvSpPr/>
          <p:nvPr/>
        </p:nvSpPr>
        <p:spPr>
          <a:xfrm>
            <a:off x="7707273" y="1768554"/>
            <a:ext cx="5353526" cy="653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Принцип минимальной достаточности кислорода</a:t>
            </a:r>
            <a:endParaRPr lang="en-US" sz="2050" dirty="0"/>
          </a:p>
        </p:txBody>
      </p:sp>
      <p:sp>
        <p:nvSpPr>
          <p:cNvPr id="10" name="Text 8"/>
          <p:cNvSpPr/>
          <p:nvPr/>
        </p:nvSpPr>
        <p:spPr>
          <a:xfrm>
            <a:off x="7707273" y="2547938"/>
            <a:ext cx="5353526" cy="1674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Начинайте с FiO₂ 0,28-0,35 и титруйте с шагом 0,05-0,1 до целевых значений SpO₂. Используйте автоматизированные системы контроля FiO₂ при длительной оксигенотерапии. Проверяйте газовый состав крови каждые 4-6 часов.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32353" y="4640461"/>
            <a:ext cx="470773" cy="470773"/>
          </a:xfrm>
          <a:prstGeom prst="roundRect">
            <a:avLst>
              <a:gd name="adj" fmla="val 18669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10816" y="4679692"/>
            <a:ext cx="313849" cy="3923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450" dirty="0"/>
          </a:p>
        </p:txBody>
      </p:sp>
      <p:sp>
        <p:nvSpPr>
          <p:cNvPr id="13" name="Text 11"/>
          <p:cNvSpPr/>
          <p:nvPr/>
        </p:nvSpPr>
        <p:spPr>
          <a:xfrm>
            <a:off x="1412319" y="4712375"/>
            <a:ext cx="5353526" cy="653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Дифференцированный подход к группам риска</a:t>
            </a:r>
            <a:endParaRPr lang="en-US" sz="2050" dirty="0"/>
          </a:p>
        </p:txBody>
      </p:sp>
      <p:sp>
        <p:nvSpPr>
          <p:cNvPr id="14" name="Text 12"/>
          <p:cNvSpPr/>
          <p:nvPr/>
        </p:nvSpPr>
        <p:spPr>
          <a:xfrm>
            <a:off x="1412319" y="5491758"/>
            <a:ext cx="5353526" cy="200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У недоношенных поддерживайте SpO₂ 90-92%, снижая риск ретинопатии на 40%. При ХОБЛ целевая SpO₂ 88-92% снижает риск гиперкапнии на 35%. После кардиохирургических вмешательств ограничивайте FiO₂ до 0,5 для уменьшения реперфузионного повреждения.</a:t>
            </a:r>
            <a:endParaRPr lang="en-US" sz="1600" dirty="0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3652" y="984766"/>
            <a:ext cx="7796093" cy="5747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Физиология кислородного обмена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43652" y="1835229"/>
            <a:ext cx="413742" cy="413742"/>
          </a:xfrm>
          <a:prstGeom prst="roundRect">
            <a:avLst>
              <a:gd name="adj" fmla="val 18669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41227" y="1898333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Роль кислорода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241227" y="2295882"/>
            <a:ext cx="3215878" cy="2943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Кислород – ключевой субстрат аэробного метаболизма. Он обеспечивает синтез АТФ в дыхательной цепи митохондрий путем окислительного фосфорилирования. При полном окислении 1 молекулы глюкозы образуется 38 молекул АТФ, в сравнении с 2 АТФ при анаэробном гликолизе.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686895" y="1835229"/>
            <a:ext cx="413742" cy="413742"/>
          </a:xfrm>
          <a:prstGeom prst="roundRect">
            <a:avLst>
              <a:gd name="adj" fmla="val 18669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832" y="1869638"/>
            <a:ext cx="275749" cy="34480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84470" y="1898333"/>
            <a:ext cx="2816304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Нормальные показатели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5284470" y="2295882"/>
            <a:ext cx="3215878" cy="2354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PaO₂ артериальной крови: 80-100 мм рт.ст. PO₂ тканей: 20-40 мм рт.ст. Сатурация артериальной крови (SaO₂): 95-98%. Сатурация венозной крови (SvO₂): 60-75%. Нормальный кислородный каскад обеспечивает градиент от альвеол к митохондриям.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643652" y="5606891"/>
            <a:ext cx="413742" cy="413742"/>
          </a:xfrm>
          <a:prstGeom prst="roundRect">
            <a:avLst>
              <a:gd name="adj" fmla="val 18669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89" y="5641300"/>
            <a:ext cx="275749" cy="34480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241227" y="5669994"/>
            <a:ext cx="2442686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Транспорт кислорода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1241227" y="6067544"/>
            <a:ext cx="7259122" cy="1177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Осуществляется гемоглобином (97%) и в растворенном виде (3%). Определяется сродством гемоглобина к O₂ (кривая диссоциации). На сродство влияют pH, pCO₂, температура, 2,3-ДФГ. Доставка O₂ тканям (DO₂) зависит от сердечного выброса и содержания O₂ в артериальной крови.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1377" y="560903"/>
            <a:ext cx="7046952" cy="483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Определение и причины гипероксии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41377" y="1353622"/>
            <a:ext cx="12519422" cy="494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Патологическое состояние, возникающее при избыточном поступлении кислорода в организм, характеризующееся нарушением окислительно-восстановительного баланса с потенциальным повреждением тканей.</a:t>
            </a:r>
            <a:endParaRPr lang="en-US" sz="1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306" y="2022396"/>
            <a:ext cx="2065615" cy="1633418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2925008"/>
            <a:ext cx="217408" cy="2718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858583" y="2300764"/>
            <a:ext cx="1933456" cy="24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Определение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4858583" y="2635210"/>
            <a:ext cx="8047553" cy="742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Повышение PaO₂ артериальной крови выше 100 мм рт.ст., клинически значимая гипероксия обычно развивается при PaO₂ &gt;300 мм рт.ст. с повышением сатурации до 100% и увеличением растворенного кислорода в плазме.</a:t>
            </a:r>
            <a:endParaRPr lang="en-US" sz="1200" dirty="0"/>
          </a:p>
        </p:txBody>
      </p:sp>
      <p:sp>
        <p:nvSpPr>
          <p:cNvPr id="8" name="Shape 4"/>
          <p:cNvSpPr/>
          <p:nvPr/>
        </p:nvSpPr>
        <p:spPr>
          <a:xfrm>
            <a:off x="4742498" y="3665577"/>
            <a:ext cx="8279725" cy="11430"/>
          </a:xfrm>
          <a:prstGeom prst="roundRect">
            <a:avLst>
              <a:gd name="adj" fmla="val 568375"/>
            </a:avLst>
          </a:prstGeom>
          <a:solidFill>
            <a:srgbClr val="DBD2BC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439" y="3694390"/>
            <a:ext cx="4131350" cy="163341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50" y="4375190"/>
            <a:ext cx="217408" cy="2718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91451" y="3972758"/>
            <a:ext cx="2097524" cy="24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Ятрогенные причины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5891451" y="4307205"/>
            <a:ext cx="7014686" cy="742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Избыточная ИВЛ (FiO₂ &gt;0,6 более 24 часов), длительная гипербарическая оксигенация (&gt;2,0 АТА), ошибки при оксигенотерапии (подача O₂ &gt;6 л/мин), игнорирование показателей пульсоксиметрии и газового состава крови.</a:t>
            </a:r>
            <a:endParaRPr lang="en-US" sz="1200" dirty="0"/>
          </a:p>
        </p:txBody>
      </p:sp>
      <p:sp>
        <p:nvSpPr>
          <p:cNvPr id="13" name="Shape 7"/>
          <p:cNvSpPr/>
          <p:nvPr/>
        </p:nvSpPr>
        <p:spPr>
          <a:xfrm>
            <a:off x="5775365" y="5337572"/>
            <a:ext cx="7246858" cy="11430"/>
          </a:xfrm>
          <a:prstGeom prst="roundRect">
            <a:avLst>
              <a:gd name="adj" fmla="val 568375"/>
            </a:avLst>
          </a:prstGeom>
          <a:solidFill>
            <a:srgbClr val="DBD2BC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572" y="5366385"/>
            <a:ext cx="6197084" cy="1633418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2350" y="6047184"/>
            <a:ext cx="217408" cy="27182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6924318" y="5521047"/>
            <a:ext cx="1933456" cy="24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Группы риска</a:t>
            </a:r>
            <a:endParaRPr lang="en-US" sz="1500" dirty="0"/>
          </a:p>
        </p:txBody>
      </p:sp>
      <p:sp>
        <p:nvSpPr>
          <p:cNvPr id="17" name="Text 9"/>
          <p:cNvSpPr/>
          <p:nvPr/>
        </p:nvSpPr>
        <p:spPr>
          <a:xfrm>
            <a:off x="6924318" y="5855494"/>
            <a:ext cx="5981819" cy="989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Пациенты отделений реанимации с ОРДС и ИВЛ, недоношенные дети (с массой &lt;1500 г), профессиональные дайверы, пациенты после кардиохирургических операций, лица с хронической респираторной недостаточностью при неконтролируемой оксигенотерапии.</a:t>
            </a:r>
            <a:endParaRPr lang="en-US" sz="1200" dirty="0"/>
          </a:p>
        </p:txBody>
      </p:sp>
      <p:sp>
        <p:nvSpPr>
          <p:cNvPr id="18" name="Text 10"/>
          <p:cNvSpPr/>
          <p:nvPr/>
        </p:nvSpPr>
        <p:spPr>
          <a:xfrm>
            <a:off x="541377" y="7173754"/>
            <a:ext cx="12519422" cy="494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При длительном воздействии высоких концентраций кислорода риск развития оксидативного стресса и связанных с ним осложнений значительно возрастает, особенно у пациентов с исходно нарушенной антиоксидантной защитой.</a:t>
            </a:r>
            <a:endParaRPr lang="en-US" sz="120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8645" y="798790"/>
            <a:ext cx="7966710" cy="1051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Молекулярные и клеточные механизмы гипероксии</a:t>
            </a:r>
            <a:endParaRPr lang="en-US" sz="3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" y="2102287"/>
            <a:ext cx="840938" cy="17761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81758" y="2270403"/>
            <a:ext cx="2102287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Образование АФК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1681758" y="2634020"/>
            <a:ext cx="6873597" cy="10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Избыток O₂ активирует NADPH-оксидазу и ксантиноксидазу, что приводит к образованию O₂⁻• (супероксид-аниона). Супероксиддисмутаза конвертирует его в H₂O₂ (перекись водорода), которая через реакцию Фентона образует •OH (гидроксильный радикал) – самый реактивный из АФК.</a:t>
            </a:r>
            <a:endParaRPr lang="en-US" sz="13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45" y="3878461"/>
            <a:ext cx="840938" cy="17761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81758" y="4046577"/>
            <a:ext cx="2434352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Окислительный стресс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1681758" y="4410194"/>
            <a:ext cx="6873597" cy="10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АФК атакуют полиненасыщенные жирные кислоты мембран, инициируя цепную реакцию перекисного окисления липидов с образованием малондиальдегида и 4-гидроксиноненаля. В ДНК возникают одно- и двуцепочечные разрывы, окисление гуанина до 8-оксо-гуанина, что нарушает экспрессию генов и репликацию.</a:t>
            </a:r>
            <a:endParaRPr lang="en-US" sz="13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45" y="5654635"/>
            <a:ext cx="840938" cy="17761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81758" y="5822752"/>
            <a:ext cx="2594967" cy="262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Нарушение метаболизма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1681758" y="6186368"/>
            <a:ext cx="6873597" cy="10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Окисление SH-групп комплексов I, III и IV дыхательной цепи митохондрий снижает синтез АТФ на 30-50%. Нарушается работа Na⁺/K⁺-АТФазы и Са²⁺-АТФазы, что приводит к отеку клеток и активации кальций-зависимых протеаз. Индуцируется апоптоз через высвобождение цитохрома С из митохондрий.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5433" y="1092637"/>
            <a:ext cx="9896832" cy="540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Влияние гипероксии на дыхательную систему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1947743" y="1979057"/>
            <a:ext cx="2446258" cy="270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Первичные изменения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605433" y="2353032"/>
            <a:ext cx="3788569" cy="1936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Прямое повреждение альвеолярного сурфактанта свободными радикалами. Окисление фосфолипидов и белков SP-A и SP-B. Инактивация глутатионпероксидазы и супероксиддисмутазы в альвеолоцитах II типа, что снижает местную антиоксидантную защиту на 40-60%.</a:t>
            </a:r>
            <a:endParaRPr lang="en-US" sz="13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39" y="2378273"/>
            <a:ext cx="4359354" cy="4359354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323" y="3147774"/>
            <a:ext cx="258842" cy="32349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272230" y="1979057"/>
            <a:ext cx="2696766" cy="270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Воспалительная реакция</a:t>
            </a:r>
            <a:endParaRPr lang="en-US" sz="1700" dirty="0"/>
          </a:p>
        </p:txBody>
      </p:sp>
      <p:sp>
        <p:nvSpPr>
          <p:cNvPr id="8" name="Text 4"/>
          <p:cNvSpPr/>
          <p:nvPr/>
        </p:nvSpPr>
        <p:spPr>
          <a:xfrm>
            <a:off x="9272230" y="2353032"/>
            <a:ext cx="3788569" cy="1936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Активация NF-κB и выброс IL-1β, IL-6, IL-8 и TNF-α альвеолярными макрофагами. Массивная инфильтрация нейтрофилами с высвобождением миелопероксидазы и протеаз. Интерстициальный и альвеолярный отек с повышением проницаемости капилляров на 200-300%.</a:t>
            </a:r>
            <a:endParaRPr lang="en-US" sz="13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439" y="2378273"/>
            <a:ext cx="4359354" cy="4359354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1946" y="3518773"/>
            <a:ext cx="258842" cy="32349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272230" y="4549378"/>
            <a:ext cx="2765465" cy="270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Клинические проявления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9272230" y="4923353"/>
            <a:ext cx="3788569" cy="2213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Кислород-индуцированный пневмонит с тахипноэ (ЧДД &gt;30/мин) и снижением комплайнса легких на 30-40%. Бронхолегочная дисплазия у недоношенных с FiO₂ &gt;0,6 более 7 дней. Ретролентальная фиброплазия. Трахеобронхит с мучительным непродуктивным кашлем и субстернальной болью.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439" y="2378273"/>
            <a:ext cx="4359354" cy="4359354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0948" y="5644396"/>
            <a:ext cx="258842" cy="32349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204793" y="4549378"/>
            <a:ext cx="3189208" cy="270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Морфологические изменения</a:t>
            </a:r>
            <a:endParaRPr lang="en-US" sz="1700" dirty="0"/>
          </a:p>
        </p:txBody>
      </p:sp>
      <p:sp>
        <p:nvSpPr>
          <p:cNvPr id="16" name="Text 8"/>
          <p:cNvSpPr/>
          <p:nvPr/>
        </p:nvSpPr>
        <p:spPr>
          <a:xfrm>
            <a:off x="605433" y="4923353"/>
            <a:ext cx="3788569" cy="2213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Гиалиновые мембраны из фибрина и клеточного детрита на базальной мембране альвеол. Интерстициальный фиброз с отложением коллагена типов I и III. Гетерогенная эмфизема с разрушением эластина. Атрофия респираторного эпителия с потерей реснитчатых клеток и бокаловидных клеток.</a:t>
            </a:r>
            <a:endParaRPr lang="en-US" sz="13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3439" y="2378273"/>
            <a:ext cx="4359354" cy="4359354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5325" y="5273397"/>
            <a:ext cx="258842" cy="323493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149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2098" y="2679144"/>
            <a:ext cx="8681085" cy="528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Влияние гипероксии на нервную систему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592098" y="3461623"/>
            <a:ext cx="4369237" cy="4203621"/>
          </a:xfrm>
          <a:prstGeom prst="roundRect">
            <a:avLst>
              <a:gd name="adj" fmla="val 1691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68906" y="3638431"/>
            <a:ext cx="3106579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Патогенез нейротоксичности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768906" y="4004191"/>
            <a:ext cx="4015621" cy="811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Нарушение метаболизма глутамата с повышением на 75-120% внеклеточной концентрации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768906" y="4875252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Истощение ГАМК на 40-60% и снижение активности глутаматдекарбоксилазы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768906" y="5475684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Повышение возбудимости нейронов вследствие ингибирования K⁺-Na⁺-АТФазы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768906" y="6076117"/>
            <a:ext cx="4015621" cy="811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Оксидативное повреждение миелиновых оболочек со снижением скорости проведения на 25-35%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768906" y="6947178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Усиление липидной пероксидации в мембранах нейронов на 200-300%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5130522" y="3461623"/>
            <a:ext cx="4369237" cy="4203621"/>
          </a:xfrm>
          <a:prstGeom prst="roundRect">
            <a:avLst>
              <a:gd name="adj" fmla="val 1691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307330" y="3638431"/>
            <a:ext cx="3154561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Симптомы ЦНС-токсичности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5307330" y="4004191"/>
            <a:ext cx="4015621" cy="811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Судороги тонико-клонического характера, резистентные к стандартным антиконвульсантам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5307330" y="4875252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Спутанность сознания со снижением шкалы Глазго на 3-5 баллов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5307330" y="5475684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Парестезии, головокружение, прогрессирующие в течение 4-6 часов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5307330" y="6076117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Туннельное зрение и снижение периферического поля зрения на 15-20°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5307330" y="6676549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Подергивание мышц лица и конечностей (миоклонус) при pO₂ &gt; 2.0 атм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9668947" y="3461623"/>
            <a:ext cx="4369237" cy="4203621"/>
          </a:xfrm>
          <a:prstGeom prst="roundRect">
            <a:avLst>
              <a:gd name="adj" fmla="val 1691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845754" y="3638431"/>
            <a:ext cx="2114907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Факторы риска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9845754" y="4004191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FiO₂ &gt; 60% в течение более 6 часов или &gt; 40% более 24 часов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9845754" y="4604623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Повышенное парциальное давление O₂ &gt; 1.6 атм при гипербарической оксигенации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9845754" y="5205055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Предшествующие судороги в анамнезе (риск выше в 3.2 раза)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9845754" y="5805488"/>
            <a:ext cx="4015621" cy="811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Прием медикаментов, снижающих судорожный порог (трициклические антидепрессанты, метилксантины)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9845754" y="6676549"/>
            <a:ext cx="401562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Гипогликемия &lt; 3.5 ммоль/л как потенцирующий фактор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0925" y="1067395"/>
            <a:ext cx="11352848" cy="652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Сердечно-сосудистые эффекты гипероксии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0925" y="2242066"/>
            <a:ext cx="3769876" cy="652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Гемодинамические изменения</a:t>
            </a:r>
            <a:endParaRPr lang="en-US" sz="2050" dirty="0"/>
          </a:p>
        </p:txBody>
      </p:sp>
      <p:sp>
        <p:nvSpPr>
          <p:cNvPr id="4" name="Text 2"/>
          <p:cNvSpPr/>
          <p:nvPr/>
        </p:nvSpPr>
        <p:spPr>
          <a:xfrm>
            <a:off x="730925" y="3103602"/>
            <a:ext cx="3769876" cy="1670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Периферическая вазоконстрикция на 15-25% из-за снижения синтеза NO на 30-40%. Централизация кровообращения наблюдается через 30-40 минут при FiO₂ &gt;80%.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30925" y="4961930"/>
            <a:ext cx="3769876" cy="200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Повышение системного сосудистого сопротивления на 40-50% от исходного. Снижение венозного возврата на 18-22% наблюдается при pO₂ &gt;300 мм рт.ст. в течение &gt;2 часов.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017770" y="2242066"/>
            <a:ext cx="2808803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Эффекты на миокард</a:t>
            </a:r>
            <a:endParaRPr lang="en-US" sz="2050" dirty="0"/>
          </a:p>
        </p:txBody>
      </p:sp>
      <p:sp>
        <p:nvSpPr>
          <p:cNvPr id="7" name="Text 5"/>
          <p:cNvSpPr/>
          <p:nvPr/>
        </p:nvSpPr>
        <p:spPr>
          <a:xfrm>
            <a:off x="5017770" y="2777252"/>
            <a:ext cx="3769876" cy="2338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Снижение сердечного выброса на 10-20% в первые 60-90 минут. Повышение работы миокарда на 25-30% приводит к увеличению потребности в кислороде при парадоксальном снижении его доставки.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017770" y="5303758"/>
            <a:ext cx="3769876" cy="1670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Наджелудочковые аритмии возникают у 18% пациентов из-за электрической нестабильности кардиомиоцитов при окислительном повреждении кальциевых каналов.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304615" y="2242066"/>
            <a:ext cx="3408283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Клинические последствия</a:t>
            </a:r>
            <a:endParaRPr lang="en-US" sz="2050" dirty="0"/>
          </a:p>
        </p:txBody>
      </p:sp>
      <p:sp>
        <p:nvSpPr>
          <p:cNvPr id="10" name="Text 8"/>
          <p:cNvSpPr/>
          <p:nvPr/>
        </p:nvSpPr>
        <p:spPr>
          <a:xfrm>
            <a:off x="9304615" y="2777252"/>
            <a:ext cx="3769876" cy="200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Парадоксальное снижение доставки O₂ к тканям на 15-30% несмотря на гипероксемию. Риск ишемии миокарда увеличивается в 2,4 раза у пациентов с ИБС при FiO₂ &gt;60% более 3 часов.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304615" y="4969669"/>
            <a:ext cx="3769876" cy="200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Развитие оксидативного стресса в эндотелии сосудов происходит через активацию NADPH-оксидазы, увеличивая риск тромбообразования на 35-45% в течение 4-6 часов экспозиции.</a:t>
            </a:r>
            <a:endParaRPr lang="en-US" sz="160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8285" y="446484"/>
            <a:ext cx="10018871" cy="507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Системные и клеточные последствия гипероксии</a:t>
            </a:r>
            <a:endParaRPr lang="en-US" sz="3150" dirty="0"/>
          </a:p>
        </p:txBody>
      </p:sp>
      <p:sp>
        <p:nvSpPr>
          <p:cNvPr id="3" name="Shape 1"/>
          <p:cNvSpPr/>
          <p:nvPr/>
        </p:nvSpPr>
        <p:spPr>
          <a:xfrm>
            <a:off x="568285" y="1278493"/>
            <a:ext cx="1561505" cy="1195268"/>
          </a:xfrm>
          <a:prstGeom prst="roundRect">
            <a:avLst>
              <a:gd name="adj" fmla="val 5706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16" y="1733431"/>
            <a:ext cx="228243" cy="28539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292072" y="1440775"/>
            <a:ext cx="2029658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Клеточная гибель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2292072" y="1791891"/>
            <a:ext cx="10606445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Активация каспаз-3 и 9 через 3-6 часов при FiO₂ &gt;70%. Усиление апоптоза на 40-60% при pO₂ &gt;300 мм рт.ст. Фрагментация ДНК наблюдается у 35-45% клеток.</a:t>
            </a:r>
            <a:endParaRPr lang="en-US" sz="1250" dirty="0"/>
          </a:p>
        </p:txBody>
      </p:sp>
      <p:sp>
        <p:nvSpPr>
          <p:cNvPr id="7" name="Shape 4"/>
          <p:cNvSpPr/>
          <p:nvPr/>
        </p:nvSpPr>
        <p:spPr>
          <a:xfrm>
            <a:off x="2210872" y="2464237"/>
            <a:ext cx="10768846" cy="11430"/>
          </a:xfrm>
          <a:prstGeom prst="roundRect">
            <a:avLst>
              <a:gd name="adj" fmla="val 596655"/>
            </a:avLst>
          </a:prstGeom>
          <a:solidFill>
            <a:srgbClr val="DBD2BC"/>
          </a:solidFill>
          <a:ln/>
        </p:spPr>
      </p:sp>
      <p:sp>
        <p:nvSpPr>
          <p:cNvPr id="8" name="Shape 5"/>
          <p:cNvSpPr/>
          <p:nvPr/>
        </p:nvSpPr>
        <p:spPr>
          <a:xfrm>
            <a:off x="568285" y="2554843"/>
            <a:ext cx="3123128" cy="1195268"/>
          </a:xfrm>
          <a:prstGeom prst="roundRect">
            <a:avLst>
              <a:gd name="adj" fmla="val 5706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28" y="3009781"/>
            <a:ext cx="228243" cy="28539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853696" y="2717125"/>
            <a:ext cx="2338626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Повреждение сетчатки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3853696" y="3068241"/>
            <a:ext cx="9044821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Вазоспазм ретинальных сосудов на 30-45% при FiO₂ &gt;80%. Неоваскуляризация через 48-72 часа. Риск ретинопатии недоношенных увеличивается в 3,2 раза при pO₂ &gt;250 мм рт.ст.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3772495" y="3740587"/>
            <a:ext cx="9207222" cy="11430"/>
          </a:xfrm>
          <a:prstGeom prst="roundRect">
            <a:avLst>
              <a:gd name="adj" fmla="val 596655"/>
            </a:avLst>
          </a:prstGeom>
          <a:solidFill>
            <a:srgbClr val="DBD2BC"/>
          </a:solidFill>
          <a:ln/>
        </p:spPr>
      </p:sp>
      <p:sp>
        <p:nvSpPr>
          <p:cNvPr id="13" name="Shape 9"/>
          <p:cNvSpPr/>
          <p:nvPr/>
        </p:nvSpPr>
        <p:spPr>
          <a:xfrm>
            <a:off x="568285" y="3831193"/>
            <a:ext cx="4684633" cy="1455063"/>
          </a:xfrm>
          <a:prstGeom prst="roundRect">
            <a:avLst>
              <a:gd name="adj" fmla="val 4687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421" y="4416028"/>
            <a:ext cx="228243" cy="285393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415201" y="3993475"/>
            <a:ext cx="2266831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Почечная дисфункция</a:t>
            </a:r>
            <a:endParaRPr lang="en-US" sz="1550" dirty="0"/>
          </a:p>
        </p:txBody>
      </p:sp>
      <p:sp>
        <p:nvSpPr>
          <p:cNvPr id="16" name="Text 11"/>
          <p:cNvSpPr/>
          <p:nvPr/>
        </p:nvSpPr>
        <p:spPr>
          <a:xfrm>
            <a:off x="5415201" y="4344591"/>
            <a:ext cx="7483316" cy="77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Снижение почечного кровотока на 25-35% через 2-3 часа. Повреждение проксимальных канальцев с повышением KIM-1 и NGAL на 70-90%. Снижение клубочковой фильтрации на 15-20%.</a:t>
            </a:r>
            <a:endParaRPr lang="en-US" sz="1250" dirty="0"/>
          </a:p>
        </p:txBody>
      </p:sp>
      <p:sp>
        <p:nvSpPr>
          <p:cNvPr id="17" name="Shape 12"/>
          <p:cNvSpPr/>
          <p:nvPr/>
        </p:nvSpPr>
        <p:spPr>
          <a:xfrm>
            <a:off x="5334000" y="5276731"/>
            <a:ext cx="7645718" cy="11430"/>
          </a:xfrm>
          <a:prstGeom prst="roundRect">
            <a:avLst>
              <a:gd name="adj" fmla="val 596655"/>
            </a:avLst>
          </a:prstGeom>
          <a:solidFill>
            <a:srgbClr val="DBD2BC"/>
          </a:solidFill>
          <a:ln/>
        </p:spPr>
      </p:sp>
      <p:sp>
        <p:nvSpPr>
          <p:cNvPr id="18" name="Shape 13"/>
          <p:cNvSpPr/>
          <p:nvPr/>
        </p:nvSpPr>
        <p:spPr>
          <a:xfrm>
            <a:off x="568285" y="5367338"/>
            <a:ext cx="6246257" cy="1714857"/>
          </a:xfrm>
          <a:prstGeom prst="roundRect">
            <a:avLst>
              <a:gd name="adj" fmla="val 3977"/>
            </a:avLst>
          </a:prstGeom>
          <a:solidFill>
            <a:srgbClr val="F5ECD6"/>
          </a:solidFill>
          <a:ln w="7620">
            <a:solidFill>
              <a:srgbClr val="DBD2BC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233" y="6082070"/>
            <a:ext cx="228243" cy="285393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976824" y="5529620"/>
            <a:ext cx="2029658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Гепатотоксичность</a:t>
            </a:r>
            <a:endParaRPr lang="en-US" sz="1550" dirty="0"/>
          </a:p>
        </p:txBody>
      </p:sp>
      <p:sp>
        <p:nvSpPr>
          <p:cNvPr id="21" name="Text 15"/>
          <p:cNvSpPr/>
          <p:nvPr/>
        </p:nvSpPr>
        <p:spPr>
          <a:xfrm>
            <a:off x="6976824" y="5880735"/>
            <a:ext cx="5921693" cy="1039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Центролобулярный некроз затрагивает 20-30% гепатоцитов при экспозиции &gt;12 часов. Повышение трансаминаз на 150-200%. Нарушение детоксикации ксенобиотиков через ингибирование цитохрома P450 на 40-60%.</a:t>
            </a:r>
            <a:endParaRPr lang="en-US" sz="1250" dirty="0"/>
          </a:p>
        </p:txBody>
      </p:sp>
      <p:sp>
        <p:nvSpPr>
          <p:cNvPr id="22" name="Text 16"/>
          <p:cNvSpPr/>
          <p:nvPr/>
        </p:nvSpPr>
        <p:spPr>
          <a:xfrm>
            <a:off x="568285" y="7264837"/>
            <a:ext cx="12492514" cy="519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Тяжесть проявлений коррелирует с длительностью экспозиции и концентрацией кислорода. При FiO₂ &gt;80% в течение &gt;6 часов риск необратимых изменений увеличивается в 4,5 раза.</a:t>
            </a:r>
            <a:endParaRPr lang="en-US" sz="125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4837" y="800576"/>
            <a:ext cx="11336774" cy="540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007366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Клинические проявления и диагностика гипероксии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604837" y="1599843"/>
            <a:ext cx="12455962" cy="5829181"/>
          </a:xfrm>
          <a:prstGeom prst="roundRect">
            <a:avLst>
              <a:gd name="adj" fmla="val 124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12458" y="1607463"/>
            <a:ext cx="12440722" cy="4989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785336" y="1718667"/>
            <a:ext cx="379833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Система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4936808" y="1718667"/>
            <a:ext cx="3793331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Симптомы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9083278" y="1718667"/>
            <a:ext cx="3797141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Диагностика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12458" y="2106454"/>
            <a:ext cx="12440722" cy="132873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85336" y="2217658"/>
            <a:ext cx="379833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Дыхательная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936808" y="2217658"/>
            <a:ext cx="3793331" cy="829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Сухой кашель (65-75% случаев), загрудинная боль при FiO₂ &gt;70%, одышка при нагрузке, абсорбционные ателектазы (20-25%)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9083278" y="2217658"/>
            <a:ext cx="3797141" cy="1106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МСКТ (снижение плотности лёгочной ткани на 30-40%), спирометрия (падение DLCO на 15-20%), определение индекса оксигенации P/F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612458" y="3435191"/>
            <a:ext cx="12440722" cy="13287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85336" y="3546396"/>
            <a:ext cx="379833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Нервная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936808" y="3546396"/>
            <a:ext cx="3793331" cy="1106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Тонико-клонические судороги (при pO₂ &gt;400 мм рт.ст.), парестезии (40-50%), головокружение, сужение полей зрения на 15-25°, тошнота и рвота (30-35%)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9083278" y="3546396"/>
            <a:ext cx="3797141" cy="829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ЭЭГ (изменения биопотенциалов на 30-40%), МРТ головного мозга, оценка проводимости по зрительному нерву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612458" y="4763929"/>
            <a:ext cx="12440722" cy="132873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785336" y="4875133"/>
            <a:ext cx="379833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ССС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4936808" y="4875133"/>
            <a:ext cx="3793331" cy="1106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Синусовая брадикардия (ЧСС &lt;60 уд/мин), желудочковые аритмии (10-15%), снижение СИ на 15-20%, снижение АД (85-90/50-55 мм рт.ст.)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9083278" y="4875133"/>
            <a:ext cx="3797141" cy="829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ЭКГ (удлинение QT на 20-35 мс), допплер-ЭхоКГ (оценка TAPSE, e'/a'), измерение вариабельности АД</a:t>
            </a:r>
            <a:endParaRPr lang="en-US" sz="1350" dirty="0"/>
          </a:p>
        </p:txBody>
      </p:sp>
      <p:sp>
        <p:nvSpPr>
          <p:cNvPr id="20" name="Shape 18"/>
          <p:cNvSpPr/>
          <p:nvPr/>
        </p:nvSpPr>
        <p:spPr>
          <a:xfrm>
            <a:off x="612458" y="6092666"/>
            <a:ext cx="12440722" cy="13287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785336" y="6203871"/>
            <a:ext cx="3798332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Лабораторные тесты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4936808" y="6203871"/>
            <a:ext cx="3793331" cy="1106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Снижение гемоглобина (на 5-10 г/л), повышение гематокрита (на 3-5%), биохимические признаки повреждения тканей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9083278" y="6203871"/>
            <a:ext cx="3797141" cy="1106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007366"/>
                </a:solidFill>
                <a:latin typeface="Nunito Sans Medium" pitchFamily="34" charset="0"/>
                <a:ea typeface="Nunito Sans Medium" pitchFamily="34" charset="-122"/>
                <a:cs typeface="Nunito Sans Medium" pitchFamily="34" charset="-120"/>
              </a:rPr>
              <a:t>Газы артериальной крови (pO₂ &gt;100 мм рт.ст. при дыхании воздухом), 8-изопростан (↑ на 150-200%), SOD (↓ на 30-40%), каталаза (↓ на 25-35%), TBARS (↑ на 180-220%)</a:t>
            </a:r>
            <a:endParaRPr lang="en-US" sz="1350" dirty="0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519" y="228600"/>
            <a:ext cx="1102281" cy="418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1705</Words>
  <Application>Microsoft Office PowerPoint</Application>
  <PresentationFormat>Произвольный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Playfair Display Bold</vt:lpstr>
      <vt:lpstr>Calibri</vt:lpstr>
      <vt:lpstr>Nunito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3</cp:revision>
  <dcterms:created xsi:type="dcterms:W3CDTF">2025-05-03T15:59:53Z</dcterms:created>
  <dcterms:modified xsi:type="dcterms:W3CDTF">2025-05-11T18:32:36Z</dcterms:modified>
</cp:coreProperties>
</file>