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7"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13" r:id="rId18"/>
    <p:sldId id="314" r:id="rId19"/>
    <p:sldId id="315" r:id="rId20"/>
    <p:sldId id="316" r:id="rId21"/>
    <p:sldId id="317" r:id="rId22"/>
    <p:sldId id="318" r:id="rId23"/>
    <p:sldId id="309" r:id="rId24"/>
    <p:sldId id="319" r:id="rId25"/>
    <p:sldId id="331" r:id="rId26"/>
    <p:sldId id="334" r:id="rId27"/>
    <p:sldId id="332" r:id="rId28"/>
    <p:sldId id="335" r:id="rId29"/>
    <p:sldId id="336" r:id="rId30"/>
    <p:sldId id="337" r:id="rId31"/>
    <p:sldId id="338" r:id="rId32"/>
    <p:sldId id="343" r:id="rId33"/>
    <p:sldId id="339" r:id="rId34"/>
    <p:sldId id="340" r:id="rId35"/>
    <p:sldId id="341" r:id="rId36"/>
    <p:sldId id="342" r:id="rId37"/>
    <p:sldId id="320" r:id="rId38"/>
    <p:sldId id="321" r:id="rId39"/>
    <p:sldId id="322" r:id="rId40"/>
    <p:sldId id="323" r:id="rId41"/>
    <p:sldId id="310" r:id="rId42"/>
    <p:sldId id="311" r:id="rId43"/>
    <p:sldId id="312" r:id="rId44"/>
    <p:sldId id="324" r:id="rId45"/>
    <p:sldId id="325" r:id="rId46"/>
    <p:sldId id="326" r:id="rId47"/>
    <p:sldId id="327"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p_paramonova" initials="m" lastIdx="1" clrIdx="0">
    <p:extLst>
      <p:ext uri="{19B8F6BF-5375-455C-9EA6-DF929625EA0E}">
        <p15:presenceInfo xmlns:p15="http://schemas.microsoft.com/office/powerpoint/2012/main" userId="mp_paramon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5" autoAdjust="0"/>
    <p:restoredTop sz="94660"/>
  </p:normalViewPr>
  <p:slideViewPr>
    <p:cSldViewPr snapToGrid="0">
      <p:cViewPr varScale="1">
        <p:scale>
          <a:sx n="74" d="100"/>
          <a:sy n="74" d="100"/>
        </p:scale>
        <p:origin x="726" y="72"/>
      </p:cViewPr>
      <p:guideLst/>
    </p:cSldViewPr>
  </p:slideViewPr>
  <p:notesTextViewPr>
    <p:cViewPr>
      <p:scale>
        <a:sx n="3" d="2"/>
        <a:sy n="3" d="2"/>
      </p:scale>
      <p:origin x="0" y="0"/>
    </p:cViewPr>
  </p:notesTextViewPr>
  <p:sorterViewPr>
    <p:cViewPr>
      <p:scale>
        <a:sx n="100" d="100"/>
        <a:sy n="100" d="100"/>
      </p:scale>
      <p:origin x="0" y="-137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DA9E0-DBD3-4C1B-A9D5-A7348FB1C305}" type="datetimeFigureOut">
              <a:rPr lang="ru-RU" smtClean="0"/>
              <a:t>27.02.2024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0EE56-6788-4739-AFA2-83AC0A67E514}" type="slidenum">
              <a:rPr lang="ru-RU" smtClean="0"/>
              <a:t>‹#›</a:t>
            </a:fld>
            <a:endParaRPr lang="ru-RU"/>
          </a:p>
        </p:txBody>
      </p:sp>
    </p:spTree>
    <p:extLst>
      <p:ext uri="{BB962C8B-B14F-4D97-AF65-F5344CB8AC3E}">
        <p14:creationId xmlns:p14="http://schemas.microsoft.com/office/powerpoint/2010/main" val="215238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7F0EE56-6788-4739-AFA2-83AC0A67E514}" type="slidenum">
              <a:rPr lang="ru-RU" smtClean="0"/>
              <a:t>1</a:t>
            </a:fld>
            <a:endParaRPr lang="ru-RU"/>
          </a:p>
        </p:txBody>
      </p:sp>
    </p:spTree>
    <p:extLst>
      <p:ext uri="{BB962C8B-B14F-4D97-AF65-F5344CB8AC3E}">
        <p14:creationId xmlns:p14="http://schemas.microsoft.com/office/powerpoint/2010/main" val="230974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30F49A-0FE2-4260-9A34-6A83C16D200B}" type="datetime1">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6535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743444-9FF1-4852-84E6-BDA0603D1D12}" type="datetime1">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6834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8236FA-71E8-4A56-B96C-E4B9E07D7920}" type="datetime1">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51922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8591B9-0F1B-4BED-B996-E97D62664E67}" type="datetime1">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46630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9B9E3D-9A74-449F-ABE3-9F8F4C3214FA}" type="datetime1">
              <a:rPr lang="ru-RU" smtClean="0"/>
              <a:t>27.02.2024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66927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AFD20B-14CD-4AD2-98F4-D9E771629CB5}" type="datetime1">
              <a:rPr lang="ru-RU" smtClean="0"/>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256305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ADCE6A-6096-456C-9709-4160FC8B782A}" type="datetime1">
              <a:rPr lang="ru-RU" smtClean="0"/>
              <a:t>27.02.2024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626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CA7177-03FB-4E2C-8C98-2E0699C5F80F}" type="datetime1">
              <a:rPr lang="ru-RU" smtClean="0"/>
              <a:t>27.02.2024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32105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8A81FD-A5F9-4779-82C7-63B9165197F5}" type="datetime1">
              <a:rPr lang="ru-RU" smtClean="0"/>
              <a:t>27.02.2024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87731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A5D66C4-8A0D-4D2B-8531-4D85C8BEAF48}" type="datetime1">
              <a:rPr lang="ru-RU" smtClean="0"/>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238230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4D2A73-C03B-44BB-A24A-EFE977AE757E}" type="datetime1">
              <a:rPr lang="ru-RU" smtClean="0"/>
              <a:t>27.02.2024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23782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724E8-9EA3-4724-9C8D-C9C8A78F5785}" type="datetime1">
              <a:rPr lang="ru-RU" smtClean="0"/>
              <a:t>27.02.2024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D24D2-99C2-4971-A76F-0077CE8CF617}" type="slidenum">
              <a:rPr lang="ru-RU" smtClean="0"/>
              <a:t>‹#›</a:t>
            </a:fld>
            <a:endParaRPr lang="ru-RU"/>
          </a:p>
        </p:txBody>
      </p:sp>
    </p:spTree>
    <p:extLst>
      <p:ext uri="{BB962C8B-B14F-4D97-AF65-F5344CB8AC3E}">
        <p14:creationId xmlns:p14="http://schemas.microsoft.com/office/powerpoint/2010/main" val="62398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1" y="649287"/>
            <a:ext cx="10936940" cy="3761347"/>
          </a:xfrm>
        </p:spPr>
        <p:txBody>
          <a:bodyPr rtlCol="0">
            <a:noAutofit/>
          </a:bodyPr>
          <a:lstStyle/>
          <a:p>
            <a:pPr eaLnBrk="0" hangingPunct="0">
              <a:lnSpc>
                <a:spcPct val="100000"/>
              </a:lnSpc>
              <a:defRPr/>
            </a:pPr>
            <a:r>
              <a:rPr lang="en-US" altLang="ru-RU" sz="1800" b="1" kern="0" dirty="0">
                <a:solidFill>
                  <a:srgbClr val="000000"/>
                </a:solidFill>
                <a:latin typeface="Times New Roman"/>
                <a:ea typeface="Arial Unicode MS"/>
                <a:cs typeface="Times New Roman" panose="02020603050405020304" pitchFamily="18" charset="0"/>
              </a:rPr>
              <a:t>MINISTRY OF HEALTH OF THE RUSSIAN FEDERATION </a:t>
            </a:r>
            <a:br>
              <a:rPr lang="en-US" altLang="ru-RU" sz="1800" b="1" kern="0" dirty="0">
                <a:solidFill>
                  <a:srgbClr val="000000"/>
                </a:solidFill>
                <a:latin typeface="Times New Roman"/>
                <a:ea typeface="Arial Unicode MS"/>
                <a:cs typeface="Times New Roman" panose="02020603050405020304" pitchFamily="18" charset="0"/>
              </a:rPr>
            </a:br>
            <a:r>
              <a:rPr lang="en-US" altLang="ru-RU" sz="1800" b="1" kern="0" dirty="0">
                <a:solidFill>
                  <a:srgbClr val="000000"/>
                </a:solidFill>
                <a:latin typeface="Times New Roman"/>
                <a:ea typeface="Arial Unicode MS"/>
                <a:cs typeface="Times New Roman" panose="02020603050405020304" pitchFamily="18" charset="0"/>
              </a:rPr>
              <a:t>VOLGOGRAD STATE MEDICAL UNIVERSITY </a:t>
            </a:r>
            <a:br>
              <a:rPr lang="en-US" altLang="ru-RU" sz="1800" b="1" kern="0" dirty="0">
                <a:solidFill>
                  <a:srgbClr val="000000"/>
                </a:solidFill>
                <a:latin typeface="Times New Roman"/>
                <a:ea typeface="Arial Unicode MS"/>
                <a:cs typeface="Times New Roman" panose="02020603050405020304" pitchFamily="18" charset="0"/>
              </a:rPr>
            </a:br>
            <a:r>
              <a:rPr lang="en-US" altLang="ru-RU" sz="1800" b="1" kern="0" dirty="0">
                <a:solidFill>
                  <a:srgbClr val="000000"/>
                </a:solidFill>
                <a:latin typeface="Times New Roman"/>
                <a:ea typeface="Arial Unicode MS"/>
                <a:cs typeface="Times New Roman" panose="02020603050405020304" pitchFamily="18" charset="0"/>
              </a:rPr>
              <a:t>DEPARTMENT OF PHARMACEUTICAL AND TOXICOLOGICAL CHEMISTRY </a:t>
            </a:r>
            <a:r>
              <a:rPr lang="ru-RU" altLang="ru-RU" sz="1800" kern="0" dirty="0">
                <a:solidFill>
                  <a:srgbClr val="FF0000"/>
                </a:solidFill>
                <a:latin typeface="Times New Roman"/>
                <a:ea typeface="Arial Unicode MS"/>
                <a:cs typeface="Times New Roman" panose="02020603050405020304" pitchFamily="18" charset="0"/>
              </a:rPr>
              <a:t/>
            </a:r>
            <a:br>
              <a:rPr lang="ru-RU" altLang="ru-RU" sz="1800" kern="0" dirty="0">
                <a:solidFill>
                  <a:srgbClr val="FF0000"/>
                </a:solidFill>
                <a:latin typeface="Times New Roman"/>
                <a:ea typeface="Arial Unicode MS"/>
                <a:cs typeface="Times New Roman" panose="02020603050405020304" pitchFamily="18" charset="0"/>
              </a:rPr>
            </a:br>
            <a:r>
              <a:rPr lang="ru-RU" altLang="ru-RU" sz="2400" kern="0" dirty="0">
                <a:solidFill>
                  <a:srgbClr val="000000"/>
                </a:solidFill>
                <a:latin typeface="Times New Roman"/>
                <a:ea typeface="Arial Unicode MS"/>
                <a:cs typeface="Times New Roman" panose="02020603050405020304" pitchFamily="18" charset="0"/>
              </a:rPr>
              <a:t/>
            </a:r>
            <a:br>
              <a:rPr lang="ru-RU" altLang="ru-RU" sz="2400" kern="0" dirty="0">
                <a:solidFill>
                  <a:srgbClr val="000000"/>
                </a:solidFill>
                <a:latin typeface="Times New Roman"/>
                <a:ea typeface="Arial Unicode MS"/>
                <a:cs typeface="Times New Roman" panose="02020603050405020304" pitchFamily="18" charset="0"/>
              </a:rPr>
            </a:br>
            <a:r>
              <a:rPr lang="en-US" altLang="ru-RU" sz="2400" b="1" kern="0" dirty="0">
                <a:solidFill>
                  <a:srgbClr val="000000"/>
                </a:solidFill>
                <a:latin typeface="Times New Roman"/>
                <a:ea typeface="Arial Unicode MS"/>
                <a:cs typeface="Times New Roman" panose="02020603050405020304" pitchFamily="18" charset="0"/>
              </a:rPr>
              <a:t>LECTURE </a:t>
            </a:r>
            <a:r>
              <a:rPr lang="ru-RU" altLang="ru-RU" sz="2400" b="1" kern="0" dirty="0" smtClean="0">
                <a:solidFill>
                  <a:srgbClr val="000000"/>
                </a:solidFill>
                <a:latin typeface="Times New Roman"/>
                <a:ea typeface="Arial Unicode MS"/>
                <a:cs typeface="Times New Roman" panose="02020603050405020304" pitchFamily="18" charset="0"/>
              </a:rPr>
              <a:t>2</a:t>
            </a:r>
            <a:br>
              <a:rPr lang="ru-RU" altLang="ru-RU" sz="2400" b="1" kern="0" dirty="0" smtClean="0">
                <a:solidFill>
                  <a:srgbClr val="000000"/>
                </a:solidFill>
                <a:latin typeface="Times New Roman"/>
                <a:ea typeface="Arial Unicode MS"/>
                <a:cs typeface="Times New Roman" panose="02020603050405020304" pitchFamily="18" charset="0"/>
              </a:rPr>
            </a:br>
            <a:r>
              <a:rPr lang="en-US" altLang="ru-RU" sz="2400" b="1" kern="0" dirty="0">
                <a:solidFill>
                  <a:srgbClr val="000000"/>
                </a:solidFill>
                <a:latin typeface="Times New Roman"/>
                <a:ea typeface="Arial Unicode MS"/>
                <a:cs typeface="Times New Roman" panose="02020603050405020304" pitchFamily="18" charset="0"/>
              </a:rPr>
              <a:t/>
            </a:r>
            <a:br>
              <a:rPr lang="en-US" altLang="ru-RU" sz="2400" b="1" kern="0" dirty="0">
                <a:solidFill>
                  <a:srgbClr val="000000"/>
                </a:solidFill>
                <a:latin typeface="Times New Roman"/>
                <a:ea typeface="Arial Unicode MS"/>
                <a:cs typeface="Times New Roman" panose="02020603050405020304" pitchFamily="18" charset="0"/>
              </a:rPr>
            </a:br>
            <a:r>
              <a:rPr lang="ru-RU" altLang="ru-RU" sz="1400" b="1" kern="0" dirty="0">
                <a:solidFill>
                  <a:srgbClr val="000000"/>
                </a:solidFill>
                <a:latin typeface="Times New Roman"/>
                <a:ea typeface="Arial Unicode MS"/>
                <a:cs typeface="Times New Roman" panose="02020603050405020304" pitchFamily="18" charset="0"/>
              </a:rPr>
              <a:t/>
            </a:r>
            <a:br>
              <a:rPr lang="ru-RU" altLang="ru-RU" sz="1400" b="1" kern="0" dirty="0">
                <a:solidFill>
                  <a:srgbClr val="000000"/>
                </a:solidFill>
                <a:latin typeface="Times New Roman"/>
                <a:ea typeface="Arial Unicode MS"/>
                <a:cs typeface="Times New Roman" panose="02020603050405020304" pitchFamily="18" charset="0"/>
              </a:rPr>
            </a:br>
            <a:r>
              <a:rPr lang="en-US" altLang="ru-RU" sz="2400" b="1" kern="0" dirty="0" smtClean="0">
                <a:solidFill>
                  <a:srgbClr val="000000"/>
                </a:solidFill>
                <a:latin typeface="Times New Roman"/>
                <a:ea typeface="Arial Unicode MS"/>
                <a:cs typeface="Times New Roman" panose="02020603050405020304" pitchFamily="18" charset="0"/>
              </a:rPr>
              <a:t>TOXICOLOGIKAL CHEMISTRY</a:t>
            </a:r>
            <a:r>
              <a:rPr lang="ru-RU" sz="4400" b="1" cap="all" dirty="0">
                <a:solidFill>
                  <a:schemeClr val="tx2"/>
                </a:solidFill>
                <a:latin typeface="Times New Roman" panose="02020603050405020304" pitchFamily="18" charset="0"/>
                <a:ea typeface="Arial Unicode MS" pitchFamily="34" charset="-128"/>
                <a:cs typeface="Times New Roman" panose="02020603050405020304" pitchFamily="18" charset="0"/>
              </a:rPr>
              <a:t/>
            </a:r>
            <a:br>
              <a:rPr lang="ru-RU" sz="4400" b="1" cap="all" dirty="0">
                <a:solidFill>
                  <a:schemeClr val="tx2"/>
                </a:solidFill>
                <a:latin typeface="Times New Roman" panose="02020603050405020304" pitchFamily="18" charset="0"/>
                <a:ea typeface="Arial Unicode MS" pitchFamily="34" charset="-128"/>
                <a:cs typeface="Times New Roman" panose="02020603050405020304" pitchFamily="18" charset="0"/>
              </a:rPr>
            </a:br>
            <a:endParaRPr lang="ru-RU" sz="8800" dirty="0">
              <a:solidFill>
                <a:schemeClr val="tx2"/>
              </a:solidFill>
            </a:endParaRPr>
          </a:p>
        </p:txBody>
      </p:sp>
      <p:sp>
        <p:nvSpPr>
          <p:cNvPr id="2051" name="Подзаголовок 2"/>
          <p:cNvSpPr>
            <a:spLocks noGrp="1"/>
          </p:cNvSpPr>
          <p:nvPr>
            <p:ph type="subTitle" idx="1"/>
          </p:nvPr>
        </p:nvSpPr>
        <p:spPr bwMode="auto">
          <a:xfrm>
            <a:off x="770965" y="3228718"/>
            <a:ext cx="10775576" cy="1655762"/>
          </a:xfrm>
        </p:spPr>
        <p:txBody>
          <a:bodyPr wrap="square" numCol="1" anchor="t" anchorCtr="0" compatLnSpc="1">
            <a:prstTxWarp prst="textNoShape">
              <a:avLst/>
            </a:prstTxWarp>
            <a:normAutofit fontScale="85000" lnSpcReduction="10000"/>
          </a:bodyPr>
          <a:lstStyle/>
          <a:p>
            <a:r>
              <a:rPr lang="en-US" sz="3200" dirty="0"/>
              <a:t>Pesticides. Classification. Methods of isolation from biological objects. </a:t>
            </a:r>
          </a:p>
          <a:p>
            <a:r>
              <a:rPr lang="en-US" sz="3200" dirty="0"/>
              <a:t>Chemical-toxicological  analysis  of  organochlorine,  </a:t>
            </a:r>
            <a:r>
              <a:rPr lang="en-US" sz="3200" dirty="0" err="1"/>
              <a:t>organophosphorus</a:t>
            </a:r>
            <a:r>
              <a:rPr lang="en-US" sz="3200" dirty="0"/>
              <a:t> </a:t>
            </a:r>
          </a:p>
          <a:p>
            <a:r>
              <a:rPr lang="en-US" sz="3200" dirty="0"/>
              <a:t>pesticides, pesticides of </a:t>
            </a:r>
            <a:r>
              <a:rPr lang="en-US" sz="3200" dirty="0" err="1"/>
              <a:t>carbamic</a:t>
            </a:r>
            <a:r>
              <a:rPr lang="en-US" sz="3200" dirty="0"/>
              <a:t> acid derivatives and pyrethroids</a:t>
            </a:r>
            <a:endParaRPr lang="ru-RU" altLang="ru-RU" sz="4000" b="1" dirty="0">
              <a:cs typeface="Times New Roman" panose="02020603050405020304" pitchFamily="18" charset="0"/>
            </a:endParaRPr>
          </a:p>
        </p:txBody>
      </p:sp>
      <p:sp>
        <p:nvSpPr>
          <p:cNvPr id="3" name="TextBox 2"/>
          <p:cNvSpPr txBox="1"/>
          <p:nvPr/>
        </p:nvSpPr>
        <p:spPr>
          <a:xfrm>
            <a:off x="7298871" y="5453513"/>
            <a:ext cx="3902529"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Maria </a:t>
            </a:r>
            <a:r>
              <a:rPr lang="en-US" b="1" dirty="0" err="1" smtClean="0">
                <a:latin typeface="Times New Roman" panose="02020603050405020304" pitchFamily="18" charset="0"/>
                <a:cs typeface="Times New Roman" panose="02020603050405020304" pitchFamily="18" charset="0"/>
              </a:rPr>
              <a:t>Petrovna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Paramonova</a:t>
            </a:r>
            <a:endParaRPr lang="en-US"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Assistant professor, PHD</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5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10</a:t>
            </a:fld>
            <a:endParaRPr lang="ru-RU"/>
          </a:p>
        </p:txBody>
      </p:sp>
      <p:sp>
        <p:nvSpPr>
          <p:cNvPr id="2" name="Прямоугольник 1"/>
          <p:cNvSpPr/>
          <p:nvPr/>
        </p:nvSpPr>
        <p:spPr>
          <a:xfrm>
            <a:off x="670560" y="493098"/>
            <a:ext cx="11079480" cy="1569660"/>
          </a:xfrm>
          <a:prstGeom prst="rect">
            <a:avLst/>
          </a:prstGeom>
        </p:spPr>
        <p:txBody>
          <a:bodyPr wrap="square">
            <a:spAutoFit/>
          </a:bodyPr>
          <a:lstStyle/>
          <a:p>
            <a:r>
              <a:rPr lang="en-US" sz="2400" dirty="0"/>
              <a:t>The toxicity of organochlorine compounds is due mainly to </a:t>
            </a:r>
            <a:r>
              <a:rPr lang="en-US" sz="2400" dirty="0" smtClean="0"/>
              <a:t>stimulation</a:t>
            </a:r>
            <a:r>
              <a:rPr lang="ru-RU" sz="2400" dirty="0" smtClean="0"/>
              <a:t> </a:t>
            </a:r>
            <a:r>
              <a:rPr lang="en-US" sz="2400" dirty="0" smtClean="0"/>
              <a:t>central </a:t>
            </a:r>
            <a:r>
              <a:rPr lang="en-US" sz="2400" dirty="0"/>
              <a:t>nervous system. Organochlorine </a:t>
            </a:r>
            <a:r>
              <a:rPr lang="en-US" sz="2400" dirty="0" smtClean="0"/>
              <a:t>pesticides</a:t>
            </a:r>
            <a:r>
              <a:rPr lang="ru-RU" sz="2400" dirty="0" smtClean="0"/>
              <a:t> </a:t>
            </a:r>
            <a:r>
              <a:rPr lang="en-US" sz="2400" dirty="0" smtClean="0"/>
              <a:t>inhibit </a:t>
            </a:r>
            <a:r>
              <a:rPr lang="en-US" sz="2400" dirty="0"/>
              <a:t>the influx of calcium ions and Ca- and </a:t>
            </a:r>
            <a:r>
              <a:rPr lang="en-US" sz="2400" dirty="0" smtClean="0"/>
              <a:t>Mg-</a:t>
            </a:r>
            <a:r>
              <a:rPr lang="en-US" sz="2400" dirty="0" err="1" smtClean="0"/>
              <a:t>ATPases</a:t>
            </a:r>
            <a:r>
              <a:rPr lang="ru-RU" sz="2400" dirty="0" smtClean="0"/>
              <a:t> </a:t>
            </a:r>
            <a:r>
              <a:rPr lang="en-US" sz="2400" dirty="0" smtClean="0"/>
              <a:t>causing </a:t>
            </a:r>
            <a:r>
              <a:rPr lang="en-US" sz="2400" dirty="0"/>
              <a:t>the release of neurotransmitters</a:t>
            </a:r>
            <a:r>
              <a:rPr lang="en-US" sz="2400" dirty="0" smtClean="0"/>
              <a:t>.</a:t>
            </a:r>
            <a:r>
              <a:rPr lang="ru-RU" sz="2400" dirty="0" smtClean="0"/>
              <a:t> </a:t>
            </a:r>
            <a:r>
              <a:rPr lang="en-US" sz="2400" dirty="0" smtClean="0"/>
              <a:t>Epidemiological </a:t>
            </a:r>
            <a:r>
              <a:rPr lang="en-US" sz="2400" dirty="0"/>
              <a:t>studies have identified an etiological association between Parkinson's disease and organochlorines.</a:t>
            </a:r>
            <a:endParaRPr lang="ru-RU" sz="2400" dirty="0"/>
          </a:p>
        </p:txBody>
      </p:sp>
    </p:spTree>
    <p:extLst>
      <p:ext uri="{BB962C8B-B14F-4D97-AF65-F5344CB8AC3E}">
        <p14:creationId xmlns:p14="http://schemas.microsoft.com/office/powerpoint/2010/main" val="1088946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11</a:t>
            </a:fld>
            <a:endParaRPr lang="ru-RU"/>
          </a:p>
        </p:txBody>
      </p:sp>
      <p:sp>
        <p:nvSpPr>
          <p:cNvPr id="2" name="Прямоугольник 1"/>
          <p:cNvSpPr/>
          <p:nvPr/>
        </p:nvSpPr>
        <p:spPr>
          <a:xfrm>
            <a:off x="441960" y="298163"/>
            <a:ext cx="10515600" cy="6370975"/>
          </a:xfrm>
          <a:prstGeom prst="rect">
            <a:avLst/>
          </a:prstGeom>
        </p:spPr>
        <p:txBody>
          <a:bodyPr wrap="square">
            <a:spAutoFit/>
          </a:bodyPr>
          <a:lstStyle/>
          <a:p>
            <a:r>
              <a:rPr lang="en-US" sz="2400" b="1" dirty="0" smtClean="0"/>
              <a:t>DDT</a:t>
            </a:r>
            <a:endParaRPr lang="ru-RU" sz="2400" b="1" dirty="0" smtClean="0"/>
          </a:p>
          <a:p>
            <a:r>
              <a:rPr lang="en-US" sz="2400" b="1" dirty="0" smtClean="0"/>
              <a:t>Toxicological </a:t>
            </a:r>
            <a:r>
              <a:rPr lang="en-US" sz="2400" b="1" dirty="0"/>
              <a:t>significance</a:t>
            </a:r>
            <a:r>
              <a:rPr lang="en-US" sz="2400" b="1" dirty="0" smtClean="0"/>
              <a:t>:</a:t>
            </a:r>
            <a:endParaRPr lang="ru-RU" sz="2400" b="1" dirty="0" smtClean="0"/>
          </a:p>
          <a:p>
            <a:r>
              <a:rPr lang="en-US" sz="2400" dirty="0" smtClean="0"/>
              <a:t>DDT </a:t>
            </a:r>
            <a:r>
              <a:rPr lang="en-US" sz="2400" dirty="0"/>
              <a:t>(4,4'-dichlorodiphenyltrichloromethylmethane) is a light gray flaky mass. Has a pungent odor. Soluble in lipids, chloroform, ether. </a:t>
            </a:r>
            <a:endParaRPr lang="ru-RU" sz="2400" dirty="0" smtClean="0"/>
          </a:p>
          <a:p>
            <a:r>
              <a:rPr lang="en-US" sz="2400" dirty="0" smtClean="0"/>
              <a:t>Insecticide.</a:t>
            </a:r>
            <a:r>
              <a:rPr lang="ru-RU" sz="2400" dirty="0" smtClean="0"/>
              <a:t> </a:t>
            </a:r>
            <a:r>
              <a:rPr lang="en-US" sz="2400" dirty="0" smtClean="0"/>
              <a:t>It </a:t>
            </a:r>
            <a:r>
              <a:rPr lang="en-US" sz="2400" dirty="0"/>
              <a:t>was used against vectors of malaria and typhus. It accumulates in soil, water and plants</a:t>
            </a:r>
            <a:r>
              <a:rPr lang="en-US" sz="2400" dirty="0" smtClean="0"/>
              <a:t>.</a:t>
            </a:r>
            <a:endParaRPr lang="ru-RU" sz="2400" dirty="0" smtClean="0"/>
          </a:p>
          <a:p>
            <a:r>
              <a:rPr lang="en-US" sz="2400" b="1" dirty="0" smtClean="0"/>
              <a:t>They </a:t>
            </a:r>
            <a:r>
              <a:rPr lang="en-US" sz="2400" b="1" dirty="0"/>
              <a:t>enter the human body through</a:t>
            </a:r>
            <a:r>
              <a:rPr lang="en-US" sz="2400" dirty="0" smtClean="0"/>
              <a:t>:</a:t>
            </a:r>
            <a:endParaRPr lang="ru-RU" sz="2400" dirty="0" smtClean="0"/>
          </a:p>
          <a:p>
            <a:r>
              <a:rPr lang="en-US" sz="2400" dirty="0" smtClean="0"/>
              <a:t>• </a:t>
            </a:r>
            <a:r>
              <a:rPr lang="en-US" sz="2400" dirty="0"/>
              <a:t>Gastrointestinal tract together with food products</a:t>
            </a:r>
            <a:r>
              <a:rPr lang="en-US" sz="2400" dirty="0" smtClean="0"/>
              <a:t>;</a:t>
            </a:r>
            <a:endParaRPr lang="ru-RU" sz="2400" dirty="0" smtClean="0"/>
          </a:p>
          <a:p>
            <a:r>
              <a:rPr lang="en-US" sz="2400" dirty="0" smtClean="0"/>
              <a:t>• </a:t>
            </a:r>
            <a:r>
              <a:rPr lang="en-US" sz="2400" dirty="0"/>
              <a:t>through the lungs when inhaling dust</a:t>
            </a:r>
            <a:r>
              <a:rPr lang="en-US" sz="2400" dirty="0" smtClean="0"/>
              <a:t>;</a:t>
            </a:r>
            <a:endParaRPr lang="ru-RU" sz="2400" dirty="0" smtClean="0"/>
          </a:p>
          <a:p>
            <a:r>
              <a:rPr lang="en-US" sz="2400" dirty="0" smtClean="0"/>
              <a:t>• </a:t>
            </a:r>
            <a:r>
              <a:rPr lang="en-US" sz="2400" dirty="0"/>
              <a:t>through intact skin</a:t>
            </a:r>
            <a:r>
              <a:rPr lang="en-US" sz="2400" dirty="0" smtClean="0"/>
              <a:t>.</a:t>
            </a:r>
            <a:endParaRPr lang="ru-RU" sz="2400" dirty="0" smtClean="0"/>
          </a:p>
          <a:p>
            <a:r>
              <a:rPr lang="en-US" sz="2400" dirty="0" smtClean="0"/>
              <a:t>Most </a:t>
            </a:r>
            <a:r>
              <a:rPr lang="en-US" sz="2400" dirty="0"/>
              <a:t>OCPs have cumulative properties, so chronic poisoning can occur with prolonged contact with them</a:t>
            </a:r>
            <a:r>
              <a:rPr lang="en-US" sz="2400" dirty="0" smtClean="0"/>
              <a:t>.</a:t>
            </a:r>
            <a:r>
              <a:rPr lang="ru-RU" sz="2400" dirty="0" smtClean="0"/>
              <a:t> </a:t>
            </a:r>
            <a:r>
              <a:rPr lang="en-US" sz="2400" dirty="0" smtClean="0"/>
              <a:t>Acute </a:t>
            </a:r>
            <a:r>
              <a:rPr lang="en-US" sz="2400" dirty="0"/>
              <a:t>poisoning: rapid fatigue, headache, cardiac dysfunction, nausea, vomiting, decreased red blood cell content and increased white blood cell content. It has an irritating effect on the skin and mucous membrane of the eyes</a:t>
            </a:r>
            <a:r>
              <a:rPr lang="en-US" sz="2400" dirty="0" smtClean="0"/>
              <a:t>.</a:t>
            </a:r>
            <a:r>
              <a:rPr lang="ru-RU" sz="2400" dirty="0" smtClean="0"/>
              <a:t> </a:t>
            </a:r>
            <a:r>
              <a:rPr lang="en-US" sz="2400" dirty="0" smtClean="0"/>
              <a:t>The </a:t>
            </a:r>
            <a:r>
              <a:rPr lang="en-US" sz="2400" dirty="0"/>
              <a:t>use of DDT was abandoned all over the world - along with harmful insects, beneficial ones were also destroyed. DDT accumulated in food chains and had a detrimental effect on their end links.</a:t>
            </a:r>
            <a:endParaRPr lang="ru-RU" sz="2400" dirty="0"/>
          </a:p>
        </p:txBody>
      </p:sp>
      <p:pic>
        <p:nvPicPr>
          <p:cNvPr id="3" name="Рисунок 2"/>
          <p:cNvPicPr>
            <a:picLocks noChangeAspect="1"/>
          </p:cNvPicPr>
          <p:nvPr/>
        </p:nvPicPr>
        <p:blipFill>
          <a:blip r:embed="rId2"/>
          <a:stretch>
            <a:fillRect/>
          </a:stretch>
        </p:blipFill>
        <p:spPr>
          <a:xfrm>
            <a:off x="9375457" y="2184584"/>
            <a:ext cx="2664143" cy="1749416"/>
          </a:xfrm>
          <a:prstGeom prst="rect">
            <a:avLst/>
          </a:prstGeom>
        </p:spPr>
      </p:pic>
    </p:spTree>
    <p:extLst>
      <p:ext uri="{BB962C8B-B14F-4D97-AF65-F5344CB8AC3E}">
        <p14:creationId xmlns:p14="http://schemas.microsoft.com/office/powerpoint/2010/main" val="2995173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12</a:t>
            </a:fld>
            <a:endParaRPr lang="ru-RU"/>
          </a:p>
        </p:txBody>
      </p:sp>
      <p:pic>
        <p:nvPicPr>
          <p:cNvPr id="2" name="Рисунок 1"/>
          <p:cNvPicPr>
            <a:picLocks noChangeAspect="1"/>
          </p:cNvPicPr>
          <p:nvPr/>
        </p:nvPicPr>
        <p:blipFill>
          <a:blip r:embed="rId2"/>
          <a:stretch>
            <a:fillRect/>
          </a:stretch>
        </p:blipFill>
        <p:spPr>
          <a:xfrm>
            <a:off x="5131812" y="631772"/>
            <a:ext cx="7060188" cy="5448988"/>
          </a:xfrm>
          <a:prstGeom prst="rect">
            <a:avLst/>
          </a:prstGeom>
        </p:spPr>
      </p:pic>
      <p:sp>
        <p:nvSpPr>
          <p:cNvPr id="3" name="Прямоугольник 2"/>
          <p:cNvSpPr/>
          <p:nvPr/>
        </p:nvSpPr>
        <p:spPr>
          <a:xfrm>
            <a:off x="167640" y="220292"/>
            <a:ext cx="5257800" cy="6740307"/>
          </a:xfrm>
          <a:prstGeom prst="rect">
            <a:avLst/>
          </a:prstGeom>
        </p:spPr>
        <p:txBody>
          <a:bodyPr wrap="square">
            <a:spAutoFit/>
          </a:bodyPr>
          <a:lstStyle/>
          <a:p>
            <a:r>
              <a:rPr lang="en-US" sz="2400" dirty="0"/>
              <a:t>OCs are not used in the North. They come to the North from far away.  OCs are used in Southern </a:t>
            </a:r>
            <a:r>
              <a:rPr lang="en-US" sz="2400" dirty="0" smtClean="0"/>
              <a:t>locations </a:t>
            </a:r>
            <a:r>
              <a:rPr lang="en-US" sz="2400" dirty="0"/>
              <a:t>where there is a lot of farming. When it is warm down South, OCs that have been put on land </a:t>
            </a:r>
            <a:r>
              <a:rPr lang="ru-RU" sz="2400" dirty="0" smtClean="0"/>
              <a:t> </a:t>
            </a:r>
            <a:r>
              <a:rPr lang="en-US" sz="2400" dirty="0" smtClean="0"/>
              <a:t>evaporate </a:t>
            </a:r>
            <a:r>
              <a:rPr lang="en-US" sz="2400" dirty="0"/>
              <a:t>into the air and travel on winds and clouds. When they reach the colder temperatures of the </a:t>
            </a:r>
            <a:r>
              <a:rPr lang="en-US" sz="2400" dirty="0" smtClean="0"/>
              <a:t>North</a:t>
            </a:r>
            <a:r>
              <a:rPr lang="en-US" sz="2400" dirty="0"/>
              <a:t>, they fall back to earth in rain and snow. OCs can go through this cycle many times and travel </a:t>
            </a:r>
            <a:r>
              <a:rPr lang="en-US" sz="2400" dirty="0" smtClean="0"/>
              <a:t>very </a:t>
            </a:r>
            <a:r>
              <a:rPr lang="en-US" sz="2400" dirty="0"/>
              <a:t>far North. </a:t>
            </a:r>
            <a:r>
              <a:rPr lang="en-US" sz="2400" dirty="0" smtClean="0"/>
              <a:t>OCs </a:t>
            </a:r>
            <a:r>
              <a:rPr lang="en-US" sz="2400" dirty="0"/>
              <a:t>go from the land, to the air and back to the land </a:t>
            </a:r>
            <a:r>
              <a:rPr lang="en-US" sz="2400" dirty="0" smtClean="0"/>
              <a:t>several </a:t>
            </a:r>
            <a:r>
              <a:rPr lang="en-US" sz="2400" dirty="0"/>
              <a:t>times as they travel North. </a:t>
            </a:r>
            <a:endParaRPr lang="ru-RU" sz="2400" dirty="0" smtClean="0"/>
          </a:p>
          <a:p>
            <a:r>
              <a:rPr lang="en-US" sz="2400" dirty="0" smtClean="0"/>
              <a:t>This </a:t>
            </a:r>
            <a:r>
              <a:rPr lang="en-US" sz="2400" dirty="0"/>
              <a:t>type of movement is called the "grasshopper effect". When OCs </a:t>
            </a:r>
          </a:p>
          <a:p>
            <a:r>
              <a:rPr lang="en-US" sz="2400" dirty="0"/>
              <a:t>reach the North, they become stuck there because the temperatures are so cold. </a:t>
            </a:r>
            <a:endParaRPr lang="ru-RU" sz="2400" dirty="0"/>
          </a:p>
        </p:txBody>
      </p:sp>
    </p:spTree>
    <p:extLst>
      <p:ext uri="{BB962C8B-B14F-4D97-AF65-F5344CB8AC3E}">
        <p14:creationId xmlns:p14="http://schemas.microsoft.com/office/powerpoint/2010/main" val="2826060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13</a:t>
            </a:fld>
            <a:endParaRPr lang="ru-RU"/>
          </a:p>
        </p:txBody>
      </p:sp>
      <p:pic>
        <p:nvPicPr>
          <p:cNvPr id="2" name="Рисунок 1"/>
          <p:cNvPicPr>
            <a:picLocks noChangeAspect="1"/>
          </p:cNvPicPr>
          <p:nvPr/>
        </p:nvPicPr>
        <p:blipFill>
          <a:blip r:embed="rId2"/>
          <a:stretch>
            <a:fillRect/>
          </a:stretch>
        </p:blipFill>
        <p:spPr>
          <a:xfrm>
            <a:off x="5605957" y="572452"/>
            <a:ext cx="6586044" cy="4822508"/>
          </a:xfrm>
          <a:prstGeom prst="rect">
            <a:avLst/>
          </a:prstGeom>
        </p:spPr>
      </p:pic>
      <p:sp>
        <p:nvSpPr>
          <p:cNvPr id="3" name="Прямоугольник 2"/>
          <p:cNvSpPr/>
          <p:nvPr/>
        </p:nvSpPr>
        <p:spPr>
          <a:xfrm>
            <a:off x="167640" y="30481"/>
            <a:ext cx="5699760" cy="6817251"/>
          </a:xfrm>
          <a:prstGeom prst="rect">
            <a:avLst/>
          </a:prstGeom>
        </p:spPr>
        <p:txBody>
          <a:bodyPr wrap="square">
            <a:spAutoFit/>
          </a:bodyPr>
          <a:lstStyle/>
          <a:p>
            <a:r>
              <a:rPr lang="ru-RU" sz="2300" dirty="0" smtClean="0"/>
              <a:t>	</a:t>
            </a:r>
            <a:r>
              <a:rPr lang="en-US" sz="2300" dirty="0" smtClean="0"/>
              <a:t>In </a:t>
            </a:r>
            <a:r>
              <a:rPr lang="en-US" sz="2300" dirty="0"/>
              <a:t>the  1960s, OCs were used everywhere. These high levels of OCs were very damaging to wildlife, especially predatory birds. Bald Eagles were almost wiped out in the United States.</a:t>
            </a:r>
          </a:p>
          <a:p>
            <a:r>
              <a:rPr lang="ru-RU" sz="2300" dirty="0" smtClean="0"/>
              <a:t>	</a:t>
            </a:r>
            <a:r>
              <a:rPr lang="en-US" sz="2300" dirty="0" smtClean="0"/>
              <a:t>DDT </a:t>
            </a:r>
            <a:r>
              <a:rPr lang="en-US" sz="2300" dirty="0"/>
              <a:t>caused their eggs to thin and break before they were ready to hatch. </a:t>
            </a:r>
          </a:p>
          <a:p>
            <a:r>
              <a:rPr lang="en-US" sz="2300" dirty="0"/>
              <a:t>Today, levels of OCs in the environment are declining and bird populations are doing much better. </a:t>
            </a:r>
          </a:p>
          <a:p>
            <a:r>
              <a:rPr lang="ru-RU" sz="2300" dirty="0" smtClean="0"/>
              <a:t>	</a:t>
            </a:r>
            <a:r>
              <a:rPr lang="en-US" sz="2300" dirty="0" smtClean="0"/>
              <a:t>However</a:t>
            </a:r>
            <a:r>
              <a:rPr lang="en-US" sz="2300" dirty="0"/>
              <a:t>, some OCs still continue to reach the North. When they arrive, OCs can enter water bodies like  lakes, rivers or the ocean. From the water, OCs can move up the food chain. First they are taken up by small plants in the water. These plants are eaten by tiny animals, which are in turn eaten by fish. Fish are eaten by eagles, bears, beluga whales and of course, by people. </a:t>
            </a:r>
            <a:endParaRPr lang="ru-RU" sz="2300" dirty="0"/>
          </a:p>
        </p:txBody>
      </p:sp>
    </p:spTree>
    <p:extLst>
      <p:ext uri="{BB962C8B-B14F-4D97-AF65-F5344CB8AC3E}">
        <p14:creationId xmlns:p14="http://schemas.microsoft.com/office/powerpoint/2010/main" val="2607260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14</a:t>
            </a:fld>
            <a:endParaRPr lang="ru-RU"/>
          </a:p>
        </p:txBody>
      </p:sp>
      <p:sp>
        <p:nvSpPr>
          <p:cNvPr id="2" name="Прямоугольник 1"/>
          <p:cNvSpPr/>
          <p:nvPr/>
        </p:nvSpPr>
        <p:spPr>
          <a:xfrm>
            <a:off x="794855" y="424934"/>
            <a:ext cx="1803379" cy="461665"/>
          </a:xfrm>
          <a:prstGeom prst="rect">
            <a:avLst/>
          </a:prstGeom>
        </p:spPr>
        <p:txBody>
          <a:bodyPr wrap="none">
            <a:spAutoFit/>
          </a:bodyPr>
          <a:lstStyle/>
          <a:p>
            <a:r>
              <a:rPr lang="en-US" sz="2400" b="1" dirty="0"/>
              <a:t>Metabolism:</a:t>
            </a:r>
            <a:endParaRPr lang="ru-RU" sz="2400" b="1" dirty="0"/>
          </a:p>
        </p:txBody>
      </p:sp>
      <p:pic>
        <p:nvPicPr>
          <p:cNvPr id="5" name="Рисунок 4" descr="page14image376090273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022" y="120134"/>
            <a:ext cx="6723698" cy="2577346"/>
          </a:xfrm>
          <a:prstGeom prst="rect">
            <a:avLst/>
          </a:prstGeom>
          <a:noFill/>
          <a:ln>
            <a:noFill/>
          </a:ln>
        </p:spPr>
      </p:pic>
      <p:sp>
        <p:nvSpPr>
          <p:cNvPr id="3" name="Прямоугольник 2"/>
          <p:cNvSpPr/>
          <p:nvPr/>
        </p:nvSpPr>
        <p:spPr>
          <a:xfrm>
            <a:off x="794855" y="2889796"/>
            <a:ext cx="10193185" cy="3046988"/>
          </a:xfrm>
          <a:prstGeom prst="rect">
            <a:avLst/>
          </a:prstGeom>
        </p:spPr>
        <p:txBody>
          <a:bodyPr wrap="square">
            <a:spAutoFit/>
          </a:bodyPr>
          <a:lstStyle/>
          <a:p>
            <a:r>
              <a:rPr lang="en-US" sz="2400" b="1" dirty="0"/>
              <a:t>Objects of study</a:t>
            </a:r>
            <a:r>
              <a:rPr lang="en-US" sz="2400" b="1" dirty="0" smtClean="0"/>
              <a:t>:</a:t>
            </a:r>
            <a:endParaRPr lang="ru-RU" sz="2400" b="1" dirty="0" smtClean="0"/>
          </a:p>
          <a:p>
            <a:endParaRPr lang="ru-RU" sz="2400" dirty="0" smtClean="0"/>
          </a:p>
          <a:p>
            <a:r>
              <a:rPr lang="en-US" sz="2400" b="1" i="1" dirty="0" smtClean="0"/>
              <a:t>Corpse </a:t>
            </a:r>
            <a:r>
              <a:rPr lang="en-US" sz="2400" b="1" i="1" dirty="0"/>
              <a:t>material</a:t>
            </a:r>
            <a:r>
              <a:rPr lang="en-US" sz="2400" dirty="0"/>
              <a:t>: 1/3 liver, 1 kidney, 1 meter of large and small intestines, stomach with contents, brain</a:t>
            </a:r>
            <a:r>
              <a:rPr lang="en-US" sz="2400" dirty="0" smtClean="0"/>
              <a:t>;</a:t>
            </a:r>
            <a:endParaRPr lang="ru-RU" sz="2400" dirty="0" smtClean="0"/>
          </a:p>
          <a:p>
            <a:endParaRPr lang="ru-RU" sz="2400" dirty="0"/>
          </a:p>
          <a:p>
            <a:r>
              <a:rPr lang="en-US" sz="2400" b="1" i="1" dirty="0" smtClean="0"/>
              <a:t>Acute </a:t>
            </a:r>
            <a:r>
              <a:rPr lang="en-US" sz="2400" b="1" i="1" dirty="0"/>
              <a:t>poisoning</a:t>
            </a:r>
            <a:r>
              <a:rPr lang="en-US" sz="2400" dirty="0"/>
              <a:t>: gastric lavage water, dialysis water, vomit, blood, urine</a:t>
            </a:r>
            <a:r>
              <a:rPr lang="en-US" sz="2400" dirty="0" smtClean="0"/>
              <a:t>.</a:t>
            </a:r>
            <a:endParaRPr lang="ru-RU" sz="2400" dirty="0" smtClean="0"/>
          </a:p>
          <a:p>
            <a:endParaRPr lang="ru-RU" sz="2400" dirty="0"/>
          </a:p>
          <a:p>
            <a:r>
              <a:rPr lang="en-US" sz="2400" b="1" i="1" dirty="0" smtClean="0"/>
              <a:t>Chronic </a:t>
            </a:r>
            <a:r>
              <a:rPr lang="en-US" sz="2400" b="1" i="1" dirty="0"/>
              <a:t>poisoning</a:t>
            </a:r>
            <a:r>
              <a:rPr lang="en-US" sz="2400" dirty="0"/>
              <a:t>: blood, urine, hair, nails.</a:t>
            </a:r>
            <a:endParaRPr lang="ru-RU" sz="2400" dirty="0"/>
          </a:p>
        </p:txBody>
      </p:sp>
    </p:spTree>
    <p:extLst>
      <p:ext uri="{BB962C8B-B14F-4D97-AF65-F5344CB8AC3E}">
        <p14:creationId xmlns:p14="http://schemas.microsoft.com/office/powerpoint/2010/main" val="1296891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15</a:t>
            </a:fld>
            <a:endParaRPr lang="ru-RU"/>
          </a:p>
        </p:txBody>
      </p:sp>
      <p:sp>
        <p:nvSpPr>
          <p:cNvPr id="2" name="Прямоугольник 1"/>
          <p:cNvSpPr/>
          <p:nvPr/>
        </p:nvSpPr>
        <p:spPr>
          <a:xfrm>
            <a:off x="335280" y="-15240"/>
            <a:ext cx="9768840" cy="3046988"/>
          </a:xfrm>
          <a:prstGeom prst="rect">
            <a:avLst/>
          </a:prstGeom>
        </p:spPr>
        <p:txBody>
          <a:bodyPr wrap="square">
            <a:spAutoFit/>
          </a:bodyPr>
          <a:lstStyle/>
          <a:p>
            <a:r>
              <a:rPr lang="en-US" sz="2400" b="1" dirty="0"/>
              <a:t>Isolation method</a:t>
            </a:r>
            <a:r>
              <a:rPr lang="en-US" sz="2400" b="1" dirty="0" smtClean="0"/>
              <a:t>:</a:t>
            </a:r>
            <a:endParaRPr lang="ru-RU" sz="2400" b="1" dirty="0" smtClean="0"/>
          </a:p>
          <a:p>
            <a:pPr marL="457200" indent="-457200">
              <a:buAutoNum type="arabicPeriod"/>
            </a:pPr>
            <a:r>
              <a:rPr lang="en-US" sz="2400" dirty="0" smtClean="0"/>
              <a:t>An </a:t>
            </a:r>
            <a:r>
              <a:rPr lang="en-US" sz="2400" dirty="0"/>
              <a:t>analysis object weighing 10 g is extracted twice with petroleum ether</a:t>
            </a:r>
            <a:r>
              <a:rPr lang="en-US" sz="2400" dirty="0" smtClean="0"/>
              <a:t>.</a:t>
            </a:r>
            <a:endParaRPr lang="ru-RU" sz="2400" dirty="0" smtClean="0"/>
          </a:p>
          <a:p>
            <a:pPr marL="457200" indent="-457200">
              <a:buAutoNum type="arabicPeriod"/>
            </a:pPr>
            <a:r>
              <a:rPr lang="en-US" sz="2400" dirty="0" smtClean="0"/>
              <a:t>Essential </a:t>
            </a:r>
            <a:r>
              <a:rPr lang="en-US" sz="2400" dirty="0"/>
              <a:t>extracts are washed with purified water, sodium hydroxide solution and again with purified water</a:t>
            </a:r>
            <a:r>
              <a:rPr lang="en-US" sz="2400" dirty="0" smtClean="0"/>
              <a:t>.</a:t>
            </a:r>
            <a:endParaRPr lang="ru-RU" sz="2400" dirty="0" smtClean="0"/>
          </a:p>
          <a:p>
            <a:pPr marL="457200" indent="-457200">
              <a:buAutoNum type="arabicPeriod"/>
            </a:pPr>
            <a:r>
              <a:rPr lang="en-US" sz="2400" dirty="0" smtClean="0"/>
              <a:t>The </a:t>
            </a:r>
            <a:r>
              <a:rPr lang="en-US" sz="2400" dirty="0"/>
              <a:t>petroleum ether layer is filtered through anhydrous sodium sulfate</a:t>
            </a:r>
            <a:r>
              <a:rPr lang="en-US" sz="2400" dirty="0" smtClean="0"/>
              <a:t>.</a:t>
            </a:r>
            <a:endParaRPr lang="ru-RU" sz="2400" dirty="0" smtClean="0"/>
          </a:p>
          <a:p>
            <a:pPr marL="457200" indent="-457200">
              <a:buAutoNum type="arabicPeriod"/>
            </a:pPr>
            <a:endParaRPr lang="ru-RU" sz="2400" dirty="0"/>
          </a:p>
          <a:p>
            <a:r>
              <a:rPr lang="en-US" sz="2400" b="1" dirty="0" smtClean="0"/>
              <a:t>Detection:</a:t>
            </a:r>
            <a:endParaRPr lang="ru-RU" sz="2400" b="1" dirty="0" smtClean="0"/>
          </a:p>
          <a:p>
            <a:r>
              <a:rPr lang="en-US" sz="2400" dirty="0" smtClean="0"/>
              <a:t>1</a:t>
            </a:r>
            <a:r>
              <a:rPr lang="en-US" sz="2400" dirty="0"/>
              <a:t>. Nitration reaction - a blue-violet color is formed.</a:t>
            </a:r>
            <a:endParaRPr lang="ru-RU" sz="2400" dirty="0"/>
          </a:p>
        </p:txBody>
      </p:sp>
      <p:pic>
        <p:nvPicPr>
          <p:cNvPr id="5" name="officeArt object" descr="https://sun9-west.userapi.com/sun9-46/s/v1/if2/dOPH2j2zDeGAzC5TNGDZsh-2hj2ge-65fEw6CrSKKSiezVllOEdgJ-nMIyxt9P6o4dVZxdaaoca7f3cJMUWsm_Qq.jpg?size=720x1600&amp;quality=95&amp;type=album"/>
          <p:cNvPicPr/>
          <p:nvPr/>
        </p:nvPicPr>
        <p:blipFill rotWithShape="1">
          <a:blip r:embed="rId2" cstate="print"/>
          <a:srcRect l="11198" t="38699" r="5953" b="37655"/>
          <a:stretch/>
        </p:blipFill>
        <p:spPr bwMode="auto">
          <a:xfrm>
            <a:off x="2606040" y="3031748"/>
            <a:ext cx="6537960" cy="3826251"/>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51911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16</a:t>
            </a:fld>
            <a:endParaRPr lang="ru-RU"/>
          </a:p>
        </p:txBody>
      </p:sp>
      <p:sp>
        <p:nvSpPr>
          <p:cNvPr id="2" name="Прямоугольник 1"/>
          <p:cNvSpPr/>
          <p:nvPr/>
        </p:nvSpPr>
        <p:spPr>
          <a:xfrm>
            <a:off x="990600" y="365760"/>
            <a:ext cx="10119360" cy="6001643"/>
          </a:xfrm>
          <a:prstGeom prst="rect">
            <a:avLst/>
          </a:prstGeom>
        </p:spPr>
        <p:txBody>
          <a:bodyPr wrap="square">
            <a:spAutoFit/>
          </a:bodyPr>
          <a:lstStyle/>
          <a:p>
            <a:r>
              <a:rPr lang="en-US" sz="2400" dirty="0"/>
              <a:t>2. Reaction with sulfuric and acetic acids (10:2) - a brown color is </a:t>
            </a:r>
            <a:r>
              <a:rPr lang="en-US" sz="2400" dirty="0" smtClean="0"/>
              <a:t>formed.</a:t>
            </a:r>
            <a:endParaRPr lang="ru-RU" sz="2400" dirty="0" smtClean="0"/>
          </a:p>
          <a:p>
            <a:endParaRPr lang="ru-RU" sz="2400" dirty="0" smtClean="0"/>
          </a:p>
          <a:p>
            <a:r>
              <a:rPr lang="en-US" sz="2400" dirty="0" smtClean="0"/>
              <a:t>3. </a:t>
            </a:r>
            <a:r>
              <a:rPr lang="en-US" sz="2400" dirty="0"/>
              <a:t>Reaction with pyridine and </a:t>
            </a:r>
            <a:r>
              <a:rPr lang="en-US" sz="2400" dirty="0" err="1"/>
              <a:t>xanthhydrol</a:t>
            </a:r>
            <a:r>
              <a:rPr lang="en-US" sz="2400" dirty="0"/>
              <a:t> - a red color is formed</a:t>
            </a:r>
            <a:r>
              <a:rPr lang="en-US" sz="2400" dirty="0" smtClean="0"/>
              <a:t>.</a:t>
            </a:r>
            <a:endParaRPr lang="ru-RU" sz="2400" dirty="0" smtClean="0"/>
          </a:p>
          <a:p>
            <a:endParaRPr lang="ru-RU" sz="2400" dirty="0" smtClean="0"/>
          </a:p>
          <a:p>
            <a:r>
              <a:rPr lang="en-US" sz="2400" dirty="0" smtClean="0"/>
              <a:t>4</a:t>
            </a:r>
            <a:r>
              <a:rPr lang="en-US" sz="2400" dirty="0"/>
              <a:t>. TLC. </a:t>
            </a:r>
            <a:endParaRPr lang="ru-RU" sz="2400" dirty="0" smtClean="0"/>
          </a:p>
          <a:p>
            <a:r>
              <a:rPr lang="ru-RU" sz="2400" dirty="0"/>
              <a:t>	</a:t>
            </a:r>
            <a:r>
              <a:rPr lang="en-US" sz="2400" dirty="0" smtClean="0"/>
              <a:t>Cyclohexane </a:t>
            </a:r>
            <a:r>
              <a:rPr lang="en-US" sz="2400" dirty="0"/>
              <a:t>is a mobile system. </a:t>
            </a:r>
            <a:endParaRPr lang="ru-RU" sz="2400" dirty="0" smtClean="0"/>
          </a:p>
          <a:p>
            <a:r>
              <a:rPr lang="ru-RU" sz="2400" dirty="0"/>
              <a:t>	</a:t>
            </a:r>
            <a:r>
              <a:rPr lang="en-US" sz="2400" dirty="0" smtClean="0"/>
              <a:t>The </a:t>
            </a:r>
            <a:r>
              <a:rPr lang="en-US" sz="2400" dirty="0"/>
              <a:t>plate is removed, dried and treated with a solution of potassium permanganate. The cooled plate is treated with a solution of silver nitrate. Irradiate with a UV lamp - brown or black spots form</a:t>
            </a:r>
            <a:r>
              <a:rPr lang="en-US" sz="2400" dirty="0" smtClean="0"/>
              <a:t>.</a:t>
            </a:r>
            <a:endParaRPr lang="ru-RU" sz="2400" dirty="0" smtClean="0"/>
          </a:p>
          <a:p>
            <a:endParaRPr lang="ru-RU" sz="2400" dirty="0"/>
          </a:p>
          <a:p>
            <a:r>
              <a:rPr lang="en-US" sz="2400" dirty="0" smtClean="0"/>
              <a:t>5</a:t>
            </a:r>
            <a:r>
              <a:rPr lang="en-US" sz="2400" dirty="0"/>
              <a:t>. GLC, GC-MS, </a:t>
            </a:r>
            <a:r>
              <a:rPr lang="en-US" sz="2400" dirty="0" smtClean="0"/>
              <a:t>UV</a:t>
            </a:r>
            <a:endParaRPr lang="ru-RU" sz="2400" dirty="0" smtClean="0"/>
          </a:p>
          <a:p>
            <a:endParaRPr lang="ru-RU" sz="2400" dirty="0"/>
          </a:p>
          <a:p>
            <a:r>
              <a:rPr lang="en-US" sz="2400" b="1" dirty="0" smtClean="0"/>
              <a:t>Quantitative </a:t>
            </a:r>
            <a:r>
              <a:rPr lang="en-US" sz="2400" b="1" dirty="0"/>
              <a:t>determination: </a:t>
            </a:r>
            <a:endParaRPr lang="ru-RU" sz="2400" b="1" dirty="0" smtClean="0"/>
          </a:p>
          <a:p>
            <a:pPr marL="342900" indent="-342900">
              <a:buFont typeface="Wingdings" panose="05000000000000000000" pitchFamily="2" charset="2"/>
              <a:buChar char="§"/>
            </a:pPr>
            <a:r>
              <a:rPr lang="en-US" sz="2400" dirty="0" smtClean="0"/>
              <a:t>GLC</a:t>
            </a:r>
            <a:r>
              <a:rPr lang="en-US" sz="2400" dirty="0"/>
              <a:t>, </a:t>
            </a:r>
            <a:endParaRPr lang="ru-RU" sz="2400" dirty="0" smtClean="0"/>
          </a:p>
          <a:p>
            <a:pPr marL="342900" indent="-342900">
              <a:buFont typeface="Wingdings" panose="05000000000000000000" pitchFamily="2" charset="2"/>
              <a:buChar char="§"/>
            </a:pPr>
            <a:r>
              <a:rPr lang="en-US" sz="2400" dirty="0" smtClean="0"/>
              <a:t>GC-MS</a:t>
            </a:r>
            <a:r>
              <a:rPr lang="en-US" sz="2400" dirty="0"/>
              <a:t>, </a:t>
            </a:r>
            <a:endParaRPr lang="ru-RU" sz="2400" dirty="0" smtClean="0"/>
          </a:p>
          <a:p>
            <a:pPr marL="342900" indent="-342900">
              <a:buFont typeface="Wingdings" panose="05000000000000000000" pitchFamily="2" charset="2"/>
              <a:buChar char="§"/>
            </a:pPr>
            <a:r>
              <a:rPr lang="en-US" sz="2400" dirty="0" smtClean="0"/>
              <a:t>UV</a:t>
            </a:r>
            <a:endParaRPr lang="ru-RU" sz="2400" dirty="0"/>
          </a:p>
        </p:txBody>
      </p:sp>
    </p:spTree>
    <p:extLst>
      <p:ext uri="{BB962C8B-B14F-4D97-AF65-F5344CB8AC3E}">
        <p14:creationId xmlns:p14="http://schemas.microsoft.com/office/powerpoint/2010/main" val="2391581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17</a:t>
            </a:fld>
            <a:endParaRPr lang="ru-RU"/>
          </a:p>
        </p:txBody>
      </p:sp>
      <p:pic>
        <p:nvPicPr>
          <p:cNvPr id="3" name="Рисунок 2"/>
          <p:cNvPicPr/>
          <p:nvPr/>
        </p:nvPicPr>
        <p:blipFill rotWithShape="1">
          <a:blip r:embed="rId2" cstate="print">
            <a:extLst>
              <a:ext uri="{28A0092B-C50C-407E-A947-70E740481C1C}">
                <a14:useLocalDpi xmlns:a14="http://schemas.microsoft.com/office/drawing/2010/main" val="0"/>
              </a:ext>
            </a:extLst>
          </a:blip>
          <a:srcRect l="27216" t="-2278" r="34303" b="16734"/>
          <a:stretch/>
        </p:blipFill>
        <p:spPr bwMode="auto">
          <a:xfrm>
            <a:off x="9326880" y="174426"/>
            <a:ext cx="2865120" cy="2904053"/>
          </a:xfrm>
          <a:prstGeom prst="rect">
            <a:avLst/>
          </a:prstGeom>
          <a:noFill/>
          <a:ln>
            <a:noFill/>
          </a:ln>
        </p:spPr>
      </p:pic>
      <p:sp>
        <p:nvSpPr>
          <p:cNvPr id="5" name="Прямоугольник 4"/>
          <p:cNvSpPr/>
          <p:nvPr/>
        </p:nvSpPr>
        <p:spPr>
          <a:xfrm>
            <a:off x="731519" y="1096447"/>
            <a:ext cx="9065156" cy="4893647"/>
          </a:xfrm>
          <a:prstGeom prst="rect">
            <a:avLst/>
          </a:prstGeom>
        </p:spPr>
        <p:txBody>
          <a:bodyPr wrap="square">
            <a:spAutoFit/>
          </a:bodyPr>
          <a:lstStyle/>
          <a:p>
            <a:r>
              <a:rPr lang="en-US" sz="2400" b="1" dirty="0" smtClean="0"/>
              <a:t>Toxicological</a:t>
            </a:r>
            <a:r>
              <a:rPr lang="ru-RU" sz="2400" b="1" dirty="0" smtClean="0"/>
              <a:t> </a:t>
            </a:r>
            <a:r>
              <a:rPr lang="en-US" sz="2400" b="1" dirty="0" smtClean="0"/>
              <a:t>significance</a:t>
            </a:r>
            <a:r>
              <a:rPr lang="en-US" sz="2400" dirty="0" smtClean="0"/>
              <a:t>:</a:t>
            </a:r>
            <a:endParaRPr lang="ru-RU" sz="2400" dirty="0" smtClean="0"/>
          </a:p>
          <a:p>
            <a:endParaRPr lang="ru-RU" sz="2400" dirty="0"/>
          </a:p>
          <a:p>
            <a:r>
              <a:rPr lang="en-US" sz="2400" dirty="0" err="1" smtClean="0"/>
              <a:t>Hexachlorocyclohexane</a:t>
            </a:r>
            <a:r>
              <a:rPr lang="en-US" sz="2400" dirty="0" smtClean="0"/>
              <a:t> </a:t>
            </a:r>
            <a:r>
              <a:rPr lang="en-US" sz="2400" dirty="0"/>
              <a:t>is a white crystalline substance. Insoluble in water, soluble in chloroform. Contact insecticide</a:t>
            </a:r>
            <a:r>
              <a:rPr lang="en-US" sz="2400" dirty="0" smtClean="0"/>
              <a:t>.</a:t>
            </a:r>
            <a:r>
              <a:rPr lang="ru-RU" sz="2400" dirty="0" smtClean="0"/>
              <a:t> </a:t>
            </a:r>
            <a:r>
              <a:rPr lang="en-US" sz="2400" dirty="0" smtClean="0"/>
              <a:t>Used </a:t>
            </a:r>
            <a:r>
              <a:rPr lang="en-US" sz="2400" dirty="0"/>
              <a:t>to combat locusts and ticks</a:t>
            </a:r>
            <a:r>
              <a:rPr lang="en-US" sz="2400" dirty="0" smtClean="0"/>
              <a:t>.</a:t>
            </a:r>
            <a:r>
              <a:rPr lang="ru-RU" sz="2400" dirty="0" smtClean="0"/>
              <a:t> </a:t>
            </a:r>
          </a:p>
          <a:p>
            <a:r>
              <a:rPr lang="en-US" sz="2400" dirty="0" smtClean="0"/>
              <a:t>They </a:t>
            </a:r>
            <a:r>
              <a:rPr lang="en-US" sz="2400" dirty="0"/>
              <a:t>enter the human body through</a:t>
            </a:r>
            <a:r>
              <a:rPr lang="en-US" sz="2400" dirty="0" smtClean="0"/>
              <a:t>:</a:t>
            </a:r>
            <a:endParaRPr lang="ru-RU" sz="2400" dirty="0" smtClean="0"/>
          </a:p>
          <a:p>
            <a:r>
              <a:rPr lang="en-US" sz="2400" dirty="0" smtClean="0"/>
              <a:t>• </a:t>
            </a:r>
            <a:r>
              <a:rPr lang="en-US" sz="2400" dirty="0"/>
              <a:t>Gastrointestinal tract together with food products</a:t>
            </a:r>
            <a:r>
              <a:rPr lang="en-US" sz="2400" dirty="0" smtClean="0"/>
              <a:t>,</a:t>
            </a:r>
            <a:endParaRPr lang="ru-RU" sz="2400" dirty="0" smtClean="0"/>
          </a:p>
          <a:p>
            <a:r>
              <a:rPr lang="en-US" sz="2400" dirty="0" smtClean="0"/>
              <a:t>• </a:t>
            </a:r>
            <a:r>
              <a:rPr lang="en-US" sz="2400" dirty="0"/>
              <a:t>through the lungs when inhaling dust</a:t>
            </a:r>
            <a:r>
              <a:rPr lang="en-US" sz="2400" dirty="0" smtClean="0"/>
              <a:t>.</a:t>
            </a:r>
            <a:endParaRPr lang="ru-RU" sz="2400" dirty="0" smtClean="0"/>
          </a:p>
          <a:p>
            <a:r>
              <a:rPr lang="en-US" sz="2400" dirty="0" smtClean="0"/>
              <a:t>• </a:t>
            </a:r>
            <a:r>
              <a:rPr lang="en-US" sz="2400" dirty="0"/>
              <a:t>through intact skin</a:t>
            </a:r>
            <a:r>
              <a:rPr lang="en-US" sz="2400" dirty="0" smtClean="0"/>
              <a:t>.</a:t>
            </a:r>
            <a:endParaRPr lang="ru-RU" sz="2400" dirty="0" smtClean="0"/>
          </a:p>
          <a:p>
            <a:endParaRPr lang="ru-RU" sz="2400" dirty="0"/>
          </a:p>
          <a:p>
            <a:r>
              <a:rPr lang="en-US" sz="2400" dirty="0" smtClean="0"/>
              <a:t>Acute </a:t>
            </a:r>
            <a:r>
              <a:rPr lang="en-US" sz="2400" dirty="0"/>
              <a:t>poisoning: causes nausea. Affects the central nervous system. Causes </a:t>
            </a:r>
            <a:r>
              <a:rPr lang="en-US" sz="2400" dirty="0" err="1"/>
              <a:t>clonic</a:t>
            </a:r>
            <a:r>
              <a:rPr lang="en-US" sz="2400" dirty="0"/>
              <a:t> and tonic convulsions. There is skin hyperemia, swelling, and irritation of the conjunctiva of the eyes.</a:t>
            </a:r>
            <a:endParaRPr lang="ru-RU" sz="2400" dirty="0"/>
          </a:p>
        </p:txBody>
      </p:sp>
      <p:sp>
        <p:nvSpPr>
          <p:cNvPr id="6" name="Прямоугольник 5"/>
          <p:cNvSpPr/>
          <p:nvPr/>
        </p:nvSpPr>
        <p:spPr>
          <a:xfrm>
            <a:off x="4005475" y="174427"/>
            <a:ext cx="3689408" cy="523220"/>
          </a:xfrm>
          <a:prstGeom prst="rect">
            <a:avLst/>
          </a:prstGeom>
        </p:spPr>
        <p:txBody>
          <a:bodyPr wrap="none">
            <a:spAutoFit/>
          </a:bodyPr>
          <a:lstStyle/>
          <a:p>
            <a:r>
              <a:rPr lang="en-US" sz="2800" b="1" dirty="0" err="1"/>
              <a:t>Hexachlorocyclohexane</a:t>
            </a:r>
            <a:endParaRPr lang="ru-RU" sz="2800" b="1" dirty="0"/>
          </a:p>
        </p:txBody>
      </p:sp>
    </p:spTree>
    <p:extLst>
      <p:ext uri="{BB962C8B-B14F-4D97-AF65-F5344CB8AC3E}">
        <p14:creationId xmlns:p14="http://schemas.microsoft.com/office/powerpoint/2010/main" val="4103759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18</a:t>
            </a:fld>
            <a:endParaRPr lang="ru-RU"/>
          </a:p>
        </p:txBody>
      </p:sp>
      <p:sp>
        <p:nvSpPr>
          <p:cNvPr id="2" name="Прямоугольник 1"/>
          <p:cNvSpPr/>
          <p:nvPr/>
        </p:nvSpPr>
        <p:spPr>
          <a:xfrm>
            <a:off x="655320" y="134035"/>
            <a:ext cx="10881360" cy="830997"/>
          </a:xfrm>
          <a:prstGeom prst="rect">
            <a:avLst/>
          </a:prstGeom>
        </p:spPr>
        <p:txBody>
          <a:bodyPr wrap="square">
            <a:spAutoFit/>
          </a:bodyPr>
          <a:lstStyle/>
          <a:p>
            <a:r>
              <a:rPr lang="en-US" sz="2400" b="1" dirty="0"/>
              <a:t>Metabolism</a:t>
            </a:r>
            <a:r>
              <a:rPr lang="en-US" sz="2400" b="1" dirty="0" smtClean="0"/>
              <a:t>:</a:t>
            </a:r>
            <a:endParaRPr lang="ru-RU" sz="2400" b="1" dirty="0" smtClean="0"/>
          </a:p>
          <a:p>
            <a:r>
              <a:rPr lang="en-US" sz="2400" dirty="0" err="1" smtClean="0"/>
              <a:t>Dechlorination</a:t>
            </a:r>
            <a:r>
              <a:rPr lang="en-US" sz="2400" dirty="0"/>
              <a:t>, hydroxylation. Formation of </a:t>
            </a:r>
            <a:r>
              <a:rPr lang="en-US" sz="2400" dirty="0" err="1"/>
              <a:t>glucuronides</a:t>
            </a:r>
            <a:r>
              <a:rPr lang="en-US" sz="2400" dirty="0"/>
              <a:t>.</a:t>
            </a:r>
            <a:endParaRPr lang="ru-RU" sz="2400" dirty="0"/>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4800600" y="1021080"/>
            <a:ext cx="6096000" cy="3048635"/>
          </a:xfrm>
          <a:prstGeom prst="rect">
            <a:avLst/>
          </a:prstGeom>
        </p:spPr>
      </p:pic>
      <p:sp>
        <p:nvSpPr>
          <p:cNvPr id="3" name="Прямоугольник 2"/>
          <p:cNvSpPr/>
          <p:nvPr/>
        </p:nvSpPr>
        <p:spPr>
          <a:xfrm>
            <a:off x="762000" y="3831352"/>
            <a:ext cx="11201400" cy="3046988"/>
          </a:xfrm>
          <a:prstGeom prst="rect">
            <a:avLst/>
          </a:prstGeom>
        </p:spPr>
        <p:txBody>
          <a:bodyPr wrap="square">
            <a:spAutoFit/>
          </a:bodyPr>
          <a:lstStyle/>
          <a:p>
            <a:r>
              <a:rPr lang="en-US" sz="2400" b="1" dirty="0"/>
              <a:t>Objects of study:</a:t>
            </a:r>
            <a:endParaRPr lang="ru-RU" sz="2400" b="1" dirty="0"/>
          </a:p>
          <a:p>
            <a:endParaRPr lang="ru-RU" sz="2400" dirty="0"/>
          </a:p>
          <a:p>
            <a:r>
              <a:rPr lang="en-US" sz="2400" b="1" i="1" dirty="0"/>
              <a:t>Corpse material</a:t>
            </a:r>
            <a:r>
              <a:rPr lang="en-US" sz="2400" dirty="0"/>
              <a:t>: 1/3 liver, 1 kidney, 1 meter of large and small intestines, stomach with contents, brain;</a:t>
            </a:r>
            <a:endParaRPr lang="ru-RU" sz="2400" dirty="0"/>
          </a:p>
          <a:p>
            <a:endParaRPr lang="ru-RU" sz="2400" dirty="0"/>
          </a:p>
          <a:p>
            <a:r>
              <a:rPr lang="en-US" sz="2400" b="1" i="1" dirty="0"/>
              <a:t>Acute poisoning</a:t>
            </a:r>
            <a:r>
              <a:rPr lang="en-US" sz="2400" dirty="0"/>
              <a:t>: gastric lavage water, dialysis water, vomit, blood, urine.</a:t>
            </a:r>
            <a:endParaRPr lang="ru-RU" sz="2400" dirty="0"/>
          </a:p>
          <a:p>
            <a:endParaRPr lang="ru-RU" sz="2400" dirty="0"/>
          </a:p>
          <a:p>
            <a:r>
              <a:rPr lang="en-US" sz="2400" b="1" i="1" dirty="0"/>
              <a:t>Chronic poisoning</a:t>
            </a:r>
            <a:r>
              <a:rPr lang="en-US" sz="2400" dirty="0"/>
              <a:t>: blood, urine, hair, nails.</a:t>
            </a:r>
            <a:endParaRPr lang="ru-RU" sz="2400" dirty="0"/>
          </a:p>
        </p:txBody>
      </p:sp>
    </p:spTree>
    <p:extLst>
      <p:ext uri="{BB962C8B-B14F-4D97-AF65-F5344CB8AC3E}">
        <p14:creationId xmlns:p14="http://schemas.microsoft.com/office/powerpoint/2010/main" val="213842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19</a:t>
            </a:fld>
            <a:endParaRPr lang="ru-RU"/>
          </a:p>
        </p:txBody>
      </p:sp>
      <p:sp>
        <p:nvSpPr>
          <p:cNvPr id="2" name="Прямоугольник 1"/>
          <p:cNvSpPr/>
          <p:nvPr/>
        </p:nvSpPr>
        <p:spPr>
          <a:xfrm>
            <a:off x="502920" y="335280"/>
            <a:ext cx="11323320" cy="4893647"/>
          </a:xfrm>
          <a:prstGeom prst="rect">
            <a:avLst/>
          </a:prstGeom>
        </p:spPr>
        <p:txBody>
          <a:bodyPr wrap="square">
            <a:spAutoFit/>
          </a:bodyPr>
          <a:lstStyle/>
          <a:p>
            <a:r>
              <a:rPr lang="en-US" sz="2400" b="1" dirty="0"/>
              <a:t>Isolation from internal organs</a:t>
            </a:r>
            <a:r>
              <a:rPr lang="en-US" sz="2400" b="1" dirty="0" smtClean="0"/>
              <a:t>:</a:t>
            </a:r>
            <a:endParaRPr lang="ru-RU" sz="2400" b="1" dirty="0" smtClean="0"/>
          </a:p>
          <a:p>
            <a:endParaRPr lang="ru-RU" sz="2400" b="1" dirty="0"/>
          </a:p>
          <a:p>
            <a:pPr marL="457200" indent="-457200">
              <a:buAutoNum type="arabicPeriod"/>
            </a:pPr>
            <a:r>
              <a:rPr lang="en-US" sz="2400" dirty="0" smtClean="0"/>
              <a:t>Steam </a:t>
            </a:r>
            <a:r>
              <a:rPr lang="en-US" sz="2400" dirty="0"/>
              <a:t>distillation (300 ml of distillate). A grayish-white coating appears. White particles of </a:t>
            </a:r>
            <a:r>
              <a:rPr lang="en-US" sz="2400" dirty="0" err="1"/>
              <a:t>hexachlorocyclohexane</a:t>
            </a:r>
            <a:r>
              <a:rPr lang="en-US" sz="2400" dirty="0"/>
              <a:t> are formed in the distillate. The refrigerator is washed with ether and added to the distillate</a:t>
            </a:r>
            <a:r>
              <a:rPr lang="en-US" sz="2400" dirty="0" smtClean="0"/>
              <a:t>.</a:t>
            </a:r>
            <a:endParaRPr lang="ru-RU" sz="2400" dirty="0" smtClean="0"/>
          </a:p>
          <a:p>
            <a:pPr marL="457200" indent="-457200">
              <a:buAutoNum type="arabicPeriod"/>
            </a:pPr>
            <a:r>
              <a:rPr lang="en-US" sz="2400" dirty="0" smtClean="0"/>
              <a:t>The </a:t>
            </a:r>
            <a:r>
              <a:rPr lang="en-US" sz="2400" dirty="0"/>
              <a:t>distillate is extracted with diethyl ether 3 times 100 ml each. </a:t>
            </a:r>
            <a:r>
              <a:rPr lang="en-US" sz="2400" dirty="0" smtClean="0"/>
              <a:t>Evaporate.</a:t>
            </a:r>
            <a:endParaRPr lang="ru-RU" sz="2400" dirty="0" smtClean="0"/>
          </a:p>
          <a:p>
            <a:pPr marL="457200" indent="-457200">
              <a:buAutoNum type="arabicPeriod"/>
            </a:pPr>
            <a:r>
              <a:rPr lang="en-US" sz="2400" dirty="0" smtClean="0"/>
              <a:t>The </a:t>
            </a:r>
            <a:r>
              <a:rPr lang="en-US" sz="2400" dirty="0"/>
              <a:t>ether extracts are combined and washed with water in a separating funnel. Then the ether is distilled off and transferred to an evaporation cup. Evaporate to a syrupy mass. This mass is used for detection</a:t>
            </a:r>
            <a:r>
              <a:rPr lang="en-US" sz="2400" dirty="0" smtClean="0"/>
              <a:t>.</a:t>
            </a:r>
            <a:endParaRPr lang="ru-RU" sz="2400" dirty="0" smtClean="0"/>
          </a:p>
          <a:p>
            <a:pPr marL="457200" indent="-457200">
              <a:buAutoNum type="arabicPeriod"/>
            </a:pPr>
            <a:endParaRPr lang="ru-RU" sz="2400" dirty="0"/>
          </a:p>
          <a:p>
            <a:r>
              <a:rPr lang="en-US" sz="2400" b="1" dirty="0" smtClean="0"/>
              <a:t>Isolation </a:t>
            </a:r>
            <a:r>
              <a:rPr lang="en-US" sz="2400" b="1" dirty="0"/>
              <a:t>from blood and urine: </a:t>
            </a:r>
            <a:endParaRPr lang="ru-RU" sz="2400" b="1" dirty="0" smtClean="0"/>
          </a:p>
          <a:p>
            <a:r>
              <a:rPr lang="en-US" sz="2400" dirty="0" smtClean="0"/>
              <a:t>extraction </a:t>
            </a:r>
            <a:r>
              <a:rPr lang="en-US" sz="2400" dirty="0"/>
              <a:t>three times with 20 ml of ether. Detection of HCH in extracts from blood and urine is carried out using reactions 1 and 2 and TLC.</a:t>
            </a:r>
            <a:endParaRPr lang="ru-RU" sz="2400" dirty="0"/>
          </a:p>
        </p:txBody>
      </p:sp>
    </p:spTree>
    <p:extLst>
      <p:ext uri="{BB962C8B-B14F-4D97-AF65-F5344CB8AC3E}">
        <p14:creationId xmlns:p14="http://schemas.microsoft.com/office/powerpoint/2010/main" val="1657850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a:t>
            </a:fld>
            <a:endParaRPr lang="ru-RU"/>
          </a:p>
        </p:txBody>
      </p:sp>
      <p:sp>
        <p:nvSpPr>
          <p:cNvPr id="2" name="Прямоугольник 1"/>
          <p:cNvSpPr/>
          <p:nvPr/>
        </p:nvSpPr>
        <p:spPr>
          <a:xfrm>
            <a:off x="792480" y="187970"/>
            <a:ext cx="10881360" cy="6386364"/>
          </a:xfrm>
          <a:prstGeom prst="rect">
            <a:avLst/>
          </a:prstGeom>
        </p:spPr>
        <p:txBody>
          <a:bodyPr wrap="square">
            <a:spAutoFit/>
          </a:bodyPr>
          <a:lstStyle/>
          <a:p>
            <a:pPr>
              <a:spcAft>
                <a:spcPts val="600"/>
              </a:spcAft>
            </a:pPr>
            <a:r>
              <a:rPr lang="ru-RU" sz="2400" b="1" dirty="0" smtClean="0"/>
              <a:t>	</a:t>
            </a:r>
            <a:r>
              <a:rPr lang="en-US" sz="2400" b="1" dirty="0" smtClean="0"/>
              <a:t>Pesticides </a:t>
            </a:r>
            <a:r>
              <a:rPr lang="en-US" sz="2400" dirty="0" smtClean="0"/>
              <a:t> </a:t>
            </a:r>
            <a:r>
              <a:rPr lang="en-US" sz="2400" i="1" dirty="0"/>
              <a:t>are  chemical  compounds  that  are  used  to  kill  pests</a:t>
            </a:r>
            <a:r>
              <a:rPr lang="en-US" sz="2400" i="1" dirty="0" smtClean="0"/>
              <a:t>,</a:t>
            </a:r>
            <a:r>
              <a:rPr lang="ru-RU" sz="2400" i="1" dirty="0" smtClean="0"/>
              <a:t> </a:t>
            </a:r>
            <a:r>
              <a:rPr lang="en-US" sz="2400" i="1" dirty="0" smtClean="0"/>
              <a:t>including  </a:t>
            </a:r>
            <a:r>
              <a:rPr lang="en-US" sz="2400" i="1" dirty="0"/>
              <a:t>insects,  rodents,  fungi  and  unwanted  plants (weeds). </a:t>
            </a:r>
            <a:endParaRPr lang="ru-RU" sz="2400" i="1" dirty="0" smtClean="0"/>
          </a:p>
          <a:p>
            <a:pPr>
              <a:spcAft>
                <a:spcPts val="600"/>
              </a:spcAft>
            </a:pPr>
            <a:r>
              <a:rPr lang="ru-RU" sz="2400" dirty="0" smtClean="0"/>
              <a:t>	</a:t>
            </a:r>
            <a:r>
              <a:rPr lang="en-US" sz="2400" dirty="0" smtClean="0"/>
              <a:t>Pesticides </a:t>
            </a:r>
            <a:r>
              <a:rPr lang="en-US" sz="2400" dirty="0"/>
              <a:t>are  mainly  used  for benefits  like crops  protection, </a:t>
            </a:r>
            <a:r>
              <a:rPr lang="ru-RU" sz="2400" dirty="0" smtClean="0"/>
              <a:t> </a:t>
            </a:r>
            <a:r>
              <a:rPr lang="en-US" sz="2400" dirty="0" smtClean="0"/>
              <a:t>preservation  </a:t>
            </a:r>
            <a:r>
              <a:rPr lang="en-US" sz="2400" dirty="0"/>
              <a:t>of  food  materials  and  prevention  of  vector  borne </a:t>
            </a:r>
            <a:r>
              <a:rPr lang="ru-RU" sz="2400" dirty="0" smtClean="0"/>
              <a:t> </a:t>
            </a:r>
            <a:r>
              <a:rPr lang="en-US" sz="2400" dirty="0" smtClean="0"/>
              <a:t>diseases</a:t>
            </a:r>
            <a:r>
              <a:rPr lang="en-US" sz="2400" dirty="0"/>
              <a:t>. </a:t>
            </a:r>
            <a:endParaRPr lang="ru-RU" sz="2400" dirty="0" smtClean="0"/>
          </a:p>
          <a:p>
            <a:pPr>
              <a:spcAft>
                <a:spcPts val="600"/>
              </a:spcAft>
            </a:pPr>
            <a:r>
              <a:rPr lang="ru-RU" sz="2400" dirty="0" smtClean="0"/>
              <a:t>	</a:t>
            </a:r>
            <a:r>
              <a:rPr lang="en-US" sz="2400" dirty="0" smtClean="0"/>
              <a:t>They  </a:t>
            </a:r>
            <a:r>
              <a:rPr lang="en-US" sz="2400" dirty="0"/>
              <a:t>are also used  in  different  field  like  agriculture, </a:t>
            </a:r>
            <a:r>
              <a:rPr lang="en-US" sz="2400" dirty="0" smtClean="0"/>
              <a:t>forestry</a:t>
            </a:r>
            <a:r>
              <a:rPr lang="en-US" sz="2400" dirty="0"/>
              <a:t>,  aquaculture,  food  industry,  processing,  transportation </a:t>
            </a:r>
            <a:r>
              <a:rPr lang="en-US" sz="2400" dirty="0" smtClean="0"/>
              <a:t>and </a:t>
            </a:r>
            <a:r>
              <a:rPr lang="en-US" sz="2400" dirty="0"/>
              <a:t>storage of wood and other biological products.</a:t>
            </a:r>
          </a:p>
          <a:p>
            <a:pPr>
              <a:spcAft>
                <a:spcPts val="600"/>
              </a:spcAft>
            </a:pPr>
            <a:r>
              <a:rPr lang="ru-RU" sz="2400" dirty="0" smtClean="0"/>
              <a:t>	</a:t>
            </a:r>
            <a:r>
              <a:rPr lang="en-US" sz="2400" dirty="0" smtClean="0"/>
              <a:t>Gross </a:t>
            </a:r>
            <a:r>
              <a:rPr lang="en-US" sz="2400" dirty="0"/>
              <a:t>use of </a:t>
            </a:r>
            <a:r>
              <a:rPr lang="ru-RU" sz="2400" dirty="0" smtClean="0"/>
              <a:t> </a:t>
            </a:r>
            <a:r>
              <a:rPr lang="en-US" sz="2400" dirty="0" smtClean="0"/>
              <a:t>pesticides  </a:t>
            </a:r>
            <a:r>
              <a:rPr lang="en-US" sz="2400" dirty="0"/>
              <a:t>cause  damage  to  public  health  and  ecosystem. </a:t>
            </a:r>
          </a:p>
          <a:p>
            <a:pPr>
              <a:spcAft>
                <a:spcPts val="600"/>
              </a:spcAft>
            </a:pPr>
            <a:r>
              <a:rPr lang="ru-RU" sz="2400" dirty="0" smtClean="0"/>
              <a:t>	</a:t>
            </a:r>
            <a:r>
              <a:rPr lang="en-US" sz="2400" dirty="0" smtClean="0"/>
              <a:t>Incidence  </a:t>
            </a:r>
            <a:r>
              <a:rPr lang="en-US" sz="2400" dirty="0"/>
              <a:t>of  poisoning,  as  reported,  is  13-  fold  higher  in </a:t>
            </a:r>
            <a:r>
              <a:rPr lang="ru-RU" sz="2400" dirty="0" smtClean="0"/>
              <a:t> </a:t>
            </a:r>
            <a:r>
              <a:rPr lang="en-US" sz="2400" dirty="0" smtClean="0"/>
              <a:t>developing </a:t>
            </a:r>
            <a:r>
              <a:rPr lang="en-US" sz="2400" dirty="0"/>
              <a:t>countries than in highly </a:t>
            </a:r>
            <a:r>
              <a:rPr lang="en-US" sz="2400" dirty="0" smtClean="0"/>
              <a:t>industrialized </a:t>
            </a:r>
            <a:r>
              <a:rPr lang="en-US" sz="2400" dirty="0"/>
              <a:t>nations, which </a:t>
            </a:r>
            <a:r>
              <a:rPr lang="en-US" sz="2400" dirty="0" smtClean="0"/>
              <a:t>consumes </a:t>
            </a:r>
            <a:r>
              <a:rPr lang="en-US" sz="2400" dirty="0"/>
              <a:t>85% of world’s pesticide production. Most pesticide </a:t>
            </a:r>
            <a:r>
              <a:rPr lang="en-US" sz="2400" dirty="0" smtClean="0"/>
              <a:t>related </a:t>
            </a:r>
            <a:r>
              <a:rPr lang="en-US" sz="2400" dirty="0"/>
              <a:t>poisoning in developing nations can be attributed to lack </a:t>
            </a:r>
            <a:r>
              <a:rPr lang="en-US" sz="2400" dirty="0" smtClean="0"/>
              <a:t>of </a:t>
            </a:r>
            <a:r>
              <a:rPr lang="en-US" sz="2400" dirty="0"/>
              <a:t>training in their use, poor legislative control and carelessness </a:t>
            </a:r>
            <a:r>
              <a:rPr lang="ru-RU" sz="2400" dirty="0" smtClean="0"/>
              <a:t> </a:t>
            </a:r>
            <a:r>
              <a:rPr lang="en-US" sz="2400" dirty="0" smtClean="0"/>
              <a:t>in  </a:t>
            </a:r>
            <a:r>
              <a:rPr lang="en-US" sz="2400" dirty="0"/>
              <a:t>providing  protection  to  the  body during  their  application.</a:t>
            </a:r>
          </a:p>
          <a:p>
            <a:pPr>
              <a:spcAft>
                <a:spcPts val="600"/>
              </a:spcAft>
            </a:pPr>
            <a:r>
              <a:rPr lang="ru-RU" sz="2400" dirty="0" smtClean="0"/>
              <a:t>	</a:t>
            </a:r>
            <a:r>
              <a:rPr lang="en-US" sz="2400" dirty="0" smtClean="0"/>
              <a:t>Pesticides </a:t>
            </a:r>
            <a:r>
              <a:rPr lang="en-US" sz="2400" dirty="0"/>
              <a:t>have different distribution and persistence patterns in </a:t>
            </a:r>
            <a:r>
              <a:rPr lang="en-US" sz="2400" dirty="0" smtClean="0"/>
              <a:t>the </a:t>
            </a:r>
            <a:r>
              <a:rPr lang="en-US" sz="2400" dirty="0"/>
              <a:t>environment, even if all of them are distributed in some way </a:t>
            </a:r>
            <a:r>
              <a:rPr lang="ru-RU" sz="2400" dirty="0" smtClean="0"/>
              <a:t> </a:t>
            </a:r>
            <a:r>
              <a:rPr lang="en-US" sz="2400" dirty="0" smtClean="0"/>
              <a:t>through </a:t>
            </a:r>
            <a:r>
              <a:rPr lang="en-US" sz="2400" dirty="0"/>
              <a:t>air, soil and </a:t>
            </a:r>
            <a:r>
              <a:rPr lang="en-US" sz="2400" dirty="0" smtClean="0"/>
              <a:t>water.</a:t>
            </a:r>
            <a:endParaRPr lang="ru-RU" sz="2400" dirty="0"/>
          </a:p>
        </p:txBody>
      </p:sp>
    </p:spTree>
    <p:extLst>
      <p:ext uri="{BB962C8B-B14F-4D97-AF65-F5344CB8AC3E}">
        <p14:creationId xmlns:p14="http://schemas.microsoft.com/office/powerpoint/2010/main" val="2041065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20</a:t>
            </a:fld>
            <a:endParaRPr lang="ru-RU"/>
          </a:p>
        </p:txBody>
      </p:sp>
      <p:pic>
        <p:nvPicPr>
          <p:cNvPr id="3074"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440" y="343597"/>
            <a:ext cx="5410200" cy="1830606"/>
          </a:xfrm>
          <a:prstGeom prst="rect">
            <a:avLst/>
          </a:prstGeom>
          <a:noFill/>
          <a:extLst>
            <a:ext uri="{909E8E84-426E-40DD-AFC4-6F175D3DCCD1}">
              <a14:hiddenFill xmlns:a14="http://schemas.microsoft.com/office/drawing/2010/main">
                <a:solidFill>
                  <a:srgbClr val="FFFFFF"/>
                </a:solidFill>
              </a14:hiddenFill>
            </a:ext>
          </a:extLst>
        </p:spPr>
      </p:pic>
      <p:pic>
        <p:nvPicPr>
          <p:cNvPr id="3073"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40" y="2530676"/>
            <a:ext cx="3794760" cy="4295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3078480" y="1143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3078480" y="309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5"/>
          <p:cNvSpPr>
            <a:spLocks noChangeArrowheads="1"/>
          </p:cNvSpPr>
          <p:nvPr/>
        </p:nvSpPr>
        <p:spPr bwMode="auto">
          <a:xfrm>
            <a:off x="3078480" y="3324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198120" y="259080"/>
            <a:ext cx="5913120" cy="5632311"/>
          </a:xfrm>
          <a:prstGeom prst="rect">
            <a:avLst/>
          </a:prstGeom>
        </p:spPr>
        <p:txBody>
          <a:bodyPr wrap="square">
            <a:spAutoFit/>
          </a:bodyPr>
          <a:lstStyle/>
          <a:p>
            <a:r>
              <a:rPr lang="en-US" sz="2400" b="1" dirty="0"/>
              <a:t>Detection</a:t>
            </a:r>
            <a:r>
              <a:rPr lang="en-US" sz="2400" b="1" dirty="0" smtClean="0"/>
              <a:t>:</a:t>
            </a:r>
            <a:endParaRPr lang="ru-RU" sz="2400" b="1" dirty="0" smtClean="0"/>
          </a:p>
          <a:p>
            <a:pPr marL="457200" indent="-457200">
              <a:buAutoNum type="arabicPeriod"/>
            </a:pPr>
            <a:r>
              <a:rPr lang="en-US" sz="2400" b="1" dirty="0" err="1" smtClean="0"/>
              <a:t>Dechlorination</a:t>
            </a:r>
            <a:r>
              <a:rPr lang="en-US" sz="2400" b="1" dirty="0" smtClean="0"/>
              <a:t> </a:t>
            </a:r>
            <a:r>
              <a:rPr lang="en-US" sz="2400" b="1" dirty="0"/>
              <a:t>reaction followed by nitration</a:t>
            </a:r>
            <a:r>
              <a:rPr lang="en-US" sz="2400" b="1" dirty="0" smtClean="0"/>
              <a:t>.</a:t>
            </a:r>
            <a:endParaRPr lang="ru-RU" sz="2400" b="1" dirty="0" smtClean="0"/>
          </a:p>
          <a:p>
            <a:endParaRPr lang="ru-RU" sz="2400" b="1" dirty="0" smtClean="0"/>
          </a:p>
          <a:p>
            <a:r>
              <a:rPr lang="ru-RU" sz="2400" dirty="0"/>
              <a:t>	</a:t>
            </a:r>
            <a:r>
              <a:rPr lang="en-US" sz="2400" dirty="0" smtClean="0"/>
              <a:t>A </a:t>
            </a:r>
            <a:r>
              <a:rPr lang="en-US" sz="2400" dirty="0"/>
              <a:t>white precipitate of silver chloride </a:t>
            </a:r>
            <a:r>
              <a:rPr lang="en-US" sz="2400" dirty="0" smtClean="0"/>
              <a:t>precipitates.</a:t>
            </a:r>
            <a:endParaRPr lang="ru-RU" sz="2400" dirty="0" smtClean="0"/>
          </a:p>
          <a:p>
            <a:r>
              <a:rPr lang="en-US" sz="2400" dirty="0" smtClean="0"/>
              <a:t>The </a:t>
            </a:r>
            <a:r>
              <a:rPr lang="en-US" sz="2400" dirty="0"/>
              <a:t>resulting precipitate is filtered off, and the filtrate is evaporated. </a:t>
            </a:r>
            <a:endParaRPr lang="ru-RU" sz="2400" dirty="0" smtClean="0"/>
          </a:p>
          <a:p>
            <a:r>
              <a:rPr lang="en-US" sz="2400" dirty="0" smtClean="0"/>
              <a:t>Add </a:t>
            </a:r>
            <a:r>
              <a:rPr lang="en-US" sz="2400" dirty="0"/>
              <a:t>sodium nitrate and concentrated sulfuric acid. </a:t>
            </a:r>
            <a:endParaRPr lang="ru-RU" sz="2400" dirty="0" smtClean="0"/>
          </a:p>
          <a:p>
            <a:r>
              <a:rPr lang="en-US" sz="2400" dirty="0" smtClean="0"/>
              <a:t>The </a:t>
            </a:r>
            <a:r>
              <a:rPr lang="en-US" sz="2400" dirty="0"/>
              <a:t>mixture is heated, cooled, and extracted with diethyl ether. </a:t>
            </a:r>
            <a:r>
              <a:rPr lang="en-US" sz="2400" dirty="0" smtClean="0"/>
              <a:t>The </a:t>
            </a:r>
            <a:r>
              <a:rPr lang="en-US" sz="2400" dirty="0"/>
              <a:t>ether is evaporated. The residue is dissolved in acetone</a:t>
            </a:r>
            <a:r>
              <a:rPr lang="en-US" sz="2400" dirty="0" smtClean="0"/>
              <a:t>.</a:t>
            </a:r>
            <a:endParaRPr lang="ru-RU" sz="2400" dirty="0" smtClean="0"/>
          </a:p>
          <a:p>
            <a:r>
              <a:rPr lang="en-US" sz="2400" dirty="0" smtClean="0"/>
              <a:t> </a:t>
            </a:r>
            <a:r>
              <a:rPr lang="en-US" sz="2400" dirty="0"/>
              <a:t>Potassium hydroxide is added and a red-violet or pink color appears.</a:t>
            </a:r>
            <a:endParaRPr lang="ru-RU" sz="2400" dirty="0"/>
          </a:p>
        </p:txBody>
      </p:sp>
      <p:pic>
        <p:nvPicPr>
          <p:cNvPr id="9" name="Рисунок 8"/>
          <p:cNvPicPr/>
          <p:nvPr/>
        </p:nvPicPr>
        <p:blipFill>
          <a:blip r:embed="rId4" cstate="print">
            <a:extLst>
              <a:ext uri="{28A0092B-C50C-407E-A947-70E740481C1C}">
                <a14:useLocalDpi xmlns:a14="http://schemas.microsoft.com/office/drawing/2010/main" val="0"/>
              </a:ext>
            </a:extLst>
          </a:blip>
          <a:stretch>
            <a:fillRect/>
          </a:stretch>
        </p:blipFill>
        <p:spPr>
          <a:xfrm>
            <a:off x="8004810" y="3713698"/>
            <a:ext cx="2282190" cy="2062262"/>
          </a:xfrm>
          <a:prstGeom prst="rect">
            <a:avLst/>
          </a:prstGeom>
        </p:spPr>
      </p:pic>
    </p:spTree>
    <p:extLst>
      <p:ext uri="{BB962C8B-B14F-4D97-AF65-F5344CB8AC3E}">
        <p14:creationId xmlns:p14="http://schemas.microsoft.com/office/powerpoint/2010/main" val="657496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21</a:t>
            </a:fld>
            <a:endParaRPr lang="ru-RU"/>
          </a:p>
        </p:txBody>
      </p:sp>
      <p:sp>
        <p:nvSpPr>
          <p:cNvPr id="2" name="Прямоугольник 1"/>
          <p:cNvSpPr/>
          <p:nvPr/>
        </p:nvSpPr>
        <p:spPr>
          <a:xfrm>
            <a:off x="198120" y="92839"/>
            <a:ext cx="11841480" cy="5262979"/>
          </a:xfrm>
          <a:prstGeom prst="rect">
            <a:avLst/>
          </a:prstGeom>
        </p:spPr>
        <p:txBody>
          <a:bodyPr wrap="square">
            <a:spAutoFit/>
          </a:bodyPr>
          <a:lstStyle/>
          <a:p>
            <a:r>
              <a:rPr lang="en-US" sz="2400" b="1" dirty="0"/>
              <a:t>2. Reaction with succinic acid and ferrous sulfate</a:t>
            </a:r>
            <a:r>
              <a:rPr lang="en-US" sz="2400" b="1" dirty="0" smtClean="0"/>
              <a:t>.</a:t>
            </a:r>
            <a:endParaRPr lang="ru-RU" sz="2400" b="1" dirty="0" smtClean="0"/>
          </a:p>
          <a:p>
            <a:r>
              <a:rPr lang="ru-RU" sz="2400" dirty="0" smtClean="0"/>
              <a:t>	</a:t>
            </a:r>
            <a:r>
              <a:rPr lang="en-US" sz="2400" dirty="0" smtClean="0"/>
              <a:t>Several </a:t>
            </a:r>
            <a:r>
              <a:rPr lang="en-US" sz="2400" dirty="0"/>
              <a:t>crystals of succinic or </a:t>
            </a:r>
            <a:r>
              <a:rPr lang="en-US" sz="2400" dirty="0" err="1"/>
              <a:t>phthalic</a:t>
            </a:r>
            <a:r>
              <a:rPr lang="en-US" sz="2400" dirty="0"/>
              <a:t> acid are added to part of the dry residue from the cup. The opening of the test tube is closed with filter paper moistened with a 0.1% solution of iron (III) sulfate. The test tube is immersed in a glycerin bath, and a </a:t>
            </a:r>
            <a:r>
              <a:rPr lang="en-US" sz="2400" b="1" dirty="0"/>
              <a:t>blue </a:t>
            </a:r>
            <a:r>
              <a:rPr lang="en-US" sz="2400" dirty="0"/>
              <a:t>spot appears on the paper</a:t>
            </a:r>
            <a:r>
              <a:rPr lang="en-US" sz="2400" dirty="0" smtClean="0"/>
              <a:t>.</a:t>
            </a:r>
            <a:endParaRPr lang="ru-RU" sz="2400" dirty="0" smtClean="0"/>
          </a:p>
          <a:p>
            <a:r>
              <a:rPr lang="en-US" sz="2400" b="1" dirty="0" smtClean="0"/>
              <a:t>3</a:t>
            </a:r>
            <a:r>
              <a:rPr lang="en-US" sz="2400" b="1" dirty="0"/>
              <a:t>. Detection of HCH by TLC</a:t>
            </a:r>
            <a:r>
              <a:rPr lang="en-US" sz="2400" dirty="0" smtClean="0"/>
              <a:t>.</a:t>
            </a:r>
            <a:r>
              <a:rPr lang="ru-RU" sz="2400" dirty="0" smtClean="0"/>
              <a:t> </a:t>
            </a:r>
          </a:p>
          <a:p>
            <a:r>
              <a:rPr lang="ru-RU" sz="2400" dirty="0"/>
              <a:t>	</a:t>
            </a:r>
            <a:r>
              <a:rPr lang="en-US" sz="2400" dirty="0" smtClean="0"/>
              <a:t>Mobile </a:t>
            </a:r>
            <a:r>
              <a:rPr lang="en-US" sz="2400" dirty="0"/>
              <a:t>phase n-hexane</a:t>
            </a:r>
            <a:r>
              <a:rPr lang="en-US" sz="2400" dirty="0" smtClean="0"/>
              <a:t>.</a:t>
            </a:r>
            <a:r>
              <a:rPr lang="ru-RU" sz="2400" dirty="0" smtClean="0"/>
              <a:t> </a:t>
            </a:r>
            <a:r>
              <a:rPr lang="en-US" sz="2400" dirty="0" smtClean="0"/>
              <a:t>The </a:t>
            </a:r>
            <a:r>
              <a:rPr lang="en-US" sz="2400" dirty="0"/>
              <a:t>developer is a water-acetone ammonia solution of silver nitrate. Then it is irradiated with UV rays. HCH appears as gray-black spots</a:t>
            </a:r>
            <a:r>
              <a:rPr lang="en-US" sz="2400" dirty="0" smtClean="0"/>
              <a:t>.</a:t>
            </a:r>
            <a:endParaRPr lang="ru-RU" sz="2400" dirty="0" smtClean="0"/>
          </a:p>
          <a:p>
            <a:r>
              <a:rPr lang="en-US" sz="2400" b="1" dirty="0" smtClean="0"/>
              <a:t>Quantitative </a:t>
            </a:r>
            <a:r>
              <a:rPr lang="en-US" sz="2400" b="1" dirty="0"/>
              <a:t>determination of </a:t>
            </a:r>
            <a:r>
              <a:rPr lang="en-US" sz="2400" b="1" dirty="0" smtClean="0"/>
              <a:t>HCH</a:t>
            </a:r>
            <a:endParaRPr lang="ru-RU" sz="2400" b="1" dirty="0" smtClean="0"/>
          </a:p>
          <a:p>
            <a:r>
              <a:rPr lang="en-US" sz="2400" dirty="0" smtClean="0"/>
              <a:t>• GLC</a:t>
            </a:r>
            <a:endParaRPr lang="ru-RU" sz="2400" dirty="0" smtClean="0"/>
          </a:p>
          <a:p>
            <a:r>
              <a:rPr lang="en-US" sz="2400" dirty="0" smtClean="0"/>
              <a:t>• </a:t>
            </a:r>
            <a:r>
              <a:rPr lang="en-US" sz="2400" dirty="0" err="1" smtClean="0"/>
              <a:t>Argentometry</a:t>
            </a:r>
            <a:endParaRPr lang="ru-RU" sz="2400" dirty="0" smtClean="0"/>
          </a:p>
          <a:p>
            <a:r>
              <a:rPr lang="en-US" sz="2400" dirty="0"/>
              <a:t>• </a:t>
            </a:r>
            <a:r>
              <a:rPr lang="en-US" sz="2400" dirty="0" err="1"/>
              <a:t>Photocolorimetry</a:t>
            </a:r>
            <a:r>
              <a:rPr lang="en-US" sz="2400" dirty="0"/>
              <a:t> - based on the </a:t>
            </a:r>
            <a:r>
              <a:rPr lang="en-US" sz="2400" dirty="0" err="1"/>
              <a:t>dechlorination</a:t>
            </a:r>
            <a:r>
              <a:rPr lang="en-US" sz="2400" dirty="0"/>
              <a:t> of HCH to benzene or </a:t>
            </a:r>
            <a:r>
              <a:rPr lang="en-US" sz="2400" dirty="0" err="1"/>
              <a:t>chlorobenzene</a:t>
            </a:r>
            <a:r>
              <a:rPr lang="en-US" sz="2400" dirty="0"/>
              <a:t>. They are converted into nitro derivatives. When KOH and acetone are added, colored compounds are formed.</a:t>
            </a:r>
            <a:endParaRPr lang="ru-RU" sz="2400" dirty="0"/>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1225550" y="5290661"/>
            <a:ext cx="5373370" cy="1386840"/>
          </a:xfrm>
          <a:prstGeom prst="rect">
            <a:avLst/>
          </a:prstGeom>
        </p:spPr>
      </p:pic>
      <p:pic>
        <p:nvPicPr>
          <p:cNvPr id="6" name="Рисунок 5"/>
          <p:cNvPicPr/>
          <p:nvPr/>
        </p:nvPicPr>
        <p:blipFill rotWithShape="1">
          <a:blip r:embed="rId3">
            <a:extLst>
              <a:ext uri="{28A0092B-C50C-407E-A947-70E740481C1C}">
                <a14:useLocalDpi xmlns:a14="http://schemas.microsoft.com/office/drawing/2010/main" val="0"/>
              </a:ext>
            </a:extLst>
          </a:blip>
          <a:srcRect l="16363" b="5224"/>
          <a:stretch/>
        </p:blipFill>
        <p:spPr bwMode="auto">
          <a:xfrm>
            <a:off x="6598920" y="5029200"/>
            <a:ext cx="5334000" cy="1828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496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22</a:t>
            </a:fld>
            <a:endParaRPr lang="ru-RU"/>
          </a:p>
        </p:txBody>
      </p:sp>
      <p:pic>
        <p:nvPicPr>
          <p:cNvPr id="3" name="Рисунок 2"/>
          <p:cNvPicPr/>
          <p:nvPr/>
        </p:nvPicPr>
        <p:blipFill rotWithShape="1">
          <a:blip r:embed="rId2" cstate="print">
            <a:extLst>
              <a:ext uri="{28A0092B-C50C-407E-A947-70E740481C1C}">
                <a14:useLocalDpi xmlns:a14="http://schemas.microsoft.com/office/drawing/2010/main" val="0"/>
              </a:ext>
            </a:extLst>
          </a:blip>
          <a:srcRect l="-2041" b="22208"/>
          <a:stretch/>
        </p:blipFill>
        <p:spPr>
          <a:xfrm>
            <a:off x="7538085" y="334327"/>
            <a:ext cx="4653915" cy="2317433"/>
          </a:xfrm>
          <a:prstGeom prst="rect">
            <a:avLst/>
          </a:prstGeom>
        </p:spPr>
      </p:pic>
      <p:sp>
        <p:nvSpPr>
          <p:cNvPr id="2" name="Прямоугольник 1"/>
          <p:cNvSpPr/>
          <p:nvPr/>
        </p:nvSpPr>
        <p:spPr>
          <a:xfrm>
            <a:off x="167640" y="72717"/>
            <a:ext cx="9372600" cy="4154984"/>
          </a:xfrm>
          <a:prstGeom prst="rect">
            <a:avLst/>
          </a:prstGeom>
        </p:spPr>
        <p:txBody>
          <a:bodyPr wrap="square">
            <a:spAutoFit/>
          </a:bodyPr>
          <a:lstStyle/>
          <a:p>
            <a:r>
              <a:rPr lang="en-US" sz="2400" b="1" dirty="0"/>
              <a:t>Heptachlor </a:t>
            </a:r>
            <a:r>
              <a:rPr lang="en-US" sz="2400" dirty="0"/>
              <a:t>is a white crystalline substance. Has a camphor smell. Insoluble in water. Dissolves in organic solvents. Insecticide</a:t>
            </a:r>
            <a:r>
              <a:rPr lang="en-US" sz="2400" dirty="0" smtClean="0"/>
              <a:t>.</a:t>
            </a:r>
            <a:r>
              <a:rPr lang="ru-RU" sz="2400" dirty="0" smtClean="0"/>
              <a:t> </a:t>
            </a:r>
          </a:p>
          <a:p>
            <a:r>
              <a:rPr lang="en-US" sz="2400" dirty="0" smtClean="0"/>
              <a:t>They </a:t>
            </a:r>
            <a:r>
              <a:rPr lang="en-US" sz="2400" b="1" dirty="0"/>
              <a:t>enter the human body </a:t>
            </a:r>
            <a:r>
              <a:rPr lang="en-US" sz="2400" dirty="0"/>
              <a:t>through</a:t>
            </a:r>
            <a:r>
              <a:rPr lang="en-US" sz="2400" dirty="0" smtClean="0"/>
              <a:t>:</a:t>
            </a:r>
            <a:endParaRPr lang="ru-RU" sz="2400" dirty="0" smtClean="0"/>
          </a:p>
          <a:p>
            <a:r>
              <a:rPr lang="en-US" sz="2400" dirty="0" smtClean="0"/>
              <a:t>• </a:t>
            </a:r>
            <a:r>
              <a:rPr lang="en-US" sz="2400" dirty="0"/>
              <a:t>Gastrointestinal tract together with food products</a:t>
            </a:r>
            <a:r>
              <a:rPr lang="en-US" sz="2400" dirty="0" smtClean="0"/>
              <a:t>,</a:t>
            </a:r>
            <a:endParaRPr lang="ru-RU" sz="2400" dirty="0" smtClean="0"/>
          </a:p>
          <a:p>
            <a:r>
              <a:rPr lang="en-US" sz="2400" dirty="0" smtClean="0"/>
              <a:t>• </a:t>
            </a:r>
            <a:r>
              <a:rPr lang="en-US" sz="2400" dirty="0"/>
              <a:t>through the lungs when inhaling dust</a:t>
            </a:r>
            <a:r>
              <a:rPr lang="en-US" sz="2400" dirty="0" smtClean="0"/>
              <a:t>.</a:t>
            </a:r>
            <a:endParaRPr lang="ru-RU" sz="2400" dirty="0" smtClean="0"/>
          </a:p>
          <a:p>
            <a:r>
              <a:rPr lang="en-US" sz="2400" dirty="0" smtClean="0"/>
              <a:t>• </a:t>
            </a:r>
            <a:r>
              <a:rPr lang="en-US" sz="2400" dirty="0"/>
              <a:t>through intact skin</a:t>
            </a:r>
            <a:r>
              <a:rPr lang="en-US" sz="2400" dirty="0" smtClean="0"/>
              <a:t>.</a:t>
            </a:r>
            <a:endParaRPr lang="ru-RU" sz="2400" dirty="0" smtClean="0"/>
          </a:p>
          <a:p>
            <a:r>
              <a:rPr lang="en-US" sz="2400" b="1" dirty="0" smtClean="0"/>
              <a:t>Acute </a:t>
            </a:r>
            <a:r>
              <a:rPr lang="en-US" sz="2400" b="1" dirty="0"/>
              <a:t>poisoning</a:t>
            </a:r>
            <a:r>
              <a:rPr lang="en-US" sz="2400" dirty="0"/>
              <a:t>: heptachlor poisoning causes headaches, nausea, dyspeptic symptoms, convulsions, severe damage to parenchymal tissues and the central nervous system</a:t>
            </a:r>
            <a:r>
              <a:rPr lang="en-US" sz="2400" dirty="0" smtClean="0"/>
              <a:t>.</a:t>
            </a:r>
            <a:endParaRPr lang="ru-RU" sz="2400" dirty="0" smtClean="0"/>
          </a:p>
          <a:p>
            <a:endParaRPr lang="ru-RU" sz="2400" dirty="0"/>
          </a:p>
          <a:p>
            <a:r>
              <a:rPr lang="en-US" sz="2400" b="1" dirty="0" smtClean="0"/>
              <a:t>Metabolism</a:t>
            </a:r>
            <a:r>
              <a:rPr lang="en-US" sz="2400" dirty="0" smtClean="0"/>
              <a:t>:</a:t>
            </a:r>
            <a:r>
              <a:rPr lang="ru-RU" sz="2400" dirty="0" smtClean="0"/>
              <a:t> </a:t>
            </a:r>
            <a:r>
              <a:rPr lang="en-US" sz="2400" dirty="0" smtClean="0"/>
              <a:t>Lethal </a:t>
            </a:r>
            <a:r>
              <a:rPr lang="en-US" sz="2400" dirty="0"/>
              <a:t>synthesis: Heptachlor is oxidized to </a:t>
            </a:r>
            <a:r>
              <a:rPr lang="en-US" sz="2400" dirty="0" err="1"/>
              <a:t>epoxyheptachlor</a:t>
            </a:r>
            <a:r>
              <a:rPr lang="en-US" sz="2400" dirty="0"/>
              <a:t>.</a:t>
            </a:r>
            <a:endParaRPr lang="ru-RU" sz="2400" dirty="0"/>
          </a:p>
        </p:txBody>
      </p:sp>
      <p:sp>
        <p:nvSpPr>
          <p:cNvPr id="5" name="Прямоугольник 4"/>
          <p:cNvSpPr/>
          <p:nvPr/>
        </p:nvSpPr>
        <p:spPr>
          <a:xfrm>
            <a:off x="10128885" y="72717"/>
            <a:ext cx="1834028" cy="523220"/>
          </a:xfrm>
          <a:prstGeom prst="rect">
            <a:avLst/>
          </a:prstGeom>
        </p:spPr>
        <p:txBody>
          <a:bodyPr wrap="none">
            <a:spAutoFit/>
          </a:bodyPr>
          <a:lstStyle/>
          <a:p>
            <a:r>
              <a:rPr lang="en-US" sz="2800" b="1" dirty="0"/>
              <a:t>Heptachlor</a:t>
            </a:r>
            <a:endParaRPr lang="ru-RU" sz="2800" b="1" dirty="0"/>
          </a:p>
        </p:txBody>
      </p:sp>
      <p:pic>
        <p:nvPicPr>
          <p:cNvPr id="6" name="Рисунок 5"/>
          <p:cNvPicPr/>
          <p:nvPr/>
        </p:nvPicPr>
        <p:blipFill>
          <a:blip r:embed="rId3" cstate="print">
            <a:extLst>
              <a:ext uri="{28A0092B-C50C-407E-A947-70E740481C1C}">
                <a14:useLocalDpi xmlns:a14="http://schemas.microsoft.com/office/drawing/2010/main" val="0"/>
              </a:ext>
            </a:extLst>
          </a:blip>
          <a:stretch>
            <a:fillRect/>
          </a:stretch>
        </p:blipFill>
        <p:spPr>
          <a:xfrm>
            <a:off x="558165" y="4227700"/>
            <a:ext cx="6563995" cy="2279780"/>
          </a:xfrm>
          <a:prstGeom prst="rect">
            <a:avLst/>
          </a:prstGeom>
        </p:spPr>
      </p:pic>
      <p:pic>
        <p:nvPicPr>
          <p:cNvPr id="7" name="Рисунок 6"/>
          <p:cNvPicPr/>
          <p:nvPr/>
        </p:nvPicPr>
        <p:blipFill>
          <a:blip r:embed="rId4" cstate="print">
            <a:extLst>
              <a:ext uri="{28A0092B-C50C-407E-A947-70E740481C1C}">
                <a14:useLocalDpi xmlns:a14="http://schemas.microsoft.com/office/drawing/2010/main" val="0"/>
              </a:ext>
            </a:extLst>
          </a:blip>
          <a:stretch>
            <a:fillRect/>
          </a:stretch>
        </p:blipFill>
        <p:spPr>
          <a:xfrm>
            <a:off x="7122160" y="4300528"/>
            <a:ext cx="4704080" cy="2206952"/>
          </a:xfrm>
          <a:prstGeom prst="rect">
            <a:avLst/>
          </a:prstGeom>
        </p:spPr>
      </p:pic>
    </p:spTree>
    <p:extLst>
      <p:ext uri="{BB962C8B-B14F-4D97-AF65-F5344CB8AC3E}">
        <p14:creationId xmlns:p14="http://schemas.microsoft.com/office/powerpoint/2010/main" val="1304582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23</a:t>
            </a:fld>
            <a:endParaRPr lang="ru-RU"/>
          </a:p>
        </p:txBody>
      </p:sp>
      <p:sp>
        <p:nvSpPr>
          <p:cNvPr id="2" name="Прямоугольник 1"/>
          <p:cNvSpPr/>
          <p:nvPr/>
        </p:nvSpPr>
        <p:spPr>
          <a:xfrm>
            <a:off x="274320" y="304801"/>
            <a:ext cx="11323320" cy="6001643"/>
          </a:xfrm>
          <a:prstGeom prst="rect">
            <a:avLst/>
          </a:prstGeom>
        </p:spPr>
        <p:txBody>
          <a:bodyPr wrap="square">
            <a:spAutoFit/>
          </a:bodyPr>
          <a:lstStyle/>
          <a:p>
            <a:r>
              <a:rPr lang="en-US" sz="2400" b="1" dirty="0"/>
              <a:t>Objects of study</a:t>
            </a:r>
            <a:r>
              <a:rPr lang="en-US" sz="2400" b="1" dirty="0" smtClean="0"/>
              <a:t>:</a:t>
            </a:r>
          </a:p>
          <a:p>
            <a:endParaRPr lang="ru-RU" sz="2400" b="1" dirty="0" smtClean="0"/>
          </a:p>
          <a:p>
            <a:r>
              <a:rPr lang="en-US" sz="2400" b="1" dirty="0" smtClean="0"/>
              <a:t>Corpse </a:t>
            </a:r>
            <a:r>
              <a:rPr lang="en-US" sz="2400" b="1" dirty="0"/>
              <a:t>material</a:t>
            </a:r>
            <a:r>
              <a:rPr lang="en-US" sz="2400" dirty="0"/>
              <a:t>: 1/3 liver, 1 kidney, 1 meter of large and small intestines, stomach with contents, brain</a:t>
            </a:r>
            <a:r>
              <a:rPr lang="en-US" sz="2400" dirty="0" smtClean="0"/>
              <a:t>;</a:t>
            </a:r>
            <a:endParaRPr lang="ru-RU" sz="2400" dirty="0" smtClean="0"/>
          </a:p>
          <a:p>
            <a:r>
              <a:rPr lang="en-US" sz="2400" b="1" dirty="0" smtClean="0"/>
              <a:t>Acute </a:t>
            </a:r>
            <a:r>
              <a:rPr lang="en-US" sz="2400" b="1" dirty="0"/>
              <a:t>poisoning</a:t>
            </a:r>
            <a:r>
              <a:rPr lang="en-US" sz="2400" dirty="0"/>
              <a:t>: gastric lavage water, dialysis water, vomit, blood, urine</a:t>
            </a:r>
            <a:r>
              <a:rPr lang="en-US" sz="2400" dirty="0" smtClean="0"/>
              <a:t>.</a:t>
            </a:r>
            <a:endParaRPr lang="ru-RU" sz="2400" dirty="0" smtClean="0"/>
          </a:p>
          <a:p>
            <a:r>
              <a:rPr lang="en-US" sz="2400" b="1" dirty="0" smtClean="0"/>
              <a:t>Chronic </a:t>
            </a:r>
            <a:r>
              <a:rPr lang="en-US" sz="2400" b="1" dirty="0"/>
              <a:t>poisoning</a:t>
            </a:r>
            <a:r>
              <a:rPr lang="en-US" sz="2400" dirty="0"/>
              <a:t>: blood, urine, hair, nails</a:t>
            </a:r>
            <a:r>
              <a:rPr lang="en-US" sz="2400" dirty="0" smtClean="0"/>
              <a:t>.</a:t>
            </a:r>
            <a:endParaRPr lang="ru-RU" sz="2400" dirty="0" smtClean="0"/>
          </a:p>
          <a:p>
            <a:endParaRPr lang="ru-RU" sz="2400" dirty="0"/>
          </a:p>
          <a:p>
            <a:r>
              <a:rPr lang="en-US" sz="2400" b="1" dirty="0" smtClean="0"/>
              <a:t>Method of Isolation:</a:t>
            </a:r>
          </a:p>
          <a:p>
            <a:endParaRPr lang="en-US" sz="2400" b="1" dirty="0" smtClean="0"/>
          </a:p>
          <a:p>
            <a:r>
              <a:rPr lang="en-US" sz="2400" dirty="0" smtClean="0"/>
              <a:t>Extraction </a:t>
            </a:r>
            <a:r>
              <a:rPr lang="en-US" sz="2400" dirty="0"/>
              <a:t>with diethyl ether, benzene, hexane</a:t>
            </a:r>
            <a:r>
              <a:rPr lang="en-US" sz="2400" dirty="0" smtClean="0"/>
              <a:t>.</a:t>
            </a:r>
          </a:p>
          <a:p>
            <a:r>
              <a:rPr lang="en-US" sz="2400" dirty="0" smtClean="0"/>
              <a:t>• </a:t>
            </a:r>
            <a:r>
              <a:rPr lang="en-US" sz="2400" b="1" i="1" dirty="0"/>
              <a:t>from blood </a:t>
            </a:r>
            <a:r>
              <a:rPr lang="en-US" sz="2400" dirty="0"/>
              <a:t>- 3 times 10 ml</a:t>
            </a:r>
            <a:r>
              <a:rPr lang="en-US" sz="2400" dirty="0" smtClean="0"/>
              <a:t>;</a:t>
            </a:r>
          </a:p>
          <a:p>
            <a:r>
              <a:rPr lang="en-US" sz="2400" b="1" i="1" dirty="0" smtClean="0"/>
              <a:t>• </a:t>
            </a:r>
            <a:r>
              <a:rPr lang="en-US" sz="2400" b="1" i="1" dirty="0"/>
              <a:t>from urine </a:t>
            </a:r>
            <a:r>
              <a:rPr lang="en-US" sz="2400" dirty="0"/>
              <a:t>- 3 times 20 ml of </a:t>
            </a:r>
            <a:r>
              <a:rPr lang="en-US" sz="2400" dirty="0" err="1"/>
              <a:t>extractant</a:t>
            </a:r>
            <a:r>
              <a:rPr lang="en-US" sz="2400" dirty="0" smtClean="0"/>
              <a:t>;</a:t>
            </a:r>
          </a:p>
          <a:p>
            <a:r>
              <a:rPr lang="en-US" sz="2400" dirty="0" smtClean="0"/>
              <a:t>• </a:t>
            </a:r>
            <a:r>
              <a:rPr lang="en-US" sz="2400" b="1" i="1" dirty="0"/>
              <a:t>Isolation from organs</a:t>
            </a:r>
            <a:r>
              <a:rPr lang="en-US" sz="2400" dirty="0"/>
              <a:t>. </a:t>
            </a:r>
            <a:endParaRPr lang="en-US" sz="2400" dirty="0" smtClean="0"/>
          </a:p>
          <a:p>
            <a:r>
              <a:rPr lang="en-US" sz="2400" dirty="0" smtClean="0"/>
              <a:t>100 </a:t>
            </a:r>
            <a:r>
              <a:rPr lang="en-US" sz="2400" dirty="0"/>
              <a:t>g of the object are infused 3 times for 30 </a:t>
            </a:r>
            <a:r>
              <a:rPr lang="en-US" sz="2400" dirty="0" smtClean="0"/>
              <a:t>minutes </a:t>
            </a:r>
            <a:r>
              <a:rPr lang="en-US" sz="2400" dirty="0"/>
              <a:t>with diethyl ether or hexane, 100, 50 and 50 ml. The extracts are shaken with a solution of sodium sulfate in a 20% solution of sulfuric acid. Evaporate.</a:t>
            </a:r>
            <a:endParaRPr lang="ru-RU" sz="2400" dirty="0"/>
          </a:p>
        </p:txBody>
      </p:sp>
    </p:spTree>
    <p:extLst>
      <p:ext uri="{BB962C8B-B14F-4D97-AF65-F5344CB8AC3E}">
        <p14:creationId xmlns:p14="http://schemas.microsoft.com/office/powerpoint/2010/main" val="3216558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24</a:t>
            </a:fld>
            <a:endParaRPr lang="ru-RU"/>
          </a:p>
        </p:txBody>
      </p:sp>
      <p:sp>
        <p:nvSpPr>
          <p:cNvPr id="2" name="Прямоугольник 1"/>
          <p:cNvSpPr/>
          <p:nvPr/>
        </p:nvSpPr>
        <p:spPr>
          <a:xfrm>
            <a:off x="533400" y="707796"/>
            <a:ext cx="6751320" cy="4893647"/>
          </a:xfrm>
          <a:prstGeom prst="rect">
            <a:avLst/>
          </a:prstGeom>
        </p:spPr>
        <p:txBody>
          <a:bodyPr wrap="square">
            <a:spAutoFit/>
          </a:bodyPr>
          <a:lstStyle/>
          <a:p>
            <a:r>
              <a:rPr lang="en-US" sz="2400" b="1" dirty="0"/>
              <a:t>Detection</a:t>
            </a:r>
            <a:r>
              <a:rPr lang="en-US" sz="2400" b="1" dirty="0" smtClean="0"/>
              <a:t>:</a:t>
            </a:r>
          </a:p>
          <a:p>
            <a:endParaRPr lang="en-US" sz="2400" dirty="0"/>
          </a:p>
          <a:p>
            <a:pPr marL="457200" indent="-457200">
              <a:buAutoNum type="arabicPeriod"/>
            </a:pPr>
            <a:r>
              <a:rPr lang="en-US" sz="2400" dirty="0" smtClean="0"/>
              <a:t>The </a:t>
            </a:r>
            <a:r>
              <a:rPr lang="en-US" sz="2400" dirty="0"/>
              <a:t>reaction of heptachlor with </a:t>
            </a:r>
            <a:r>
              <a:rPr lang="en-US" sz="2400" dirty="0" err="1"/>
              <a:t>diethylamine</a:t>
            </a:r>
            <a:r>
              <a:rPr lang="en-US" sz="2400" dirty="0"/>
              <a:t> is a green, quickly disappearing color</a:t>
            </a:r>
            <a:r>
              <a:rPr lang="en-US" sz="2400" dirty="0" smtClean="0"/>
              <a:t>.</a:t>
            </a:r>
          </a:p>
          <a:p>
            <a:pPr marL="457200" indent="-457200">
              <a:buAutoNum type="arabicPeriod"/>
            </a:pPr>
            <a:r>
              <a:rPr lang="en-US" sz="2400" dirty="0" smtClean="0"/>
              <a:t>Reaction </a:t>
            </a:r>
            <a:r>
              <a:rPr lang="en-US" sz="2400" dirty="0"/>
              <a:t>with </a:t>
            </a:r>
            <a:r>
              <a:rPr lang="en-US" sz="2400" dirty="0" err="1"/>
              <a:t>diethanolamine</a:t>
            </a:r>
            <a:r>
              <a:rPr lang="en-US" sz="2400" dirty="0"/>
              <a:t> - violet color</a:t>
            </a:r>
            <a:r>
              <a:rPr lang="en-US" sz="2400" dirty="0" smtClean="0"/>
              <a:t>.</a:t>
            </a:r>
          </a:p>
          <a:p>
            <a:pPr marL="457200" indent="-457200">
              <a:buAutoNum type="arabicPeriod"/>
            </a:pPr>
            <a:r>
              <a:rPr lang="en-US" sz="2400" dirty="0" smtClean="0"/>
              <a:t>Reaction </a:t>
            </a:r>
            <a:r>
              <a:rPr lang="en-US" sz="2400" dirty="0"/>
              <a:t>with aniline and pyridine - dark green color</a:t>
            </a:r>
            <a:r>
              <a:rPr lang="en-US" sz="2400" dirty="0" smtClean="0"/>
              <a:t>.</a:t>
            </a:r>
          </a:p>
          <a:p>
            <a:pPr marL="457200" indent="-457200">
              <a:buAutoNum type="arabicPeriod"/>
            </a:pPr>
            <a:r>
              <a:rPr lang="en-US" sz="2400" dirty="0" smtClean="0"/>
              <a:t>Reaction </a:t>
            </a:r>
            <a:r>
              <a:rPr lang="en-US" sz="2400" dirty="0"/>
              <a:t>with potassium hydroxide solution - pink or purple color</a:t>
            </a:r>
            <a:r>
              <a:rPr lang="en-US" sz="2400" dirty="0" smtClean="0"/>
              <a:t>.</a:t>
            </a:r>
          </a:p>
          <a:p>
            <a:pPr marL="457200" indent="-457200">
              <a:buAutoNum type="arabicPeriod"/>
            </a:pPr>
            <a:endParaRPr lang="en-US" sz="2400" dirty="0"/>
          </a:p>
          <a:p>
            <a:r>
              <a:rPr lang="en-US" sz="2400" b="1" dirty="0" smtClean="0"/>
              <a:t>Quantitative </a:t>
            </a:r>
            <a:r>
              <a:rPr lang="en-US" sz="2400" b="1" dirty="0"/>
              <a:t>determination: </a:t>
            </a:r>
            <a:endParaRPr lang="en-US" sz="2400" b="1" dirty="0" smtClean="0"/>
          </a:p>
          <a:p>
            <a:endParaRPr lang="en-US" sz="2400" dirty="0"/>
          </a:p>
          <a:p>
            <a:r>
              <a:rPr lang="en-US" sz="2400" dirty="0" smtClean="0"/>
              <a:t>	GLC</a:t>
            </a:r>
            <a:endParaRPr lang="ru-RU" sz="2400" dirty="0"/>
          </a:p>
        </p:txBody>
      </p:sp>
      <p:pic>
        <p:nvPicPr>
          <p:cNvPr id="5" name="Рисунок 4"/>
          <p:cNvPicPr/>
          <p:nvPr/>
        </p:nvPicPr>
        <p:blipFill rotWithShape="1">
          <a:blip r:embed="rId2" cstate="print">
            <a:extLst>
              <a:ext uri="{28A0092B-C50C-407E-A947-70E740481C1C}">
                <a14:useLocalDpi xmlns:a14="http://schemas.microsoft.com/office/drawing/2010/main" val="0"/>
              </a:ext>
            </a:extLst>
          </a:blip>
          <a:srcRect l="-2041" b="22208"/>
          <a:stretch/>
        </p:blipFill>
        <p:spPr>
          <a:xfrm>
            <a:off x="8122920" y="334327"/>
            <a:ext cx="4069080" cy="2073593"/>
          </a:xfrm>
          <a:prstGeom prst="rect">
            <a:avLst/>
          </a:prstGeom>
        </p:spPr>
      </p:pic>
      <p:sp>
        <p:nvSpPr>
          <p:cNvPr id="6" name="Прямоугольник 5"/>
          <p:cNvSpPr/>
          <p:nvPr/>
        </p:nvSpPr>
        <p:spPr>
          <a:xfrm>
            <a:off x="10357972" y="15240"/>
            <a:ext cx="1834028" cy="523220"/>
          </a:xfrm>
          <a:prstGeom prst="rect">
            <a:avLst/>
          </a:prstGeom>
        </p:spPr>
        <p:txBody>
          <a:bodyPr wrap="none">
            <a:spAutoFit/>
          </a:bodyPr>
          <a:lstStyle/>
          <a:p>
            <a:r>
              <a:rPr lang="en-US" sz="2800" b="1" dirty="0"/>
              <a:t>Heptachlor</a:t>
            </a:r>
            <a:endParaRPr lang="ru-RU" sz="2800" b="1" dirty="0"/>
          </a:p>
        </p:txBody>
      </p:sp>
    </p:spTree>
    <p:extLst>
      <p:ext uri="{BB962C8B-B14F-4D97-AF65-F5344CB8AC3E}">
        <p14:creationId xmlns:p14="http://schemas.microsoft.com/office/powerpoint/2010/main" val="1276156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25</a:t>
            </a:fld>
            <a:endParaRPr lang="ru-RU"/>
          </a:p>
        </p:txBody>
      </p:sp>
      <p:sp>
        <p:nvSpPr>
          <p:cNvPr id="2" name="Прямоугольник 1"/>
          <p:cNvSpPr/>
          <p:nvPr/>
        </p:nvSpPr>
        <p:spPr>
          <a:xfrm>
            <a:off x="640080" y="509677"/>
            <a:ext cx="11338560" cy="1938992"/>
          </a:xfrm>
          <a:prstGeom prst="rect">
            <a:avLst/>
          </a:prstGeom>
        </p:spPr>
        <p:txBody>
          <a:bodyPr wrap="square">
            <a:spAutoFit/>
          </a:bodyPr>
          <a:lstStyle/>
          <a:p>
            <a:r>
              <a:rPr lang="en-US" sz="2400" b="1" dirty="0"/>
              <a:t>Organophosphate pesticides (OP) </a:t>
            </a:r>
            <a:r>
              <a:rPr lang="en-US" sz="2400" dirty="0"/>
              <a:t>are acid esters</a:t>
            </a:r>
            <a:r>
              <a:rPr lang="en-US" sz="2400" dirty="0" smtClean="0"/>
              <a:t>.</a:t>
            </a:r>
          </a:p>
          <a:p>
            <a:r>
              <a:rPr lang="en-US" sz="2400" dirty="0"/>
              <a:t>Organophosphate pesticides</a:t>
            </a:r>
            <a:r>
              <a:rPr lang="en-US" sz="2400" dirty="0" smtClean="0"/>
              <a:t> </a:t>
            </a:r>
            <a:r>
              <a:rPr lang="en-US" sz="2400" dirty="0"/>
              <a:t>do not accumulate in body tissues. Organophosphate pesticides do not cause chronic poisoning</a:t>
            </a:r>
            <a:r>
              <a:rPr lang="en-US" sz="2400" dirty="0" smtClean="0"/>
              <a:t>.</a:t>
            </a:r>
          </a:p>
          <a:p>
            <a:r>
              <a:rPr lang="en-US" sz="2400" b="1" dirty="0" smtClean="0"/>
              <a:t>Toxic </a:t>
            </a:r>
            <a:r>
              <a:rPr lang="en-US" sz="2400" b="1" dirty="0"/>
              <a:t>effect</a:t>
            </a:r>
            <a:r>
              <a:rPr lang="en-US" sz="2400" dirty="0"/>
              <a:t>. Organophosphate pesticides inhibit cholinesterase. Cholinesterase is phosphorylated. Acetylcholine does not decompose. Physical processes are disrupted.</a:t>
            </a:r>
            <a:endParaRPr lang="ru-RU" sz="2400" dirty="0"/>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965" y="2477139"/>
            <a:ext cx="3328035" cy="1178243"/>
          </a:xfrm>
          <a:prstGeom prst="rect">
            <a:avLst/>
          </a:prstGeom>
          <a:noFill/>
        </p:spPr>
      </p:pic>
      <p:pic>
        <p:nvPicPr>
          <p:cNvPr id="6" name="Рисунок 5"/>
          <p:cNvPicPr/>
          <p:nvPr/>
        </p:nvPicPr>
        <p:blipFill rotWithShape="1">
          <a:blip r:embed="rId3" cstate="print"/>
          <a:srcRect b="31111"/>
          <a:stretch/>
        </p:blipFill>
        <p:spPr bwMode="auto">
          <a:xfrm>
            <a:off x="4892040" y="2448669"/>
            <a:ext cx="6766560" cy="1361331"/>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4" cstate="print"/>
          <a:srcRect r="34948" b="33333"/>
          <a:stretch/>
        </p:blipFill>
        <p:spPr bwMode="auto">
          <a:xfrm>
            <a:off x="396241" y="4875341"/>
            <a:ext cx="4831079" cy="1282511"/>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5" cstate="print"/>
          <a:srcRect l="26925" r="33139" b="36000"/>
          <a:stretch/>
        </p:blipFill>
        <p:spPr bwMode="auto">
          <a:xfrm>
            <a:off x="7040880" y="4995018"/>
            <a:ext cx="3657600" cy="1361332"/>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210240" y="3775218"/>
            <a:ext cx="8625400" cy="1200329"/>
          </a:xfrm>
          <a:prstGeom prst="rect">
            <a:avLst/>
          </a:prstGeom>
        </p:spPr>
        <p:txBody>
          <a:bodyPr wrap="square">
            <a:spAutoFit/>
          </a:bodyPr>
          <a:lstStyle/>
          <a:p>
            <a:r>
              <a:rPr lang="en-US" sz="2400" b="1" dirty="0" err="1" smtClean="0"/>
              <a:t>Metaphos</a:t>
            </a:r>
            <a:r>
              <a:rPr lang="ru-RU" sz="2400" b="1" dirty="0" smtClean="0"/>
              <a:t>					</a:t>
            </a:r>
            <a:r>
              <a:rPr lang="en-US" sz="2400" b="1" dirty="0" err="1" smtClean="0"/>
              <a:t>Thiophos</a:t>
            </a:r>
            <a:endParaRPr lang="ru-RU" sz="2400" b="1" dirty="0" smtClean="0"/>
          </a:p>
          <a:p>
            <a:endParaRPr lang="ru-RU" sz="2400" b="1" dirty="0" smtClean="0"/>
          </a:p>
          <a:p>
            <a:r>
              <a:rPr lang="en-US" sz="2400" b="1" dirty="0" err="1" smtClean="0"/>
              <a:t>Karbofos</a:t>
            </a:r>
            <a:r>
              <a:rPr lang="ru-RU" sz="2400" b="1" dirty="0" smtClean="0"/>
              <a:t>					</a:t>
            </a:r>
            <a:r>
              <a:rPr lang="en-US" sz="2400" b="1" dirty="0" smtClean="0"/>
              <a:t>Chlorophos</a:t>
            </a:r>
            <a:endParaRPr lang="ru-RU" sz="2400" b="1" dirty="0"/>
          </a:p>
        </p:txBody>
      </p:sp>
    </p:spTree>
    <p:extLst>
      <p:ext uri="{BB962C8B-B14F-4D97-AF65-F5344CB8AC3E}">
        <p14:creationId xmlns:p14="http://schemas.microsoft.com/office/powerpoint/2010/main" val="2725091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26</a:t>
            </a:fld>
            <a:endParaRPr lang="ru-RU"/>
          </a:p>
        </p:txBody>
      </p:sp>
      <p:pic>
        <p:nvPicPr>
          <p:cNvPr id="2" name="Рисунок 1"/>
          <p:cNvPicPr>
            <a:picLocks noChangeAspect="1"/>
          </p:cNvPicPr>
          <p:nvPr/>
        </p:nvPicPr>
        <p:blipFill rotWithShape="1">
          <a:blip r:embed="rId2"/>
          <a:srcRect l="17555" t="13125" r="18258" b="13333"/>
          <a:stretch/>
        </p:blipFill>
        <p:spPr>
          <a:xfrm>
            <a:off x="1051559" y="-1"/>
            <a:ext cx="10434471" cy="6721475"/>
          </a:xfrm>
          <a:prstGeom prst="rect">
            <a:avLst/>
          </a:prstGeom>
        </p:spPr>
      </p:pic>
    </p:spTree>
    <p:extLst>
      <p:ext uri="{BB962C8B-B14F-4D97-AF65-F5344CB8AC3E}">
        <p14:creationId xmlns:p14="http://schemas.microsoft.com/office/powerpoint/2010/main" val="3598804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27</a:t>
            </a:fld>
            <a:endParaRPr lang="ru-RU"/>
          </a:p>
        </p:txBody>
      </p:sp>
      <p:pic>
        <p:nvPicPr>
          <p:cNvPr id="2" name="Рисунок 1"/>
          <p:cNvPicPr>
            <a:picLocks noChangeAspect="1"/>
          </p:cNvPicPr>
          <p:nvPr/>
        </p:nvPicPr>
        <p:blipFill rotWithShape="1">
          <a:blip r:embed="rId2"/>
          <a:srcRect l="17218" t="15417" r="17907" b="4792"/>
          <a:stretch/>
        </p:blipFill>
        <p:spPr>
          <a:xfrm>
            <a:off x="1614769" y="366394"/>
            <a:ext cx="9387826" cy="6491605"/>
          </a:xfrm>
          <a:prstGeom prst="rect">
            <a:avLst/>
          </a:prstGeom>
        </p:spPr>
      </p:pic>
    </p:spTree>
    <p:extLst>
      <p:ext uri="{BB962C8B-B14F-4D97-AF65-F5344CB8AC3E}">
        <p14:creationId xmlns:p14="http://schemas.microsoft.com/office/powerpoint/2010/main" val="2168356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rotWithShape="1">
          <a:blip r:embed="rId2" cstate="print"/>
          <a:srcRect l="27119" b="31111"/>
          <a:stretch/>
        </p:blipFill>
        <p:spPr bwMode="auto">
          <a:xfrm>
            <a:off x="9077325" y="2137162"/>
            <a:ext cx="4541519" cy="1290628"/>
          </a:xfrm>
          <a:prstGeom prst="rect">
            <a:avLst/>
          </a:prstGeom>
          <a:ln>
            <a:noFill/>
          </a:ln>
          <a:extLst>
            <a:ext uri="{53640926-AAD7-44D8-BBD7-CCE9431645EC}">
              <a14:shadowObscured xmlns:a14="http://schemas.microsoft.com/office/drawing/2010/main"/>
            </a:ext>
          </a:extLst>
        </p:spPr>
      </p:pic>
      <p:sp>
        <p:nvSpPr>
          <p:cNvPr id="4" name="Номер слайда 3"/>
          <p:cNvSpPr>
            <a:spLocks noGrp="1"/>
          </p:cNvSpPr>
          <p:nvPr>
            <p:ph type="sldNum" sz="quarter" idx="12"/>
          </p:nvPr>
        </p:nvSpPr>
        <p:spPr/>
        <p:txBody>
          <a:bodyPr/>
          <a:lstStyle/>
          <a:p>
            <a:fld id="{7EED24D2-99C2-4971-A76F-0077CE8CF617}" type="slidenum">
              <a:rPr lang="ru-RU" smtClean="0"/>
              <a:t>28</a:t>
            </a:fld>
            <a:endParaRPr lang="ru-RU"/>
          </a:p>
        </p:txBody>
      </p:sp>
      <p:pic>
        <p:nvPicPr>
          <p:cNvPr id="3" name="Рисунок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7805" y="160337"/>
            <a:ext cx="3084195" cy="1025843"/>
          </a:xfrm>
          <a:prstGeom prst="rect">
            <a:avLst/>
          </a:prstGeom>
          <a:noFill/>
        </p:spPr>
      </p:pic>
      <p:sp>
        <p:nvSpPr>
          <p:cNvPr id="2" name="Прямоугольник 1"/>
          <p:cNvSpPr/>
          <p:nvPr/>
        </p:nvSpPr>
        <p:spPr>
          <a:xfrm>
            <a:off x="381000" y="391775"/>
            <a:ext cx="7894320" cy="1200329"/>
          </a:xfrm>
          <a:prstGeom prst="rect">
            <a:avLst/>
          </a:prstGeom>
        </p:spPr>
        <p:txBody>
          <a:bodyPr wrap="square">
            <a:spAutoFit/>
          </a:bodyPr>
          <a:lstStyle/>
          <a:p>
            <a:r>
              <a:rPr lang="en-US" sz="2400" b="1" dirty="0" err="1"/>
              <a:t>Metaphos</a:t>
            </a:r>
            <a:r>
              <a:rPr lang="en-US" sz="2400" dirty="0"/>
              <a:t> is a white crystalline substance. </a:t>
            </a:r>
            <a:endParaRPr lang="ru-RU" sz="2400" dirty="0" smtClean="0"/>
          </a:p>
          <a:p>
            <a:r>
              <a:rPr lang="en-US" sz="2400" dirty="0" err="1" smtClean="0"/>
              <a:t>Metaphos</a:t>
            </a:r>
            <a:r>
              <a:rPr lang="en-US" sz="2400" dirty="0" smtClean="0"/>
              <a:t> </a:t>
            </a:r>
            <a:r>
              <a:rPr lang="en-US" sz="2400" dirty="0"/>
              <a:t>is insoluble in water and paraffin hydrocarbons. It dissolves in organic solvents.</a:t>
            </a:r>
            <a:endParaRPr lang="ru-RU" sz="2400" dirty="0"/>
          </a:p>
        </p:txBody>
      </p:sp>
      <p:sp>
        <p:nvSpPr>
          <p:cNvPr id="5" name="Прямоугольник 4"/>
          <p:cNvSpPr/>
          <p:nvPr/>
        </p:nvSpPr>
        <p:spPr>
          <a:xfrm>
            <a:off x="502920" y="1806416"/>
            <a:ext cx="8488680" cy="2308324"/>
          </a:xfrm>
          <a:prstGeom prst="rect">
            <a:avLst/>
          </a:prstGeom>
        </p:spPr>
        <p:txBody>
          <a:bodyPr wrap="square">
            <a:spAutoFit/>
          </a:bodyPr>
          <a:lstStyle/>
          <a:p>
            <a:r>
              <a:rPr lang="en-US" sz="2400" b="1" dirty="0" err="1"/>
              <a:t>Thiophos</a:t>
            </a:r>
            <a:r>
              <a:rPr lang="en-US" sz="2400" dirty="0"/>
              <a:t> is an oily liquid. </a:t>
            </a:r>
            <a:endParaRPr lang="ru-RU" sz="2400" dirty="0" smtClean="0"/>
          </a:p>
          <a:p>
            <a:r>
              <a:rPr lang="en-US" sz="2400" dirty="0" smtClean="0"/>
              <a:t>It </a:t>
            </a:r>
            <a:r>
              <a:rPr lang="en-US" sz="2400" dirty="0"/>
              <a:t>has the smell of garlic. It hardens at 6.1 °</a:t>
            </a:r>
            <a:r>
              <a:rPr lang="en-US" sz="2400" dirty="0" smtClean="0"/>
              <a:t>C</a:t>
            </a:r>
            <a:endParaRPr lang="ru-RU" sz="2400" dirty="0" smtClean="0"/>
          </a:p>
          <a:p>
            <a:r>
              <a:rPr lang="en-US" sz="2400" b="1" dirty="0" smtClean="0"/>
              <a:t>Toxic </a:t>
            </a:r>
            <a:r>
              <a:rPr lang="en-US" sz="2400" b="1" dirty="0"/>
              <a:t>effect</a:t>
            </a:r>
            <a:r>
              <a:rPr lang="en-US" sz="2400" dirty="0"/>
              <a:t>. </a:t>
            </a:r>
            <a:r>
              <a:rPr lang="en-US" sz="2400" dirty="0" err="1"/>
              <a:t>Thiophos</a:t>
            </a:r>
            <a:r>
              <a:rPr lang="en-US" sz="2400" dirty="0"/>
              <a:t> poisoning causes weakness, dizziness, anxiety, vomiting, diarrhea, and pulmonary </a:t>
            </a:r>
            <a:r>
              <a:rPr lang="en-US" sz="2400" dirty="0" smtClean="0"/>
              <a:t>edema</a:t>
            </a:r>
            <a:r>
              <a:rPr lang="ru-RU" sz="2400" dirty="0" smtClean="0"/>
              <a:t>.</a:t>
            </a:r>
          </a:p>
          <a:p>
            <a:r>
              <a:rPr lang="en-US" sz="2400" b="1" dirty="0" smtClean="0"/>
              <a:t>Metabolism:</a:t>
            </a:r>
            <a:endParaRPr lang="ru-RU" sz="2400" b="1" dirty="0" smtClean="0"/>
          </a:p>
          <a:p>
            <a:r>
              <a:rPr lang="en-US" sz="2400" dirty="0" smtClean="0"/>
              <a:t>Lethal </a:t>
            </a:r>
            <a:r>
              <a:rPr lang="en-US" sz="2400" dirty="0"/>
              <a:t>synthesis. In </a:t>
            </a:r>
            <a:r>
              <a:rPr lang="en-US" sz="2400" dirty="0" err="1"/>
              <a:t>thiophos</a:t>
            </a:r>
            <a:r>
              <a:rPr lang="en-US" sz="2400" dirty="0"/>
              <a:t>, sulfur is split off. </a:t>
            </a:r>
            <a:r>
              <a:rPr lang="en-US" sz="2400" dirty="0" err="1"/>
              <a:t>Paraoxon</a:t>
            </a:r>
            <a:r>
              <a:rPr lang="en-US" sz="2400" dirty="0"/>
              <a:t> is formed.</a:t>
            </a:r>
            <a:endParaRPr lang="ru-RU" sz="2400" dirty="0"/>
          </a:p>
        </p:txBody>
      </p:sp>
      <p:pic>
        <p:nvPicPr>
          <p:cNvPr id="6" name="Рисунок 5"/>
          <p:cNvPicPr/>
          <p:nvPr/>
        </p:nvPicPr>
        <p:blipFill>
          <a:blip r:embed="rId4" cstate="print"/>
          <a:stretch>
            <a:fillRect/>
          </a:stretch>
        </p:blipFill>
        <p:spPr>
          <a:xfrm>
            <a:off x="1993582" y="4620220"/>
            <a:ext cx="6830378" cy="1521500"/>
          </a:xfrm>
          <a:prstGeom prst="rect">
            <a:avLst/>
          </a:prstGeom>
        </p:spPr>
      </p:pic>
    </p:spTree>
    <p:extLst>
      <p:ext uri="{BB962C8B-B14F-4D97-AF65-F5344CB8AC3E}">
        <p14:creationId xmlns:p14="http://schemas.microsoft.com/office/powerpoint/2010/main" val="1042781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29</a:t>
            </a:fld>
            <a:endParaRPr lang="ru-RU"/>
          </a:p>
        </p:txBody>
      </p:sp>
      <p:pic>
        <p:nvPicPr>
          <p:cNvPr id="3" name="Рисунок 2"/>
          <p:cNvPicPr/>
          <p:nvPr/>
        </p:nvPicPr>
        <p:blipFill rotWithShape="1">
          <a:blip r:embed="rId2" cstate="print"/>
          <a:srcRect l="15742" t="-1" r="37200" b="29020"/>
          <a:stretch/>
        </p:blipFill>
        <p:spPr bwMode="auto">
          <a:xfrm>
            <a:off x="8290560" y="472440"/>
            <a:ext cx="3596640" cy="1264920"/>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243840" y="357277"/>
            <a:ext cx="8366760" cy="2677656"/>
          </a:xfrm>
          <a:prstGeom prst="rect">
            <a:avLst/>
          </a:prstGeom>
        </p:spPr>
        <p:txBody>
          <a:bodyPr wrap="square">
            <a:spAutoFit/>
          </a:bodyPr>
          <a:lstStyle/>
          <a:p>
            <a:r>
              <a:rPr lang="en-US" sz="2400" b="1" dirty="0" err="1"/>
              <a:t>Karbofos</a:t>
            </a:r>
            <a:r>
              <a:rPr lang="en-US" sz="2400" dirty="0"/>
              <a:t> is a colorless oily liquid. </a:t>
            </a:r>
            <a:endParaRPr lang="ru-RU" sz="2400" dirty="0" smtClean="0"/>
          </a:p>
          <a:p>
            <a:r>
              <a:rPr lang="en-US" sz="2400" dirty="0" err="1" smtClean="0"/>
              <a:t>Karbofos</a:t>
            </a:r>
            <a:r>
              <a:rPr lang="en-US" sz="2400" dirty="0" smtClean="0"/>
              <a:t> </a:t>
            </a:r>
            <a:r>
              <a:rPr lang="en-US" sz="2400" dirty="0"/>
              <a:t>is slightly soluble in water and saturated hydrocarbons</a:t>
            </a:r>
            <a:r>
              <a:rPr lang="en-US" sz="2400" dirty="0" smtClean="0"/>
              <a:t>.</a:t>
            </a:r>
            <a:r>
              <a:rPr lang="ru-RU" sz="2400" dirty="0" smtClean="0"/>
              <a:t> </a:t>
            </a:r>
            <a:r>
              <a:rPr lang="en-US" sz="2400" b="1" dirty="0" smtClean="0"/>
              <a:t>Toxic </a:t>
            </a:r>
            <a:r>
              <a:rPr lang="en-US" sz="2400" b="1" dirty="0"/>
              <a:t>effect</a:t>
            </a:r>
            <a:r>
              <a:rPr lang="en-US" sz="2400" dirty="0"/>
              <a:t>. </a:t>
            </a:r>
            <a:r>
              <a:rPr lang="en-US" sz="2400" dirty="0" err="1"/>
              <a:t>Karbofos</a:t>
            </a:r>
            <a:r>
              <a:rPr lang="en-US" sz="2400" dirty="0"/>
              <a:t> poisoning causes salivation, vomiting, diarrhea, shortness of breath, and </a:t>
            </a:r>
            <a:r>
              <a:rPr lang="en-US" sz="2400" dirty="0" smtClean="0"/>
              <a:t>cyanosis.</a:t>
            </a:r>
            <a:endParaRPr lang="ru-RU" sz="2400" dirty="0" smtClean="0"/>
          </a:p>
          <a:p>
            <a:endParaRPr lang="ru-RU" sz="2400" b="1" dirty="0" smtClean="0"/>
          </a:p>
          <a:p>
            <a:r>
              <a:rPr lang="en-US" sz="2400" b="1" dirty="0" smtClean="0"/>
              <a:t>Metabolism</a:t>
            </a:r>
            <a:r>
              <a:rPr lang="en-US" sz="2400" dirty="0" smtClean="0"/>
              <a:t>:</a:t>
            </a:r>
            <a:r>
              <a:rPr lang="ru-RU" sz="2400" dirty="0" smtClean="0"/>
              <a:t> </a:t>
            </a:r>
            <a:r>
              <a:rPr lang="en-US" sz="2400" dirty="0" smtClean="0"/>
              <a:t>Lethal </a:t>
            </a:r>
            <a:r>
              <a:rPr lang="en-US" sz="2400" dirty="0"/>
              <a:t>synthesis. </a:t>
            </a:r>
            <a:r>
              <a:rPr lang="en-US" sz="2400" dirty="0" err="1"/>
              <a:t>Karbofos</a:t>
            </a:r>
            <a:r>
              <a:rPr lang="en-US" sz="2400" dirty="0"/>
              <a:t> oxidizes. </a:t>
            </a:r>
            <a:r>
              <a:rPr lang="en-US" sz="2400" dirty="0" err="1"/>
              <a:t>Malaoxon</a:t>
            </a:r>
            <a:r>
              <a:rPr lang="en-US" sz="2400" dirty="0"/>
              <a:t> is formed. </a:t>
            </a:r>
            <a:r>
              <a:rPr lang="en-US" sz="2400" dirty="0" err="1"/>
              <a:t>Malaoxone</a:t>
            </a:r>
            <a:r>
              <a:rPr lang="en-US" sz="2400" dirty="0"/>
              <a:t> has anticholinesterase activity.</a:t>
            </a:r>
            <a:endParaRPr lang="ru-RU" sz="2400" dirty="0"/>
          </a:p>
        </p:txBody>
      </p:sp>
      <p:pic>
        <p:nvPicPr>
          <p:cNvPr id="6" name="Рисунок 5"/>
          <p:cNvPicPr/>
          <p:nvPr/>
        </p:nvPicPr>
        <p:blipFill>
          <a:blip r:embed="rId3" cstate="print"/>
          <a:stretch>
            <a:fillRect/>
          </a:stretch>
        </p:blipFill>
        <p:spPr>
          <a:xfrm>
            <a:off x="1356360" y="3596640"/>
            <a:ext cx="8686800" cy="2087880"/>
          </a:xfrm>
          <a:prstGeom prst="rect">
            <a:avLst/>
          </a:prstGeom>
        </p:spPr>
      </p:pic>
    </p:spTree>
    <p:extLst>
      <p:ext uri="{BB962C8B-B14F-4D97-AF65-F5344CB8AC3E}">
        <p14:creationId xmlns:p14="http://schemas.microsoft.com/office/powerpoint/2010/main" val="3211554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a:t>
            </a:fld>
            <a:endParaRPr lang="ru-RU"/>
          </a:p>
        </p:txBody>
      </p:sp>
      <p:sp>
        <p:nvSpPr>
          <p:cNvPr id="2" name="Прямоугольник 1"/>
          <p:cNvSpPr/>
          <p:nvPr/>
        </p:nvSpPr>
        <p:spPr>
          <a:xfrm>
            <a:off x="624840" y="125998"/>
            <a:ext cx="11323320" cy="6370975"/>
          </a:xfrm>
          <a:prstGeom prst="rect">
            <a:avLst/>
          </a:prstGeom>
        </p:spPr>
        <p:txBody>
          <a:bodyPr wrap="square">
            <a:spAutoFit/>
          </a:bodyPr>
          <a:lstStyle/>
          <a:p>
            <a:r>
              <a:rPr lang="en-US" sz="2400" b="1" dirty="0"/>
              <a:t>Pesticides  are  classified  on  the  basis  of  various  criteria</a:t>
            </a:r>
            <a:r>
              <a:rPr lang="en-US" sz="2400" b="1" dirty="0" smtClean="0"/>
              <a:t>.</a:t>
            </a:r>
            <a:endParaRPr lang="ru-RU" sz="2400" b="1" dirty="0" smtClean="0"/>
          </a:p>
          <a:p>
            <a:endParaRPr lang="en-US" sz="2400" dirty="0"/>
          </a:p>
          <a:p>
            <a:r>
              <a:rPr lang="en-US" sz="2400" dirty="0"/>
              <a:t> </a:t>
            </a:r>
            <a:r>
              <a:rPr lang="ru-RU" sz="2400" dirty="0" smtClean="0"/>
              <a:t>	</a:t>
            </a:r>
            <a:r>
              <a:rPr lang="en-US" sz="2400" dirty="0" smtClean="0"/>
              <a:t>Most  </a:t>
            </a:r>
            <a:r>
              <a:rPr lang="en-US" sz="2400" dirty="0"/>
              <a:t>commonly  used criteria for  classification  of  pesticides are its  mode of  entry, its chemical  composition and target  it  kill. </a:t>
            </a:r>
          </a:p>
          <a:p>
            <a:r>
              <a:rPr lang="en-US" sz="2400" dirty="0"/>
              <a:t>But  giving importance to public health, World Health Organization </a:t>
            </a:r>
            <a:r>
              <a:rPr lang="ru-RU" sz="2400" dirty="0" smtClean="0"/>
              <a:t> </a:t>
            </a:r>
            <a:r>
              <a:rPr lang="en-US" sz="2400" dirty="0" smtClean="0"/>
              <a:t>(</a:t>
            </a:r>
            <a:r>
              <a:rPr lang="en-US" sz="2400" dirty="0"/>
              <a:t>WHO)  and  Globally  Harmonized  System  (GHS)  classified </a:t>
            </a:r>
            <a:r>
              <a:rPr lang="ru-RU" sz="2400" dirty="0" smtClean="0"/>
              <a:t> </a:t>
            </a:r>
            <a:r>
              <a:rPr lang="en-US" sz="2400" dirty="0" smtClean="0"/>
              <a:t>pesticides  </a:t>
            </a:r>
            <a:r>
              <a:rPr lang="en-US" sz="2400" dirty="0"/>
              <a:t>according  to  their  toxicity  or  </a:t>
            </a:r>
            <a:r>
              <a:rPr lang="en-US" sz="2400" dirty="0" err="1" smtClean="0"/>
              <a:t>azardous</a:t>
            </a:r>
            <a:r>
              <a:rPr lang="en-US" sz="2400" dirty="0" smtClean="0"/>
              <a:t>  </a:t>
            </a:r>
            <a:r>
              <a:rPr lang="en-US" sz="2400" dirty="0"/>
              <a:t>effects</a:t>
            </a:r>
            <a:r>
              <a:rPr lang="en-US" sz="2400" dirty="0" smtClean="0"/>
              <a:t>.</a:t>
            </a:r>
            <a:endParaRPr lang="ru-RU" sz="2400" dirty="0" smtClean="0"/>
          </a:p>
          <a:p>
            <a:endParaRPr lang="ru-RU" sz="2400" dirty="0" smtClean="0"/>
          </a:p>
          <a:p>
            <a:r>
              <a:rPr lang="en-US" sz="2400" b="1" dirty="0"/>
              <a:t>Classification of Pesticides</a:t>
            </a:r>
          </a:p>
          <a:p>
            <a:r>
              <a:rPr lang="ru-RU" sz="2400" dirty="0" smtClean="0"/>
              <a:t>	</a:t>
            </a:r>
            <a:r>
              <a:rPr lang="en-US" sz="2400" dirty="0" smtClean="0"/>
              <a:t>Pesticides </a:t>
            </a:r>
            <a:r>
              <a:rPr lang="en-US" sz="2400" dirty="0"/>
              <a:t>are classified on the basis of various criteria such </a:t>
            </a:r>
            <a:r>
              <a:rPr lang="en-US" sz="2400" dirty="0" smtClean="0"/>
              <a:t>as</a:t>
            </a:r>
            <a:r>
              <a:rPr lang="ru-RU" sz="2400" dirty="0" smtClean="0"/>
              <a:t>:</a:t>
            </a:r>
          </a:p>
          <a:p>
            <a:pPr marL="342900" indent="-342900">
              <a:buFontTx/>
              <a:buChar char="-"/>
            </a:pPr>
            <a:r>
              <a:rPr lang="en-US" sz="2400" dirty="0" smtClean="0"/>
              <a:t>toxicity </a:t>
            </a:r>
            <a:r>
              <a:rPr lang="en-US" sz="2400" dirty="0"/>
              <a:t>(Hazardous effects), </a:t>
            </a:r>
            <a:endParaRPr lang="ru-RU" sz="2400" dirty="0" smtClean="0"/>
          </a:p>
          <a:p>
            <a:pPr marL="342900" indent="-342900">
              <a:buFontTx/>
              <a:buChar char="-"/>
            </a:pPr>
            <a:r>
              <a:rPr lang="en-US" sz="2400" dirty="0" smtClean="0"/>
              <a:t>pest </a:t>
            </a:r>
            <a:r>
              <a:rPr lang="en-US" sz="2400" dirty="0"/>
              <a:t>organism they kill and pesticide </a:t>
            </a:r>
            <a:r>
              <a:rPr lang="en-US" sz="2400" dirty="0" smtClean="0"/>
              <a:t>function</a:t>
            </a:r>
            <a:r>
              <a:rPr lang="en-US" sz="2400" dirty="0"/>
              <a:t>, </a:t>
            </a:r>
            <a:endParaRPr lang="ru-RU" sz="2400" dirty="0" smtClean="0"/>
          </a:p>
          <a:p>
            <a:pPr marL="342900" indent="-342900">
              <a:buFontTx/>
              <a:buChar char="-"/>
            </a:pPr>
            <a:r>
              <a:rPr lang="en-US" sz="2400" dirty="0" smtClean="0"/>
              <a:t>chemical </a:t>
            </a:r>
            <a:r>
              <a:rPr lang="en-US" sz="2400" dirty="0"/>
              <a:t>composition, </a:t>
            </a:r>
            <a:endParaRPr lang="ru-RU" sz="2400" dirty="0" smtClean="0"/>
          </a:p>
          <a:p>
            <a:pPr marL="342900" indent="-342900">
              <a:buFontTx/>
              <a:buChar char="-"/>
            </a:pPr>
            <a:r>
              <a:rPr lang="en-US" sz="2400" dirty="0" smtClean="0"/>
              <a:t>mode </a:t>
            </a:r>
            <a:r>
              <a:rPr lang="en-US" sz="2400" dirty="0"/>
              <a:t>of entry, </a:t>
            </a:r>
            <a:endParaRPr lang="ru-RU" sz="2400" dirty="0" smtClean="0"/>
          </a:p>
          <a:p>
            <a:pPr marL="342900" indent="-342900">
              <a:buFontTx/>
              <a:buChar char="-"/>
            </a:pPr>
            <a:r>
              <a:rPr lang="en-US" sz="2400" dirty="0" smtClean="0"/>
              <a:t>mode </a:t>
            </a:r>
            <a:r>
              <a:rPr lang="en-US" sz="2400" dirty="0"/>
              <a:t>of action, </a:t>
            </a:r>
            <a:r>
              <a:rPr lang="ru-RU" sz="2400" dirty="0" smtClean="0"/>
              <a:t> </a:t>
            </a:r>
          </a:p>
          <a:p>
            <a:pPr marL="342900" indent="-342900">
              <a:buFontTx/>
              <a:buChar char="-"/>
            </a:pPr>
            <a:r>
              <a:rPr lang="en-US" sz="2400" dirty="0" smtClean="0"/>
              <a:t>how </a:t>
            </a:r>
            <a:r>
              <a:rPr lang="en-US" sz="2400" dirty="0"/>
              <a:t>or when they work, </a:t>
            </a:r>
            <a:endParaRPr lang="ru-RU" sz="2400" dirty="0" smtClean="0"/>
          </a:p>
          <a:p>
            <a:pPr marL="342900" indent="-342900">
              <a:buFontTx/>
              <a:buChar char="-"/>
            </a:pPr>
            <a:r>
              <a:rPr lang="en-US" sz="2400" dirty="0" smtClean="0"/>
              <a:t>formulations </a:t>
            </a:r>
            <a:r>
              <a:rPr lang="en-US" sz="2400" dirty="0"/>
              <a:t>and sources of origin.</a:t>
            </a:r>
            <a:endParaRPr lang="ru-RU" sz="2400" dirty="0"/>
          </a:p>
        </p:txBody>
      </p:sp>
    </p:spTree>
    <p:extLst>
      <p:ext uri="{BB962C8B-B14F-4D97-AF65-F5344CB8AC3E}">
        <p14:creationId xmlns:p14="http://schemas.microsoft.com/office/powerpoint/2010/main" val="3786833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rotWithShape="1">
          <a:blip r:embed="rId2" cstate="print"/>
          <a:srcRect l="34471" t="84076" r="18133" b="-1320"/>
          <a:stretch/>
        </p:blipFill>
        <p:spPr bwMode="auto">
          <a:xfrm>
            <a:off x="9616441" y="3425051"/>
            <a:ext cx="2468879" cy="1050608"/>
          </a:xfrm>
          <a:prstGeom prst="rect">
            <a:avLst/>
          </a:prstGeom>
          <a:ln>
            <a:noFill/>
          </a:ln>
          <a:extLst>
            <a:ext uri="{53640926-AAD7-44D8-BBD7-CCE9431645EC}">
              <a14:shadowObscured xmlns:a14="http://schemas.microsoft.com/office/drawing/2010/main"/>
            </a:ext>
          </a:extLst>
        </p:spPr>
      </p:pic>
      <p:sp>
        <p:nvSpPr>
          <p:cNvPr id="4" name="Номер слайда 3"/>
          <p:cNvSpPr>
            <a:spLocks noGrp="1"/>
          </p:cNvSpPr>
          <p:nvPr>
            <p:ph type="sldNum" sz="quarter" idx="12"/>
          </p:nvPr>
        </p:nvSpPr>
        <p:spPr/>
        <p:txBody>
          <a:bodyPr/>
          <a:lstStyle/>
          <a:p>
            <a:fld id="{7EED24D2-99C2-4971-A76F-0077CE8CF617}" type="slidenum">
              <a:rPr lang="ru-RU" smtClean="0"/>
              <a:t>30</a:t>
            </a:fld>
            <a:endParaRPr lang="ru-RU"/>
          </a:p>
        </p:txBody>
      </p:sp>
      <p:pic>
        <p:nvPicPr>
          <p:cNvPr id="3" name="Рисунок 2"/>
          <p:cNvPicPr/>
          <p:nvPr/>
        </p:nvPicPr>
        <p:blipFill rotWithShape="1">
          <a:blip r:embed="rId3" cstate="print"/>
          <a:srcRect l="28990" r="37070" b="36000"/>
          <a:stretch/>
        </p:blipFill>
        <p:spPr bwMode="auto">
          <a:xfrm>
            <a:off x="8778240" y="381000"/>
            <a:ext cx="3032760" cy="1310640"/>
          </a:xfrm>
          <a:prstGeom prst="rect">
            <a:avLst/>
          </a:prstGeom>
          <a:ln>
            <a:noFill/>
          </a:ln>
          <a:extLst>
            <a:ext uri="{53640926-AAD7-44D8-BBD7-CCE9431645EC}">
              <a14:shadowObscured xmlns:a14="http://schemas.microsoft.com/office/drawing/2010/main"/>
            </a:ext>
          </a:extLst>
        </p:spPr>
      </p:pic>
      <p:sp>
        <p:nvSpPr>
          <p:cNvPr id="2" name="Прямоугольник 1"/>
          <p:cNvSpPr/>
          <p:nvPr/>
        </p:nvSpPr>
        <p:spPr>
          <a:xfrm>
            <a:off x="518160" y="381000"/>
            <a:ext cx="8260080" cy="2677656"/>
          </a:xfrm>
          <a:prstGeom prst="rect">
            <a:avLst/>
          </a:prstGeom>
        </p:spPr>
        <p:txBody>
          <a:bodyPr wrap="square">
            <a:spAutoFit/>
          </a:bodyPr>
          <a:lstStyle/>
          <a:p>
            <a:r>
              <a:rPr lang="en-US" sz="2400" b="1" dirty="0"/>
              <a:t>Chlorophos</a:t>
            </a:r>
            <a:r>
              <a:rPr lang="en-US" sz="2400" dirty="0"/>
              <a:t> is a white powder in the form of crystals. It is soluble in water, benzene, chloroform</a:t>
            </a:r>
            <a:r>
              <a:rPr lang="en-US" sz="2400" dirty="0" smtClean="0"/>
              <a:t>.</a:t>
            </a:r>
            <a:endParaRPr lang="ru-RU" sz="2400" dirty="0" smtClean="0"/>
          </a:p>
          <a:p>
            <a:r>
              <a:rPr lang="en-US" sz="2400" b="1" dirty="0" smtClean="0"/>
              <a:t>Toxic </a:t>
            </a:r>
            <a:r>
              <a:rPr lang="en-US" sz="2400" b="1" dirty="0"/>
              <a:t>effect</a:t>
            </a:r>
            <a:r>
              <a:rPr lang="en-US" sz="2400" dirty="0"/>
              <a:t>. Chlorophos poisoning causes irritation of the skin and mucous membranes. Cholinesterase activity in the blood decreases. Liver functions are impaired</a:t>
            </a:r>
            <a:r>
              <a:rPr lang="en-US" sz="2400" dirty="0" smtClean="0"/>
              <a:t>.</a:t>
            </a:r>
            <a:endParaRPr lang="ru-RU" sz="2400" dirty="0" smtClean="0"/>
          </a:p>
          <a:p>
            <a:r>
              <a:rPr lang="en-US" sz="2400" b="1" dirty="0" smtClean="0"/>
              <a:t>Metabolism</a:t>
            </a:r>
            <a:r>
              <a:rPr lang="en-US" sz="2400" dirty="0" smtClean="0"/>
              <a:t>.</a:t>
            </a:r>
            <a:r>
              <a:rPr lang="ru-RU" sz="2400" dirty="0" smtClean="0"/>
              <a:t> </a:t>
            </a:r>
            <a:r>
              <a:rPr lang="en-US" sz="2400" dirty="0" smtClean="0"/>
              <a:t>Lethal </a:t>
            </a:r>
            <a:r>
              <a:rPr lang="en-US" sz="2400" dirty="0"/>
              <a:t>synthesis. Chlorophos decomposes. </a:t>
            </a:r>
            <a:r>
              <a:rPr lang="en-US" sz="2400" dirty="0" err="1" smtClean="0"/>
              <a:t>Dichlor</a:t>
            </a:r>
            <a:r>
              <a:rPr lang="en-US" sz="2400" dirty="0" err="1"/>
              <a:t>ph</a:t>
            </a:r>
            <a:r>
              <a:rPr lang="en-US" sz="2400" dirty="0" err="1" smtClean="0"/>
              <a:t>os</a:t>
            </a:r>
            <a:r>
              <a:rPr lang="en-US" sz="2400" dirty="0" smtClean="0"/>
              <a:t> </a:t>
            </a:r>
            <a:r>
              <a:rPr lang="en-US" sz="2400" dirty="0"/>
              <a:t>is formed. It has a cholinesterase </a:t>
            </a:r>
            <a:r>
              <a:rPr lang="en-US" sz="2400" dirty="0" smtClean="0"/>
              <a:t>effect</a:t>
            </a:r>
            <a:r>
              <a:rPr lang="ru-RU" sz="2400" dirty="0" smtClean="0"/>
              <a:t>.</a:t>
            </a:r>
            <a:endParaRPr lang="ru-RU" sz="2400" dirty="0"/>
          </a:p>
        </p:txBody>
      </p:sp>
      <p:pic>
        <p:nvPicPr>
          <p:cNvPr id="5" name="Рисунок 4"/>
          <p:cNvPicPr/>
          <p:nvPr/>
        </p:nvPicPr>
        <p:blipFill rotWithShape="1">
          <a:blip r:embed="rId2" cstate="print"/>
          <a:srcRect r="10878" b="75260"/>
          <a:stretch/>
        </p:blipFill>
        <p:spPr bwMode="auto">
          <a:xfrm>
            <a:off x="259081" y="3498691"/>
            <a:ext cx="4846320" cy="1370648"/>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2" cstate="print"/>
          <a:srcRect l="22521" t="33389" r="12311" b="22553"/>
          <a:stretch/>
        </p:blipFill>
        <p:spPr bwMode="auto">
          <a:xfrm>
            <a:off x="5105401" y="3425051"/>
            <a:ext cx="4709160" cy="2564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716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31</a:t>
            </a:fld>
            <a:endParaRPr lang="ru-RU"/>
          </a:p>
        </p:txBody>
      </p:sp>
      <p:sp>
        <p:nvSpPr>
          <p:cNvPr id="2" name="Прямоугольник 1"/>
          <p:cNvSpPr/>
          <p:nvPr/>
        </p:nvSpPr>
        <p:spPr>
          <a:xfrm>
            <a:off x="259080" y="183446"/>
            <a:ext cx="11597640" cy="6463308"/>
          </a:xfrm>
          <a:prstGeom prst="rect">
            <a:avLst/>
          </a:prstGeom>
        </p:spPr>
        <p:txBody>
          <a:bodyPr wrap="square">
            <a:spAutoFit/>
          </a:bodyPr>
          <a:lstStyle/>
          <a:p>
            <a:r>
              <a:rPr lang="en-US" sz="2300" b="1" dirty="0"/>
              <a:t>Objects of study</a:t>
            </a:r>
            <a:r>
              <a:rPr lang="en-US" sz="2300" dirty="0" smtClean="0"/>
              <a:t>:</a:t>
            </a:r>
            <a:endParaRPr lang="ru-RU" sz="2300" dirty="0" smtClean="0"/>
          </a:p>
          <a:p>
            <a:r>
              <a:rPr lang="en-US" sz="2300" b="1" dirty="0" smtClean="0"/>
              <a:t>Corpse </a:t>
            </a:r>
            <a:r>
              <a:rPr lang="en-US" sz="2300" b="1" dirty="0"/>
              <a:t>material: </a:t>
            </a:r>
            <a:r>
              <a:rPr lang="en-US" sz="2300" dirty="0"/>
              <a:t>1/3 liver, 1 kidney, 1 meter of large and small intestines, stomach with contents, brain</a:t>
            </a:r>
            <a:r>
              <a:rPr lang="en-US" sz="2300" dirty="0" smtClean="0"/>
              <a:t>;</a:t>
            </a:r>
            <a:endParaRPr lang="ru-RU" sz="2300" dirty="0" smtClean="0"/>
          </a:p>
          <a:p>
            <a:r>
              <a:rPr lang="en-US" sz="2300" b="1" dirty="0" smtClean="0"/>
              <a:t>Acute </a:t>
            </a:r>
            <a:r>
              <a:rPr lang="en-US" sz="2300" b="1" dirty="0"/>
              <a:t>poisoning</a:t>
            </a:r>
            <a:r>
              <a:rPr lang="en-US" sz="2300" dirty="0"/>
              <a:t>: gastric lavage water, dialysis water, vomit, blood, urine</a:t>
            </a:r>
            <a:r>
              <a:rPr lang="en-US" sz="2300" dirty="0" smtClean="0"/>
              <a:t>.</a:t>
            </a:r>
            <a:endParaRPr lang="ru-RU" sz="2300" dirty="0" smtClean="0"/>
          </a:p>
          <a:p>
            <a:r>
              <a:rPr lang="en-US" sz="2300" b="1" dirty="0" smtClean="0"/>
              <a:t>Plant </a:t>
            </a:r>
            <a:r>
              <a:rPr lang="en-US" sz="2300" b="1" dirty="0"/>
              <a:t>material </a:t>
            </a:r>
            <a:r>
              <a:rPr lang="en-US" sz="2300" dirty="0"/>
              <a:t>(grain</a:t>
            </a:r>
            <a:r>
              <a:rPr lang="en-US" sz="2300" dirty="0" smtClean="0"/>
              <a:t>).</a:t>
            </a:r>
            <a:endParaRPr lang="ru-RU" sz="2300" dirty="0" smtClean="0"/>
          </a:p>
          <a:p>
            <a:r>
              <a:rPr lang="en-US" sz="2300" b="1" dirty="0" smtClean="0"/>
              <a:t>Isolation</a:t>
            </a:r>
            <a:r>
              <a:rPr lang="en-US" sz="2300" dirty="0"/>
              <a:t>: organic solvents. Purification of extracts: freezing of lipids at low temperatures, strip extraction, column </a:t>
            </a:r>
            <a:r>
              <a:rPr lang="en-US" sz="2300" dirty="0" smtClean="0"/>
              <a:t>chromatography.</a:t>
            </a:r>
          </a:p>
          <a:p>
            <a:r>
              <a:rPr lang="en-US" sz="2300" b="1" i="1" dirty="0" err="1" smtClean="0"/>
              <a:t>Karbofos</a:t>
            </a:r>
            <a:r>
              <a:rPr lang="en-US" sz="2300" b="1" i="1" dirty="0"/>
              <a:t>, </a:t>
            </a:r>
            <a:r>
              <a:rPr lang="en-US" sz="2300" b="1" i="1" dirty="0" err="1"/>
              <a:t>thiophos</a:t>
            </a:r>
            <a:r>
              <a:rPr lang="en-US" sz="2300" dirty="0" smtClean="0"/>
              <a:t>: Take </a:t>
            </a:r>
            <a:r>
              <a:rPr lang="en-US" sz="2300" dirty="0"/>
              <a:t>100 g of crushed material. Add water to obtain a slurry, 100 ml of chloroform (or benzene). Leave for 4 hours. The organic solvent is drained off. Infuse the object with the solvent 2 more times. At the same time they shake it up. The extracts are combined, filtered and evaporated. The residue is dissolved in 10 ml of chloroform and examined. To extract trichlorometaphos-3, acetone, chloroform or a mixture of them is also used</a:t>
            </a:r>
            <a:r>
              <a:rPr lang="en-US" sz="2300" dirty="0" smtClean="0"/>
              <a:t>.</a:t>
            </a:r>
          </a:p>
          <a:p>
            <a:r>
              <a:rPr lang="en-US" sz="2300" b="1" i="1" dirty="0" smtClean="0"/>
              <a:t>Chlorophos: </a:t>
            </a:r>
            <a:r>
              <a:rPr lang="en-US" sz="2300" dirty="0" smtClean="0"/>
              <a:t>Take </a:t>
            </a:r>
            <a:r>
              <a:rPr lang="en-US" sz="2300" dirty="0"/>
              <a:t>100 g of crushed material. Add 150 ml of water. Add sulfuric acid to pH=2-2.5 and leave for 2 hours. The extract is filtered through cheesecloth. Purified water (75 ml each) is added to the object 2 more times. They insist for an hour. The resulting extracts are combined and centrifuged. Extract with 30 ml of chloroform 4 times. The chloroform extracts are combined and evaporated to a dry residue. The residue is dissolved in 5 ml of water. The solution is filtered and analyzed.</a:t>
            </a:r>
            <a:endParaRPr lang="ru-RU" sz="2300" dirty="0"/>
          </a:p>
        </p:txBody>
      </p:sp>
    </p:spTree>
    <p:extLst>
      <p:ext uri="{BB962C8B-B14F-4D97-AF65-F5344CB8AC3E}">
        <p14:creationId xmlns:p14="http://schemas.microsoft.com/office/powerpoint/2010/main" val="1081922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32</a:t>
            </a:fld>
            <a:endParaRPr lang="ru-RU"/>
          </a:p>
        </p:txBody>
      </p:sp>
      <p:pic>
        <p:nvPicPr>
          <p:cNvPr id="3" name="Рисунок 2"/>
          <p:cNvPicPr/>
          <p:nvPr/>
        </p:nvPicPr>
        <p:blipFill>
          <a:blip r:embed="rId2" cstate="print"/>
          <a:stretch>
            <a:fillRect/>
          </a:stretch>
        </p:blipFill>
        <p:spPr>
          <a:xfrm>
            <a:off x="2034540" y="4135219"/>
            <a:ext cx="7246620" cy="878741"/>
          </a:xfrm>
          <a:prstGeom prst="rect">
            <a:avLst/>
          </a:prstGeom>
        </p:spPr>
      </p:pic>
      <p:sp>
        <p:nvSpPr>
          <p:cNvPr id="2" name="Прямоугольник 1"/>
          <p:cNvSpPr/>
          <p:nvPr/>
        </p:nvSpPr>
        <p:spPr>
          <a:xfrm>
            <a:off x="502920" y="314742"/>
            <a:ext cx="11292840" cy="6370975"/>
          </a:xfrm>
          <a:prstGeom prst="rect">
            <a:avLst/>
          </a:prstGeom>
        </p:spPr>
        <p:txBody>
          <a:bodyPr wrap="square">
            <a:spAutoFit/>
          </a:bodyPr>
          <a:lstStyle/>
          <a:p>
            <a:r>
              <a:rPr lang="en-US" sz="2400" b="1" dirty="0"/>
              <a:t>Preliminary study on </a:t>
            </a:r>
            <a:r>
              <a:rPr lang="en-US" sz="2400" b="1" dirty="0" err="1"/>
              <a:t>organophosphorus</a:t>
            </a:r>
            <a:r>
              <a:rPr lang="en-US" sz="2400" b="1" dirty="0"/>
              <a:t> pesticides</a:t>
            </a:r>
            <a:r>
              <a:rPr lang="en-US" sz="2400" dirty="0" smtClean="0"/>
              <a:t>:</a:t>
            </a:r>
          </a:p>
          <a:p>
            <a:endParaRPr lang="en-US" sz="2400" dirty="0"/>
          </a:p>
          <a:p>
            <a:pPr marL="457200" indent="-457200">
              <a:buAutoNum type="arabicPeriod"/>
            </a:pPr>
            <a:r>
              <a:rPr lang="en-US" sz="2400" b="1" dirty="0" smtClean="0"/>
              <a:t>Cholinesterase </a:t>
            </a:r>
            <a:r>
              <a:rPr lang="en-US" sz="2400" b="1" dirty="0"/>
              <a:t>test</a:t>
            </a:r>
            <a:r>
              <a:rPr lang="en-US" sz="2400" dirty="0"/>
              <a:t>. </a:t>
            </a:r>
            <a:endParaRPr lang="en-US" sz="2400" dirty="0" smtClean="0"/>
          </a:p>
          <a:p>
            <a:r>
              <a:rPr lang="en-US" sz="2400" dirty="0" smtClean="0"/>
              <a:t>Organophosphate </a:t>
            </a:r>
            <a:r>
              <a:rPr lang="en-US" sz="2400" dirty="0"/>
              <a:t>pesticides reduce </a:t>
            </a:r>
            <a:r>
              <a:rPr lang="en-US" sz="2400" dirty="0" smtClean="0"/>
              <a:t>acetyl cholinesterase </a:t>
            </a:r>
            <a:r>
              <a:rPr lang="en-US" sz="2400" dirty="0"/>
              <a:t>activity. If there is </a:t>
            </a:r>
            <a:r>
              <a:rPr lang="en-US" sz="2400" dirty="0" smtClean="0"/>
              <a:t>acetyl cholinesterase, </a:t>
            </a:r>
            <a:r>
              <a:rPr lang="en-US" sz="2400" dirty="0"/>
              <a:t>then acetylcholine is decomposed. Acetic acid is formed. This process can be detected if the indicator </a:t>
            </a:r>
            <a:r>
              <a:rPr lang="en-US" sz="2400" dirty="0" err="1"/>
              <a:t>bromophenol</a:t>
            </a:r>
            <a:r>
              <a:rPr lang="en-US" sz="2400" dirty="0"/>
              <a:t> blue is added to the mixture</a:t>
            </a:r>
            <a:r>
              <a:rPr lang="en-US" sz="2400" dirty="0" smtClean="0"/>
              <a:t>. In </a:t>
            </a:r>
            <a:r>
              <a:rPr lang="en-US" sz="2400" dirty="0"/>
              <a:t>the presence of acetic acid, the indicator changes color to yellow. If an </a:t>
            </a:r>
            <a:r>
              <a:rPr lang="en-US" sz="2400" dirty="0" err="1"/>
              <a:t>organophosphorus</a:t>
            </a:r>
            <a:r>
              <a:rPr lang="en-US" sz="2400" dirty="0"/>
              <a:t> compound, which is an inhibitor of </a:t>
            </a:r>
            <a:r>
              <a:rPr lang="en-US" sz="2400" dirty="0" smtClean="0"/>
              <a:t>acetyl cholinesterase, </a:t>
            </a:r>
            <a:r>
              <a:rPr lang="en-US" sz="2400" dirty="0"/>
              <a:t>is present in the solution, then the decomposition of acetylcholine to acetic acid does not occur. The color of </a:t>
            </a:r>
            <a:r>
              <a:rPr lang="en-US" sz="2400" dirty="0" err="1"/>
              <a:t>bromophenol</a:t>
            </a:r>
            <a:r>
              <a:rPr lang="en-US" sz="2400" dirty="0"/>
              <a:t> blue does not </a:t>
            </a:r>
            <a:r>
              <a:rPr lang="en-US" sz="2400" dirty="0" smtClean="0"/>
              <a:t>change.</a:t>
            </a:r>
          </a:p>
          <a:p>
            <a:endParaRPr lang="en-US" sz="2400" dirty="0" smtClean="0"/>
          </a:p>
          <a:p>
            <a:endParaRPr lang="en-US" sz="2400" dirty="0"/>
          </a:p>
          <a:p>
            <a:endParaRPr lang="en-US" sz="2400" dirty="0" smtClean="0"/>
          </a:p>
          <a:p>
            <a:r>
              <a:rPr lang="en-US" sz="2400" dirty="0" smtClean="0"/>
              <a:t>2. </a:t>
            </a:r>
            <a:r>
              <a:rPr lang="en-US" sz="2400" dirty="0"/>
              <a:t>Detection of phosphorus</a:t>
            </a:r>
            <a:r>
              <a:rPr lang="en-US" sz="2400" dirty="0" smtClean="0"/>
              <a:t>.</a:t>
            </a:r>
          </a:p>
          <a:p>
            <a:r>
              <a:rPr lang="en-US" sz="2400" dirty="0" smtClean="0"/>
              <a:t>Mineralize </a:t>
            </a:r>
            <a:r>
              <a:rPr lang="en-US" sz="2400" dirty="0"/>
              <a:t>with </a:t>
            </a:r>
            <a:r>
              <a:rPr lang="en-US" sz="2400" dirty="0" err="1"/>
              <a:t>Na₂CO</a:t>
            </a:r>
            <a:r>
              <a:rPr lang="en-US" sz="2400" dirty="0"/>
              <a:t>₃ and </a:t>
            </a:r>
            <a:r>
              <a:rPr lang="en-US" sz="2400" dirty="0" err="1"/>
              <a:t>Na₂O</a:t>
            </a:r>
            <a:r>
              <a:rPr lang="en-US" sz="2400" dirty="0"/>
              <a:t>₂. Phosphates are opened with ammonium </a:t>
            </a:r>
            <a:r>
              <a:rPr lang="en-US" sz="2400" dirty="0" err="1"/>
              <a:t>molybdate</a:t>
            </a:r>
            <a:r>
              <a:rPr lang="en-US" sz="2400" dirty="0"/>
              <a:t> in 10% nitric acid. Yellow color. When a solution of </a:t>
            </a:r>
            <a:r>
              <a:rPr lang="en-US" sz="2400" dirty="0" err="1"/>
              <a:t>benzidine</a:t>
            </a:r>
            <a:r>
              <a:rPr lang="en-US" sz="2400" dirty="0"/>
              <a:t> hydrochloride and 10% ammonia solution is added, a blue color appears.</a:t>
            </a:r>
            <a:endParaRPr lang="ru-RU" sz="2400" dirty="0"/>
          </a:p>
        </p:txBody>
      </p:sp>
    </p:spTree>
    <p:extLst>
      <p:ext uri="{BB962C8B-B14F-4D97-AF65-F5344CB8AC3E}">
        <p14:creationId xmlns:p14="http://schemas.microsoft.com/office/powerpoint/2010/main" val="3298398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33</a:t>
            </a:fld>
            <a:endParaRPr lang="ru-RU"/>
          </a:p>
        </p:txBody>
      </p:sp>
      <p:sp>
        <p:nvSpPr>
          <p:cNvPr id="2" name="Прямоугольник 1"/>
          <p:cNvSpPr/>
          <p:nvPr/>
        </p:nvSpPr>
        <p:spPr>
          <a:xfrm>
            <a:off x="1021080" y="151120"/>
            <a:ext cx="10485120" cy="6001643"/>
          </a:xfrm>
          <a:prstGeom prst="rect">
            <a:avLst/>
          </a:prstGeom>
        </p:spPr>
        <p:txBody>
          <a:bodyPr wrap="square">
            <a:spAutoFit/>
          </a:bodyPr>
          <a:lstStyle/>
          <a:p>
            <a:r>
              <a:rPr lang="en-US" sz="2400" b="1" dirty="0"/>
              <a:t>Detection</a:t>
            </a:r>
            <a:r>
              <a:rPr lang="en-US" sz="2400" b="1" dirty="0" smtClean="0"/>
              <a:t>:</a:t>
            </a:r>
          </a:p>
          <a:p>
            <a:r>
              <a:rPr lang="en-US" sz="2400" b="1" i="1" u="sng" dirty="0" err="1" smtClean="0"/>
              <a:t>Metaphos</a:t>
            </a:r>
            <a:endParaRPr lang="en-US" sz="2400" b="1" i="1" u="sng" dirty="0" smtClean="0"/>
          </a:p>
          <a:p>
            <a:endParaRPr lang="en-US" sz="2400" dirty="0"/>
          </a:p>
          <a:p>
            <a:pPr marL="457200" indent="-457200">
              <a:buAutoNum type="arabicPeriod"/>
            </a:pPr>
            <a:r>
              <a:rPr lang="en-US" sz="2400" dirty="0" smtClean="0"/>
              <a:t>Reaction </a:t>
            </a:r>
            <a:r>
              <a:rPr lang="en-US" sz="2400" dirty="0"/>
              <a:t>with o-</a:t>
            </a:r>
            <a:r>
              <a:rPr lang="en-US" sz="2400" dirty="0" err="1"/>
              <a:t>dianisidium</a:t>
            </a:r>
            <a:r>
              <a:rPr lang="en-US" sz="2400" dirty="0"/>
              <a:t> and sodium </a:t>
            </a:r>
            <a:r>
              <a:rPr lang="en-US" sz="2400" dirty="0" err="1"/>
              <a:t>perborate</a:t>
            </a:r>
            <a:r>
              <a:rPr lang="en-US" sz="2400" dirty="0"/>
              <a:t>. After 5-30 minutes, the solution acquires a yellow or reddish color. This reaction is also produced by other phosphorus-containing organic compounds (</a:t>
            </a:r>
            <a:r>
              <a:rPr lang="en-US" sz="2400" dirty="0" err="1"/>
              <a:t>chlorophos</a:t>
            </a:r>
            <a:r>
              <a:rPr lang="en-US" sz="2400" dirty="0"/>
              <a:t>, </a:t>
            </a:r>
            <a:r>
              <a:rPr lang="en-US" sz="2400" dirty="0" err="1"/>
              <a:t>phosphamide</a:t>
            </a:r>
            <a:r>
              <a:rPr lang="en-US" sz="2400" dirty="0"/>
              <a:t>, </a:t>
            </a:r>
            <a:r>
              <a:rPr lang="en-US" sz="2400" dirty="0" err="1"/>
              <a:t>thiophos</a:t>
            </a:r>
            <a:r>
              <a:rPr lang="en-US" sz="2400" dirty="0"/>
              <a:t>, etc</a:t>
            </a:r>
            <a:r>
              <a:rPr lang="en-US" sz="2400" dirty="0" smtClean="0"/>
              <a:t>.).</a:t>
            </a:r>
          </a:p>
          <a:p>
            <a:endParaRPr lang="en-US" sz="2400" dirty="0"/>
          </a:p>
          <a:p>
            <a:r>
              <a:rPr lang="en-US" sz="2400" b="1" i="1" u="sng" dirty="0" err="1" smtClean="0"/>
              <a:t>Thiophos</a:t>
            </a:r>
            <a:endParaRPr lang="en-US" sz="2400" b="1" i="1" u="sng" dirty="0" smtClean="0"/>
          </a:p>
          <a:p>
            <a:pPr marL="457200" indent="-457200">
              <a:buAutoNum type="arabicPeriod"/>
            </a:pPr>
            <a:r>
              <a:rPr lang="en-US" sz="2400" dirty="0" smtClean="0"/>
              <a:t>Reaction </a:t>
            </a:r>
            <a:r>
              <a:rPr lang="en-US" sz="2400" dirty="0"/>
              <a:t>with o-</a:t>
            </a:r>
            <a:r>
              <a:rPr lang="en-US" sz="2400" dirty="0" err="1"/>
              <a:t>anisidine</a:t>
            </a:r>
            <a:r>
              <a:rPr lang="en-US" sz="2400" dirty="0"/>
              <a:t>. After 5-30 minutes, a yellow to reddish color appears</a:t>
            </a:r>
            <a:r>
              <a:rPr lang="en-US" sz="2400" dirty="0" smtClean="0"/>
              <a:t>.</a:t>
            </a:r>
          </a:p>
          <a:p>
            <a:pPr marL="457200" indent="-457200">
              <a:buAutoNum type="arabicPeriod"/>
            </a:pPr>
            <a:r>
              <a:rPr lang="en-US" sz="2400" dirty="0" smtClean="0"/>
              <a:t>2</a:t>
            </a:r>
            <a:r>
              <a:rPr lang="en-US" sz="2400" dirty="0"/>
              <a:t>. TLC method. Solvent system n-hexane - chloroform (1:2). After chromatography, the plate is dried. Spray with a mixture of solutions of </a:t>
            </a:r>
            <a:r>
              <a:rPr lang="en-US" sz="2400" dirty="0" err="1"/>
              <a:t>bromophenol</a:t>
            </a:r>
            <a:r>
              <a:rPr lang="en-US" sz="2400" dirty="0"/>
              <a:t> blue and silver nitrate. After cooling, the plate is treated with a solution of citric acid. Red spots on a yellow background</a:t>
            </a:r>
            <a:r>
              <a:rPr lang="en-US" sz="2400" dirty="0" smtClean="0"/>
              <a:t>.</a:t>
            </a:r>
          </a:p>
          <a:p>
            <a:pPr marL="457200" indent="-457200">
              <a:buAutoNum type="arabicPeriod"/>
            </a:pPr>
            <a:r>
              <a:rPr lang="en-US" sz="2400" dirty="0" smtClean="0"/>
              <a:t> </a:t>
            </a:r>
            <a:r>
              <a:rPr lang="en-US" sz="2400" dirty="0"/>
              <a:t>Alkaline hydrolysis reaction. A yellow color appears.</a:t>
            </a:r>
            <a:endParaRPr lang="ru-RU" sz="2400" dirty="0"/>
          </a:p>
        </p:txBody>
      </p:sp>
    </p:spTree>
    <p:extLst>
      <p:ext uri="{BB962C8B-B14F-4D97-AF65-F5344CB8AC3E}">
        <p14:creationId xmlns:p14="http://schemas.microsoft.com/office/powerpoint/2010/main" val="2730905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34</a:t>
            </a:fld>
            <a:endParaRPr lang="ru-RU"/>
          </a:p>
        </p:txBody>
      </p:sp>
      <p:sp>
        <p:nvSpPr>
          <p:cNvPr id="2" name="Прямоугольник 1"/>
          <p:cNvSpPr/>
          <p:nvPr/>
        </p:nvSpPr>
        <p:spPr>
          <a:xfrm>
            <a:off x="609600" y="316081"/>
            <a:ext cx="11216640" cy="6001643"/>
          </a:xfrm>
          <a:prstGeom prst="rect">
            <a:avLst/>
          </a:prstGeom>
        </p:spPr>
        <p:txBody>
          <a:bodyPr wrap="square">
            <a:spAutoFit/>
          </a:bodyPr>
          <a:lstStyle/>
          <a:p>
            <a:r>
              <a:rPr lang="en-US" sz="2400" b="1" dirty="0" smtClean="0"/>
              <a:t>Detection:</a:t>
            </a:r>
          </a:p>
          <a:p>
            <a:r>
              <a:rPr lang="en-US" sz="2400" b="1" dirty="0" err="1" smtClean="0"/>
              <a:t>Karbofos</a:t>
            </a:r>
            <a:endParaRPr lang="en-US" sz="2400" b="1" dirty="0" smtClean="0"/>
          </a:p>
          <a:p>
            <a:pPr marL="457200" indent="-457200">
              <a:buAutoNum type="arabicPeriod"/>
            </a:pPr>
            <a:r>
              <a:rPr lang="en-US" sz="2400" dirty="0" smtClean="0"/>
              <a:t>Reaction </a:t>
            </a:r>
            <a:r>
              <a:rPr lang="en-US" sz="2400" dirty="0"/>
              <a:t>with diazotized </a:t>
            </a:r>
            <a:r>
              <a:rPr lang="en-US" sz="2400" dirty="0" err="1"/>
              <a:t>sulfanilic</a:t>
            </a:r>
            <a:r>
              <a:rPr lang="en-US" sz="2400" dirty="0"/>
              <a:t> acid. A cherry-red color appears</a:t>
            </a:r>
            <a:r>
              <a:rPr lang="en-US" sz="2400" dirty="0" smtClean="0"/>
              <a:t>.</a:t>
            </a:r>
          </a:p>
          <a:p>
            <a:pPr marL="457200" indent="-457200">
              <a:buAutoNum type="arabicPeriod"/>
            </a:pPr>
            <a:r>
              <a:rPr lang="en-US" sz="2400" dirty="0" smtClean="0"/>
              <a:t>Reaction </a:t>
            </a:r>
            <a:r>
              <a:rPr lang="en-US" sz="2400" dirty="0"/>
              <a:t>with Marquis reagent. An orange color appears, turning into yellow-brown</a:t>
            </a:r>
            <a:r>
              <a:rPr lang="en-US" sz="2400" dirty="0" smtClean="0"/>
              <a:t>.</a:t>
            </a:r>
          </a:p>
          <a:p>
            <a:pPr marL="457200" indent="-457200">
              <a:buAutoNum type="arabicPeriod"/>
            </a:pPr>
            <a:r>
              <a:rPr lang="en-US" sz="2400" dirty="0" smtClean="0"/>
              <a:t>Reaction </a:t>
            </a:r>
            <a:r>
              <a:rPr lang="en-US" sz="2400" dirty="0"/>
              <a:t>with copper(II) sulfates. In the presence of </a:t>
            </a:r>
            <a:r>
              <a:rPr lang="en-US" sz="2400" dirty="0" err="1"/>
              <a:t>karbofos</a:t>
            </a:r>
            <a:r>
              <a:rPr lang="en-US" sz="2400" dirty="0"/>
              <a:t>, the chloroform layer turns </a:t>
            </a:r>
            <a:r>
              <a:rPr lang="en-US" sz="2400" dirty="0" smtClean="0"/>
              <a:t>greenish-yellow.</a:t>
            </a:r>
          </a:p>
          <a:p>
            <a:pPr marL="457200" indent="-457200">
              <a:buAutoNum type="arabicPeriod"/>
            </a:pPr>
            <a:r>
              <a:rPr lang="en-US" sz="2400" dirty="0" err="1" smtClean="0"/>
              <a:t>Microcrystalloscopic</a:t>
            </a:r>
            <a:r>
              <a:rPr lang="en-US" sz="2400" dirty="0" smtClean="0"/>
              <a:t> </a:t>
            </a:r>
            <a:r>
              <a:rPr lang="en-US" sz="2400" dirty="0"/>
              <a:t>reactions</a:t>
            </a:r>
            <a:r>
              <a:rPr lang="en-US" sz="2400" dirty="0" smtClean="0"/>
              <a:t>.</a:t>
            </a:r>
          </a:p>
          <a:p>
            <a:r>
              <a:rPr lang="en-US" sz="2400" dirty="0" smtClean="0"/>
              <a:t>• </a:t>
            </a:r>
            <a:r>
              <a:rPr lang="en-US" sz="2400" dirty="0"/>
              <a:t>with mercury(II) chloride it forms yellowish star-shaped </a:t>
            </a:r>
            <a:r>
              <a:rPr lang="en-US" sz="2400" dirty="0" smtClean="0"/>
              <a:t>crystals</a:t>
            </a:r>
          </a:p>
          <a:p>
            <a:r>
              <a:rPr lang="en-US" sz="2400" dirty="0" smtClean="0"/>
              <a:t>• </a:t>
            </a:r>
            <a:r>
              <a:rPr lang="en-US" sz="2400" dirty="0"/>
              <a:t>with bismuth iodide - dark red needle-shaped crystals</a:t>
            </a:r>
            <a:r>
              <a:rPr lang="en-US" sz="2400" dirty="0" smtClean="0"/>
              <a:t>;</a:t>
            </a:r>
          </a:p>
          <a:p>
            <a:r>
              <a:rPr lang="en-US" sz="2400" dirty="0" smtClean="0"/>
              <a:t>• </a:t>
            </a:r>
            <a:r>
              <a:rPr lang="en-US" sz="2400" dirty="0"/>
              <a:t>with iodine chloride - brown crystals that disappear after a while</a:t>
            </a:r>
            <a:r>
              <a:rPr lang="en-US" sz="2400" dirty="0" smtClean="0"/>
              <a:t>.</a:t>
            </a:r>
          </a:p>
          <a:p>
            <a:endParaRPr lang="en-US" sz="2400" dirty="0"/>
          </a:p>
          <a:p>
            <a:r>
              <a:rPr lang="en-US" sz="2400" dirty="0" smtClean="0"/>
              <a:t>5. </a:t>
            </a:r>
            <a:r>
              <a:rPr lang="en-US" sz="2400" b="1" i="1" dirty="0" smtClean="0"/>
              <a:t>TLC </a:t>
            </a:r>
            <a:r>
              <a:rPr lang="en-US" sz="2400" b="1" i="1" dirty="0"/>
              <a:t>method</a:t>
            </a:r>
            <a:r>
              <a:rPr lang="en-US" sz="2400" dirty="0"/>
              <a:t>. </a:t>
            </a:r>
            <a:endParaRPr lang="en-US" sz="2400" dirty="0" smtClean="0"/>
          </a:p>
          <a:p>
            <a:r>
              <a:rPr lang="en-US" sz="2400" dirty="0"/>
              <a:t>	</a:t>
            </a:r>
            <a:r>
              <a:rPr lang="en-US" sz="2400" dirty="0" smtClean="0"/>
              <a:t>Solvent </a:t>
            </a:r>
            <a:r>
              <a:rPr lang="en-US" sz="2400" dirty="0"/>
              <a:t>system </a:t>
            </a:r>
            <a:r>
              <a:rPr lang="en-US" sz="2400" b="1" dirty="0"/>
              <a:t>n-hexane - acetone (2:1). </a:t>
            </a:r>
            <a:r>
              <a:rPr lang="en-US" sz="2400" dirty="0"/>
              <a:t>After chromatography, the plate is sprayed with </a:t>
            </a:r>
            <a:r>
              <a:rPr lang="en-US" sz="2400" dirty="0" err="1"/>
              <a:t>bromothymol</a:t>
            </a:r>
            <a:r>
              <a:rPr lang="en-US" sz="2400" dirty="0"/>
              <a:t> blue and silver nitrate. Then the plate is heated in a thermostat for 20 minutes at 60°C. After cooling, the plate is sprayed with a 10% solution of acetic acid - purple spots appear (in the presence of </a:t>
            </a:r>
            <a:r>
              <a:rPr lang="en-US" sz="2400" dirty="0" err="1"/>
              <a:t>karbofos</a:t>
            </a:r>
            <a:r>
              <a:rPr lang="en-US" sz="2400" dirty="0"/>
              <a:t>).</a:t>
            </a:r>
            <a:endParaRPr lang="ru-RU" sz="2400" dirty="0"/>
          </a:p>
        </p:txBody>
      </p:sp>
    </p:spTree>
    <p:extLst>
      <p:ext uri="{BB962C8B-B14F-4D97-AF65-F5344CB8AC3E}">
        <p14:creationId xmlns:p14="http://schemas.microsoft.com/office/powerpoint/2010/main" val="1159895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35</a:t>
            </a:fld>
            <a:endParaRPr lang="ru-RU"/>
          </a:p>
        </p:txBody>
      </p:sp>
      <p:sp>
        <p:nvSpPr>
          <p:cNvPr id="2" name="Прямоугольник 1"/>
          <p:cNvSpPr/>
          <p:nvPr/>
        </p:nvSpPr>
        <p:spPr>
          <a:xfrm>
            <a:off x="548640" y="21997"/>
            <a:ext cx="11262360" cy="1938992"/>
          </a:xfrm>
          <a:prstGeom prst="rect">
            <a:avLst/>
          </a:prstGeom>
        </p:spPr>
        <p:txBody>
          <a:bodyPr wrap="square">
            <a:spAutoFit/>
          </a:bodyPr>
          <a:lstStyle/>
          <a:p>
            <a:r>
              <a:rPr lang="ru-RU" sz="2000" b="1" dirty="0" err="1"/>
              <a:t>Detection</a:t>
            </a:r>
            <a:r>
              <a:rPr lang="ru-RU" sz="2000" b="1" dirty="0" smtClean="0"/>
              <a:t>:</a:t>
            </a:r>
            <a:endParaRPr lang="en-US" sz="2000" b="1" dirty="0" smtClean="0"/>
          </a:p>
          <a:p>
            <a:r>
              <a:rPr lang="ru-RU" sz="2000" b="1" dirty="0" smtClean="0"/>
              <a:t>Chlorophos</a:t>
            </a:r>
            <a:endParaRPr lang="en-US" sz="2000" b="1" dirty="0" smtClean="0"/>
          </a:p>
          <a:p>
            <a:pPr marL="457200" indent="-457200">
              <a:buAutoNum type="arabicPeriod"/>
            </a:pPr>
            <a:r>
              <a:rPr lang="ru-RU" sz="2000" dirty="0" err="1" smtClean="0"/>
              <a:t>Reaction</a:t>
            </a:r>
            <a:r>
              <a:rPr lang="ru-RU" sz="2000" dirty="0" smtClean="0"/>
              <a:t> </a:t>
            </a:r>
            <a:r>
              <a:rPr lang="ru-RU" sz="2000" dirty="0" err="1"/>
              <a:t>with</a:t>
            </a:r>
            <a:r>
              <a:rPr lang="ru-RU" sz="2000" dirty="0"/>
              <a:t> </a:t>
            </a:r>
            <a:r>
              <a:rPr lang="ru-RU" sz="2000" dirty="0" err="1"/>
              <a:t>pyridine</a:t>
            </a:r>
            <a:r>
              <a:rPr lang="ru-RU" sz="2000" dirty="0"/>
              <a:t> (</a:t>
            </a:r>
            <a:r>
              <a:rPr lang="ru-RU" sz="2000" dirty="0" err="1"/>
              <a:t>Fujiwara</a:t>
            </a:r>
            <a:r>
              <a:rPr lang="ru-RU" sz="2000" dirty="0"/>
              <a:t> </a:t>
            </a:r>
            <a:r>
              <a:rPr lang="ru-RU" sz="2000" dirty="0" err="1"/>
              <a:t>reaction</a:t>
            </a:r>
            <a:r>
              <a:rPr lang="ru-RU" sz="2000" dirty="0"/>
              <a:t>). A </a:t>
            </a:r>
            <a:r>
              <a:rPr lang="ru-RU" sz="2000" dirty="0" err="1"/>
              <a:t>red</a:t>
            </a:r>
            <a:r>
              <a:rPr lang="ru-RU" sz="2000" dirty="0"/>
              <a:t> </a:t>
            </a:r>
            <a:r>
              <a:rPr lang="ru-RU" sz="2000" dirty="0" err="1"/>
              <a:t>or</a:t>
            </a:r>
            <a:r>
              <a:rPr lang="ru-RU" sz="2000" dirty="0"/>
              <a:t> </a:t>
            </a:r>
            <a:r>
              <a:rPr lang="ru-RU" sz="2000" dirty="0" err="1"/>
              <a:t>pink</a:t>
            </a:r>
            <a:r>
              <a:rPr lang="ru-RU" sz="2000" dirty="0"/>
              <a:t> </a:t>
            </a:r>
            <a:r>
              <a:rPr lang="ru-RU" sz="2000" dirty="0" err="1"/>
              <a:t>color</a:t>
            </a:r>
            <a:r>
              <a:rPr lang="ru-RU" sz="2000" dirty="0"/>
              <a:t> </a:t>
            </a:r>
            <a:r>
              <a:rPr lang="ru-RU" sz="2000" dirty="0" err="1"/>
              <a:t>appears</a:t>
            </a:r>
            <a:r>
              <a:rPr lang="ru-RU" sz="2000" dirty="0" smtClean="0"/>
              <a:t>.</a:t>
            </a:r>
            <a:endParaRPr lang="en-US" sz="2000" dirty="0" smtClean="0"/>
          </a:p>
          <a:p>
            <a:pPr marL="457200" indent="-457200">
              <a:buAutoNum type="arabicPeriod"/>
            </a:pPr>
            <a:r>
              <a:rPr lang="ru-RU" sz="2000" dirty="0" err="1" smtClean="0"/>
              <a:t>Reaction</a:t>
            </a:r>
            <a:r>
              <a:rPr lang="ru-RU" sz="2000" dirty="0" smtClean="0"/>
              <a:t> </a:t>
            </a:r>
            <a:r>
              <a:rPr lang="ru-RU" sz="2000" dirty="0" err="1"/>
              <a:t>with</a:t>
            </a:r>
            <a:r>
              <a:rPr lang="ru-RU" sz="2000" dirty="0"/>
              <a:t> o-</a:t>
            </a:r>
            <a:r>
              <a:rPr lang="ru-RU" sz="2000" dirty="0" err="1"/>
              <a:t>tolidine</a:t>
            </a:r>
            <a:r>
              <a:rPr lang="ru-RU" sz="2000" dirty="0"/>
              <a:t>. A </a:t>
            </a:r>
            <a:r>
              <a:rPr lang="ru-RU" sz="2000" dirty="0" err="1"/>
              <a:t>yellow</a:t>
            </a:r>
            <a:r>
              <a:rPr lang="ru-RU" sz="2000" dirty="0"/>
              <a:t> </a:t>
            </a:r>
            <a:r>
              <a:rPr lang="ru-RU" sz="2000" dirty="0" err="1"/>
              <a:t>or</a:t>
            </a:r>
            <a:r>
              <a:rPr lang="ru-RU" sz="2000" dirty="0"/>
              <a:t> </a:t>
            </a:r>
            <a:r>
              <a:rPr lang="ru-RU" sz="2000" dirty="0" err="1"/>
              <a:t>orange</a:t>
            </a:r>
            <a:r>
              <a:rPr lang="ru-RU" sz="2000" dirty="0"/>
              <a:t> </a:t>
            </a:r>
            <a:r>
              <a:rPr lang="ru-RU" sz="2000" dirty="0" err="1"/>
              <a:t>color</a:t>
            </a:r>
            <a:r>
              <a:rPr lang="ru-RU" sz="2000" dirty="0"/>
              <a:t> </a:t>
            </a:r>
            <a:r>
              <a:rPr lang="ru-RU" sz="2000" dirty="0" err="1"/>
              <a:t>gradually</a:t>
            </a:r>
            <a:r>
              <a:rPr lang="ru-RU" sz="2000" dirty="0"/>
              <a:t> </a:t>
            </a:r>
            <a:r>
              <a:rPr lang="ru-RU" sz="2000" dirty="0" err="1"/>
              <a:t>develops</a:t>
            </a:r>
            <a:r>
              <a:rPr lang="ru-RU" sz="2000" dirty="0"/>
              <a:t>. </a:t>
            </a:r>
            <a:r>
              <a:rPr lang="ru-RU" sz="2000" dirty="0" err="1"/>
              <a:t>The</a:t>
            </a:r>
            <a:r>
              <a:rPr lang="ru-RU" sz="2000" dirty="0"/>
              <a:t> </a:t>
            </a:r>
            <a:r>
              <a:rPr lang="ru-RU" sz="2000" dirty="0" err="1"/>
              <a:t>same</a:t>
            </a:r>
            <a:r>
              <a:rPr lang="ru-RU" sz="2000" dirty="0"/>
              <a:t> </a:t>
            </a:r>
            <a:r>
              <a:rPr lang="ru-RU" sz="2000" dirty="0" err="1"/>
              <a:t>result</a:t>
            </a:r>
            <a:r>
              <a:rPr lang="ru-RU" sz="2000" dirty="0"/>
              <a:t> </a:t>
            </a:r>
            <a:r>
              <a:rPr lang="ru-RU" sz="2000" dirty="0" err="1"/>
              <a:t>is</a:t>
            </a:r>
            <a:r>
              <a:rPr lang="ru-RU" sz="2000" dirty="0"/>
              <a:t> </a:t>
            </a:r>
            <a:r>
              <a:rPr lang="ru-RU" sz="2000" dirty="0" err="1"/>
              <a:t>obtained</a:t>
            </a:r>
            <a:r>
              <a:rPr lang="ru-RU" sz="2000" dirty="0"/>
              <a:t> </a:t>
            </a:r>
            <a:r>
              <a:rPr lang="ru-RU" sz="2000" dirty="0" err="1"/>
              <a:t>in</a:t>
            </a:r>
            <a:r>
              <a:rPr lang="ru-RU" sz="2000" dirty="0"/>
              <a:t> </a:t>
            </a:r>
            <a:r>
              <a:rPr lang="ru-RU" sz="2000" dirty="0" err="1"/>
              <a:t>the</a:t>
            </a:r>
            <a:r>
              <a:rPr lang="ru-RU" sz="2000" dirty="0"/>
              <a:t> </a:t>
            </a:r>
            <a:r>
              <a:rPr lang="ru-RU" sz="2000" dirty="0" err="1"/>
              <a:t>presence</a:t>
            </a:r>
            <a:r>
              <a:rPr lang="ru-RU" sz="2000" dirty="0"/>
              <a:t> </a:t>
            </a:r>
            <a:r>
              <a:rPr lang="ru-RU" sz="2000" dirty="0" err="1"/>
              <a:t>of</a:t>
            </a:r>
            <a:r>
              <a:rPr lang="ru-RU" sz="2000" dirty="0"/>
              <a:t> </a:t>
            </a:r>
            <a:r>
              <a:rPr lang="ru-RU" sz="2000" dirty="0" err="1"/>
              <a:t>metaphos</a:t>
            </a:r>
            <a:r>
              <a:rPr lang="ru-RU" sz="2000" dirty="0"/>
              <a:t> </a:t>
            </a:r>
            <a:r>
              <a:rPr lang="ru-RU" sz="2000" dirty="0" err="1"/>
              <a:t>and</a:t>
            </a:r>
            <a:r>
              <a:rPr lang="ru-RU" sz="2000" dirty="0"/>
              <a:t> </a:t>
            </a:r>
            <a:r>
              <a:rPr lang="ru-RU" sz="2000" dirty="0" err="1"/>
              <a:t>thiophos</a:t>
            </a:r>
            <a:r>
              <a:rPr lang="ru-RU" sz="2000" dirty="0" smtClean="0"/>
              <a:t>.</a:t>
            </a:r>
            <a:endParaRPr lang="en-US" sz="2000" dirty="0" smtClean="0"/>
          </a:p>
          <a:p>
            <a:pPr marL="457200" indent="-457200">
              <a:buAutoNum type="arabicPeriod"/>
            </a:pPr>
            <a:r>
              <a:rPr lang="ru-RU" sz="2000" dirty="0" err="1" smtClean="0"/>
              <a:t>Reaction</a:t>
            </a:r>
            <a:r>
              <a:rPr lang="ru-RU" sz="2000" dirty="0" smtClean="0"/>
              <a:t> </a:t>
            </a:r>
            <a:r>
              <a:rPr lang="ru-RU" sz="2000" dirty="0" err="1"/>
              <a:t>with</a:t>
            </a:r>
            <a:r>
              <a:rPr lang="ru-RU" sz="2000" dirty="0"/>
              <a:t> 2,4-dinitrophenylhydrazine. A </a:t>
            </a:r>
            <a:r>
              <a:rPr lang="ru-RU" sz="2000" dirty="0" err="1"/>
              <a:t>blue</a:t>
            </a:r>
            <a:r>
              <a:rPr lang="ru-RU" sz="2000" dirty="0"/>
              <a:t> </a:t>
            </a:r>
            <a:r>
              <a:rPr lang="ru-RU" sz="2000" dirty="0" err="1"/>
              <a:t>or</a:t>
            </a:r>
            <a:r>
              <a:rPr lang="ru-RU" sz="2000" dirty="0"/>
              <a:t> </a:t>
            </a:r>
            <a:r>
              <a:rPr lang="ru-RU" sz="2000" dirty="0" err="1"/>
              <a:t>blue-violet</a:t>
            </a:r>
            <a:r>
              <a:rPr lang="ru-RU" sz="2000" dirty="0"/>
              <a:t> </a:t>
            </a:r>
            <a:r>
              <a:rPr lang="ru-RU" sz="2000" dirty="0" err="1"/>
              <a:t>color</a:t>
            </a:r>
            <a:r>
              <a:rPr lang="ru-RU" sz="2000" dirty="0"/>
              <a:t> </a:t>
            </a:r>
            <a:r>
              <a:rPr lang="ru-RU" sz="2000" dirty="0" err="1"/>
              <a:t>appears</a:t>
            </a:r>
            <a:r>
              <a:rPr lang="ru-RU" sz="2000" dirty="0"/>
              <a:t>.</a:t>
            </a:r>
          </a:p>
        </p:txBody>
      </p:sp>
      <p:pic>
        <p:nvPicPr>
          <p:cNvPr id="5" name="Рисунок 4"/>
          <p:cNvPicPr/>
          <p:nvPr/>
        </p:nvPicPr>
        <p:blipFill>
          <a:blip r:embed="rId2" cstate="print"/>
          <a:stretch>
            <a:fillRect/>
          </a:stretch>
        </p:blipFill>
        <p:spPr>
          <a:xfrm>
            <a:off x="3048000" y="1888360"/>
            <a:ext cx="5090160" cy="2622679"/>
          </a:xfrm>
          <a:prstGeom prst="rect">
            <a:avLst/>
          </a:prstGeom>
        </p:spPr>
      </p:pic>
      <p:sp>
        <p:nvSpPr>
          <p:cNvPr id="3" name="Прямоугольник 2"/>
          <p:cNvSpPr/>
          <p:nvPr/>
        </p:nvSpPr>
        <p:spPr>
          <a:xfrm>
            <a:off x="716280" y="4383901"/>
            <a:ext cx="11262360" cy="2246769"/>
          </a:xfrm>
          <a:prstGeom prst="rect">
            <a:avLst/>
          </a:prstGeom>
        </p:spPr>
        <p:txBody>
          <a:bodyPr wrap="square">
            <a:spAutoFit/>
          </a:bodyPr>
          <a:lstStyle/>
          <a:p>
            <a:r>
              <a:rPr lang="en-US" sz="2000" dirty="0"/>
              <a:t>4. Reaction with acetone. After 5-15 minutes, a pink color appears, turning into orange</a:t>
            </a:r>
            <a:r>
              <a:rPr lang="en-US" sz="2000" dirty="0" smtClean="0"/>
              <a:t>.</a:t>
            </a:r>
          </a:p>
          <a:p>
            <a:r>
              <a:rPr lang="en-US" sz="2000" dirty="0" smtClean="0"/>
              <a:t>5</a:t>
            </a:r>
            <a:r>
              <a:rPr lang="en-US" sz="2000" dirty="0"/>
              <a:t>. Reaction of formation of </a:t>
            </a:r>
            <a:r>
              <a:rPr lang="en-US" sz="2000" dirty="0" err="1"/>
              <a:t>isonitrile</a:t>
            </a:r>
            <a:r>
              <a:rPr lang="en-US" sz="2000" dirty="0"/>
              <a:t>. When heated, a characteristic odor of </a:t>
            </a:r>
            <a:r>
              <a:rPr lang="en-US" sz="2000" dirty="0" err="1"/>
              <a:t>isonitrile</a:t>
            </a:r>
            <a:r>
              <a:rPr lang="en-US" sz="2000" dirty="0"/>
              <a:t> is felt. The reaction is nonspecific</a:t>
            </a:r>
            <a:r>
              <a:rPr lang="en-US" sz="2000" dirty="0" smtClean="0"/>
              <a:t>.</a:t>
            </a:r>
          </a:p>
          <a:p>
            <a:r>
              <a:rPr lang="en-US" sz="2000" dirty="0" smtClean="0"/>
              <a:t>6</a:t>
            </a:r>
            <a:r>
              <a:rPr lang="en-US" sz="2000" dirty="0"/>
              <a:t>. Reaction with o-</a:t>
            </a:r>
            <a:r>
              <a:rPr lang="en-US" sz="2000" dirty="0" err="1"/>
              <a:t>anisidine</a:t>
            </a:r>
            <a:r>
              <a:rPr lang="en-US" sz="2000" dirty="0"/>
              <a:t>. A yellow or reddish color </a:t>
            </a:r>
            <a:r>
              <a:rPr lang="en-US" sz="2000" dirty="0" smtClean="0"/>
              <a:t>appears.</a:t>
            </a:r>
          </a:p>
          <a:p>
            <a:r>
              <a:rPr lang="en-US" sz="2000" b="1" dirty="0" smtClean="0"/>
              <a:t>7. </a:t>
            </a:r>
            <a:r>
              <a:rPr lang="en-US" sz="2000" b="1" dirty="0"/>
              <a:t>TLC method</a:t>
            </a:r>
            <a:r>
              <a:rPr lang="en-US" sz="2000" dirty="0"/>
              <a:t>. Solvent system: </a:t>
            </a:r>
            <a:r>
              <a:rPr lang="en-US" sz="2000" b="1" dirty="0"/>
              <a:t>acetone - hexane</a:t>
            </a:r>
            <a:r>
              <a:rPr lang="en-US" sz="2000" dirty="0"/>
              <a:t>. After chromatography, the plate is dried. Treat with a mixture of 2% solution of resorcinol in 10% solution of potassium carbonate. The plate is dried for 10 minutes in an oven at 100°C. Chlorophos appears as an orange spot.</a:t>
            </a:r>
            <a:endParaRPr lang="ru-RU" sz="2000" dirty="0"/>
          </a:p>
        </p:txBody>
      </p:sp>
    </p:spTree>
    <p:extLst>
      <p:ext uri="{BB962C8B-B14F-4D97-AF65-F5344CB8AC3E}">
        <p14:creationId xmlns:p14="http://schemas.microsoft.com/office/powerpoint/2010/main" val="964423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36</a:t>
            </a:fld>
            <a:endParaRPr lang="ru-RU"/>
          </a:p>
        </p:txBody>
      </p:sp>
      <p:pic>
        <p:nvPicPr>
          <p:cNvPr id="3" name="Рисунок 2"/>
          <p:cNvPicPr/>
          <p:nvPr/>
        </p:nvPicPr>
        <p:blipFill>
          <a:blip r:embed="rId2" cstate="print"/>
          <a:stretch>
            <a:fillRect/>
          </a:stretch>
        </p:blipFill>
        <p:spPr>
          <a:xfrm>
            <a:off x="2057400" y="2727961"/>
            <a:ext cx="8366760" cy="1813560"/>
          </a:xfrm>
          <a:prstGeom prst="rect">
            <a:avLst/>
          </a:prstGeom>
        </p:spPr>
      </p:pic>
      <p:sp>
        <p:nvSpPr>
          <p:cNvPr id="2" name="Прямоугольник 1"/>
          <p:cNvSpPr/>
          <p:nvPr/>
        </p:nvSpPr>
        <p:spPr>
          <a:xfrm>
            <a:off x="838200" y="563880"/>
            <a:ext cx="10805160" cy="5262979"/>
          </a:xfrm>
          <a:prstGeom prst="rect">
            <a:avLst/>
          </a:prstGeom>
        </p:spPr>
        <p:txBody>
          <a:bodyPr wrap="square">
            <a:spAutoFit/>
          </a:bodyPr>
          <a:lstStyle/>
          <a:p>
            <a:r>
              <a:rPr lang="en-US" sz="2400" b="1" dirty="0"/>
              <a:t>Quantitation</a:t>
            </a:r>
            <a:r>
              <a:rPr lang="en-US" sz="2400" b="1" dirty="0" smtClean="0"/>
              <a:t>:</a:t>
            </a:r>
            <a:endParaRPr lang="ru-RU" sz="2400" b="1" dirty="0" smtClean="0"/>
          </a:p>
          <a:p>
            <a:pPr marL="457200" indent="-457200">
              <a:buAutoNum type="arabicPeriod"/>
            </a:pPr>
            <a:r>
              <a:rPr lang="en-US" sz="2400" b="1" dirty="0" err="1" smtClean="0"/>
              <a:t>Photocolorimetric</a:t>
            </a:r>
            <a:r>
              <a:rPr lang="en-US" sz="2400" b="1" dirty="0" smtClean="0"/>
              <a:t> method.</a:t>
            </a:r>
            <a:endParaRPr lang="ru-RU" sz="2400" b="1" dirty="0"/>
          </a:p>
          <a:p>
            <a:r>
              <a:rPr lang="ru-RU" sz="2400" dirty="0" smtClean="0"/>
              <a:t>	</a:t>
            </a:r>
            <a:r>
              <a:rPr lang="en-US" sz="2400" dirty="0" smtClean="0"/>
              <a:t>It </a:t>
            </a:r>
            <a:r>
              <a:rPr lang="en-US" sz="2400" dirty="0"/>
              <a:t>is based on the mineralization of the pesticide using sulfuric and nitric acids. Ammonium </a:t>
            </a:r>
            <a:r>
              <a:rPr lang="en-US" sz="2400" dirty="0" err="1"/>
              <a:t>molybdate</a:t>
            </a:r>
            <a:r>
              <a:rPr lang="en-US" sz="2400" dirty="0"/>
              <a:t> and </a:t>
            </a:r>
            <a:r>
              <a:rPr lang="en-US" sz="2400" dirty="0" err="1"/>
              <a:t>benzidine</a:t>
            </a:r>
            <a:r>
              <a:rPr lang="en-US" sz="2400" dirty="0"/>
              <a:t> are added to part of the solution. The optical density of the colored solution is recorded</a:t>
            </a:r>
            <a:r>
              <a:rPr lang="en-US" sz="2400" dirty="0" smtClean="0"/>
              <a:t>.</a:t>
            </a:r>
            <a:endParaRPr lang="ru-RU" sz="2400" dirty="0" smtClean="0"/>
          </a:p>
          <a:p>
            <a:endParaRPr lang="ru-RU" sz="2400" dirty="0"/>
          </a:p>
          <a:p>
            <a:endParaRPr lang="ru-RU" sz="2400" dirty="0" smtClean="0"/>
          </a:p>
          <a:p>
            <a:endParaRPr lang="ru-RU" sz="2400" dirty="0"/>
          </a:p>
          <a:p>
            <a:endParaRPr lang="ru-RU" sz="2400" dirty="0" smtClean="0"/>
          </a:p>
          <a:p>
            <a:endParaRPr lang="ru-RU" sz="2400" dirty="0" smtClean="0"/>
          </a:p>
          <a:p>
            <a:pPr marL="457200" indent="-457200">
              <a:buAutoNum type="arabicPeriod"/>
            </a:pPr>
            <a:endParaRPr lang="ru-RU" sz="2400" dirty="0"/>
          </a:p>
          <a:p>
            <a:pPr marL="457200" indent="-457200">
              <a:buAutoNum type="arabicPeriod"/>
            </a:pPr>
            <a:endParaRPr lang="ru-RU" sz="2400" dirty="0" smtClean="0"/>
          </a:p>
          <a:p>
            <a:r>
              <a:rPr lang="en-US" sz="2400" dirty="0" smtClean="0"/>
              <a:t>2</a:t>
            </a:r>
            <a:r>
              <a:rPr lang="en-US" sz="2400" dirty="0"/>
              <a:t>. </a:t>
            </a:r>
            <a:r>
              <a:rPr lang="en-US" sz="2400" b="1" dirty="0"/>
              <a:t>Gas-liquid chromatography method. </a:t>
            </a:r>
            <a:endParaRPr lang="ru-RU" sz="2400" b="1" dirty="0" smtClean="0"/>
          </a:p>
          <a:p>
            <a:r>
              <a:rPr lang="ru-RU" sz="2400" dirty="0"/>
              <a:t>	</a:t>
            </a:r>
            <a:r>
              <a:rPr lang="en-US" sz="2400" dirty="0" smtClean="0"/>
              <a:t>Analysis </a:t>
            </a:r>
            <a:r>
              <a:rPr lang="en-US" sz="2400" dirty="0"/>
              <a:t>is carried out based on peak height or area.</a:t>
            </a:r>
            <a:endParaRPr lang="ru-RU" sz="2400" dirty="0"/>
          </a:p>
        </p:txBody>
      </p:sp>
    </p:spTree>
    <p:extLst>
      <p:ext uri="{BB962C8B-B14F-4D97-AF65-F5344CB8AC3E}">
        <p14:creationId xmlns:p14="http://schemas.microsoft.com/office/powerpoint/2010/main" val="2626200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37</a:t>
            </a:fld>
            <a:endParaRPr lang="ru-RU"/>
          </a:p>
        </p:txBody>
      </p:sp>
      <p:pic>
        <p:nvPicPr>
          <p:cNvPr id="3" name="Рисунок 2"/>
          <p:cNvPicPr/>
          <p:nvPr/>
        </p:nvPicPr>
        <p:blipFill>
          <a:blip r:embed="rId2">
            <a:extLst>
              <a:ext uri="{28A0092B-C50C-407E-A947-70E740481C1C}">
                <a14:useLocalDpi xmlns:a14="http://schemas.microsoft.com/office/drawing/2010/main" val="0"/>
              </a:ext>
            </a:extLst>
          </a:blip>
          <a:stretch>
            <a:fillRect/>
          </a:stretch>
        </p:blipFill>
        <p:spPr>
          <a:xfrm>
            <a:off x="8747760" y="628014"/>
            <a:ext cx="3307080" cy="1505585"/>
          </a:xfrm>
          <a:prstGeom prst="rect">
            <a:avLst/>
          </a:prstGeom>
        </p:spPr>
      </p:pic>
      <p:sp>
        <p:nvSpPr>
          <p:cNvPr id="2" name="Прямоугольник 1"/>
          <p:cNvSpPr/>
          <p:nvPr/>
        </p:nvSpPr>
        <p:spPr>
          <a:xfrm>
            <a:off x="10195560" y="0"/>
            <a:ext cx="1398140" cy="461665"/>
          </a:xfrm>
          <a:prstGeom prst="rect">
            <a:avLst/>
          </a:prstGeom>
        </p:spPr>
        <p:txBody>
          <a:bodyPr wrap="none">
            <a:spAutoFit/>
          </a:bodyPr>
          <a:lstStyle/>
          <a:p>
            <a:r>
              <a:rPr lang="en-US" sz="2400" b="1" dirty="0" err="1" smtClean="0">
                <a:latin typeface="Times New Roman" panose="02020603050405020304" pitchFamily="18" charset="0"/>
                <a:ea typeface="Calibri" panose="020F0502020204030204" pitchFamily="34" charset="0"/>
              </a:rPr>
              <a:t>Carbaryl</a:t>
            </a:r>
            <a:endParaRPr lang="ru-RU" sz="2400" b="1" dirty="0"/>
          </a:p>
        </p:txBody>
      </p:sp>
      <p:sp>
        <p:nvSpPr>
          <p:cNvPr id="5" name="Прямоугольник 4"/>
          <p:cNvSpPr/>
          <p:nvPr/>
        </p:nvSpPr>
        <p:spPr>
          <a:xfrm>
            <a:off x="198120" y="230832"/>
            <a:ext cx="8945880" cy="1973232"/>
          </a:xfrm>
          <a:prstGeom prst="rect">
            <a:avLst/>
          </a:prstGeom>
        </p:spPr>
        <p:txBody>
          <a:bodyPr wrap="square">
            <a:spAutoFit/>
          </a:bodyPr>
          <a:lstStyle/>
          <a:p>
            <a:pPr algn="ctr">
              <a:lnSpc>
                <a:spcPct val="107000"/>
              </a:lnSpc>
              <a:spcAft>
                <a:spcPts val="800"/>
              </a:spcAft>
            </a:pPr>
            <a:r>
              <a:rPr lang="en-US" sz="2400" b="1" u="sng" dirty="0">
                <a:latin typeface="Times New Roman" panose="02020603050405020304" pitchFamily="18" charset="0"/>
                <a:ea typeface="Calibri" panose="020F0502020204030204" pitchFamily="34" charset="0"/>
                <a:cs typeface="Times New Roman" panose="02020603050405020304" pitchFamily="18" charset="0"/>
              </a:rPr>
              <a:t>Chemical-toxicological significance and analysis of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carbamic</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acid esters</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Currently, a large number of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carbamic</a:t>
            </a:r>
            <a:r>
              <a:rPr lang="en-US" sz="2000" dirty="0">
                <a:latin typeface="Times New Roman" panose="02020603050405020304" pitchFamily="18" charset="0"/>
                <a:ea typeface="Calibri" panose="020F0502020204030204" pitchFamily="34" charset="0"/>
                <a:cs typeface="Times New Roman" panose="02020603050405020304" pitchFamily="18" charset="0"/>
              </a:rPr>
              <a:t> acid esters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carbamates</a:t>
            </a:r>
            <a:r>
              <a:rPr lang="en-US" sz="2000" dirty="0">
                <a:latin typeface="Times New Roman" panose="02020603050405020304" pitchFamily="18" charset="0"/>
                <a:ea typeface="Calibri" panose="020F0502020204030204" pitchFamily="34" charset="0"/>
                <a:cs typeface="Times New Roman" panose="02020603050405020304" pitchFamily="18" charset="0"/>
              </a:rPr>
              <a:t>) have been synthesized. Few of them have found application in agriculture. Of this group of substances,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or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carbaryl</a:t>
            </a:r>
            <a:r>
              <a:rPr lang="en-US" sz="2000" dirty="0">
                <a:latin typeface="Times New Roman" panose="02020603050405020304" pitchFamily="18" charset="0"/>
                <a:ea typeface="Calibri" panose="020F0502020204030204" pitchFamily="34" charset="0"/>
                <a:cs typeface="Times New Roman" panose="02020603050405020304" pitchFamily="18" charset="0"/>
              </a:rPr>
              <a:t> has toxicological significance.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20040" y="2387616"/>
            <a:ext cx="11551920" cy="3590727"/>
          </a:xfrm>
          <a:prstGeom prst="rect">
            <a:avLst/>
          </a:prstGeom>
        </p:spPr>
        <p:txBody>
          <a:bodyPr wrap="square">
            <a:spAutoFit/>
          </a:bodyPr>
          <a:lstStyle/>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Properties and toxicological significance.</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is a white crystalline substance, slightly soluble in water, soluble in most organic solvents. It is available in the form of 50-85% powder (dust) or granules. It is used as a highly effective broad-spectrum insecticide to control pests of agricultural crops and trees.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toxic effect of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is weak. It is moderately toxic and accumulates slowly in the body. The toxic effect is based on inhibition of cholinesterase activity and disruption of the synthesis of biogenic amines.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has an adverse effect on parenchymal organs, the endocrine system, the generative function of the body, and has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embryotoxic</a:t>
            </a:r>
            <a:r>
              <a:rPr lang="en-US" sz="2000" dirty="0">
                <a:latin typeface="Times New Roman" panose="02020603050405020304" pitchFamily="18" charset="0"/>
                <a:ea typeface="Calibri" panose="020F0502020204030204" pitchFamily="34" charset="0"/>
                <a:cs typeface="Times New Roman" panose="02020603050405020304" pitchFamily="18" charset="0"/>
              </a:rPr>
              <a:t>, teratogenic and mutagenic effects. Moderate poisoning has been described when taking 250 mg of the drug orally. Fatal poisoning was observed in case of ingestion of 0.5 l of 80% suspension. In case of fatal poisoning, pulmonary edema is observed.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682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38</a:t>
            </a:fld>
            <a:endParaRPr lang="ru-RU"/>
          </a:p>
        </p:txBody>
      </p:sp>
      <p:pic>
        <p:nvPicPr>
          <p:cNvPr id="3" name="Рисунок 2"/>
          <p:cNvPicPr/>
          <p:nvPr/>
        </p:nvPicPr>
        <p:blipFill>
          <a:blip r:embed="rId2">
            <a:extLst>
              <a:ext uri="{28A0092B-C50C-407E-A947-70E740481C1C}">
                <a14:useLocalDpi xmlns:a14="http://schemas.microsoft.com/office/drawing/2010/main" val="0"/>
              </a:ext>
            </a:extLst>
          </a:blip>
          <a:stretch>
            <a:fillRect/>
          </a:stretch>
        </p:blipFill>
        <p:spPr>
          <a:xfrm>
            <a:off x="6431281" y="389890"/>
            <a:ext cx="5416232" cy="2261870"/>
          </a:xfrm>
          <a:prstGeom prst="rect">
            <a:avLst/>
          </a:prstGeom>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7554754" y="2830512"/>
            <a:ext cx="3981926" cy="1115695"/>
          </a:xfrm>
          <a:prstGeom prst="rect">
            <a:avLst/>
          </a:prstGeom>
        </p:spPr>
      </p:pic>
      <p:pic>
        <p:nvPicPr>
          <p:cNvPr id="6" name="Рисунок 5"/>
          <p:cNvPicPr/>
          <p:nvPr/>
        </p:nvPicPr>
        <p:blipFill>
          <a:blip r:embed="rId4">
            <a:extLst>
              <a:ext uri="{28A0092B-C50C-407E-A947-70E740481C1C}">
                <a14:useLocalDpi xmlns:a14="http://schemas.microsoft.com/office/drawing/2010/main" val="0"/>
              </a:ext>
            </a:extLst>
          </a:blip>
          <a:stretch>
            <a:fillRect/>
          </a:stretch>
        </p:blipFill>
        <p:spPr>
          <a:xfrm>
            <a:off x="3093720" y="3971606"/>
            <a:ext cx="3798252" cy="1022668"/>
          </a:xfrm>
          <a:prstGeom prst="rect">
            <a:avLst/>
          </a:prstGeom>
        </p:spPr>
      </p:pic>
      <p:pic>
        <p:nvPicPr>
          <p:cNvPr id="7" name="Рисунок 6"/>
          <p:cNvPicPr/>
          <p:nvPr/>
        </p:nvPicPr>
        <p:blipFill>
          <a:blip r:embed="rId5">
            <a:extLst>
              <a:ext uri="{28A0092B-C50C-407E-A947-70E740481C1C}">
                <a14:useLocalDpi xmlns:a14="http://schemas.microsoft.com/office/drawing/2010/main" val="0"/>
              </a:ext>
            </a:extLst>
          </a:blip>
          <a:stretch>
            <a:fillRect/>
          </a:stretch>
        </p:blipFill>
        <p:spPr>
          <a:xfrm>
            <a:off x="6381432" y="5555615"/>
            <a:ext cx="4458335" cy="1165860"/>
          </a:xfrm>
          <a:prstGeom prst="rect">
            <a:avLst/>
          </a:prstGeom>
        </p:spPr>
      </p:pic>
      <p:sp>
        <p:nvSpPr>
          <p:cNvPr id="2" name="Прямоугольник 1"/>
          <p:cNvSpPr/>
          <p:nvPr/>
        </p:nvSpPr>
        <p:spPr>
          <a:xfrm>
            <a:off x="335280" y="389890"/>
            <a:ext cx="6370319" cy="5808578"/>
          </a:xfrm>
          <a:prstGeom prst="rect">
            <a:avLst/>
          </a:prstGeom>
        </p:spPr>
        <p:txBody>
          <a:bodyPr wrap="square">
            <a:spAutoFit/>
          </a:bodyPr>
          <a:lstStyle/>
          <a:p>
            <a:pPr>
              <a:lnSpc>
                <a:spcPct val="107000"/>
              </a:lnSpc>
              <a:spcAft>
                <a:spcPts val="800"/>
              </a:spcAft>
            </a:pPr>
            <a:r>
              <a:rPr lang="en-US" sz="2000" i="1" u="sng"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i="1" u="sng" dirty="0">
                <a:latin typeface="Times New Roman" panose="02020603050405020304" pitchFamily="18" charset="0"/>
                <a:ea typeface="Calibri" panose="020F0502020204030204" pitchFamily="34" charset="0"/>
                <a:cs typeface="Times New Roman" panose="02020603050405020304" pitchFamily="18" charset="0"/>
              </a:rPr>
              <a:t> metabolism.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When taken orally,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quickly penetrates various organs. As a result of enzymatic hydrolysis of the ester bond (mainly in the blood and liver), 1-naphthol and N-</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methylcarbamic</a:t>
            </a:r>
            <a:r>
              <a:rPr lang="en-US" sz="2000" dirty="0">
                <a:latin typeface="Times New Roman" panose="02020603050405020304" pitchFamily="18" charset="0"/>
                <a:ea typeface="Calibri" panose="020F0502020204030204" pitchFamily="34" charset="0"/>
                <a:cs typeface="Times New Roman" panose="02020603050405020304" pitchFamily="18" charset="0"/>
              </a:rPr>
              <a:t> acid are formed, which then decomposes into methylamine and carbon monoxide (IV). Methylamine undergoes oxidative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demethylation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Metabolic </a:t>
            </a:r>
            <a:r>
              <a:rPr lang="en-US" sz="2000" dirty="0">
                <a:latin typeface="Times New Roman" panose="02020603050405020304" pitchFamily="18" charset="0"/>
                <a:ea typeface="Calibri" panose="020F0502020204030204" pitchFamily="34" charset="0"/>
                <a:cs typeface="Times New Roman" panose="02020603050405020304" pitchFamily="18" charset="0"/>
              </a:rPr>
              <a:t>products carbon monoxide, formaldehyde and 1-naphthol are eliminated from the body in various ways. 1-naphthol forms conjugates with sulfuric and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glucuronic</a:t>
            </a:r>
            <a:r>
              <a:rPr lang="en-US" sz="2000" dirty="0">
                <a:latin typeface="Times New Roman" panose="02020603050405020304" pitchFamily="18" charset="0"/>
                <a:ea typeface="Calibri" panose="020F0502020204030204" pitchFamily="34" charset="0"/>
                <a:cs typeface="Times New Roman" panose="02020603050405020304" pitchFamily="18" charset="0"/>
              </a:rPr>
              <a:t> acids and is excreted in the urine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 addition,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can attach a hydroxyl group in the para position in the body, and then conjugate with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glucuronic</a:t>
            </a:r>
            <a:r>
              <a:rPr lang="en-US" sz="2000" dirty="0">
                <a:latin typeface="Times New Roman" panose="02020603050405020304" pitchFamily="18" charset="0"/>
                <a:ea typeface="Calibri" panose="020F0502020204030204" pitchFamily="34" charset="0"/>
                <a:cs typeface="Times New Roman" panose="02020603050405020304" pitchFamily="18" charset="0"/>
              </a:rPr>
              <a:t> acid.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608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39</a:t>
            </a:fld>
            <a:endParaRPr lang="ru-RU"/>
          </a:p>
        </p:txBody>
      </p:sp>
      <p:sp>
        <p:nvSpPr>
          <p:cNvPr id="2" name="Прямоугольник 1"/>
          <p:cNvSpPr/>
          <p:nvPr/>
        </p:nvSpPr>
        <p:spPr>
          <a:xfrm>
            <a:off x="381000" y="140809"/>
            <a:ext cx="11506200" cy="5792548"/>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Objects of research: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400" b="1" i="1" dirty="0" smtClean="0"/>
              <a:t>Corpse </a:t>
            </a:r>
            <a:r>
              <a:rPr lang="en-US" sz="2400" b="1" i="1" dirty="0"/>
              <a:t>material</a:t>
            </a:r>
            <a:r>
              <a:rPr lang="en-US" sz="2400" dirty="0"/>
              <a:t>: 1/3 liver, 1 kidney, 1 meter of large and small intestines, stomach with contents, </a:t>
            </a:r>
            <a:r>
              <a:rPr lang="en-US" sz="2400" dirty="0" smtClean="0"/>
              <a:t>brain</a:t>
            </a:r>
            <a:endParaRPr lang="ru-RU" sz="2400" dirty="0"/>
          </a:p>
          <a:p>
            <a:r>
              <a:rPr lang="en-US" sz="2400" b="1" i="1" dirty="0"/>
              <a:t>Acute poisoning</a:t>
            </a:r>
            <a:r>
              <a:rPr lang="en-US" sz="2400" dirty="0"/>
              <a:t>: gastric lavage water, dialysis water, vomit, blood, urine.</a:t>
            </a:r>
            <a:endParaRPr lang="ru-RU" sz="2400" dirty="0"/>
          </a:p>
          <a:p>
            <a:pPr>
              <a:lnSpc>
                <a:spcPct val="107000"/>
              </a:lnSpc>
              <a:spcAft>
                <a:spcPts val="8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Detection of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Sevin</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compounds.</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PRELIMINARY </a:t>
            </a:r>
            <a:r>
              <a:rPr lang="en-US" sz="2000" dirty="0">
                <a:latin typeface="Times New Roman" panose="02020603050405020304" pitchFamily="18" charset="0"/>
                <a:ea typeface="Calibri" panose="020F0502020204030204" pitchFamily="34" charset="0"/>
                <a:cs typeface="Times New Roman" panose="02020603050405020304" pitchFamily="18" charset="0"/>
              </a:rPr>
              <a:t>REACTION. </a:t>
            </a:r>
            <a:r>
              <a:rPr lang="en-US" sz="2000" b="1" dirty="0">
                <a:latin typeface="Times New Roman" panose="02020603050405020304" pitchFamily="18" charset="0"/>
                <a:ea typeface="Calibri" panose="020F0502020204030204" pitchFamily="34" charset="0"/>
                <a:cs typeface="Times New Roman" panose="02020603050405020304" pitchFamily="18" charset="0"/>
              </a:rPr>
              <a:t>Preliminary study of the object for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carbamates</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Isolation </a:t>
            </a:r>
            <a:r>
              <a:rPr lang="en-US" sz="2000" dirty="0">
                <a:latin typeface="Times New Roman" panose="02020603050405020304" pitchFamily="18" charset="0"/>
                <a:ea typeface="Calibri" panose="020F0502020204030204" pitchFamily="34" charset="0"/>
                <a:cs typeface="Times New Roman" panose="02020603050405020304" pitchFamily="18" charset="0"/>
              </a:rPr>
              <a:t>of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and its main metabolite 1-naphthol is carried out with benzene.</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 sample of biomaterial weighing 100 g is poured with 100 ml of benzene and stirred periodically for an hour. Then the benzene is poured off and the extraction is repeated twice more (100 ml each). Benzene extracts are combined, filtered and benzene is distilled off in a water bath to a small volume. The residue is evaporated to dryness under a fume hood at room temperature. The resulting residue is dissolved in 10 ml of alcohol. When a yellow-brown colored residue is obtained, it is subjected to purification. For this purpose, a mixture of 20% ammonia solution, concentrated phosphoric acid and acetone 3:2:5 is added to the dry residue. To remove acetone, the liquid is heated in a water bath at 40°C. The cooled solution is then extracted three times with 20 ml of chloroform. The chloroform extracts are combined, evaporated to dryness in a water bath, and the residue is dissolved in 5 ml of ethyl alcohol. The resulting solution will contain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and 1-naphthol.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217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a:t>
            </a:fld>
            <a:endParaRPr lang="ru-RU"/>
          </a:p>
        </p:txBody>
      </p:sp>
      <p:sp>
        <p:nvSpPr>
          <p:cNvPr id="2" name="Прямоугольник 1"/>
          <p:cNvSpPr/>
          <p:nvPr/>
        </p:nvSpPr>
        <p:spPr>
          <a:xfrm>
            <a:off x="2725048" y="363974"/>
            <a:ext cx="7523855" cy="523220"/>
          </a:xfrm>
          <a:prstGeom prst="rect">
            <a:avLst/>
          </a:prstGeom>
        </p:spPr>
        <p:txBody>
          <a:bodyPr wrap="none">
            <a:spAutoFit/>
          </a:bodyPr>
          <a:lstStyle/>
          <a:p>
            <a:r>
              <a:rPr lang="en-US" sz="2800" b="1" dirty="0"/>
              <a:t>Classification of pesticides on the basis of toxicity</a:t>
            </a:r>
            <a:endParaRPr lang="ru-RU" sz="2800" b="1" dirty="0"/>
          </a:p>
        </p:txBody>
      </p:sp>
      <p:pic>
        <p:nvPicPr>
          <p:cNvPr id="3" name="Рисунок 2"/>
          <p:cNvPicPr>
            <a:picLocks noChangeAspect="1"/>
          </p:cNvPicPr>
          <p:nvPr/>
        </p:nvPicPr>
        <p:blipFill>
          <a:blip r:embed="rId2"/>
          <a:stretch>
            <a:fillRect/>
          </a:stretch>
        </p:blipFill>
        <p:spPr>
          <a:xfrm>
            <a:off x="-45720" y="2507695"/>
            <a:ext cx="12207240" cy="3618785"/>
          </a:xfrm>
          <a:prstGeom prst="rect">
            <a:avLst/>
          </a:prstGeom>
        </p:spPr>
      </p:pic>
      <p:sp>
        <p:nvSpPr>
          <p:cNvPr id="5" name="Прямоугольник 4"/>
          <p:cNvSpPr/>
          <p:nvPr/>
        </p:nvSpPr>
        <p:spPr>
          <a:xfrm>
            <a:off x="762000" y="1097280"/>
            <a:ext cx="11018520" cy="1200329"/>
          </a:xfrm>
          <a:prstGeom prst="rect">
            <a:avLst/>
          </a:prstGeom>
        </p:spPr>
        <p:txBody>
          <a:bodyPr wrap="square">
            <a:spAutoFit/>
          </a:bodyPr>
          <a:lstStyle/>
          <a:p>
            <a:r>
              <a:rPr lang="en-US" sz="2400" dirty="0"/>
              <a:t>According to WHO, </a:t>
            </a:r>
            <a:r>
              <a:rPr lang="ru-RU" sz="2400" dirty="0" smtClean="0"/>
              <a:t> </a:t>
            </a:r>
            <a:r>
              <a:rPr lang="en-US" sz="2400" dirty="0" smtClean="0"/>
              <a:t>pesticides </a:t>
            </a:r>
            <a:r>
              <a:rPr lang="en-US" sz="2400" dirty="0"/>
              <a:t>are classified by acute oral and acute dermal toxicity </a:t>
            </a:r>
          </a:p>
          <a:p>
            <a:r>
              <a:rPr lang="en-US" sz="2400" dirty="0"/>
              <a:t>using the estimated respective lethal dose LD</a:t>
            </a:r>
            <a:r>
              <a:rPr lang="en-US" sz="2400" baseline="-25000" dirty="0"/>
              <a:t>50</a:t>
            </a:r>
            <a:r>
              <a:rPr lang="en-US" sz="2400" dirty="0"/>
              <a:t> (the pesticide dose </a:t>
            </a:r>
            <a:r>
              <a:rPr lang="ru-RU" sz="2400" dirty="0" smtClean="0"/>
              <a:t> </a:t>
            </a:r>
            <a:r>
              <a:rPr lang="en-US" sz="2400" dirty="0" smtClean="0"/>
              <a:t>that </a:t>
            </a:r>
            <a:r>
              <a:rPr lang="en-US" sz="2400" dirty="0"/>
              <a:t>is required to kill half of the tested animals when entering the </a:t>
            </a:r>
            <a:r>
              <a:rPr lang="ru-RU" sz="2400" dirty="0" smtClean="0"/>
              <a:t> </a:t>
            </a:r>
            <a:r>
              <a:rPr lang="en-US" sz="2400" dirty="0" smtClean="0"/>
              <a:t>body  </a:t>
            </a:r>
            <a:r>
              <a:rPr lang="en-US" sz="2400" dirty="0"/>
              <a:t>by oral  or dermal route)</a:t>
            </a:r>
            <a:endParaRPr lang="ru-RU" sz="2400" dirty="0"/>
          </a:p>
        </p:txBody>
      </p:sp>
    </p:spTree>
    <p:extLst>
      <p:ext uri="{BB962C8B-B14F-4D97-AF65-F5344CB8AC3E}">
        <p14:creationId xmlns:p14="http://schemas.microsoft.com/office/powerpoint/2010/main" val="966557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40</a:t>
            </a:fld>
            <a:endParaRPr lang="ru-RU"/>
          </a:p>
        </p:txBody>
      </p:sp>
      <p:sp>
        <p:nvSpPr>
          <p:cNvPr id="2" name="Прямоугольник 1"/>
          <p:cNvSpPr/>
          <p:nvPr/>
        </p:nvSpPr>
        <p:spPr>
          <a:xfrm>
            <a:off x="396240" y="23107"/>
            <a:ext cx="11551920" cy="6722866"/>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CONFIRMATORY REACTIONS.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400" b="1" dirty="0">
                <a:latin typeface="Times New Roman" panose="02020603050405020304" pitchFamily="18" charset="0"/>
                <a:ea typeface="Calibri" panose="020F0502020204030204" pitchFamily="34" charset="0"/>
                <a:cs typeface="Times New Roman" panose="02020603050405020304" pitchFamily="18" charset="0"/>
              </a:rPr>
              <a:t> detection </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400" dirty="0">
                <a:latin typeface="Times New Roman" panose="02020603050405020304" pitchFamily="18" charset="0"/>
                <a:ea typeface="Calibri" panose="020F0502020204030204" pitchFamily="34" charset="0"/>
                <a:cs typeface="Times New Roman" panose="02020603050405020304" pitchFamily="18" charset="0"/>
              </a:rPr>
              <a:t> is hydrolyzed to 1-naphthol and reacted with 4-aminophenazone, copper chloride and potassium bromide, iron(III) chloride, and sodium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nitrite.To</a:t>
            </a:r>
            <a:r>
              <a:rPr lang="en-US" sz="2400" dirty="0">
                <a:latin typeface="Times New Roman" panose="02020603050405020304" pitchFamily="18" charset="0"/>
                <a:ea typeface="Calibri" panose="020F0502020204030204" pitchFamily="34" charset="0"/>
                <a:cs typeface="Times New Roman" panose="02020603050405020304" pitchFamily="18" charset="0"/>
              </a:rPr>
              <a:t> detect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400" dirty="0">
                <a:latin typeface="Times New Roman" panose="02020603050405020304" pitchFamily="18" charset="0"/>
                <a:ea typeface="Calibri" panose="020F0502020204030204" pitchFamily="34" charset="0"/>
                <a:cs typeface="Times New Roman" panose="02020603050405020304" pitchFamily="18" charset="0"/>
              </a:rPr>
              <a:t>, chromatography in a thin layer of sorbent and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microcrystalscopic</a:t>
            </a:r>
            <a:r>
              <a:rPr lang="en-US" sz="2400" dirty="0">
                <a:latin typeface="Times New Roman" panose="02020603050405020304" pitchFamily="18" charset="0"/>
                <a:ea typeface="Calibri" panose="020F0502020204030204" pitchFamily="34" charset="0"/>
                <a:cs typeface="Times New Roman" panose="02020603050405020304" pitchFamily="18" charset="0"/>
              </a:rPr>
              <a:t> reactions are also used.</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Reaction with 4-aminophenazone.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Add 1 ml of an alcohol solution obtained after isolation and 0.5 ml of an ammonia buffer mixture into a test tube (10 g of ammonium chloride is dissolved in 50 ml of a 25% ammonia solution). The test tube is heated in a water bath at a temperature of 55-60°C (with an air cooler) for 15 minutes. After cooling, add three drops of a 0.5% aqueous solution of 4-aminophenazone and 6 drops of a 10% aqueous solution of potassium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hexacyanoferrate</a:t>
            </a:r>
            <a:r>
              <a:rPr lang="en-US" sz="2400" dirty="0">
                <a:latin typeface="Times New Roman" panose="02020603050405020304" pitchFamily="18" charset="0"/>
                <a:ea typeface="Calibri" panose="020F0502020204030204" pitchFamily="34" charset="0"/>
                <a:cs typeface="Times New Roman" panose="02020603050405020304" pitchFamily="18" charset="0"/>
              </a:rPr>
              <a:t> (III) - an orange-red color appears.</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Reaction with copper chloride and potassium bromide.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Add 1 ml of the alcohol solution obtained after isolation and 0.4 ml of 0.5 M sodium hydroxide solution into the test tube and heat it in a water bath for 10 minutes at 55°C (with an air cooler). After cooling, add 0.5 M hydrochloric acid to pH = 5-6 and 1 ml of a freshly prepared mixture containing 0.1 g of copper (II) chloride, 4 g of sodium bromide and 5.9 ml of purified water. When the mixture is heated to 60°C, the solution turns red-violet.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541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41</a:t>
            </a:fld>
            <a:endParaRPr lang="ru-RU"/>
          </a:p>
        </p:txBody>
      </p:sp>
      <p:sp>
        <p:nvSpPr>
          <p:cNvPr id="6" name="Прямоугольник 5"/>
          <p:cNvSpPr/>
          <p:nvPr/>
        </p:nvSpPr>
        <p:spPr>
          <a:xfrm>
            <a:off x="472440" y="395119"/>
            <a:ext cx="10881360" cy="2932085"/>
          </a:xfrm>
          <a:prstGeom prst="rect">
            <a:avLst/>
          </a:prstGeom>
        </p:spPr>
        <p:txBody>
          <a:bodyPr wrap="square">
            <a:spAutoFit/>
          </a:bodyPr>
          <a:lstStyle/>
          <a:p>
            <a:pPr>
              <a:lnSpc>
                <a:spcPct val="107000"/>
              </a:lnSpc>
              <a:spcAft>
                <a:spcPts val="800"/>
              </a:spcAft>
            </a:pPr>
            <a:r>
              <a:rPr lang="en-US" sz="2000" b="1" i="1" dirty="0">
                <a:latin typeface="Times New Roman" panose="02020603050405020304" pitchFamily="18" charset="0"/>
                <a:ea typeface="Calibri" panose="020F0502020204030204" pitchFamily="34" charset="0"/>
                <a:cs typeface="Times New Roman" panose="02020603050405020304" pitchFamily="18" charset="0"/>
              </a:rPr>
              <a:t>Reaction with ferric chloride (III).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When a drop of 1% iron (III) chloride solution is added to an alcohol solution, a pink color appears</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Reaction with sodium nitrite.</a:t>
            </a:r>
            <a:r>
              <a:rPr lang="en-US" sz="2000" dirty="0">
                <a:latin typeface="Times New Roman" panose="02020603050405020304" pitchFamily="18" charset="0"/>
                <a:ea typeface="Calibri" panose="020F0502020204030204" pitchFamily="34" charset="0"/>
                <a:cs typeface="Times New Roman" panose="02020603050405020304" pitchFamily="18" charset="0"/>
              </a:rPr>
              <a:t> When 0.5% sodium nitrite solution and dilute sulfuric acid are added to an alcohol solution, a yellow color is formed, which turns orange when sodium hydroxide is added.</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a:latin typeface="Times New Roman" panose="02020603050405020304" pitchFamily="18" charset="0"/>
                <a:ea typeface="Calibri" panose="020F0502020204030204" pitchFamily="34" charset="0"/>
                <a:cs typeface="Times New Roman" panose="02020603050405020304" pitchFamily="18" charset="0"/>
              </a:rPr>
              <a:t>Reaction with picric acid.</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1 drop of the test solution is applied to the object glass and evaporated dry. 1 drop of picric acid solution is added to the residue. After 10-15 minutes, dark yellow crystals appear, collected in bundles. With a low content of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the crystals are formed very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slowly.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crystals with picric acid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p:nvPr/>
        </p:nvPicPr>
        <p:blipFill>
          <a:blip r:embed="rId2">
            <a:extLst>
              <a:ext uri="{28A0092B-C50C-407E-A947-70E740481C1C}">
                <a14:useLocalDpi xmlns:a14="http://schemas.microsoft.com/office/drawing/2010/main" val="0"/>
              </a:ext>
            </a:extLst>
          </a:blip>
          <a:stretch>
            <a:fillRect/>
          </a:stretch>
        </p:blipFill>
        <p:spPr>
          <a:xfrm>
            <a:off x="7696200" y="2945129"/>
            <a:ext cx="2644140" cy="1793557"/>
          </a:xfrm>
          <a:prstGeom prst="rect">
            <a:avLst/>
          </a:prstGeom>
        </p:spPr>
      </p:pic>
      <p:sp>
        <p:nvSpPr>
          <p:cNvPr id="7" name="Прямоугольник 6"/>
          <p:cNvSpPr/>
          <p:nvPr/>
        </p:nvSpPr>
        <p:spPr>
          <a:xfrm>
            <a:off x="472440" y="4131227"/>
            <a:ext cx="6096000" cy="1722651"/>
          </a:xfrm>
          <a:prstGeom prst="rect">
            <a:avLst/>
          </a:prstGeom>
        </p:spPr>
        <p:txBody>
          <a:bodyPr>
            <a:spAutoFit/>
          </a:bodyPr>
          <a:lstStyle/>
          <a:p>
            <a:pPr>
              <a:lnSpc>
                <a:spcPct val="107000"/>
              </a:lnSpc>
              <a:spcAft>
                <a:spcPts val="800"/>
              </a:spcAft>
            </a:pPr>
            <a:r>
              <a:rPr lang="en-US" sz="2000" b="1" i="1" dirty="0">
                <a:latin typeface="Times New Roman" panose="02020603050405020304" pitchFamily="18" charset="0"/>
                <a:ea typeface="Calibri" panose="020F0502020204030204" pitchFamily="34" charset="0"/>
                <a:cs typeface="Times New Roman" panose="02020603050405020304" pitchFamily="18" charset="0"/>
              </a:rPr>
              <a:t>Recrystallization reaction.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From the alcohol solution, the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crystallizes (Fig.2) when the solvent evaporates in the form of characteristic splices of crystals (crosses and dendrites).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crystals after recrystallization from an alcohol solution</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p:cNvPicPr/>
          <p:nvPr/>
        </p:nvPicPr>
        <p:blipFill>
          <a:blip r:embed="rId3">
            <a:extLst>
              <a:ext uri="{28A0092B-C50C-407E-A947-70E740481C1C}">
                <a14:useLocalDpi xmlns:a14="http://schemas.microsoft.com/office/drawing/2010/main" val="0"/>
              </a:ext>
            </a:extLst>
          </a:blip>
          <a:stretch>
            <a:fillRect/>
          </a:stretch>
        </p:blipFill>
        <p:spPr>
          <a:xfrm>
            <a:off x="7696200" y="4738687"/>
            <a:ext cx="2644140" cy="1800225"/>
          </a:xfrm>
          <a:prstGeom prst="rect">
            <a:avLst/>
          </a:prstGeom>
        </p:spPr>
      </p:pic>
    </p:spTree>
    <p:extLst>
      <p:ext uri="{BB962C8B-B14F-4D97-AF65-F5344CB8AC3E}">
        <p14:creationId xmlns:p14="http://schemas.microsoft.com/office/powerpoint/2010/main" val="206091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42</a:t>
            </a:fld>
            <a:endParaRPr lang="ru-RU"/>
          </a:p>
        </p:txBody>
      </p:sp>
      <p:sp>
        <p:nvSpPr>
          <p:cNvPr id="2" name="Прямоугольник 1"/>
          <p:cNvSpPr/>
          <p:nvPr/>
        </p:nvSpPr>
        <p:spPr>
          <a:xfrm>
            <a:off x="594360" y="496222"/>
            <a:ext cx="10591800" cy="6152903"/>
          </a:xfrm>
          <a:prstGeom prst="rect">
            <a:avLst/>
          </a:prstGeom>
        </p:spPr>
        <p:txBody>
          <a:bodyPr wrap="square">
            <a:spAutoFit/>
          </a:bodyPr>
          <a:lstStyle/>
          <a:p>
            <a:pPr>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Detection of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and 1-naphthol by the </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TLC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method. </a:t>
            </a:r>
            <a:endParaRPr lang="en-US" sz="2400" b="1" i="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On </a:t>
            </a:r>
            <a:r>
              <a:rPr lang="en-US" sz="2400" dirty="0">
                <a:latin typeface="Times New Roman" panose="02020603050405020304" pitchFamily="18" charset="0"/>
                <a:ea typeface="Calibri" panose="020F0502020204030204" pitchFamily="34" charset="0"/>
                <a:cs typeface="Times New Roman" panose="02020603050405020304" pitchFamily="18" charset="0"/>
              </a:rPr>
              <a:t>the plate with a fixed layer of aluminum oxide, a drop of alcohol solution of the extract residue from the object is applied and - as "standards" - solutions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400" dirty="0">
                <a:latin typeface="Times New Roman" panose="02020603050405020304" pitchFamily="18" charset="0"/>
                <a:ea typeface="Calibri" panose="020F0502020204030204" pitchFamily="34" charset="0"/>
                <a:cs typeface="Times New Roman" panose="02020603050405020304" pitchFamily="18" charset="0"/>
              </a:rPr>
              <a:t> and 1-naphthol.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plate is placed in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chloroform - benzene - acetone solvent system (7:2:1).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After </a:t>
            </a:r>
            <a:r>
              <a:rPr lang="en-US" sz="2400" dirty="0">
                <a:latin typeface="Times New Roman" panose="02020603050405020304" pitchFamily="18" charset="0"/>
                <a:ea typeface="Calibri" panose="020F0502020204030204" pitchFamily="34" charset="0"/>
                <a:cs typeface="Times New Roman" panose="02020603050405020304" pitchFamily="18" charset="0"/>
              </a:rPr>
              <a:t>chromatography and drying the plate in the air, it is irradiated with a UV lamp. In the presence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400" dirty="0">
                <a:latin typeface="Times New Roman" panose="02020603050405020304" pitchFamily="18" charset="0"/>
                <a:ea typeface="Calibri" panose="020F0502020204030204" pitchFamily="34" charset="0"/>
                <a:cs typeface="Times New Roman" panose="02020603050405020304" pitchFamily="18" charset="0"/>
              </a:rPr>
              <a:t> or 1-naphthol, their spots fluoresce.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Then </a:t>
            </a:r>
            <a:r>
              <a:rPr lang="en-US" sz="2400" dirty="0">
                <a:latin typeface="Times New Roman" panose="02020603050405020304" pitchFamily="18" charset="0"/>
                <a:ea typeface="Calibri" panose="020F0502020204030204" pitchFamily="34" charset="0"/>
                <a:cs typeface="Times New Roman" panose="02020603050405020304" pitchFamily="18" charset="0"/>
              </a:rPr>
              <a:t>the plate is sprayed with an alkaline solution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diazoted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sulfanilic</a:t>
            </a:r>
            <a:r>
              <a:rPr lang="en-US" sz="2400" dirty="0">
                <a:latin typeface="Times New Roman" panose="02020603050405020304" pitchFamily="18" charset="0"/>
                <a:ea typeface="Calibri" panose="020F0502020204030204" pitchFamily="34" charset="0"/>
                <a:cs typeface="Times New Roman" panose="02020603050405020304" pitchFamily="18" charset="0"/>
              </a:rPr>
              <a:t> acid</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the same time, the stains on the plate turn red</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GLC</a:t>
            </a:r>
            <a:endParaRPr lang="ru-RU" sz="24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Quantitative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determination:</a:t>
            </a:r>
          </a:p>
          <a:p>
            <a:pPr>
              <a:lnSpc>
                <a:spcPct val="107000"/>
              </a:lnSpc>
              <a:spcAft>
                <a:spcPts val="800"/>
              </a:spcAft>
            </a:pP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GLC</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Photocolorimetric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method.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944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43</a:t>
            </a:fld>
            <a:endParaRPr lang="ru-RU"/>
          </a:p>
        </p:txBody>
      </p:sp>
      <p:sp>
        <p:nvSpPr>
          <p:cNvPr id="2" name="Прямоугольник 1"/>
          <p:cNvSpPr/>
          <p:nvPr/>
        </p:nvSpPr>
        <p:spPr>
          <a:xfrm>
            <a:off x="670560" y="337859"/>
            <a:ext cx="10988040" cy="2595775"/>
          </a:xfrm>
          <a:prstGeom prst="rect">
            <a:avLst/>
          </a:prstGeom>
        </p:spPr>
        <p:txBody>
          <a:bodyPr wrap="square">
            <a:spAutoFit/>
          </a:bodyPr>
          <a:lstStyle/>
          <a:p>
            <a:pPr algn="ctr">
              <a:lnSpc>
                <a:spcPct val="107000"/>
              </a:lnSpc>
              <a:spcAft>
                <a:spcPts val="800"/>
              </a:spcAft>
            </a:pPr>
            <a:r>
              <a:rPr lang="en-US" sz="2400" b="1" u="sng" dirty="0">
                <a:latin typeface="Times New Roman" panose="02020603050405020304" pitchFamily="18" charset="0"/>
                <a:ea typeface="Calibri" panose="020F0502020204030204" pitchFamily="34" charset="0"/>
                <a:cs typeface="Times New Roman" panose="02020603050405020304" pitchFamily="18" charset="0"/>
              </a:rPr>
              <a:t>Chemical-toxicological significance and analysis of pyrethroids</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This group deals with insecticides that are synthetic analogues of natural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pyrethrins</a:t>
            </a:r>
            <a:r>
              <a:rPr lang="en-US" sz="2000" dirty="0">
                <a:latin typeface="Times New Roman" panose="02020603050405020304" pitchFamily="18" charset="0"/>
                <a:ea typeface="Calibri" panose="020F0502020204030204" pitchFamily="34" charset="0"/>
                <a:cs typeface="Times New Roman" panose="02020603050405020304" pitchFamily="18" charset="0"/>
              </a:rPr>
              <a:t>. These compounds have a wide spectrum of action and are effective at very low application rates - 16-300 g per hectare. They are used to process cotton and many other crops and gardens.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Three generations of pyrethroids are known.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200"/>
              </a:spcBef>
              <a:spcAft>
                <a:spcPts val="800"/>
              </a:spcAft>
            </a:pPr>
            <a:r>
              <a:rPr lang="en-US" sz="2000" u="sng" dirty="0">
                <a:latin typeface="Times New Roman" panose="02020603050405020304" pitchFamily="18" charset="0"/>
                <a:ea typeface="Calibri" panose="020F0502020204030204" pitchFamily="34" charset="0"/>
                <a:cs typeface="Times New Roman" panose="02020603050405020304" pitchFamily="18" charset="0"/>
              </a:rPr>
              <a:t>1st generation (chrysanthemum acid esters)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extLst>
              <a:ext uri="{28A0092B-C50C-407E-A947-70E740481C1C}">
                <a14:useLocalDpi xmlns:a14="http://schemas.microsoft.com/office/drawing/2010/main" val="0"/>
              </a:ext>
            </a:extLst>
          </a:blip>
          <a:srcRect b="12632"/>
          <a:stretch/>
        </p:blipFill>
        <p:spPr bwMode="auto">
          <a:xfrm>
            <a:off x="908051" y="3329940"/>
            <a:ext cx="5126990" cy="1790700"/>
          </a:xfrm>
          <a:prstGeom prst="rect">
            <a:avLst/>
          </a:prstGeom>
          <a:noFill/>
          <a:ln>
            <a:noFill/>
          </a:ln>
          <a:extLst>
            <a:ext uri="{53640926-AAD7-44D8-BBD7-CCE9431645EC}">
              <a14:shadowObscured xmlns:a14="http://schemas.microsoft.com/office/drawing/2010/main"/>
            </a:ext>
          </a:extLst>
        </p:spPr>
      </p:pic>
      <p:pic>
        <p:nvPicPr>
          <p:cNvPr id="6" name="Рисунок 5"/>
          <p:cNvPicPr/>
          <p:nvPr/>
        </p:nvPicPr>
        <p:blipFill rotWithShape="1">
          <a:blip r:embed="rId3">
            <a:extLst>
              <a:ext uri="{28A0092B-C50C-407E-A947-70E740481C1C}">
                <a14:useLocalDpi xmlns:a14="http://schemas.microsoft.com/office/drawing/2010/main" val="0"/>
              </a:ext>
            </a:extLst>
          </a:blip>
          <a:srcRect b="16370"/>
          <a:stretch/>
        </p:blipFill>
        <p:spPr bwMode="auto">
          <a:xfrm>
            <a:off x="6164580" y="3352800"/>
            <a:ext cx="5623560" cy="1767840"/>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407920" y="5369163"/>
            <a:ext cx="7559040" cy="461665"/>
          </a:xfrm>
          <a:prstGeom prst="rect">
            <a:avLst/>
          </a:prstGeom>
        </p:spPr>
        <p:txBody>
          <a:bodyPr wrap="square">
            <a:spAutoFit/>
          </a:bodyPr>
          <a:lstStyle/>
          <a:p>
            <a:r>
              <a:rPr lang="en-US" sz="2400" b="1" dirty="0" err="1" smtClean="0">
                <a:latin typeface="+mj-lt"/>
              </a:rPr>
              <a:t>Allethrin</a:t>
            </a:r>
            <a:r>
              <a:rPr lang="en-US" sz="2400" b="1" dirty="0" smtClean="0">
                <a:latin typeface="+mj-lt"/>
              </a:rPr>
              <a:t>                              			</a:t>
            </a:r>
            <a:r>
              <a:rPr lang="en-US" sz="2400" b="1" dirty="0" err="1" smtClean="0">
                <a:latin typeface="+mj-lt"/>
                <a:ea typeface="Calibri" panose="020F0502020204030204" pitchFamily="34" charset="0"/>
              </a:rPr>
              <a:t>Phenothrin</a:t>
            </a:r>
            <a:endParaRPr lang="ru-RU" sz="2400" b="1" dirty="0">
              <a:latin typeface="+mj-lt"/>
            </a:endParaRPr>
          </a:p>
        </p:txBody>
      </p:sp>
    </p:spTree>
    <p:extLst>
      <p:ext uri="{BB962C8B-B14F-4D97-AF65-F5344CB8AC3E}">
        <p14:creationId xmlns:p14="http://schemas.microsoft.com/office/powerpoint/2010/main" val="14433038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p:nvPr/>
        </p:nvPicPr>
        <p:blipFill rotWithShape="1">
          <a:blip r:embed="rId2">
            <a:extLst>
              <a:ext uri="{28A0092B-C50C-407E-A947-70E740481C1C}">
                <a14:useLocalDpi xmlns:a14="http://schemas.microsoft.com/office/drawing/2010/main" val="0"/>
              </a:ext>
            </a:extLst>
          </a:blip>
          <a:srcRect b="20061"/>
          <a:stretch/>
        </p:blipFill>
        <p:spPr bwMode="auto">
          <a:xfrm>
            <a:off x="6366106" y="3269055"/>
            <a:ext cx="5013961" cy="1478593"/>
          </a:xfrm>
          <a:prstGeom prst="rect">
            <a:avLst/>
          </a:prstGeom>
          <a:ln>
            <a:noFill/>
          </a:ln>
          <a:extLst>
            <a:ext uri="{53640926-AAD7-44D8-BBD7-CCE9431645EC}">
              <a14:shadowObscured xmlns:a14="http://schemas.microsoft.com/office/drawing/2010/main"/>
            </a:ext>
          </a:extLst>
        </p:spPr>
      </p:pic>
      <p:sp>
        <p:nvSpPr>
          <p:cNvPr id="4" name="Номер слайда 3"/>
          <p:cNvSpPr>
            <a:spLocks noGrp="1"/>
          </p:cNvSpPr>
          <p:nvPr>
            <p:ph type="sldNum" sz="quarter" idx="12"/>
          </p:nvPr>
        </p:nvSpPr>
        <p:spPr/>
        <p:txBody>
          <a:bodyPr/>
          <a:lstStyle/>
          <a:p>
            <a:fld id="{7EED24D2-99C2-4971-A76F-0077CE8CF617}" type="slidenum">
              <a:rPr lang="ru-RU" smtClean="0"/>
              <a:t>44</a:t>
            </a:fld>
            <a:endParaRPr lang="ru-RU"/>
          </a:p>
        </p:txBody>
      </p:sp>
      <p:sp>
        <p:nvSpPr>
          <p:cNvPr id="2" name="Прямоугольник 1"/>
          <p:cNvSpPr/>
          <p:nvPr/>
        </p:nvSpPr>
        <p:spPr>
          <a:xfrm>
            <a:off x="4977744" y="140932"/>
            <a:ext cx="2236511" cy="468077"/>
          </a:xfrm>
          <a:prstGeom prst="rect">
            <a:avLst/>
          </a:prstGeom>
        </p:spPr>
        <p:txBody>
          <a:bodyPr wrap="none">
            <a:spAutoFit/>
          </a:bodyPr>
          <a:lstStyle/>
          <a:p>
            <a:pPr algn="ctr">
              <a:lnSpc>
                <a:spcPct val="107000"/>
              </a:lnSpc>
              <a:spcAft>
                <a:spcPts val="800"/>
              </a:spcAft>
            </a:pPr>
            <a:r>
              <a:rPr lang="en-US" sz="2400" b="1" u="sng" dirty="0">
                <a:latin typeface="Times New Roman" panose="02020603050405020304" pitchFamily="18" charset="0"/>
                <a:ea typeface="Calibri" panose="020F0502020204030204" pitchFamily="34" charset="0"/>
                <a:cs typeface="Times New Roman" panose="02020603050405020304" pitchFamily="18" charset="0"/>
              </a:rPr>
              <a:t>2nd generation </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p:nvPr/>
        </p:nvPicPr>
        <p:blipFill rotWithShape="1">
          <a:blip r:embed="rId3">
            <a:extLst>
              <a:ext uri="{28A0092B-C50C-407E-A947-70E740481C1C}">
                <a14:useLocalDpi xmlns:a14="http://schemas.microsoft.com/office/drawing/2010/main" val="0"/>
              </a:ext>
            </a:extLst>
          </a:blip>
          <a:srcRect t="780" b="64085"/>
          <a:stretch/>
        </p:blipFill>
        <p:spPr bwMode="auto">
          <a:xfrm>
            <a:off x="527685" y="918210"/>
            <a:ext cx="5345430" cy="1028700"/>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4">
            <a:extLst>
              <a:ext uri="{28A0092B-C50C-407E-A947-70E740481C1C}">
                <a14:useLocalDpi xmlns:a14="http://schemas.microsoft.com/office/drawing/2010/main" val="0"/>
              </a:ext>
            </a:extLst>
          </a:blip>
          <a:srcRect t="43493" b="9083"/>
          <a:stretch/>
        </p:blipFill>
        <p:spPr bwMode="auto">
          <a:xfrm>
            <a:off x="6684010" y="609009"/>
            <a:ext cx="5346700" cy="1379220"/>
          </a:xfrm>
          <a:prstGeom prst="rect">
            <a:avLst/>
          </a:prstGeom>
          <a:noFill/>
          <a:ln>
            <a:noFill/>
          </a:ln>
          <a:extLst>
            <a:ext uri="{53640926-AAD7-44D8-BBD7-CCE9431645EC}">
              <a14:shadowObscured xmlns:a14="http://schemas.microsoft.com/office/drawing/2010/main"/>
            </a:ext>
          </a:extLst>
        </p:spPr>
      </p:pic>
      <p:sp>
        <p:nvSpPr>
          <p:cNvPr id="9" name="Прямоугольник 8"/>
          <p:cNvSpPr/>
          <p:nvPr/>
        </p:nvSpPr>
        <p:spPr>
          <a:xfrm>
            <a:off x="2392680" y="1988229"/>
            <a:ext cx="9610110" cy="400110"/>
          </a:xfrm>
          <a:prstGeom prst="rect">
            <a:avLst/>
          </a:prstGeom>
        </p:spPr>
        <p:txBody>
          <a:bodyPr wrap="square">
            <a:spAutoFit/>
          </a:bodyPr>
          <a:lstStyle/>
          <a:p>
            <a:r>
              <a:rPr lang="en-US" sz="2000" b="1" dirty="0" err="1" smtClean="0">
                <a:latin typeface="Times New Roman" panose="02020603050405020304" pitchFamily="18" charset="0"/>
                <a:ea typeface="Calibri" panose="020F0502020204030204" pitchFamily="34" charset="0"/>
              </a:rPr>
              <a:t>Permethrin</a:t>
            </a:r>
            <a:r>
              <a:rPr lang="en-US" sz="2000" b="1" dirty="0" smtClean="0">
                <a:latin typeface="Times New Roman" panose="02020603050405020304" pitchFamily="18" charset="0"/>
                <a:ea typeface="Calibri" panose="020F0502020204030204" pitchFamily="34" charset="0"/>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Cipermetrin</a:t>
            </a:r>
            <a:endParaRPr lang="ru-RU" sz="20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320040" y="2568311"/>
            <a:ext cx="11521440" cy="388696"/>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disadvantage of 1st and 2nd generation pyrethroids is their high toxicity to bees and fish and unsuitable for soil insects.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5372084" y="2924294"/>
            <a:ext cx="1988045" cy="461665"/>
          </a:xfrm>
          <a:prstGeom prst="rect">
            <a:avLst/>
          </a:prstGeom>
        </p:spPr>
        <p:txBody>
          <a:bodyPr wrap="none">
            <a:spAutoFit/>
          </a:bodyPr>
          <a:lstStyle/>
          <a:p>
            <a:r>
              <a:rPr lang="ru-RU" sz="2400" b="1" u="sng" dirty="0">
                <a:latin typeface="Times New Roman" panose="02020603050405020304" pitchFamily="18" charset="0"/>
                <a:ea typeface="Calibri" panose="020F0502020204030204" pitchFamily="34" charset="0"/>
              </a:rPr>
              <a:t>3</a:t>
            </a:r>
            <a:r>
              <a:rPr lang="en-US" sz="2400" b="1" u="sng" dirty="0">
                <a:latin typeface="Times New Roman" panose="02020603050405020304" pitchFamily="18" charset="0"/>
                <a:ea typeface="Calibri" panose="020F0502020204030204" pitchFamily="34" charset="0"/>
              </a:rPr>
              <a:t>d generation</a:t>
            </a:r>
            <a:endParaRPr lang="ru-RU" sz="2400" b="1" dirty="0"/>
          </a:p>
        </p:txBody>
      </p:sp>
      <p:pic>
        <p:nvPicPr>
          <p:cNvPr id="16" name="Рисунок 15"/>
          <p:cNvPicPr/>
          <p:nvPr/>
        </p:nvPicPr>
        <p:blipFill rotWithShape="1">
          <a:blip r:embed="rId5">
            <a:extLst>
              <a:ext uri="{28A0092B-C50C-407E-A947-70E740481C1C}">
                <a14:useLocalDpi xmlns:a14="http://schemas.microsoft.com/office/drawing/2010/main" val="0"/>
              </a:ext>
            </a:extLst>
          </a:blip>
          <a:srcRect b="14601"/>
          <a:stretch/>
        </p:blipFill>
        <p:spPr bwMode="auto">
          <a:xfrm>
            <a:off x="1011770" y="3373925"/>
            <a:ext cx="4640564" cy="1478593"/>
          </a:xfrm>
          <a:prstGeom prst="rect">
            <a:avLst/>
          </a:prstGeom>
          <a:ln>
            <a:noFill/>
          </a:ln>
          <a:extLst>
            <a:ext uri="{53640926-AAD7-44D8-BBD7-CCE9431645EC}">
              <a14:shadowObscured xmlns:a14="http://schemas.microsoft.com/office/drawing/2010/main"/>
            </a:ext>
          </a:extLst>
        </p:spPr>
      </p:pic>
      <p:sp>
        <p:nvSpPr>
          <p:cNvPr id="14" name="Прямоугольник 13"/>
          <p:cNvSpPr/>
          <p:nvPr/>
        </p:nvSpPr>
        <p:spPr>
          <a:xfrm>
            <a:off x="2492514" y="4826746"/>
            <a:ext cx="1678665" cy="400110"/>
          </a:xfrm>
          <a:prstGeom prst="rect">
            <a:avLst/>
          </a:prstGeom>
        </p:spPr>
        <p:txBody>
          <a:bodyPr wrap="none">
            <a:spAutoFit/>
          </a:bodyPr>
          <a:lstStyle/>
          <a:p>
            <a:r>
              <a:rPr lang="en-US" sz="2000" b="1" dirty="0" err="1">
                <a:latin typeface="Times New Roman" panose="02020603050405020304" pitchFamily="18" charset="0"/>
                <a:ea typeface="Calibri" panose="020F0502020204030204" pitchFamily="34" charset="0"/>
              </a:rPr>
              <a:t>Flucythrinate</a:t>
            </a:r>
            <a:endParaRPr lang="ru-RU" sz="2000" b="1" dirty="0"/>
          </a:p>
        </p:txBody>
      </p:sp>
      <p:sp>
        <p:nvSpPr>
          <p:cNvPr id="15" name="Прямоугольник 14"/>
          <p:cNvSpPr/>
          <p:nvPr/>
        </p:nvSpPr>
        <p:spPr>
          <a:xfrm>
            <a:off x="8210892" y="4690364"/>
            <a:ext cx="1351652" cy="400110"/>
          </a:xfrm>
          <a:prstGeom prst="rect">
            <a:avLst/>
          </a:prstGeom>
        </p:spPr>
        <p:txBody>
          <a:bodyPr wrap="none">
            <a:spAutoFit/>
          </a:bodyPr>
          <a:lstStyle/>
          <a:p>
            <a:r>
              <a:rPr lang="ru-RU" sz="2000" b="1" dirty="0" err="1">
                <a:latin typeface="Times New Roman" panose="02020603050405020304" pitchFamily="18" charset="0"/>
                <a:ea typeface="Calibri" panose="020F0502020204030204" pitchFamily="34" charset="0"/>
              </a:rPr>
              <a:t>Cyfluthrin</a:t>
            </a:r>
            <a:endParaRPr lang="ru-RU" sz="2000" b="1" dirty="0"/>
          </a:p>
        </p:txBody>
      </p:sp>
      <p:sp>
        <p:nvSpPr>
          <p:cNvPr id="18" name="Прямоугольник 17"/>
          <p:cNvSpPr/>
          <p:nvPr/>
        </p:nvSpPr>
        <p:spPr>
          <a:xfrm>
            <a:off x="565764" y="5450414"/>
            <a:ext cx="11275716" cy="1064009"/>
          </a:xfrm>
          <a:prstGeom prst="rect">
            <a:avLst/>
          </a:prstGeom>
        </p:spPr>
        <p:txBody>
          <a:bodyPr wrap="square">
            <a:spAutoFit/>
          </a:bodyPr>
          <a:lstStyle/>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proposed third-generation pyrethroids have greater activity in the wearing of ticks and less toxicity in the case of bees, birds and fish. In addition to these compounds, more than 100 synthetic pyrethroids are used in practice.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180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45</a:t>
            </a:fld>
            <a:endParaRPr lang="ru-RU"/>
          </a:p>
        </p:txBody>
      </p:sp>
      <p:sp>
        <p:nvSpPr>
          <p:cNvPr id="2" name="Прямоугольник 1"/>
          <p:cNvSpPr/>
          <p:nvPr/>
        </p:nvSpPr>
        <p:spPr>
          <a:xfrm>
            <a:off x="152400" y="253228"/>
            <a:ext cx="11887200" cy="6657207"/>
          </a:xfrm>
          <a:prstGeom prst="rect">
            <a:avLst/>
          </a:prstGeom>
        </p:spPr>
        <p:txBody>
          <a:bodyPr wrap="square">
            <a:spAutoFit/>
          </a:bodyPr>
          <a:lstStyle/>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Properties and toxicological significance.</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Synthetic pyrethroids are crystalline, liquid, pasty and waxy substances. They are volatile to varying degrees, are substances of a neutral nature, are well soluble in most organic solvents (acetone, hexane, chloroform,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acetonitrile, </a:t>
            </a:r>
            <a:r>
              <a:rPr lang="en-US" sz="2000" dirty="0">
                <a:latin typeface="Times New Roman" panose="02020603050405020304" pitchFamily="18" charset="0"/>
                <a:ea typeface="Calibri" panose="020F0502020204030204" pitchFamily="34" charset="0"/>
                <a:cs typeface="Times New Roman" panose="02020603050405020304" pitchFamily="18" charset="0"/>
              </a:rPr>
              <a:t>etc.) and are poorly soluble in water. In the industry, synthetic pyrethroids are produced in the form of wetted powders or pastes. Under the influence of oxygen, moisture and light, they decompose.  They are stable in slightly acidic and neutral environments, but as esters they are hydrolyzed under the action of alkalis and strong acids.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Pyrethroids </a:t>
            </a:r>
            <a:r>
              <a:rPr lang="en-US" sz="2000" dirty="0">
                <a:latin typeface="Times New Roman" panose="02020603050405020304" pitchFamily="18" charset="0"/>
                <a:ea typeface="Calibri" panose="020F0502020204030204" pitchFamily="34" charset="0"/>
                <a:cs typeface="Times New Roman" panose="02020603050405020304" pitchFamily="18" charset="0"/>
              </a:rPr>
              <a:t>can enter the human body through the lungs and gastrointestinal tract. In the body of warm-blooded animals, in particular humans, synthetic pyrethroids undergo hydrolysis and then hydroxylation. If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cyano</a:t>
            </a:r>
            <a:r>
              <a:rPr lang="en-US" sz="2000" dirty="0">
                <a:latin typeface="Times New Roman" panose="02020603050405020304" pitchFamily="18" charset="0"/>
                <a:ea typeface="Calibri" panose="020F0502020204030204" pitchFamily="34" charset="0"/>
                <a:cs typeface="Times New Roman" panose="02020603050405020304" pitchFamily="18" charset="0"/>
              </a:rPr>
              <a:t> group is present, it undergoes transformation into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tityano</a:t>
            </a:r>
            <a:r>
              <a:rPr lang="en-US" sz="2000" dirty="0">
                <a:latin typeface="Times New Roman" panose="02020603050405020304" pitchFamily="18" charset="0"/>
                <a:ea typeface="Calibri" panose="020F0502020204030204" pitchFamily="34" charset="0"/>
                <a:cs typeface="Times New Roman" panose="02020603050405020304" pitchFamily="18" charset="0"/>
              </a:rPr>
              <a:t> group. Pyrethroids are lipophilic compounds.</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i="1" u="sng" dirty="0">
                <a:latin typeface="Times New Roman" panose="02020603050405020304" pitchFamily="18" charset="0"/>
                <a:ea typeface="Calibri" panose="020F0502020204030204" pitchFamily="34" charset="0"/>
                <a:cs typeface="Times New Roman" panose="02020603050405020304" pitchFamily="18" charset="0"/>
              </a:rPr>
              <a:t>Toxicological significance.</a:t>
            </a:r>
            <a:r>
              <a:rPr lang="en-US" sz="2000" dirty="0">
                <a:latin typeface="Times New Roman" panose="02020603050405020304" pitchFamily="18" charset="0"/>
                <a:ea typeface="Calibri" panose="020F0502020204030204" pitchFamily="34" charset="0"/>
                <a:cs typeface="Times New Roman" panose="02020603050405020304" pitchFamily="18" charset="0"/>
              </a:rPr>
              <a:t> The lethal dose of most pyrethroids for a person has not been established. All pyrethroids are nerve-type poisons, they affect the central and peripheral nervous system. In contact with pyrethroids, the toxic effect is expressed in skin irritation in the form of itching, burning, erythema. Then there is a headache, dizziness, joint pain, nausea, vomiting, liver damage. Later, there is a neurotoxic effect, tremor, cramps, paralysis, muscle weakness, deep depression. At high concentrations, there is a lesion of the nerve endings. Synthetic pyrethroids affect the activity of cholinesterase and the redox systems of the body similar to the action of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sevin</a:t>
            </a:r>
            <a:r>
              <a:rPr lang="en-US" sz="2000" dirty="0">
                <a:latin typeface="Times New Roman" panose="02020603050405020304" pitchFamily="18" charset="0"/>
                <a:ea typeface="Calibri" panose="020F0502020204030204" pitchFamily="34" charset="0"/>
                <a:cs typeface="Times New Roman" panose="02020603050405020304" pitchFamily="18" charset="0"/>
              </a:rPr>
              <a:t>. Deadly cases manifest themselves in the form of a heart attack. In terms of toxicity, synthetic pyrethroids differ significantly from each other: from highly toxic (LDs.25 mg/kg) to low-toxic (LD50 10,000 mg/kg).</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the opening of the dead, there is brain edema, dystrophic changes in the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parenchymatous</a:t>
            </a:r>
            <a:r>
              <a:rPr lang="en-US" sz="2000" dirty="0">
                <a:latin typeface="Times New Roman" panose="02020603050405020304" pitchFamily="18" charset="0"/>
                <a:ea typeface="Calibri" panose="020F0502020204030204" pitchFamily="34" charset="0"/>
                <a:cs typeface="Times New Roman" panose="02020603050405020304" pitchFamily="18" charset="0"/>
              </a:rPr>
              <a:t> organs, liver blood filling.</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364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46</a:t>
            </a:fld>
            <a:endParaRPr lang="ru-RU"/>
          </a:p>
        </p:txBody>
      </p:sp>
      <p:sp>
        <p:nvSpPr>
          <p:cNvPr id="2" name="Прямоугольник 1"/>
          <p:cNvSpPr/>
          <p:nvPr/>
        </p:nvSpPr>
        <p:spPr>
          <a:xfrm>
            <a:off x="426720" y="543446"/>
            <a:ext cx="11094720" cy="6224333"/>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Objects of research: </a:t>
            </a:r>
            <a:r>
              <a:rPr lang="en-US" sz="2400" b="1" i="1" dirty="0" smtClean="0"/>
              <a:t>Corpse </a:t>
            </a:r>
            <a:r>
              <a:rPr lang="en-US" sz="2400" b="1" i="1" dirty="0"/>
              <a:t>material</a:t>
            </a:r>
            <a:r>
              <a:rPr lang="en-US" sz="2400" dirty="0"/>
              <a:t>: 1/3 liver, 1 kidney, 1 meter of large and small intestines, stomach with contents, brain</a:t>
            </a:r>
            <a:endParaRPr lang="ru-RU" sz="2400" dirty="0"/>
          </a:p>
          <a:p>
            <a:r>
              <a:rPr lang="en-US" sz="2400" b="1" i="1" dirty="0"/>
              <a:t>Acute poisoning</a:t>
            </a:r>
            <a:r>
              <a:rPr lang="en-US" sz="2400" dirty="0"/>
              <a:t>: gastric lavage water, dialysis water, vomit, blood, </a:t>
            </a:r>
            <a:r>
              <a:rPr lang="en-US" sz="2400" dirty="0" smtClean="0"/>
              <a:t>urine.</a:t>
            </a:r>
          </a:p>
          <a:p>
            <a:endParaRPr lang="ru-RU" sz="2400" dirty="0"/>
          </a:p>
          <a:p>
            <a:pPr>
              <a:lnSpc>
                <a:spcPct val="107000"/>
              </a:lnSpc>
              <a:spcAft>
                <a:spcPts val="8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Detection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of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pyrethroid</a:t>
            </a:r>
            <a:r>
              <a:rPr lang="en-US" sz="2400" b="1" dirty="0">
                <a:latin typeface="Times New Roman" panose="02020603050405020304" pitchFamily="18" charset="0"/>
                <a:ea typeface="Calibri" panose="020F0502020204030204" pitchFamily="34" charset="0"/>
                <a:cs typeface="Times New Roman" panose="02020603050405020304" pitchFamily="18" charset="0"/>
              </a:rPr>
              <a:t> compounds.</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Isolation from corpse material</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As substances of an organic nature of neutral nature, pyrethroids are extracted by ether or chloroform from solutions with pH=2-3. The advantage is usually isolated with alcohol. Not only native compounds, but also polar products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pyrethroid</a:t>
            </a:r>
            <a:r>
              <a:rPr lang="en-US" sz="2400" dirty="0">
                <a:latin typeface="Times New Roman" panose="02020603050405020304" pitchFamily="18" charset="0"/>
                <a:ea typeface="Calibri" panose="020F0502020204030204" pitchFamily="34" charset="0"/>
                <a:cs typeface="Times New Roman" panose="02020603050405020304" pitchFamily="18" charset="0"/>
              </a:rPr>
              <a:t> metabolism can be extracted from the biological material with alcohol.</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In the directed analysis</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proposed to use hexane,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petrole</a:t>
            </a:r>
            <a:r>
              <a:rPr lang="en-US" sz="2400" dirty="0">
                <a:latin typeface="Times New Roman" panose="02020603050405020304" pitchFamily="18" charset="0"/>
                <a:ea typeface="Calibri" panose="020F0502020204030204" pitchFamily="34" charset="0"/>
                <a:cs typeface="Times New Roman" panose="02020603050405020304" pitchFamily="18" charset="0"/>
              </a:rPr>
              <a:t> ether or a mixture of hexane and acetone as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extractants</a:t>
            </a:r>
            <a:r>
              <a:rPr lang="en-US" sz="2400" dirty="0">
                <a:latin typeface="Times New Roman" panose="02020603050405020304" pitchFamily="18" charset="0"/>
                <a:ea typeface="Calibri" panose="020F0502020204030204" pitchFamily="34" charset="0"/>
                <a:cs typeface="Times New Roman" panose="02020603050405020304" pitchFamily="18" charset="0"/>
              </a:rPr>
              <a:t> in a ratio of 9:1 or 7:3. These extracts allow you to extract fewer co-extractive substances.</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Re-extraction or night chromatography is used to clean the extracts from the corpse material.</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831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47</a:t>
            </a:fld>
            <a:endParaRPr lang="ru-RU"/>
          </a:p>
        </p:txBody>
      </p:sp>
      <p:sp>
        <p:nvSpPr>
          <p:cNvPr id="2" name="Прямоугольник 1"/>
          <p:cNvSpPr/>
          <p:nvPr/>
        </p:nvSpPr>
        <p:spPr>
          <a:xfrm>
            <a:off x="396240" y="510381"/>
            <a:ext cx="11201400" cy="5639942"/>
          </a:xfrm>
          <a:prstGeom prst="rect">
            <a:avLst/>
          </a:prstGeom>
        </p:spPr>
        <p:txBody>
          <a:bodyPr wrap="square">
            <a:spAutoFit/>
          </a:bodyPr>
          <a:lstStyle/>
          <a:p>
            <a:pPr>
              <a:lnSpc>
                <a:spcPct val="107000"/>
              </a:lnSpc>
              <a:spcAft>
                <a:spcPts val="800"/>
              </a:spcAft>
            </a:pP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Isolation of synthetic pyrethroids from blood and urine.</a:t>
            </a:r>
            <a:r>
              <a:rPr lang="en-US" sz="2400" dirty="0">
                <a:latin typeface="Times New Roman" panose="02020603050405020304" pitchFamily="18" charset="0"/>
                <a:ea typeface="Calibri" panose="020F0502020204030204" pitchFamily="34" charset="0"/>
                <a:cs typeface="Times New Roman" panose="02020603050405020304" pitchFamily="18" charset="0"/>
              </a:rPr>
              <a:t> Solid-phase extraction is proposed for insulation. I ml of blood or urine plasma is diluted with 10 ml of 70% methanol solution (part of the plasma proteins is precipitated). Non-swelling modified silica gels are used as sorbent, which have the ability to establish sorption equilibrium at high speed. Plasma diluted with methanol (urine) is passed through the sorbent cartridge. Pyrethroids from the column elute with a mixture of methanol - water (30:70).</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Analysis of extracts.</a:t>
            </a:r>
            <a:r>
              <a:rPr lang="en-US" sz="2400" dirty="0">
                <a:latin typeface="Times New Roman" panose="02020603050405020304" pitchFamily="18" charset="0"/>
                <a:ea typeface="Calibri" panose="020F0502020204030204" pitchFamily="34" charset="0"/>
                <a:cs typeface="Times New Roman" panose="02020603050405020304" pitchFamily="18" charset="0"/>
              </a:rPr>
              <a:t> The most effective methods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pyrethroid</a:t>
            </a:r>
            <a:r>
              <a:rPr lang="en-US" sz="2400" dirty="0">
                <a:latin typeface="Times New Roman" panose="02020603050405020304" pitchFamily="18" charset="0"/>
                <a:ea typeface="Calibri" panose="020F0502020204030204" pitchFamily="34" charset="0"/>
                <a:cs typeface="Times New Roman" panose="02020603050405020304" pitchFamily="18" charset="0"/>
              </a:rPr>
              <a:t> detection are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TLC, </a:t>
            </a:r>
            <a:r>
              <a:rPr lang="en-US" sz="2400" dirty="0">
                <a:latin typeface="Times New Roman" panose="02020603050405020304" pitchFamily="18" charset="0"/>
                <a:ea typeface="Calibri" panose="020F0502020204030204" pitchFamily="34" charset="0"/>
                <a:cs typeface="Times New Roman" panose="02020603050405020304" pitchFamily="18" charset="0"/>
              </a:rPr>
              <a:t>GLC,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GC/MS </a:t>
            </a:r>
            <a:r>
              <a:rPr lang="en-US" sz="2400" dirty="0">
                <a:latin typeface="Times New Roman" panose="02020603050405020304" pitchFamily="18" charset="0"/>
                <a:ea typeface="Calibri" panose="020F0502020204030204" pitchFamily="34" charset="0"/>
                <a:cs typeface="Times New Roman" panose="02020603050405020304" pitchFamily="18" charset="0"/>
              </a:rPr>
              <a:t>and immunochemical analysis.</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Quantitative determination</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GLC method</a:t>
            </a:r>
            <a:r>
              <a:rPr lang="en-US" sz="2400" dirty="0">
                <a:latin typeface="Times New Roman" panose="02020603050405020304" pitchFamily="18" charset="0"/>
                <a:ea typeface="Calibri" panose="020F0502020204030204" pitchFamily="34" charset="0"/>
                <a:cs typeface="Times New Roman" panose="02020603050405020304" pitchFamily="18" charset="0"/>
              </a:rPr>
              <a:t> by height or peak area using an internal standard.</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Densitometry method</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carried out on chromatographic plates after the receipt of painted spots. With the help of special scanning devices, determine the area of the spot and calculate the concentration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pyrethroid</a:t>
            </a:r>
            <a:r>
              <a:rPr lang="en-US" sz="2400" dirty="0">
                <a:latin typeface="Times New Roman" panose="02020603050405020304" pitchFamily="18" charset="0"/>
                <a:ea typeface="Calibri" panose="020F0502020204030204" pitchFamily="34" charset="0"/>
                <a:cs typeface="Times New Roman" panose="02020603050405020304" pitchFamily="18" charset="0"/>
              </a:rPr>
              <a:t> using standard samples.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90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5</a:t>
            </a:fld>
            <a:endParaRPr lang="ru-RU"/>
          </a:p>
        </p:txBody>
      </p:sp>
      <p:sp>
        <p:nvSpPr>
          <p:cNvPr id="2" name="Прямоугольник 1"/>
          <p:cNvSpPr/>
          <p:nvPr/>
        </p:nvSpPr>
        <p:spPr>
          <a:xfrm>
            <a:off x="320040" y="67717"/>
            <a:ext cx="11582400" cy="400110"/>
          </a:xfrm>
          <a:prstGeom prst="rect">
            <a:avLst/>
          </a:prstGeom>
        </p:spPr>
        <p:txBody>
          <a:bodyPr wrap="square">
            <a:spAutoFit/>
          </a:bodyPr>
          <a:lstStyle/>
          <a:p>
            <a:r>
              <a:rPr lang="ru-RU" sz="2000" dirty="0" smtClean="0"/>
              <a:t>	</a:t>
            </a:r>
            <a:r>
              <a:rPr lang="en-US" sz="2000" b="1" dirty="0" smtClean="0"/>
              <a:t>Classification </a:t>
            </a:r>
            <a:r>
              <a:rPr lang="en-US" sz="2000" b="1" dirty="0"/>
              <a:t>of pesticides on the basis of pest organism they kill and pesticide function (Use</a:t>
            </a:r>
            <a:r>
              <a:rPr lang="en-US" sz="2000" b="1" dirty="0" smtClean="0"/>
              <a:t>)</a:t>
            </a:r>
            <a:endParaRPr lang="en-US" sz="2000" b="1" dirty="0"/>
          </a:p>
        </p:txBody>
      </p:sp>
      <p:pic>
        <p:nvPicPr>
          <p:cNvPr id="3" name="Рисунок 2"/>
          <p:cNvPicPr>
            <a:picLocks noChangeAspect="1"/>
          </p:cNvPicPr>
          <p:nvPr/>
        </p:nvPicPr>
        <p:blipFill>
          <a:blip r:embed="rId2"/>
          <a:stretch>
            <a:fillRect/>
          </a:stretch>
        </p:blipFill>
        <p:spPr>
          <a:xfrm>
            <a:off x="747408" y="489019"/>
            <a:ext cx="10301592" cy="5643963"/>
          </a:xfrm>
          <a:prstGeom prst="rect">
            <a:avLst/>
          </a:prstGeom>
        </p:spPr>
      </p:pic>
      <p:cxnSp>
        <p:nvCxnSpPr>
          <p:cNvPr id="6" name="Прямая соединительная линия 5"/>
          <p:cNvCxnSpPr/>
          <p:nvPr/>
        </p:nvCxnSpPr>
        <p:spPr>
          <a:xfrm flipV="1">
            <a:off x="1854558" y="3812146"/>
            <a:ext cx="953036" cy="25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1874520" y="4572000"/>
            <a:ext cx="975360"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1854558" y="5760720"/>
            <a:ext cx="953036" cy="457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874520" y="883920"/>
            <a:ext cx="975360"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02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6</a:t>
            </a:fld>
            <a:endParaRPr lang="ru-RU"/>
          </a:p>
        </p:txBody>
      </p:sp>
      <p:pic>
        <p:nvPicPr>
          <p:cNvPr id="2" name="Рисунок 1"/>
          <p:cNvPicPr>
            <a:picLocks noChangeAspect="1"/>
          </p:cNvPicPr>
          <p:nvPr/>
        </p:nvPicPr>
        <p:blipFill>
          <a:blip r:embed="rId2"/>
          <a:stretch>
            <a:fillRect/>
          </a:stretch>
        </p:blipFill>
        <p:spPr>
          <a:xfrm>
            <a:off x="480088" y="1061801"/>
            <a:ext cx="11163271" cy="5477111"/>
          </a:xfrm>
          <a:prstGeom prst="rect">
            <a:avLst/>
          </a:prstGeom>
        </p:spPr>
      </p:pic>
      <p:sp>
        <p:nvSpPr>
          <p:cNvPr id="5" name="Прямоугольник 4"/>
          <p:cNvSpPr/>
          <p:nvPr/>
        </p:nvSpPr>
        <p:spPr>
          <a:xfrm>
            <a:off x="320040" y="67717"/>
            <a:ext cx="11582400" cy="400110"/>
          </a:xfrm>
          <a:prstGeom prst="rect">
            <a:avLst/>
          </a:prstGeom>
        </p:spPr>
        <p:txBody>
          <a:bodyPr wrap="square">
            <a:spAutoFit/>
          </a:bodyPr>
          <a:lstStyle/>
          <a:p>
            <a:r>
              <a:rPr lang="ru-RU" sz="2000" dirty="0" smtClean="0"/>
              <a:t>	</a:t>
            </a:r>
            <a:r>
              <a:rPr lang="en-US" sz="2000" b="1" dirty="0" smtClean="0"/>
              <a:t>Classification </a:t>
            </a:r>
            <a:r>
              <a:rPr lang="en-US" sz="2000" b="1" dirty="0"/>
              <a:t>of pesticides on the basis of pest organism they kill and pesticide function (Use</a:t>
            </a:r>
            <a:r>
              <a:rPr lang="en-US" sz="2000" b="1" dirty="0" smtClean="0"/>
              <a:t>)</a:t>
            </a:r>
            <a:endParaRPr lang="en-US" sz="2000" b="1" dirty="0"/>
          </a:p>
        </p:txBody>
      </p:sp>
      <p:pic>
        <p:nvPicPr>
          <p:cNvPr id="3" name="Рисунок 2"/>
          <p:cNvPicPr>
            <a:picLocks noChangeAspect="1"/>
          </p:cNvPicPr>
          <p:nvPr/>
        </p:nvPicPr>
        <p:blipFill>
          <a:blip r:embed="rId3"/>
          <a:stretch>
            <a:fillRect/>
          </a:stretch>
        </p:blipFill>
        <p:spPr>
          <a:xfrm>
            <a:off x="480088" y="835789"/>
            <a:ext cx="11163271" cy="221329"/>
          </a:xfrm>
          <a:prstGeom prst="rect">
            <a:avLst/>
          </a:prstGeom>
        </p:spPr>
      </p:pic>
      <p:cxnSp>
        <p:nvCxnSpPr>
          <p:cNvPr id="7" name="Прямая соединительная линия 6"/>
          <p:cNvCxnSpPr/>
          <p:nvPr/>
        </p:nvCxnSpPr>
        <p:spPr>
          <a:xfrm>
            <a:off x="1584960" y="4861560"/>
            <a:ext cx="11582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584960" y="3413760"/>
            <a:ext cx="1158240" cy="15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584960" y="2956560"/>
            <a:ext cx="11582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317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7</a:t>
            </a:fld>
            <a:endParaRPr lang="ru-RU"/>
          </a:p>
        </p:txBody>
      </p:sp>
      <p:sp>
        <p:nvSpPr>
          <p:cNvPr id="2" name="Прямоугольник 1"/>
          <p:cNvSpPr/>
          <p:nvPr/>
        </p:nvSpPr>
        <p:spPr>
          <a:xfrm>
            <a:off x="335280" y="63371"/>
            <a:ext cx="11170920" cy="3170099"/>
          </a:xfrm>
          <a:prstGeom prst="rect">
            <a:avLst/>
          </a:prstGeom>
        </p:spPr>
        <p:txBody>
          <a:bodyPr wrap="square">
            <a:spAutoFit/>
          </a:bodyPr>
          <a:lstStyle/>
          <a:p>
            <a:r>
              <a:rPr lang="ru-RU" sz="2000" b="1" dirty="0" smtClean="0"/>
              <a:t>	</a:t>
            </a:r>
            <a:r>
              <a:rPr lang="en-US" sz="2000" b="1" dirty="0" smtClean="0"/>
              <a:t>Classification  </a:t>
            </a:r>
            <a:r>
              <a:rPr lang="en-US" sz="2000" b="1" dirty="0"/>
              <a:t>of  Pesticides  on  the  basis  of  Chemical </a:t>
            </a:r>
            <a:r>
              <a:rPr lang="ru-RU" sz="2000" b="1" dirty="0" smtClean="0"/>
              <a:t> </a:t>
            </a:r>
            <a:r>
              <a:rPr lang="en-US" sz="2000" b="1" dirty="0" smtClean="0"/>
              <a:t>Composition</a:t>
            </a:r>
            <a:endParaRPr lang="en-US" sz="2000" b="1" dirty="0"/>
          </a:p>
          <a:p>
            <a:r>
              <a:rPr lang="ru-RU" sz="2000" dirty="0" smtClean="0"/>
              <a:t>	</a:t>
            </a:r>
            <a:r>
              <a:rPr lang="en-US" sz="2000" dirty="0" smtClean="0"/>
              <a:t>This </a:t>
            </a:r>
            <a:r>
              <a:rPr lang="en-US" sz="2000" dirty="0"/>
              <a:t>is the most common and useful method of classifying pesticides based on their chemical composition</a:t>
            </a:r>
            <a:r>
              <a:rPr lang="en-US" sz="2000" dirty="0" smtClean="0"/>
              <a:t>.</a:t>
            </a:r>
            <a:r>
              <a:rPr lang="ru-RU" sz="2000" dirty="0" smtClean="0"/>
              <a:t> </a:t>
            </a:r>
            <a:r>
              <a:rPr lang="en-US" sz="2000" dirty="0" smtClean="0"/>
              <a:t>Pesticides </a:t>
            </a:r>
            <a:r>
              <a:rPr lang="en-US" sz="2000" dirty="0"/>
              <a:t>are classified </a:t>
            </a:r>
            <a:r>
              <a:rPr lang="en-US" sz="2000" dirty="0" smtClean="0"/>
              <a:t>into</a:t>
            </a:r>
            <a:r>
              <a:rPr lang="ru-RU" sz="2000" dirty="0" smtClean="0"/>
              <a:t>:</a:t>
            </a:r>
          </a:p>
          <a:p>
            <a:pPr marL="342900" indent="-342900">
              <a:buFontTx/>
              <a:buChar char="-"/>
            </a:pPr>
            <a:r>
              <a:rPr lang="en-US" sz="2000" dirty="0" smtClean="0"/>
              <a:t>inorganic</a:t>
            </a:r>
            <a:r>
              <a:rPr lang="en-US" sz="2000" dirty="0"/>
              <a:t>, </a:t>
            </a:r>
            <a:endParaRPr lang="ru-RU" sz="2000" dirty="0" smtClean="0"/>
          </a:p>
          <a:p>
            <a:pPr marL="342900" indent="-342900">
              <a:buFontTx/>
              <a:buChar char="-"/>
            </a:pPr>
            <a:r>
              <a:rPr lang="en-US" sz="2000" dirty="0" err="1" smtClean="0"/>
              <a:t>organoelemental</a:t>
            </a:r>
            <a:r>
              <a:rPr lang="en-US" sz="2000" dirty="0" smtClean="0"/>
              <a:t> </a:t>
            </a:r>
            <a:r>
              <a:rPr lang="en-US" sz="2000" dirty="0"/>
              <a:t>(</a:t>
            </a:r>
            <a:r>
              <a:rPr lang="en-US" sz="2000" dirty="0" err="1"/>
              <a:t>granosan</a:t>
            </a:r>
            <a:r>
              <a:rPr lang="en-US" sz="2000" dirty="0"/>
              <a:t>), </a:t>
            </a:r>
            <a:endParaRPr lang="ru-RU" sz="2000" dirty="0" smtClean="0"/>
          </a:p>
          <a:p>
            <a:pPr marL="342900" indent="-342900">
              <a:buFontTx/>
              <a:buChar char="-"/>
            </a:pPr>
            <a:r>
              <a:rPr lang="en-US" sz="2000" dirty="0" smtClean="0"/>
              <a:t>Organic</a:t>
            </a:r>
            <a:r>
              <a:rPr lang="ru-RU" sz="2000" dirty="0" smtClean="0"/>
              <a:t>:</a:t>
            </a:r>
          </a:p>
          <a:p>
            <a:pPr marL="1257300" lvl="2" indent="-342900">
              <a:buFont typeface="Wingdings" panose="05000000000000000000" pitchFamily="2" charset="2"/>
              <a:buChar char="Ø"/>
            </a:pPr>
            <a:r>
              <a:rPr lang="en-US" sz="2000" dirty="0" smtClean="0"/>
              <a:t>   </a:t>
            </a:r>
            <a:r>
              <a:rPr lang="en-US" sz="2000" dirty="0" err="1"/>
              <a:t>Carbamates</a:t>
            </a:r>
            <a:r>
              <a:rPr lang="en-US" sz="2000" dirty="0"/>
              <a:t> (</a:t>
            </a:r>
            <a:r>
              <a:rPr lang="en-US" sz="2000" dirty="0" err="1"/>
              <a:t>carbaryl</a:t>
            </a:r>
            <a:r>
              <a:rPr lang="en-US" sz="2000" dirty="0"/>
              <a:t>), </a:t>
            </a:r>
            <a:endParaRPr lang="ru-RU" sz="2000" dirty="0" smtClean="0"/>
          </a:p>
          <a:p>
            <a:pPr marL="1257300" lvl="2" indent="-342900">
              <a:buFont typeface="Wingdings" panose="05000000000000000000" pitchFamily="2" charset="2"/>
              <a:buChar char="Ø"/>
            </a:pPr>
            <a:r>
              <a:rPr lang="en-US" sz="2000" dirty="0" smtClean="0"/>
              <a:t>organochlorines </a:t>
            </a:r>
            <a:r>
              <a:rPr lang="en-US" sz="2000" dirty="0"/>
              <a:t>(DDT, </a:t>
            </a:r>
            <a:r>
              <a:rPr lang="en-US" sz="2000" dirty="0" err="1"/>
              <a:t>hexachlorane</a:t>
            </a:r>
            <a:r>
              <a:rPr lang="en-US" sz="2000" dirty="0"/>
              <a:t>, heptachlor), </a:t>
            </a:r>
            <a:endParaRPr lang="ru-RU" sz="2000" dirty="0" smtClean="0"/>
          </a:p>
          <a:p>
            <a:pPr marL="1257300" lvl="2" indent="-342900">
              <a:buFont typeface="Wingdings" panose="05000000000000000000" pitchFamily="2" charset="2"/>
              <a:buChar char="Ø"/>
            </a:pPr>
            <a:r>
              <a:rPr lang="en-US" sz="2000" dirty="0" smtClean="0"/>
              <a:t>organophosphates </a:t>
            </a:r>
            <a:r>
              <a:rPr lang="en-US" sz="2000" dirty="0"/>
              <a:t>(</a:t>
            </a:r>
            <a:r>
              <a:rPr lang="en-US" sz="2000" dirty="0" err="1"/>
              <a:t>karbofos</a:t>
            </a:r>
            <a:r>
              <a:rPr lang="en-US" sz="2000" dirty="0"/>
              <a:t>, </a:t>
            </a:r>
            <a:r>
              <a:rPr lang="en-US" sz="2000" dirty="0" err="1"/>
              <a:t>metaphos</a:t>
            </a:r>
            <a:r>
              <a:rPr lang="en-US" sz="2000" dirty="0"/>
              <a:t>), </a:t>
            </a:r>
            <a:endParaRPr lang="ru-RU" sz="2000" dirty="0" smtClean="0"/>
          </a:p>
          <a:p>
            <a:pPr marL="1257300" lvl="2" indent="-342900">
              <a:buFont typeface="Wingdings" panose="05000000000000000000" pitchFamily="2" charset="2"/>
              <a:buChar char="Ø"/>
            </a:pPr>
            <a:r>
              <a:rPr lang="en-US" sz="2000" dirty="0" smtClean="0"/>
              <a:t>pyrethroids </a:t>
            </a:r>
            <a:r>
              <a:rPr lang="en-US" sz="2000" dirty="0"/>
              <a:t>(</a:t>
            </a:r>
            <a:r>
              <a:rPr lang="en-US" sz="2000" dirty="0" err="1"/>
              <a:t>permethrin</a:t>
            </a:r>
            <a:r>
              <a:rPr lang="en-US" sz="2000" dirty="0"/>
              <a:t>)</a:t>
            </a:r>
            <a:endParaRPr lang="ru-RU" sz="2000" dirty="0"/>
          </a:p>
        </p:txBody>
      </p:sp>
      <p:pic>
        <p:nvPicPr>
          <p:cNvPr id="3" name="Рисунок 2"/>
          <p:cNvPicPr>
            <a:picLocks noChangeAspect="1"/>
          </p:cNvPicPr>
          <p:nvPr/>
        </p:nvPicPr>
        <p:blipFill>
          <a:blip r:embed="rId2"/>
          <a:stretch>
            <a:fillRect/>
          </a:stretch>
        </p:blipFill>
        <p:spPr>
          <a:xfrm>
            <a:off x="967740" y="3202990"/>
            <a:ext cx="10386060" cy="3591079"/>
          </a:xfrm>
          <a:prstGeom prst="rect">
            <a:avLst/>
          </a:prstGeom>
        </p:spPr>
      </p:pic>
    </p:spTree>
    <p:extLst>
      <p:ext uri="{BB962C8B-B14F-4D97-AF65-F5344CB8AC3E}">
        <p14:creationId xmlns:p14="http://schemas.microsoft.com/office/powerpoint/2010/main" val="1036717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8</a:t>
            </a:fld>
            <a:endParaRPr lang="ru-RU"/>
          </a:p>
        </p:txBody>
      </p:sp>
      <p:sp>
        <p:nvSpPr>
          <p:cNvPr id="2" name="Прямоугольник 1"/>
          <p:cNvSpPr/>
          <p:nvPr/>
        </p:nvSpPr>
        <p:spPr>
          <a:xfrm>
            <a:off x="2612939" y="120134"/>
            <a:ext cx="7369261" cy="461665"/>
          </a:xfrm>
          <a:prstGeom prst="rect">
            <a:avLst/>
          </a:prstGeom>
        </p:spPr>
        <p:txBody>
          <a:bodyPr wrap="none">
            <a:spAutoFit/>
          </a:bodyPr>
          <a:lstStyle/>
          <a:p>
            <a:r>
              <a:rPr lang="en-US" sz="2400" b="1" dirty="0"/>
              <a:t>Classification of pesticides on the basis of Mode of Entry</a:t>
            </a:r>
            <a:endParaRPr lang="ru-RU" sz="2400" b="1" dirty="0"/>
          </a:p>
        </p:txBody>
      </p:sp>
      <p:pic>
        <p:nvPicPr>
          <p:cNvPr id="3" name="Рисунок 2"/>
          <p:cNvPicPr>
            <a:picLocks noChangeAspect="1"/>
          </p:cNvPicPr>
          <p:nvPr/>
        </p:nvPicPr>
        <p:blipFill>
          <a:blip r:embed="rId2"/>
          <a:stretch>
            <a:fillRect/>
          </a:stretch>
        </p:blipFill>
        <p:spPr>
          <a:xfrm>
            <a:off x="213360" y="757039"/>
            <a:ext cx="12024894" cy="2504322"/>
          </a:xfrm>
          <a:prstGeom prst="rect">
            <a:avLst/>
          </a:prstGeom>
        </p:spPr>
      </p:pic>
      <p:sp>
        <p:nvSpPr>
          <p:cNvPr id="5" name="Прямоугольник 4"/>
          <p:cNvSpPr/>
          <p:nvPr/>
        </p:nvSpPr>
        <p:spPr>
          <a:xfrm>
            <a:off x="2612939" y="3261360"/>
            <a:ext cx="7519879" cy="461665"/>
          </a:xfrm>
          <a:prstGeom prst="rect">
            <a:avLst/>
          </a:prstGeom>
        </p:spPr>
        <p:txBody>
          <a:bodyPr wrap="none">
            <a:spAutoFit/>
          </a:bodyPr>
          <a:lstStyle/>
          <a:p>
            <a:r>
              <a:rPr lang="en-US" sz="2400" b="1" dirty="0"/>
              <a:t>Classification of pesticides on the basis of Mode of Action</a:t>
            </a:r>
            <a:endParaRPr lang="ru-RU" sz="2400" b="1" dirty="0"/>
          </a:p>
        </p:txBody>
      </p:sp>
      <p:pic>
        <p:nvPicPr>
          <p:cNvPr id="6" name="Рисунок 5"/>
          <p:cNvPicPr>
            <a:picLocks noChangeAspect="1"/>
          </p:cNvPicPr>
          <p:nvPr/>
        </p:nvPicPr>
        <p:blipFill>
          <a:blip r:embed="rId3"/>
          <a:stretch>
            <a:fillRect/>
          </a:stretch>
        </p:blipFill>
        <p:spPr>
          <a:xfrm>
            <a:off x="289560" y="3898264"/>
            <a:ext cx="11673840" cy="1996421"/>
          </a:xfrm>
          <a:prstGeom prst="rect">
            <a:avLst/>
          </a:prstGeom>
        </p:spPr>
      </p:pic>
    </p:spTree>
    <p:extLst>
      <p:ext uri="{BB962C8B-B14F-4D97-AF65-F5344CB8AC3E}">
        <p14:creationId xmlns:p14="http://schemas.microsoft.com/office/powerpoint/2010/main" val="321399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9</a:t>
            </a:fld>
            <a:endParaRPr lang="ru-RU"/>
          </a:p>
        </p:txBody>
      </p:sp>
      <p:sp>
        <p:nvSpPr>
          <p:cNvPr id="2" name="Прямоугольник 1"/>
          <p:cNvSpPr/>
          <p:nvPr/>
        </p:nvSpPr>
        <p:spPr>
          <a:xfrm>
            <a:off x="3841597" y="89654"/>
            <a:ext cx="4195764" cy="461665"/>
          </a:xfrm>
          <a:prstGeom prst="rect">
            <a:avLst/>
          </a:prstGeom>
        </p:spPr>
        <p:txBody>
          <a:bodyPr wrap="none">
            <a:spAutoFit/>
          </a:bodyPr>
          <a:lstStyle/>
          <a:p>
            <a:r>
              <a:rPr lang="en-US" sz="2400" b="1" dirty="0"/>
              <a:t>Organochlorine (OC) Pesticides </a:t>
            </a:r>
            <a:endParaRPr lang="ru-RU" sz="2400" b="1" dirty="0"/>
          </a:p>
        </p:txBody>
      </p:sp>
      <p:pic>
        <p:nvPicPr>
          <p:cNvPr id="3" name="Рисунок 2"/>
          <p:cNvPicPr>
            <a:picLocks noChangeAspect="1"/>
          </p:cNvPicPr>
          <p:nvPr/>
        </p:nvPicPr>
        <p:blipFill rotWithShape="1">
          <a:blip r:embed="rId2"/>
          <a:srcRect l="16968" t="37292" r="15681" b="35417"/>
          <a:stretch/>
        </p:blipFill>
        <p:spPr>
          <a:xfrm>
            <a:off x="554334" y="547488"/>
            <a:ext cx="11310005" cy="2576714"/>
          </a:xfrm>
          <a:prstGeom prst="rect">
            <a:avLst/>
          </a:prstGeom>
        </p:spPr>
      </p:pic>
      <p:pic>
        <p:nvPicPr>
          <p:cNvPr id="6" name="Рисунок 5"/>
          <p:cNvPicPr>
            <a:picLocks noChangeAspect="1"/>
          </p:cNvPicPr>
          <p:nvPr/>
        </p:nvPicPr>
        <p:blipFill rotWithShape="1">
          <a:blip r:embed="rId3"/>
          <a:srcRect l="16618" t="34166" r="15681" b="41667"/>
          <a:stretch/>
        </p:blipFill>
        <p:spPr>
          <a:xfrm>
            <a:off x="544951" y="3124201"/>
            <a:ext cx="11319389" cy="2271711"/>
          </a:xfrm>
          <a:prstGeom prst="rect">
            <a:avLst/>
          </a:prstGeom>
        </p:spPr>
      </p:pic>
      <p:pic>
        <p:nvPicPr>
          <p:cNvPr id="7" name="Рисунок 6"/>
          <p:cNvPicPr>
            <a:picLocks noChangeAspect="1"/>
          </p:cNvPicPr>
          <p:nvPr/>
        </p:nvPicPr>
        <p:blipFill rotWithShape="1">
          <a:blip r:embed="rId4"/>
          <a:srcRect l="15797" t="30417" r="14040" b="56665"/>
          <a:stretch/>
        </p:blipFill>
        <p:spPr>
          <a:xfrm>
            <a:off x="821484" y="5395912"/>
            <a:ext cx="11042856" cy="1143000"/>
          </a:xfrm>
          <a:prstGeom prst="rect">
            <a:avLst/>
          </a:prstGeom>
        </p:spPr>
      </p:pic>
    </p:spTree>
    <p:extLst>
      <p:ext uri="{BB962C8B-B14F-4D97-AF65-F5344CB8AC3E}">
        <p14:creationId xmlns:p14="http://schemas.microsoft.com/office/powerpoint/2010/main" val="1889566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10538</TotalTime>
  <Words>4240</Words>
  <Application>Microsoft Office PowerPoint</Application>
  <PresentationFormat>Широкоэкранный</PresentationFormat>
  <Paragraphs>354</Paragraphs>
  <Slides>47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47</vt:i4>
      </vt:variant>
    </vt:vector>
  </HeadingPairs>
  <TitlesOfParts>
    <vt:vector size="54" baseType="lpstr">
      <vt:lpstr>Arial Unicode MS</vt:lpstr>
      <vt:lpstr>Arial</vt:lpstr>
      <vt:lpstr>Calibri</vt:lpstr>
      <vt:lpstr>Calibri Light</vt:lpstr>
      <vt:lpstr>Times New Roman</vt:lpstr>
      <vt:lpstr>Wingdings</vt:lpstr>
      <vt:lpstr>Тема Office</vt:lpstr>
      <vt:lpstr>MINISTRY OF HEALTH OF THE RUSSIAN FEDERATION  VOLGOGRAD STATE MEDICAL UNIVERSITY  DEPARTMENT OF PHARMACEUTICAL AND TOXICOLOGICAL CHEMISTRY   LECTURE 2   TOXICOLOGIKAL CHEMISTRY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HEALTH OF THE RUSSIAN FEDERATION  VOLGOGRAD STATE MEDICAL UNIVERSITY  DEPARTMENT OF PHARMACEUTICAL AND TOXICOLOGICAL CHEMISTRY   LECTURE 1  Methods of pharmacopoeial analysis</dc:title>
  <dc:creator>mp_paramonova</dc:creator>
  <cp:lastModifiedBy>mp_paramonova</cp:lastModifiedBy>
  <cp:revision>366</cp:revision>
  <dcterms:created xsi:type="dcterms:W3CDTF">2023-03-02T19:19:06Z</dcterms:created>
  <dcterms:modified xsi:type="dcterms:W3CDTF">2024-02-27T09:13:54Z</dcterms:modified>
</cp:coreProperties>
</file>