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5" r:id="rId3"/>
    <p:sldId id="274" r:id="rId4"/>
    <p:sldId id="272" r:id="rId5"/>
    <p:sldId id="262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5" r:id="rId15"/>
    <p:sldId id="286" r:id="rId16"/>
    <p:sldId id="287" r:id="rId17"/>
    <p:sldId id="288" r:id="rId18"/>
    <p:sldId id="289" r:id="rId19"/>
    <p:sldId id="290" r:id="rId20"/>
    <p:sldId id="29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V="1">
            <a:off x="457200" y="285728"/>
            <a:ext cx="8305800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28604"/>
            <a:ext cx="8305800" cy="6286544"/>
          </a:xfrm>
        </p:spPr>
        <p:txBody>
          <a:bodyPr/>
          <a:lstStyle/>
          <a:p>
            <a:endParaRPr lang="ru-RU" dirty="0" smtClean="0"/>
          </a:p>
          <a:p>
            <a:r>
              <a:rPr lang="ru-RU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</a:t>
            </a:r>
            <a:r>
              <a:rPr lang="ru-RU" sz="40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Понятие рентабельности в социальной работе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/>
              <a:t>Прибыль</a:t>
            </a:r>
            <a:r>
              <a:rPr lang="ru-RU" dirty="0"/>
              <a:t> – определяется в виде процента к себестоимости и заранее оговаривается со стороны продавца (5-10-30-50%). Этот процент называется </a:t>
            </a:r>
            <a:r>
              <a:rPr lang="ru-RU" b="1" dirty="0"/>
              <a:t>рентабельностью.</a:t>
            </a:r>
            <a:endParaRPr lang="ru-RU" dirty="0"/>
          </a:p>
          <a:p>
            <a:pPr algn="just">
              <a:buNone/>
            </a:pPr>
            <a:r>
              <a:rPr lang="ru-RU" dirty="0"/>
              <a:t>В здравоохранении принято: если себестоимость принять за 100%, то прибыль не должна превышать 20%.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Различают </a:t>
            </a:r>
            <a:r>
              <a:rPr lang="ru-RU" i="1" dirty="0" smtClean="0">
                <a:solidFill>
                  <a:srgbClr val="FF0000"/>
                </a:solidFill>
              </a:rPr>
              <a:t>валовую и чистую</a:t>
            </a:r>
            <a:r>
              <a:rPr lang="ru-RU" dirty="0" smtClean="0">
                <a:solidFill>
                  <a:srgbClr val="FF0000"/>
                </a:solidFill>
              </a:rPr>
              <a:t> прибыль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 smtClean="0"/>
              <a:t>Валовая</a:t>
            </a:r>
            <a:r>
              <a:rPr lang="ru-RU" dirty="0"/>
              <a:t> (балансовая) прибыль ЛПУ должна быть достаточной для уплаты налогов (не зависящих от размера прибыли), аренды, лизинг и выплаты процентов по займам.</a:t>
            </a:r>
          </a:p>
          <a:p>
            <a:pPr algn="just"/>
            <a:r>
              <a:rPr lang="ru-RU" b="1" dirty="0" smtClean="0"/>
              <a:t>Чистая </a:t>
            </a:r>
            <a:r>
              <a:rPr lang="ru-RU" dirty="0" smtClean="0"/>
              <a:t>прибыль </a:t>
            </a:r>
            <a:r>
              <a:rPr lang="ru-RU" dirty="0"/>
              <a:t>входит в валовую и направляется на формирование фондов потребле­ния и накопления и развития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i="1" dirty="0" smtClean="0"/>
              <a:t>Фонд </a:t>
            </a:r>
            <a:r>
              <a:rPr lang="ru-RU" i="1" dirty="0"/>
              <a:t>потребления</a:t>
            </a:r>
            <a:r>
              <a:rPr lang="ru-RU" dirty="0"/>
              <a:t> служит для поощрения качественной работы сотрудников, т.е. для выплаты премиальных (около 20-30%). Остальная часть направляется в </a:t>
            </a:r>
            <a:r>
              <a:rPr lang="ru-RU" i="1" dirty="0"/>
              <a:t>фонд накопления и развития</a:t>
            </a:r>
            <a:r>
              <a:rPr lang="ru-RU" dirty="0"/>
              <a:t>, необходимый для приобретения новой аппаратуры, прогрессивной технологии и обучения сотрудников.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Структура себестоимости продукции и услуг по основным </a:t>
            </a:r>
            <a:r>
              <a:rPr lang="ru-RU" dirty="0" smtClean="0"/>
              <a:t>экономическим </a:t>
            </a:r>
            <a:r>
              <a:rPr lang="ru-RU" dirty="0"/>
              <a:t>элементам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4600" dirty="0" err="1">
                <a:solidFill>
                  <a:srgbClr val="FF0000"/>
                </a:solidFill>
              </a:rPr>
              <a:t>Сб=</a:t>
            </a:r>
            <a:r>
              <a:rPr lang="ru-RU" sz="4600" dirty="0">
                <a:solidFill>
                  <a:srgbClr val="FF0000"/>
                </a:solidFill>
              </a:rPr>
              <a:t> 3 + Н + О + М + П+ Об. + И + К</a:t>
            </a:r>
            <a:r>
              <a:rPr lang="ru-RU" dirty="0"/>
              <a:t>, где</a:t>
            </a:r>
          </a:p>
          <a:p>
            <a:r>
              <a:rPr lang="ru-RU" dirty="0" err="1"/>
              <a:t>Сб</a:t>
            </a:r>
            <a:r>
              <a:rPr lang="ru-RU" dirty="0"/>
              <a:t> - себестоимость медицинской услуги;</a:t>
            </a:r>
          </a:p>
          <a:p>
            <a:r>
              <a:rPr lang="ru-RU" dirty="0"/>
              <a:t>3 - расходы на оплату труда;</a:t>
            </a:r>
          </a:p>
          <a:p>
            <a:r>
              <a:rPr lang="ru-RU" dirty="0"/>
              <a:t>Н - начисления на заработную плату;</a:t>
            </a:r>
          </a:p>
          <a:p>
            <a:r>
              <a:rPr lang="ru-RU" dirty="0"/>
              <a:t>О - износ основных средств (амортизация);</a:t>
            </a:r>
          </a:p>
          <a:p>
            <a:r>
              <a:rPr lang="ru-RU" dirty="0"/>
              <a:t>М - расходы на медикаменты, реактивы и перевязочные средства;</a:t>
            </a:r>
          </a:p>
          <a:p>
            <a:r>
              <a:rPr lang="ru-RU" dirty="0"/>
              <a:t>П - питание (для услуг стационара);</a:t>
            </a:r>
          </a:p>
          <a:p>
            <a:r>
              <a:rPr lang="ru-RU" dirty="0"/>
              <a:t>Об. - износ оборудования (твердого инвентаря);</a:t>
            </a:r>
          </a:p>
          <a:p>
            <a:r>
              <a:rPr lang="ru-RU" dirty="0"/>
              <a:t>И - износ мягкого инвентаря (белье, постельные принадлеж­ности, одежда и т.п.);</a:t>
            </a:r>
          </a:p>
          <a:p>
            <a:r>
              <a:rPr lang="ru-RU" dirty="0"/>
              <a:t>К - косвенные расходы.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 определении себестоимости медицинских услуг выделяют: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-</a:t>
            </a:r>
            <a:r>
              <a:rPr lang="ru-RU" dirty="0"/>
              <a:t> </a:t>
            </a:r>
            <a:r>
              <a:rPr lang="ru-RU" b="1" i="1" dirty="0"/>
              <a:t>простые</a:t>
            </a:r>
            <a:r>
              <a:rPr lang="ru-RU" dirty="0"/>
              <a:t> (отдельные исследования, манипуляции, процедуры, оперативные вмешательства). В соответствии с приказом М3 РФ «м 22.12.98 № 374 услуга «посещение врача» не является </a:t>
            </a:r>
            <a:r>
              <a:rPr lang="ru-RU" dirty="0" smtClean="0"/>
              <a:t>простой, так как </a:t>
            </a:r>
            <a:r>
              <a:rPr lang="ru-RU" dirty="0"/>
              <a:t>делится на ряд детальных услуг (сбор анамнеза, перкуссия, ау­скультация и т.д.). Однако, до разработки нормативов трудозатрат на каждую простую услугу, входящую </a:t>
            </a:r>
            <a:r>
              <a:rPr lang="ru-RU" dirty="0" smtClean="0"/>
              <a:t>в классификатор</a:t>
            </a:r>
            <a:r>
              <a:rPr lang="ru-RU" dirty="0"/>
              <a:t>, расчеты затрат на услугу «посещение врача» осуществляются по дейст­вующим нормативам трудозатрат как на простую услугу;</a:t>
            </a:r>
          </a:p>
          <a:p>
            <a:pPr algn="just"/>
            <a:r>
              <a:rPr lang="ru-RU" dirty="0"/>
              <a:t>- </a:t>
            </a:r>
            <a:r>
              <a:rPr lang="ru-RU" b="1" i="1" dirty="0"/>
              <a:t>сложные</a:t>
            </a:r>
            <a:r>
              <a:rPr lang="ru-RU" dirty="0"/>
              <a:t> («койко-дни» в профильных отделениях стациона­ров);</a:t>
            </a:r>
          </a:p>
          <a:p>
            <a:pPr algn="just"/>
            <a:r>
              <a:rPr lang="ru-RU" dirty="0"/>
              <a:t>- </a:t>
            </a:r>
            <a:r>
              <a:rPr lang="ru-RU" b="1" i="1" dirty="0"/>
              <a:t>комплексные</a:t>
            </a:r>
            <a:r>
              <a:rPr lang="ru-RU" dirty="0"/>
              <a:t> по законченным случаям поликлинического и стационарного лечения (медико-экономические стандарты).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/>
              <a:t>Особенность социальной сферы заключается в том, что нередко мероприятия профилактического, педагогического характера могут быть экономически затратные, однако медицинские и социальные задачи требуют их проведения, что дает отдаленный/косвенный экономический эффект.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/>
              <a:t>Прямая экономическая выгода в социальной сфере не может являться определяющей при выборе тех или иных средств профилактики, реабилитации, организационных форм оказания социальной помощи.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Однако </a:t>
            </a:r>
            <a:r>
              <a:rPr lang="ru-RU" dirty="0"/>
              <a:t>критерии экономической эффективности - наряду с медицинской и социальной эффективностью - могут помочь в установлении очередности проведения тех или иных мероприятий в условиях ограниченных ресурсов.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Косвенный экономический эффект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/>
              <a:t>Косвенный экономический эффект является следствием медицинского и социального эффекта, то есть это результат улучшения социальных технологий, что в конечном счете ведет к уменьшению затрат за счет экономии средств и к снижению экономического ущерба в связи с утратой трудоспособности и смертностью.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Расчет косвенного экономического эффекта демонстрирует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6072230"/>
          </a:xfrm>
        </p:spPr>
        <p:txBody>
          <a:bodyPr>
            <a:noAutofit/>
          </a:bodyPr>
          <a:lstStyle/>
          <a:p>
            <a:pPr marL="0" lvl="0">
              <a:spcBef>
                <a:spcPts val="0"/>
              </a:spcBef>
            </a:pPr>
            <a:r>
              <a:rPr lang="ru-RU" sz="2400" dirty="0" smtClean="0"/>
              <a:t>рентабельность </a:t>
            </a:r>
            <a:r>
              <a:rPr lang="ru-RU" sz="2400" dirty="0"/>
              <a:t>затраченных ресурсов путем сравнения с выгодой от восстановления трудоспособности, оформления опеки, усыновления и т.д.;</a:t>
            </a:r>
          </a:p>
          <a:p>
            <a:pPr marL="0" lvl="0">
              <a:spcBef>
                <a:spcPts val="0"/>
              </a:spcBef>
            </a:pPr>
            <a:r>
              <a:rPr lang="ru-RU" sz="2400" dirty="0"/>
              <a:t>экономическую целесообразность применяемых технологий, с точки зрения их окупаемости;</a:t>
            </a:r>
          </a:p>
          <a:p>
            <a:pPr marL="0" lvl="0">
              <a:spcBef>
                <a:spcPts val="0"/>
              </a:spcBef>
            </a:pPr>
            <a:r>
              <a:rPr lang="ru-RU" sz="2400" dirty="0"/>
              <a:t>социальную и медицинскую эффективность применяемых технологий.</a:t>
            </a:r>
          </a:p>
          <a:p>
            <a:pPr marL="0">
              <a:spcBef>
                <a:spcPts val="0"/>
              </a:spcBef>
            </a:pPr>
            <a:r>
              <a:rPr lang="ru-RU" sz="2400" dirty="0"/>
              <a:t>Расчет косвенного экономического эффекта функционирования дома ребенка может быть осуществлен с учетом следующих показателей:</a:t>
            </a:r>
          </a:p>
          <a:p>
            <a:pPr marL="0" lvl="0">
              <a:spcBef>
                <a:spcPts val="0"/>
              </a:spcBef>
            </a:pPr>
            <a:r>
              <a:rPr lang="ru-RU" sz="2400" dirty="0"/>
              <a:t>размер пособия за год в расчете на все случаи установления опеки;</a:t>
            </a:r>
          </a:p>
          <a:p>
            <a:pPr marL="0" lvl="0">
              <a:spcBef>
                <a:spcPts val="0"/>
              </a:spcBef>
            </a:pPr>
            <a:r>
              <a:rPr lang="ru-RU" sz="2400" dirty="0"/>
              <a:t>размер финансирования </a:t>
            </a:r>
            <a:r>
              <a:rPr lang="ru-RU" sz="2400" dirty="0" err="1"/>
              <a:t>койкодней</a:t>
            </a:r>
            <a:r>
              <a:rPr lang="ru-RU" sz="2400" dirty="0"/>
              <a:t> за год;</a:t>
            </a:r>
          </a:p>
          <a:p>
            <a:pPr marL="0" lvl="0">
              <a:spcBef>
                <a:spcPts val="0"/>
              </a:spcBef>
            </a:pPr>
            <a:r>
              <a:rPr lang="ru-RU" sz="2400" dirty="0"/>
              <a:t>количество случаев усыновления в год;</a:t>
            </a:r>
          </a:p>
          <a:p>
            <a:pPr marL="0" lvl="0">
              <a:spcBef>
                <a:spcPts val="0"/>
              </a:spcBef>
            </a:pPr>
            <a:r>
              <a:rPr lang="ru-RU" sz="2400" dirty="0"/>
              <a:t>количество случаев установления опеки в год. 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>Почему трудно оценивать качество, эффективность и результативность социальных услуг?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• </a:t>
            </a:r>
            <a:r>
              <a:rPr lang="ru-RU" dirty="0"/>
              <a:t>Заявительный принцип оказания услуг затрудняет возможность оценить</a:t>
            </a:r>
          </a:p>
          <a:p>
            <a:r>
              <a:rPr lang="ru-RU" dirty="0"/>
              <a:t>степень охвата целевой группы</a:t>
            </a:r>
          </a:p>
          <a:p>
            <a:r>
              <a:rPr lang="ru-RU" dirty="0"/>
              <a:t>• Социальные услуги не могут быть полностью формализованы, что затрудняет разработку прозрачных и четких критериев оценки</a:t>
            </a:r>
          </a:p>
          <a:p>
            <a:r>
              <a:rPr lang="ru-RU" dirty="0"/>
              <a:t>• Многообразные внешние условия могут повышать или снижать вероятность положительных изменений</a:t>
            </a:r>
          </a:p>
          <a:p>
            <a:r>
              <a:rPr lang="ru-RU" dirty="0"/>
              <a:t>• Изменения в жизни людей нередко носят отсроченный характер по </a:t>
            </a:r>
            <a:r>
              <a:rPr lang="ru-RU" dirty="0" err="1"/>
              <a:t>отно</a:t>
            </a:r>
            <a:r>
              <a:rPr lang="ru-RU" dirty="0"/>
              <a:t>-</a:t>
            </a:r>
          </a:p>
          <a:p>
            <a:r>
              <a:rPr lang="ru-RU" dirty="0" err="1"/>
              <a:t>шению</a:t>
            </a:r>
            <a:r>
              <a:rPr lang="ru-RU" dirty="0"/>
              <a:t> к времени оказания услуги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/>
              <a:t>в отличие от показателя экономической рентабельности, коэффициент социальной рентабельности не всегда поддается исчислению.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Измерение </a:t>
            </a:r>
            <a:r>
              <a:rPr lang="ru-RU" dirty="0"/>
              <a:t>денежной оценки социального эффекта и затрат, связанных с его производством, в большинстве случаев является крайне сложной задачей. Проявление социального эффекта от потребления культурных, образовательных и других некоммерческих услуг </a:t>
            </a:r>
            <a:r>
              <a:rPr lang="ru-RU" i="1" dirty="0"/>
              <a:t>растянуто во времени и находит свое отражение в различных отраслях экономики.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 smtClean="0"/>
              <a:t>1</a:t>
            </a:r>
            <a:r>
              <a:rPr lang="ru-RU" sz="4800" b="1" dirty="0" smtClean="0"/>
              <a:t>. Понятие рентабельности в  коммерческих организациях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ПРИМЕР!!!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>
                <a:solidFill>
                  <a:srgbClr val="00B050"/>
                </a:solidFill>
              </a:rPr>
              <a:t>В качестве примера рассмотрим выборочную вакцинацию населения в одном из регионов. </a:t>
            </a:r>
            <a:endParaRPr lang="ru-RU" b="1" dirty="0" smtClean="0">
              <a:solidFill>
                <a:srgbClr val="00B050"/>
              </a:solidFill>
            </a:endParaRPr>
          </a:p>
          <a:p>
            <a:pPr algn="just">
              <a:buNone/>
            </a:pPr>
            <a:r>
              <a:rPr lang="ru-RU" dirty="0" smtClean="0"/>
              <a:t>В </a:t>
            </a:r>
            <a:r>
              <a:rPr lang="ru-RU" dirty="0"/>
              <a:t>данном случае социальный эффект будет проявляться в </a:t>
            </a:r>
            <a:r>
              <a:rPr lang="ru-RU" u="sng" dirty="0"/>
              <a:t>снижении уровня заболеваний населения региона</a:t>
            </a:r>
            <a:r>
              <a:rPr lang="ru-RU" dirty="0"/>
              <a:t>, при этом выгоды получат те лица, которые не прошли вакцинацию, но остались здоровыми из-за сокращения масштабов распространения вируса.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Таким </a:t>
            </a:r>
            <a:r>
              <a:rPr lang="ru-RU" dirty="0"/>
              <a:t>образом, денежная оценка социального эффекта будет измеряться </a:t>
            </a:r>
            <a:r>
              <a:rPr lang="ru-RU" b="1" i="1" u="sng" dirty="0"/>
              <a:t>разницей стоимости затраченных медицинских услуг региона, где не проводилась вакцинация, и региона, где вакцинация имела место, при условии, что регионы равноценны по своим характеристикам. </a:t>
            </a:r>
            <a:r>
              <a:rPr lang="ru-RU" dirty="0"/>
              <a:t>Затраты на производство социального эффекта измеряются расходами на проведение вакцинации в регионе.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/>
              <a:t>Прибыль</a:t>
            </a:r>
            <a:r>
              <a:rPr lang="ru-RU" dirty="0"/>
              <a:t> - </a:t>
            </a:r>
            <a:r>
              <a:rPr lang="ru-RU" dirty="0" smtClean="0"/>
              <a:t>показатель</a:t>
            </a:r>
            <a:r>
              <a:rPr lang="ru-RU" dirty="0"/>
              <a:t>, который отражает лишь абсолютный </a:t>
            </a:r>
            <a:r>
              <a:rPr lang="ru-RU" dirty="0" smtClean="0"/>
              <a:t>финансово-экономический </a:t>
            </a:r>
            <a:r>
              <a:rPr lang="ru-RU" dirty="0"/>
              <a:t>эффект </a:t>
            </a:r>
            <a:r>
              <a:rPr lang="ru-RU" dirty="0" smtClean="0"/>
              <a:t>предприятия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Прибыль без </a:t>
            </a:r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соотношения с авансированными или потребленными ресурсами, т.е. затратами и прежде всего - капиталом, еще не определяет экономическую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эффективность производства</a:t>
            </a:r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868478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Выделяют четыре основные сферы </a:t>
            </a:r>
            <a:r>
              <a:rPr lang="ru-RU" dirty="0" smtClean="0"/>
              <a:t>основной </a:t>
            </a:r>
            <a:r>
              <a:rPr lang="ru-RU" dirty="0"/>
              <a:t>целью </a:t>
            </a:r>
            <a:r>
              <a:rPr lang="ru-RU" dirty="0" smtClean="0"/>
              <a:t>коммерческого предприятия </a:t>
            </a:r>
            <a:r>
              <a:rPr lang="ru-RU" dirty="0" smtClean="0"/>
              <a:t>является </a:t>
            </a:r>
            <a:r>
              <a:rPr lang="ru-RU" dirty="0"/>
              <a:t>получение </a:t>
            </a:r>
            <a:r>
              <a:rPr lang="ru-RU" dirty="0" smtClean="0">
                <a:solidFill>
                  <a:srgbClr val="00B050"/>
                </a:solidFill>
              </a:rPr>
              <a:t>п</a:t>
            </a:r>
            <a:r>
              <a:rPr lang="ru-RU" i="1" dirty="0" smtClean="0">
                <a:solidFill>
                  <a:srgbClr val="00B050"/>
                </a:solidFill>
              </a:rPr>
              <a:t>рибыли</a:t>
            </a:r>
            <a:r>
              <a:rPr lang="ru-RU" dirty="0" smtClean="0">
                <a:solidFill>
                  <a:srgbClr val="00B050"/>
                </a:solidFill>
              </a:rPr>
              <a:t>: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/>
          <a:lstStyle/>
          <a:p>
            <a:pPr algn="just">
              <a:buNone/>
            </a:pPr>
            <a:r>
              <a:rPr lang="ru-RU" dirty="0"/>
              <a:t>в качестве критерия </a:t>
            </a:r>
            <a:r>
              <a:rPr lang="ru-RU" dirty="0" smtClean="0"/>
              <a:t>экономической </a:t>
            </a:r>
            <a:r>
              <a:rPr lang="ru-RU" dirty="0"/>
              <a:t>эффективности выступает </a:t>
            </a:r>
            <a:r>
              <a:rPr lang="ru-RU" i="1" u="sng" dirty="0"/>
              <a:t>максимизация прибыли на единицу затрат капитала (ресурсов) при обеспечении </a:t>
            </a:r>
            <a:r>
              <a:rPr lang="ru-RU" i="1" u="sng" dirty="0" smtClean="0"/>
              <a:t>конкурентоспособности </a:t>
            </a:r>
            <a:r>
              <a:rPr lang="ru-RU" i="1" u="sng" dirty="0"/>
              <a:t>продукции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19278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bg1"/>
                </a:solidFill>
              </a:rPr>
              <a:t>Почему трудно оценивать качество, эффективность и результативность</a:t>
            </a:r>
            <a:r>
              <a:rPr lang="ru-RU" sz="3100" dirty="0" smtClean="0">
                <a:solidFill>
                  <a:schemeClr val="bg1"/>
                </a:solidFill>
              </a:rPr>
              <a:t/>
            </a:r>
            <a:br>
              <a:rPr lang="ru-RU" sz="3100" dirty="0" smtClean="0">
                <a:solidFill>
                  <a:schemeClr val="bg1"/>
                </a:solidFill>
              </a:rPr>
            </a:br>
            <a:r>
              <a:rPr lang="ru-RU" sz="3100" b="1" dirty="0" smtClean="0">
                <a:solidFill>
                  <a:schemeClr val="bg1"/>
                </a:solidFill>
              </a:rPr>
              <a:t>социальных услуг?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Заявительный принцип оказания услуг затрудняет возможность оценить степень охвата целевой группы.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Социальные услуги не могут быть полностью  формализованы, что затрудняет разработку прозрачных и четких критериев оценки.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Многообразные внешние условия могут повышать или снижать вероятность положительных изменений.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Изменения в жизни людей нередко носят отсроченный характер по отношению к времени оказания услуги</a:t>
            </a:r>
          </a:p>
          <a:p>
            <a:pPr algn="just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714356"/>
            <a:ext cx="79296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/>
              <a:t>Если прибыль характеризует </a:t>
            </a:r>
            <a:r>
              <a:rPr lang="ru-RU" sz="3600" dirty="0" smtClean="0">
                <a:solidFill>
                  <a:srgbClr val="FF0000"/>
                </a:solidFill>
              </a:rPr>
              <a:t>эффект (результат)</a:t>
            </a:r>
            <a:r>
              <a:rPr lang="ru-RU" sz="3600" dirty="0" smtClean="0"/>
              <a:t> производства, то рентабельность - </a:t>
            </a:r>
            <a:r>
              <a:rPr lang="ru-RU" sz="3600" i="1" dirty="0" smtClean="0">
                <a:solidFill>
                  <a:srgbClr val="FF0000"/>
                </a:solidFill>
              </a:rPr>
              <a:t>экономическую эффективность принятых управленческих решений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Показатели рентабельности можно классифицировать в три группы: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>
                <a:solidFill>
                  <a:srgbClr val="0070C0"/>
                </a:solidFill>
              </a:rPr>
              <a:t>показатели рентабельности продаж </a:t>
            </a:r>
            <a:r>
              <a:rPr lang="ru-RU" dirty="0"/>
              <a:t>(оборота), уровень которых определяется соотношением прибыли с объемом </a:t>
            </a:r>
            <a:r>
              <a:rPr lang="ru-RU" dirty="0" smtClean="0"/>
              <a:t>продаж </a:t>
            </a:r>
            <a:r>
              <a:rPr lang="ru-RU" dirty="0"/>
              <a:t>(выручкой от реализации продукции);</a:t>
            </a:r>
          </a:p>
          <a:p>
            <a:pPr>
              <a:buNone/>
            </a:pPr>
            <a:r>
              <a:rPr lang="ru-RU" dirty="0"/>
              <a:t>2) </a:t>
            </a:r>
            <a:r>
              <a:rPr lang="ru-RU" dirty="0">
                <a:solidFill>
                  <a:srgbClr val="0070C0"/>
                </a:solidFill>
              </a:rPr>
              <a:t>показатели рентабельности, базирующиеся на затратном подходе</a:t>
            </a:r>
            <a:r>
              <a:rPr lang="ru-RU" dirty="0"/>
              <a:t>, уровень которых определяется соотношением </a:t>
            </a:r>
            <a:r>
              <a:rPr lang="ru-RU" dirty="0" smtClean="0"/>
              <a:t>прибыли </a:t>
            </a:r>
            <a:r>
              <a:rPr lang="ru-RU" dirty="0"/>
              <a:t>с соответствующими затратами;</a:t>
            </a:r>
          </a:p>
          <a:p>
            <a:pPr>
              <a:buNone/>
            </a:pPr>
            <a:r>
              <a:rPr lang="ru-RU" dirty="0"/>
              <a:t>3) </a:t>
            </a:r>
            <a:r>
              <a:rPr lang="ru-RU" dirty="0">
                <a:solidFill>
                  <a:srgbClr val="0070C0"/>
                </a:solidFill>
              </a:rPr>
              <a:t>показатели рентабельности, в основе которых положен ресурсный подход,</a:t>
            </a:r>
            <a:r>
              <a:rPr lang="ru-RU" dirty="0"/>
              <a:t> уровень которых определяется отношением прибыли к общей сумме или отдельным частям </a:t>
            </a:r>
            <a:r>
              <a:rPr lang="ru-RU" dirty="0" smtClean="0"/>
              <a:t>авансированного </a:t>
            </a:r>
            <a:r>
              <a:rPr lang="ru-RU" dirty="0"/>
              <a:t>капитала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Расчет рентабельности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Рентабельность </a:t>
            </a:r>
            <a:r>
              <a:rPr lang="ru-RU" sz="3600" b="1" dirty="0">
                <a:solidFill>
                  <a:srgbClr val="FF0000"/>
                </a:solidFill>
              </a:rPr>
              <a:t>= </a:t>
            </a:r>
            <a:r>
              <a:rPr lang="ru-RU" sz="3600" b="1" dirty="0" smtClean="0">
                <a:solidFill>
                  <a:srgbClr val="FF0000"/>
                </a:solidFill>
              </a:rPr>
              <a:t>Прибыль </a:t>
            </a:r>
            <a:r>
              <a:rPr lang="ru-RU" sz="3600" b="1" dirty="0">
                <a:solidFill>
                  <a:srgbClr val="FF0000"/>
                </a:solidFill>
              </a:rPr>
              <a:t>/</a:t>
            </a:r>
            <a:r>
              <a:rPr lang="ru-RU" sz="3600" b="1" dirty="0" smtClean="0">
                <a:solidFill>
                  <a:srgbClr val="FF0000"/>
                </a:solidFill>
              </a:rPr>
              <a:t>Затраты</a:t>
            </a:r>
          </a:p>
          <a:p>
            <a:pPr>
              <a:buNone/>
            </a:pPr>
            <a:endParaRPr lang="ru-RU" b="1" dirty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txBody>
          <a:bodyPr>
            <a:normAutofit/>
          </a:bodyPr>
          <a:lstStyle/>
          <a:p>
            <a:r>
              <a:rPr lang="ru-RU" b="1" dirty="0" smtClean="0"/>
              <a:t>2. Стоимость</a:t>
            </a:r>
            <a:r>
              <a:rPr lang="ru-RU" b="1" dirty="0"/>
              <a:t>, себестоимость, прибыль и </a:t>
            </a:r>
            <a:r>
              <a:rPr lang="ru-RU" b="1" dirty="0" smtClean="0"/>
              <a:t>рентабельность в </a:t>
            </a:r>
            <a:r>
              <a:rPr lang="ru-RU" b="1" dirty="0"/>
              <a:t>здравоохранении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060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/>
              <a:t>Стоимость -</a:t>
            </a:r>
            <a:r>
              <a:rPr lang="ru-RU" dirty="0"/>
              <a:t> это количество трудовых, материальных ресурсов, множенных в оказание медицинской услуги.</a:t>
            </a: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3600" b="1" dirty="0" err="1" smtClean="0">
                <a:solidFill>
                  <a:srgbClr val="FF0000"/>
                </a:solidFill>
              </a:rPr>
              <a:t>Стоимость</a:t>
            </a:r>
            <a:r>
              <a:rPr lang="ru-RU" sz="3600" dirty="0" err="1">
                <a:solidFill>
                  <a:srgbClr val="FF0000"/>
                </a:solidFill>
              </a:rPr>
              <a:t>=</a:t>
            </a:r>
            <a:r>
              <a:rPr lang="ru-RU" sz="3600" dirty="0">
                <a:solidFill>
                  <a:srgbClr val="FF0000"/>
                </a:solidFill>
              </a:rPr>
              <a:t> </a:t>
            </a:r>
            <a:r>
              <a:rPr lang="ru-RU" sz="3600" i="1" dirty="0">
                <a:solidFill>
                  <a:srgbClr val="FF0000"/>
                </a:solidFill>
              </a:rPr>
              <a:t>себестоимость + прибыль (коэффициент рентабельности</a:t>
            </a:r>
            <a:endParaRPr lang="ru-RU" sz="3600" dirty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ru-RU" b="1" dirty="0"/>
              <a:t>Себестоимость</a:t>
            </a:r>
            <a:r>
              <a:rPr lang="ru-RU" dirty="0"/>
              <a:t> </a:t>
            </a:r>
            <a:r>
              <a:rPr lang="ru-RU" dirty="0" smtClean="0"/>
              <a:t>услуги </a:t>
            </a:r>
            <a:r>
              <a:rPr lang="ru-RU" dirty="0"/>
              <a:t>- это выраженные в денежной форме текущие затраты производителя на производство и </a:t>
            </a:r>
            <a:r>
              <a:rPr lang="ru-RU" dirty="0" smtClean="0"/>
              <a:t>реализацию </a:t>
            </a:r>
            <a:r>
              <a:rPr lang="ru-RU" dirty="0"/>
              <a:t>продукции. Она показывает, во что обходятся учреждению оказываемые им </a:t>
            </a:r>
            <a:r>
              <a:rPr lang="ru-RU"/>
              <a:t>медицинские </a:t>
            </a:r>
            <a:r>
              <a:rPr lang="ru-RU" smtClean="0"/>
              <a:t>услуги </a:t>
            </a:r>
            <a:r>
              <a:rPr lang="ru-RU" dirty="0"/>
              <a:t>и отражает только текущие затраты учреждения. Различают себестоимость:</a:t>
            </a:r>
          </a:p>
          <a:p>
            <a:r>
              <a:rPr lang="ru-RU" dirty="0"/>
              <a:t>- отдельного предприятия (организации); </a:t>
            </a:r>
          </a:p>
          <a:p>
            <a:r>
              <a:rPr lang="ru-RU" dirty="0"/>
              <a:t>- среднеотраслевую;</a:t>
            </a:r>
          </a:p>
          <a:p>
            <a:r>
              <a:rPr lang="ru-RU" dirty="0"/>
              <a:t>- нормативную;</a:t>
            </a:r>
          </a:p>
          <a:p>
            <a:r>
              <a:rPr lang="ru-RU" dirty="0"/>
              <a:t>- плановую;</a:t>
            </a:r>
          </a:p>
          <a:p>
            <a:r>
              <a:rPr lang="ru-RU" dirty="0"/>
              <a:t>- фактическую.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</TotalTime>
  <Words>805</Words>
  <Application>Microsoft Office PowerPoint</Application>
  <PresentationFormat>Экран (4:3)</PresentationFormat>
  <Paragraphs>85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Выделяют четыре основные сферы основной целью коммерческого предприятия является получение прибыли:</vt:lpstr>
      <vt:lpstr>Почему трудно оценивать качество, эффективность и результативность социальных услуг? </vt:lpstr>
      <vt:lpstr> Показатели рентабельности можно классифицировать в три группы: </vt:lpstr>
      <vt:lpstr>Расчет рентабельности</vt:lpstr>
      <vt:lpstr>2. Стоимость, себестоимость, прибыль и рентабельность в здравоохранении</vt:lpstr>
      <vt:lpstr>Слайд 9</vt:lpstr>
      <vt:lpstr>Слайд 10</vt:lpstr>
      <vt:lpstr>Различают валовую и чистую прибыль</vt:lpstr>
      <vt:lpstr>Структура себестоимости продукции и услуг по основным экономическим элементам </vt:lpstr>
      <vt:lpstr>При определении себестоимости медицинских услуг выделяют: </vt:lpstr>
      <vt:lpstr>Слайд 14</vt:lpstr>
      <vt:lpstr>Слайд 15</vt:lpstr>
      <vt:lpstr>Косвенный экономический эффект</vt:lpstr>
      <vt:lpstr> Расчет косвенного экономического эффекта демонстрирует: </vt:lpstr>
      <vt:lpstr>Почему трудно оценивать качество, эффективность и результативность социальных услуг? </vt:lpstr>
      <vt:lpstr>Слайд 19</vt:lpstr>
      <vt:lpstr>ПРИМЕР!!!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Юля</dc:creator>
  <cp:lastModifiedBy>user</cp:lastModifiedBy>
  <cp:revision>38</cp:revision>
  <dcterms:created xsi:type="dcterms:W3CDTF">2012-02-17T08:37:38Z</dcterms:created>
  <dcterms:modified xsi:type="dcterms:W3CDTF">2018-03-16T08:27:04Z</dcterms:modified>
</cp:coreProperties>
</file>