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4" r:id="rId3"/>
    <p:sldId id="257" r:id="rId4"/>
    <p:sldId id="278" r:id="rId5"/>
    <p:sldId id="258" r:id="rId6"/>
    <p:sldId id="282" r:id="rId7"/>
    <p:sldId id="259" r:id="rId8"/>
    <p:sldId id="287" r:id="rId9"/>
    <p:sldId id="260" r:id="rId10"/>
    <p:sldId id="281" r:id="rId11"/>
    <p:sldId id="285" r:id="rId12"/>
    <p:sldId id="261" r:id="rId13"/>
    <p:sldId id="262" r:id="rId14"/>
    <p:sldId id="263" r:id="rId15"/>
    <p:sldId id="264" r:id="rId16"/>
    <p:sldId id="277" r:id="rId17"/>
    <p:sldId id="276" r:id="rId18"/>
    <p:sldId id="280" r:id="rId19"/>
    <p:sldId id="288" r:id="rId20"/>
    <p:sldId id="265" r:id="rId21"/>
    <p:sldId id="266" r:id="rId22"/>
    <p:sldId id="267" r:id="rId23"/>
    <p:sldId id="268" r:id="rId24"/>
    <p:sldId id="283" r:id="rId25"/>
    <p:sldId id="269" r:id="rId26"/>
    <p:sldId id="272" r:id="rId27"/>
    <p:sldId id="273" r:id="rId28"/>
    <p:sldId id="279" r:id="rId29"/>
    <p:sldId id="28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5" d="100"/>
          <a:sy n="45" d="100"/>
        </p:scale>
        <p:origin x="64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8T17:00:14.227"/>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8T17:02:11.833"/>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8T17:02:12.929"/>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8T17:02:13.863"/>
    </inkml:context>
    <inkml:brush xml:id="br0">
      <inkml:brushProperty name="width" value="0.035" units="cm"/>
      <inkml:brushProperty name="height" value="0.035" units="cm"/>
      <inkml:brushProperty name="color" value="#E71224"/>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8T17:02:14.116"/>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8/29/2025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dirty="0"/>
              <a:t>8/29/2025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8/29/2025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8/29/2025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83326" y="352697"/>
            <a:ext cx="8790677" cy="4428309"/>
          </a:xfrm>
        </p:spPr>
        <p:txBody>
          <a:bodyPr/>
          <a:lstStyle/>
          <a:p>
            <a:pPr algn="ctr"/>
            <a:br>
              <a:rPr lang="ru-RU"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ru-RU"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Здоровый образ </a:t>
            </a:r>
            <a:br>
              <a:rPr lang="ru-RU"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жизни.</a:t>
            </a:r>
            <a:br>
              <a:rPr lang="ru-RU"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Традиционное и интенсивное закаливание – гигиенические аспекты организации</a:t>
            </a:r>
          </a:p>
        </p:txBody>
      </p:sp>
      <p:sp>
        <p:nvSpPr>
          <p:cNvPr id="3" name="Подзаголовок 2"/>
          <p:cNvSpPr>
            <a:spLocks noGrp="1"/>
          </p:cNvSpPr>
          <p:nvPr>
            <p:ph type="subTitle" idx="1"/>
          </p:nvPr>
        </p:nvSpPr>
        <p:spPr>
          <a:xfrm>
            <a:off x="4672013" y="5447210"/>
            <a:ext cx="4786312" cy="1410789"/>
          </a:xfrm>
        </p:spPr>
        <p:txBody>
          <a:bodyPr>
            <a:normAutofit lnSpcReduction="10000"/>
          </a:bodyPr>
          <a:lstStyle/>
          <a:p>
            <a:r>
              <a:rPr lang="ru-RU" dirty="0"/>
              <a:t>Автор-составитель : доцент, к.м.н., доцент кафедры общей гигиены и экологии Института общественного здоровья им. Н.П. Григоренко  ВолгГМУ </a:t>
            </a:r>
            <a:r>
              <a:rPr lang="ru-RU" dirty="0" err="1"/>
              <a:t>Яцышена</a:t>
            </a:r>
            <a:r>
              <a:rPr lang="ru-RU" dirty="0"/>
              <a:t> Т.Л.</a:t>
            </a:r>
          </a:p>
          <a:p>
            <a:endParaRPr lang="ru-RU" dirty="0"/>
          </a:p>
        </p:txBody>
      </p:sp>
      <p:pic>
        <p:nvPicPr>
          <p:cNvPr id="1026" name="Picture 2" descr="https://avatars.mds.yandex.net/i?id=b74e80d87190e8ec2a999161ab2b36241b7bc88b-15439913-images-thumbs&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57" y="548639"/>
            <a:ext cx="1502229" cy="143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93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576533" y="278322"/>
            <a:ext cx="9143999" cy="6301356"/>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Рукописный ввод 2">
                <a:extLst>
                  <a:ext uri="{FF2B5EF4-FFF2-40B4-BE49-F238E27FC236}">
                    <a16:creationId xmlns:a16="http://schemas.microsoft.com/office/drawing/2014/main" id="{DFB28941-C9BA-0DAD-0E0E-0F6AA830260F}"/>
                  </a:ext>
                </a:extLst>
              </p14:cNvPr>
              <p14:cNvContentPartPr/>
              <p14:nvPr/>
            </p14:nvContentPartPr>
            <p14:xfrm>
              <a:off x="2414632" y="4728645"/>
              <a:ext cx="360" cy="360"/>
            </p14:xfrm>
          </p:contentPart>
        </mc:Choice>
        <mc:Fallback xmlns="">
          <p:pic>
            <p:nvPicPr>
              <p:cNvPr id="3" name="Рукописный ввод 2">
                <a:extLst>
                  <a:ext uri="{FF2B5EF4-FFF2-40B4-BE49-F238E27FC236}">
                    <a16:creationId xmlns:a16="http://schemas.microsoft.com/office/drawing/2014/main" id="{DFB28941-C9BA-0DAD-0E0E-0F6AA830260F}"/>
                  </a:ext>
                </a:extLst>
              </p:cNvPr>
              <p:cNvPicPr/>
              <p:nvPr/>
            </p:nvPicPr>
            <p:blipFill>
              <a:blip r:embed="rId4"/>
              <a:stretch>
                <a:fillRect/>
              </a:stretch>
            </p:blipFill>
            <p:spPr>
              <a:xfrm>
                <a:off x="2408512" y="4722525"/>
                <a:ext cx="12600" cy="12600"/>
              </a:xfrm>
              <a:prstGeom prst="rect">
                <a:avLst/>
              </a:prstGeom>
            </p:spPr>
          </p:pic>
        </mc:Fallback>
      </mc:AlternateContent>
      <p:sp>
        <p:nvSpPr>
          <p:cNvPr id="6" name="Стрелка: влево 5">
            <a:extLst>
              <a:ext uri="{FF2B5EF4-FFF2-40B4-BE49-F238E27FC236}">
                <a16:creationId xmlns:a16="http://schemas.microsoft.com/office/drawing/2014/main" id="{6F2FE2FB-2658-9551-7ECC-463C69EAC33C}"/>
              </a:ext>
            </a:extLst>
          </p:cNvPr>
          <p:cNvSpPr/>
          <p:nvPr/>
        </p:nvSpPr>
        <p:spPr>
          <a:xfrm>
            <a:off x="2345317" y="4753443"/>
            <a:ext cx="45719" cy="4571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p14="http://schemas.microsoft.com/office/powerpoint/2010/main">
        <mc:Choice Requires="p14">
          <p:contentPart p14:bwMode="auto" r:id="rId5">
            <p14:nvContentPartPr>
              <p14:cNvPr id="8" name="Рукописный ввод 7">
                <a:extLst>
                  <a:ext uri="{FF2B5EF4-FFF2-40B4-BE49-F238E27FC236}">
                    <a16:creationId xmlns:a16="http://schemas.microsoft.com/office/drawing/2014/main" id="{6A46AA0D-332C-1898-9867-30B262C8FC56}"/>
                  </a:ext>
                </a:extLst>
              </p14:cNvPr>
              <p14:cNvContentPartPr/>
              <p14:nvPr/>
            </p14:nvContentPartPr>
            <p14:xfrm>
              <a:off x="2186032" y="4558005"/>
              <a:ext cx="360" cy="360"/>
            </p14:xfrm>
          </p:contentPart>
        </mc:Choice>
        <mc:Fallback xmlns="">
          <p:pic>
            <p:nvPicPr>
              <p:cNvPr id="8" name="Рукописный ввод 7">
                <a:extLst>
                  <a:ext uri="{FF2B5EF4-FFF2-40B4-BE49-F238E27FC236}">
                    <a16:creationId xmlns:a16="http://schemas.microsoft.com/office/drawing/2014/main" id="{6A46AA0D-332C-1898-9867-30B262C8FC56}"/>
                  </a:ext>
                </a:extLst>
              </p:cNvPr>
              <p:cNvPicPr/>
              <p:nvPr/>
            </p:nvPicPr>
            <p:blipFill>
              <a:blip r:embed="rId4"/>
              <a:stretch>
                <a:fillRect/>
              </a:stretch>
            </p:blipFill>
            <p:spPr>
              <a:xfrm>
                <a:off x="2179912" y="455188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Рукописный ввод 8">
                <a:extLst>
                  <a:ext uri="{FF2B5EF4-FFF2-40B4-BE49-F238E27FC236}">
                    <a16:creationId xmlns:a16="http://schemas.microsoft.com/office/drawing/2014/main" id="{44A7CE4C-1D85-7B66-DE89-1F842AEF3222}"/>
                  </a:ext>
                </a:extLst>
              </p14:cNvPr>
              <p14:cNvContentPartPr/>
              <p14:nvPr/>
            </p14:nvContentPartPr>
            <p14:xfrm>
              <a:off x="1986232" y="4386285"/>
              <a:ext cx="360" cy="360"/>
            </p14:xfrm>
          </p:contentPart>
        </mc:Choice>
        <mc:Fallback xmlns="">
          <p:pic>
            <p:nvPicPr>
              <p:cNvPr id="9" name="Рукописный ввод 8">
                <a:extLst>
                  <a:ext uri="{FF2B5EF4-FFF2-40B4-BE49-F238E27FC236}">
                    <a16:creationId xmlns:a16="http://schemas.microsoft.com/office/drawing/2014/main" id="{44A7CE4C-1D85-7B66-DE89-1F842AEF3222}"/>
                  </a:ext>
                </a:extLst>
              </p:cNvPr>
              <p:cNvPicPr/>
              <p:nvPr/>
            </p:nvPicPr>
            <p:blipFill>
              <a:blip r:embed="rId4"/>
              <a:stretch>
                <a:fillRect/>
              </a:stretch>
            </p:blipFill>
            <p:spPr>
              <a:xfrm>
                <a:off x="1980112" y="438016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Рукописный ввод 9">
                <a:extLst>
                  <a:ext uri="{FF2B5EF4-FFF2-40B4-BE49-F238E27FC236}">
                    <a16:creationId xmlns:a16="http://schemas.microsoft.com/office/drawing/2014/main" id="{965D7A34-F22B-64A4-2B2D-2682D3043572}"/>
                  </a:ext>
                </a:extLst>
              </p14:cNvPr>
              <p14:cNvContentPartPr/>
              <p14:nvPr/>
            </p14:nvContentPartPr>
            <p14:xfrm>
              <a:off x="2100352" y="4642965"/>
              <a:ext cx="360" cy="360"/>
            </p14:xfrm>
          </p:contentPart>
        </mc:Choice>
        <mc:Fallback xmlns="">
          <p:pic>
            <p:nvPicPr>
              <p:cNvPr id="10" name="Рукописный ввод 9">
                <a:extLst>
                  <a:ext uri="{FF2B5EF4-FFF2-40B4-BE49-F238E27FC236}">
                    <a16:creationId xmlns:a16="http://schemas.microsoft.com/office/drawing/2014/main" id="{965D7A34-F22B-64A4-2B2D-2682D3043572}"/>
                  </a:ext>
                </a:extLst>
              </p:cNvPr>
              <p:cNvPicPr/>
              <p:nvPr/>
            </p:nvPicPr>
            <p:blipFill>
              <a:blip r:embed="rId4"/>
              <a:stretch>
                <a:fillRect/>
              </a:stretch>
            </p:blipFill>
            <p:spPr>
              <a:xfrm>
                <a:off x="2094232" y="4636845"/>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Рукописный ввод 10">
                <a:extLst>
                  <a:ext uri="{FF2B5EF4-FFF2-40B4-BE49-F238E27FC236}">
                    <a16:creationId xmlns:a16="http://schemas.microsoft.com/office/drawing/2014/main" id="{7909D57F-FF31-A909-DB38-0B3E80A80F64}"/>
                  </a:ext>
                </a:extLst>
              </p14:cNvPr>
              <p14:cNvContentPartPr/>
              <p14:nvPr/>
            </p14:nvContentPartPr>
            <p14:xfrm>
              <a:off x="2100352" y="4586085"/>
              <a:ext cx="360" cy="360"/>
            </p14:xfrm>
          </p:contentPart>
        </mc:Choice>
        <mc:Fallback xmlns="">
          <p:pic>
            <p:nvPicPr>
              <p:cNvPr id="11" name="Рукописный ввод 10">
                <a:extLst>
                  <a:ext uri="{FF2B5EF4-FFF2-40B4-BE49-F238E27FC236}">
                    <a16:creationId xmlns:a16="http://schemas.microsoft.com/office/drawing/2014/main" id="{7909D57F-FF31-A909-DB38-0B3E80A80F64}"/>
                  </a:ext>
                </a:extLst>
              </p:cNvPr>
              <p:cNvPicPr/>
              <p:nvPr/>
            </p:nvPicPr>
            <p:blipFill>
              <a:blip r:embed="rId4"/>
              <a:stretch>
                <a:fillRect/>
              </a:stretch>
            </p:blipFill>
            <p:spPr>
              <a:xfrm>
                <a:off x="2094232" y="4579965"/>
                <a:ext cx="12600" cy="12600"/>
              </a:xfrm>
              <a:prstGeom prst="rect">
                <a:avLst/>
              </a:prstGeom>
            </p:spPr>
          </p:pic>
        </mc:Fallback>
      </mc:AlternateContent>
      <p:sp>
        <p:nvSpPr>
          <p:cNvPr id="25" name="Стрелка: вверх 24">
            <a:extLst>
              <a:ext uri="{FF2B5EF4-FFF2-40B4-BE49-F238E27FC236}">
                <a16:creationId xmlns:a16="http://schemas.microsoft.com/office/drawing/2014/main" id="{3B682F44-48AF-FA9C-770E-69E7031C6208}"/>
              </a:ext>
            </a:extLst>
          </p:cNvPr>
          <p:cNvSpPr/>
          <p:nvPr/>
        </p:nvSpPr>
        <p:spPr>
          <a:xfrm rot="18733329" flipH="1">
            <a:off x="1648825" y="4516862"/>
            <a:ext cx="325935" cy="564600"/>
          </a:xfrm>
          <a:prstGeom prst="upArrow">
            <a:avLst>
              <a:gd name="adj1" fmla="val 21223"/>
              <a:gd name="adj2" fmla="val 43186"/>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solidFill>
                <a:srgbClr val="FF0000"/>
              </a:solidFill>
            </a:endParaRPr>
          </a:p>
        </p:txBody>
      </p:sp>
    </p:spTree>
    <p:extLst>
      <p:ext uri="{BB962C8B-B14F-4D97-AF65-F5344CB8AC3E}">
        <p14:creationId xmlns:p14="http://schemas.microsoft.com/office/powerpoint/2010/main" val="704146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a:extLst>
              <a:ext uri="{FF2B5EF4-FFF2-40B4-BE49-F238E27FC236}">
                <a16:creationId xmlns:a16="http://schemas.microsoft.com/office/drawing/2014/main" id="{C4C04E03-B8EE-27A1-BF92-12DDD824CCCD}"/>
              </a:ext>
            </a:extLst>
          </p:cNvPr>
          <p:cNvSpPr>
            <a:spLocks noGrp="1"/>
          </p:cNvSpPr>
          <p:nvPr>
            <p:ph type="title"/>
          </p:nvPr>
        </p:nvSpPr>
        <p:spPr>
          <a:xfrm>
            <a:off x="0" y="791810"/>
            <a:ext cx="9575321" cy="1770062"/>
          </a:xfrm>
        </p:spPr>
        <p:txBody>
          <a:bodyPr rtlCol="0">
            <a:normAutofit fontScale="90000"/>
          </a:bodyPr>
          <a:lstStyle/>
          <a:p>
            <a:pPr defTabSz="457207">
              <a:defRPr/>
            </a:pPr>
            <a:r>
              <a:rPr lang="ru-RU" altLang="ru-RU" sz="3100" b="1" dirty="0">
                <a:solidFill>
                  <a:srgbClr val="0070C0"/>
                </a:solidFill>
                <a:latin typeface="Arial" panose="020B0604020202020204" pitchFamily="34" charset="0"/>
                <a:cs typeface="Arial" panose="020B0604020202020204" pitchFamily="34" charset="0"/>
              </a:rPr>
              <a:t>Водные процедуры являются более сильным средством закаливания, чем все остальные. </a:t>
            </a:r>
            <a:br>
              <a:rPr lang="ru-RU" altLang="ru-RU" sz="3100" b="1" dirty="0">
                <a:solidFill>
                  <a:srgbClr val="0070C0"/>
                </a:solidFill>
                <a:latin typeface="Arial" panose="020B0604020202020204" pitchFamily="34" charset="0"/>
                <a:cs typeface="Arial" panose="020B0604020202020204" pitchFamily="34" charset="0"/>
              </a:rPr>
            </a:br>
            <a:r>
              <a:rPr lang="ru-RU" altLang="ru-RU" sz="3100" b="1" dirty="0">
                <a:solidFill>
                  <a:srgbClr val="0070C0"/>
                </a:solidFill>
                <a:latin typeface="Arial" panose="020B0604020202020204" pitchFamily="34" charset="0"/>
                <a:cs typeface="Arial" panose="020B0604020202020204" pitchFamily="34" charset="0"/>
              </a:rPr>
              <a:t>Для закаливания применяют прохладную воду при температуре 24-16°С и холодную - ниже 16°С. </a:t>
            </a:r>
            <a:br>
              <a:rPr lang="ru-RU" altLang="ru-RU" sz="3100" b="1" dirty="0">
                <a:solidFill>
                  <a:srgbClr val="0070C0"/>
                </a:solidFill>
                <a:latin typeface="Arial" panose="020B0604020202020204" pitchFamily="34" charset="0"/>
                <a:cs typeface="Arial" panose="020B0604020202020204" pitchFamily="34" charset="0"/>
              </a:rPr>
            </a:br>
            <a:r>
              <a:rPr lang="ru-RU" altLang="ru-RU" sz="3100" b="1" dirty="0">
                <a:solidFill>
                  <a:srgbClr val="0070C0"/>
                </a:solidFill>
                <a:latin typeface="Arial" panose="020B0604020202020204" pitchFamily="34" charset="0"/>
                <a:cs typeface="Arial" panose="020B0604020202020204" pitchFamily="34" charset="0"/>
              </a:rPr>
              <a:t>Самое благоприятное время приема водных процедур - утренние часы</a:t>
            </a:r>
            <a:br>
              <a:rPr lang="ru-RU" altLang="ru-RU" sz="3100" b="1" dirty="0">
                <a:solidFill>
                  <a:srgbClr val="0070C0"/>
                </a:solidFill>
                <a:latin typeface="Arial" panose="020B0604020202020204" pitchFamily="34" charset="0"/>
                <a:cs typeface="Arial" panose="020B0604020202020204" pitchFamily="34" charset="0"/>
              </a:rPr>
            </a:br>
            <a:r>
              <a:rPr lang="ru-RU" altLang="ru-RU" sz="3100" dirty="0">
                <a:solidFill>
                  <a:srgbClr val="0070C0"/>
                </a:solidFill>
                <a:latin typeface="Arial" panose="020B0604020202020204" pitchFamily="34" charset="0"/>
                <a:cs typeface="Arial" panose="020B0604020202020204" pitchFamily="34" charset="0"/>
              </a:rPr>
              <a:t> </a:t>
            </a:r>
            <a:br>
              <a:rPr lang="ru-RU" altLang="ru-RU" sz="3100" dirty="0">
                <a:solidFill>
                  <a:srgbClr val="0070C0"/>
                </a:solidFill>
                <a:latin typeface="Arial" panose="020B0604020202020204" pitchFamily="34" charset="0"/>
                <a:cs typeface="Arial" panose="020B0604020202020204" pitchFamily="34" charset="0"/>
              </a:rPr>
            </a:br>
            <a:br>
              <a:rPr lang="ru-RU" altLang="ru-RU" sz="3100" dirty="0">
                <a:latin typeface="Arial" panose="020B0604020202020204" pitchFamily="34" charset="0"/>
                <a:cs typeface="Arial" panose="020B0604020202020204" pitchFamily="34" charset="0"/>
              </a:rPr>
            </a:br>
            <a:br>
              <a:rPr lang="ru-RU" altLang="ru-RU" sz="1200" dirty="0">
                <a:latin typeface="Georgia" panose="02040502050405020303" pitchFamily="18" charset="0"/>
              </a:rPr>
            </a:br>
            <a:endParaRPr lang="ru-RU" altLang="ru-RU" sz="1200" dirty="0"/>
          </a:p>
        </p:txBody>
      </p:sp>
      <p:sp>
        <p:nvSpPr>
          <p:cNvPr id="8196" name="Прямоугольник 1">
            <a:extLst>
              <a:ext uri="{FF2B5EF4-FFF2-40B4-BE49-F238E27FC236}">
                <a16:creationId xmlns:a16="http://schemas.microsoft.com/office/drawing/2014/main" id="{E7AA92C6-0912-8D01-FA8C-B262A3A5015A}"/>
              </a:ext>
            </a:extLst>
          </p:cNvPr>
          <p:cNvSpPr>
            <a:spLocks noChangeArrowheads="1"/>
          </p:cNvSpPr>
          <p:nvPr/>
        </p:nvSpPr>
        <p:spPr bwMode="auto">
          <a:xfrm>
            <a:off x="2424114" y="207035"/>
            <a:ext cx="58950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ru-RU" altLang="ru-RU" sz="3200" b="1" i="1" dirty="0">
                <a:effectLst>
                  <a:outerShdw blurRad="38100" dist="38100" dir="2700000" algn="tl">
                    <a:srgbClr val="000000">
                      <a:alpha val="43137"/>
                    </a:srgbClr>
                  </a:outerShdw>
                </a:effectLst>
                <a:latin typeface="Arial Black" panose="020B0A04020102020204" pitchFamily="34" charset="0"/>
              </a:rPr>
              <a:t> </a:t>
            </a:r>
            <a:r>
              <a:rPr lang="ru-RU" altLang="ru-RU" sz="3200" b="1" i="1" u="sng" dirty="0">
                <a:solidFill>
                  <a:srgbClr val="0070C0"/>
                </a:solidFill>
                <a:effectLst>
                  <a:outerShdw blurRad="38100" dist="38100" dir="2700000" algn="tl">
                    <a:srgbClr val="000000">
                      <a:alpha val="43137"/>
                    </a:srgbClr>
                  </a:outerShdw>
                </a:effectLst>
                <a:latin typeface="Arial Black" panose="020B0A04020102020204" pitchFamily="34" charset="0"/>
              </a:rPr>
              <a:t>Закаливание водой</a:t>
            </a:r>
            <a:endParaRPr lang="ru-RU" altLang="ru-RU" sz="3200" dirty="0">
              <a:solidFill>
                <a:srgbClr val="0070C0"/>
              </a:solidFill>
              <a:effectLst>
                <a:outerShdw blurRad="38100" dist="38100" dir="2700000" algn="tl">
                  <a:srgbClr val="000000">
                    <a:alpha val="43137"/>
                  </a:srgbClr>
                </a:outerShdw>
              </a:effectLst>
              <a:latin typeface="Arial Black" panose="020B0A04020102020204" pitchFamily="34" charset="0"/>
            </a:endParaRPr>
          </a:p>
        </p:txBody>
      </p:sp>
      <p:sp>
        <p:nvSpPr>
          <p:cNvPr id="8197" name="Прямоугольник 2">
            <a:extLst>
              <a:ext uri="{FF2B5EF4-FFF2-40B4-BE49-F238E27FC236}">
                <a16:creationId xmlns:a16="http://schemas.microsoft.com/office/drawing/2014/main" id="{CF2E7E78-5205-9C8B-4D99-11582028CA9F}"/>
              </a:ext>
            </a:extLst>
          </p:cNvPr>
          <p:cNvSpPr>
            <a:spLocks noChangeArrowheads="1"/>
          </p:cNvSpPr>
          <p:nvPr/>
        </p:nvSpPr>
        <p:spPr bwMode="auto">
          <a:xfrm>
            <a:off x="1500995" y="3657600"/>
            <a:ext cx="800531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eaLnBrk="1" hangingPunct="1">
              <a:spcBef>
                <a:spcPct val="0"/>
              </a:spcBef>
              <a:buClrTx/>
              <a:buSzTx/>
              <a:buFontTx/>
              <a:buNone/>
            </a:pPr>
            <a:r>
              <a:rPr lang="ru-RU" altLang="ru-RU" sz="2400" b="1" dirty="0">
                <a:latin typeface="Arial" panose="020B0604020202020204" pitchFamily="34" charset="0"/>
                <a:cs typeface="Arial" panose="020B0604020202020204" pitchFamily="34" charset="0"/>
              </a:rPr>
              <a:t>В начальный период водные процедуры проводят при температуре воздуха 17-20°С, в последующем температура воздуха может быть несколько ниже. После любой водной процедуры надо обязательно вытереться, растирая тело махровым полотенцем докрасна. При значительных охлаждениях организма целесообразно выполнение активных физических упражнений</a:t>
            </a:r>
            <a:r>
              <a:rPr lang="ru-RU" altLang="ru-RU" dirty="0">
                <a:latin typeface="Georgia" panose="02040502050405020303" pitchFamily="18" charset="0"/>
              </a:rPr>
              <a:t>. </a:t>
            </a:r>
            <a:endParaRPr lang="ru-RU" altLang="ru-RU" dirty="0">
              <a:latin typeface="Calibri" panose="020F0502020204030204" pitchFamily="34" charset="0"/>
            </a:endParaRPr>
          </a:p>
        </p:txBody>
      </p:sp>
    </p:spTree>
    <p:custDataLst>
      <p:tags r:id="rId1"/>
    </p:custDataLst>
  </p:cSld>
  <p:clrMapOvr>
    <a:masterClrMapping/>
  </p:clrMapOvr>
  <p:transition spd="slow" advTm="10966">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circle(in)">
                                      <p:cBhvr>
                                        <p:cTn id="7" dur="20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194"/>
                                        </p:tgtEl>
                                        <p:attrNameLst>
                                          <p:attrName>style.visibility</p:attrName>
                                        </p:attrNameLst>
                                      </p:cBhvr>
                                      <p:to>
                                        <p:strVal val="visible"/>
                                      </p:to>
                                    </p:set>
                                    <p:anim calcmode="lin" valueType="num">
                                      <p:cBhvr>
                                        <p:cTn id="12" dur="500" fill="hold"/>
                                        <p:tgtEl>
                                          <p:spTgt spid="8194"/>
                                        </p:tgtEl>
                                        <p:attrNameLst>
                                          <p:attrName>ppt_w</p:attrName>
                                        </p:attrNameLst>
                                      </p:cBhvr>
                                      <p:tavLst>
                                        <p:tav tm="0">
                                          <p:val>
                                            <p:fltVal val="0"/>
                                          </p:val>
                                        </p:tav>
                                        <p:tav tm="100000">
                                          <p:val>
                                            <p:strVal val="#ppt_w"/>
                                          </p:val>
                                        </p:tav>
                                      </p:tavLst>
                                    </p:anim>
                                    <p:anim calcmode="lin" valueType="num">
                                      <p:cBhvr>
                                        <p:cTn id="13" dur="500" fill="hold"/>
                                        <p:tgtEl>
                                          <p:spTgt spid="8194"/>
                                        </p:tgtEl>
                                        <p:attrNameLst>
                                          <p:attrName>ppt_h</p:attrName>
                                        </p:attrNameLst>
                                      </p:cBhvr>
                                      <p:tavLst>
                                        <p:tav tm="0">
                                          <p:val>
                                            <p:fltVal val="0"/>
                                          </p:val>
                                        </p:tav>
                                        <p:tav tm="100000">
                                          <p:val>
                                            <p:strVal val="#ppt_h"/>
                                          </p:val>
                                        </p:tav>
                                      </p:tavLst>
                                    </p:anim>
                                    <p:animEffect transition="in" filter="fade">
                                      <p:cBhvr>
                                        <p:cTn id="14" dur="500"/>
                                        <p:tgtEl>
                                          <p:spTgt spid="819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197"/>
                                        </p:tgtEl>
                                        <p:attrNameLst>
                                          <p:attrName>style.visibility</p:attrName>
                                        </p:attrNameLst>
                                      </p:cBhvr>
                                      <p:to>
                                        <p:strVal val="visible"/>
                                      </p:to>
                                    </p:set>
                                    <p:anim calcmode="lin" valueType="num">
                                      <p:cBhvr>
                                        <p:cTn id="19" dur="500" fill="hold"/>
                                        <p:tgtEl>
                                          <p:spTgt spid="8197"/>
                                        </p:tgtEl>
                                        <p:attrNameLst>
                                          <p:attrName>ppt_w</p:attrName>
                                        </p:attrNameLst>
                                      </p:cBhvr>
                                      <p:tavLst>
                                        <p:tav tm="0">
                                          <p:val>
                                            <p:fltVal val="0"/>
                                          </p:val>
                                        </p:tav>
                                        <p:tav tm="100000">
                                          <p:val>
                                            <p:strVal val="#ppt_w"/>
                                          </p:val>
                                        </p:tav>
                                      </p:tavLst>
                                    </p:anim>
                                    <p:anim calcmode="lin" valueType="num">
                                      <p:cBhvr>
                                        <p:cTn id="20" dur="500" fill="hold"/>
                                        <p:tgtEl>
                                          <p:spTgt spid="8197"/>
                                        </p:tgtEl>
                                        <p:attrNameLst>
                                          <p:attrName>ppt_h</p:attrName>
                                        </p:attrNameLst>
                                      </p:cBhvr>
                                      <p:tavLst>
                                        <p:tav tm="0">
                                          <p:val>
                                            <p:fltVal val="0"/>
                                          </p:val>
                                        </p:tav>
                                        <p:tav tm="100000">
                                          <p:val>
                                            <p:strVal val="#ppt_h"/>
                                          </p:val>
                                        </p:tav>
                                      </p:tavLst>
                                    </p:anim>
                                    <p:animEffect transition="in" filter="fade">
                                      <p:cBhvr>
                                        <p:cTn id="21"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6" grpId="0"/>
      <p:bldP spid="819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pPr eaLnBrk="1" hangingPunct="1"/>
            <a:r>
              <a:rPr lang="ru-RU" altLang="zh-CN" sz="4400" b="1" i="1" dirty="0">
                <a:latin typeface="Arial" panose="020B0604020202020204" pitchFamily="34" charset="0"/>
                <a:cs typeface="Arial" panose="020B0604020202020204" pitchFamily="34" charset="0"/>
              </a:rPr>
              <a:t>Способы закаливания</a:t>
            </a:r>
            <a:r>
              <a:rPr lang="ru-RU" altLang="zh-CN" sz="4400" dirty="0">
                <a:latin typeface="Arial" panose="020B0604020202020204" pitchFamily="34" charset="0"/>
                <a:cs typeface="Arial" panose="020B0604020202020204" pitchFamily="34" charset="0"/>
              </a:rPr>
              <a:t> :</a:t>
            </a:r>
            <a:endParaRPr lang="ru-RU" altLang="ru-RU" sz="4400" dirty="0">
              <a:latin typeface="Arial" panose="020B0604020202020204" pitchFamily="34" charset="0"/>
              <a:cs typeface="Arial" panose="020B0604020202020204" pitchFamily="34" charset="0"/>
            </a:endParaRPr>
          </a:p>
        </p:txBody>
      </p:sp>
      <p:sp>
        <p:nvSpPr>
          <p:cNvPr id="53251" name="Rectangle 3"/>
          <p:cNvSpPr>
            <a:spLocks noGrp="1" noChangeArrowheads="1"/>
          </p:cNvSpPr>
          <p:nvPr>
            <p:ph type="body" idx="1"/>
          </p:nvPr>
        </p:nvSpPr>
        <p:spPr>
          <a:xfrm>
            <a:off x="927463" y="2060575"/>
            <a:ext cx="8346539" cy="4114800"/>
          </a:xfrm>
          <a:solidFill>
            <a:schemeClr val="bg2"/>
          </a:solidFill>
        </p:spPr>
        <p:txBody>
          <a:bodyPr>
            <a:normAutofit fontScale="92500" lnSpcReduction="20000"/>
          </a:bodyPr>
          <a:lstStyle/>
          <a:p>
            <a:pPr eaLnBrk="1" hangingPunct="1">
              <a:lnSpc>
                <a:spcPct val="90000"/>
              </a:lnSpc>
            </a:pPr>
            <a:endParaRPr lang="ru-RU" altLang="zh-CN" sz="2500" dirty="0"/>
          </a:p>
          <a:p>
            <a:pPr eaLnBrk="1" hangingPunct="1">
              <a:lnSpc>
                <a:spcPct val="90000"/>
              </a:lnSpc>
            </a:pPr>
            <a:r>
              <a:rPr lang="ru-RU" altLang="zh-CN" sz="3200" dirty="0">
                <a:latin typeface="Arial" panose="020B0604020202020204" pitchFamily="34" charset="0"/>
                <a:cs typeface="Arial" panose="020B0604020202020204" pitchFamily="34" charset="0"/>
              </a:rPr>
              <a:t>закаливание в повседневной жизни (</a:t>
            </a:r>
            <a:r>
              <a:rPr lang="ru-RU" altLang="zh-CN" sz="3200" dirty="0" err="1">
                <a:latin typeface="Arial" panose="020B0604020202020204" pitchFamily="34" charset="0"/>
                <a:cs typeface="Arial" panose="020B0604020202020204" pitchFamily="34" charset="0"/>
              </a:rPr>
              <a:t>оздоравливающее</a:t>
            </a:r>
            <a:r>
              <a:rPr lang="ru-RU" altLang="zh-CN" sz="3200" dirty="0">
                <a:latin typeface="Arial" panose="020B0604020202020204" pitchFamily="34" charset="0"/>
                <a:cs typeface="Arial" panose="020B0604020202020204" pitchFamily="34" charset="0"/>
              </a:rPr>
              <a:t> действие чистого воздуха и рациональное сочетание температуры воздуха и одежды во время прогулок и сна, хождение босиком)</a:t>
            </a:r>
          </a:p>
          <a:p>
            <a:pPr marL="0" indent="0" eaLnBrk="1" hangingPunct="1">
              <a:lnSpc>
                <a:spcPct val="90000"/>
              </a:lnSpc>
              <a:buNone/>
            </a:pPr>
            <a:endParaRPr lang="ru-RU" altLang="zh-CN" sz="3200" dirty="0">
              <a:latin typeface="Arial" panose="020B0604020202020204" pitchFamily="34" charset="0"/>
              <a:cs typeface="Arial" panose="020B0604020202020204" pitchFamily="34" charset="0"/>
            </a:endParaRPr>
          </a:p>
          <a:p>
            <a:pPr eaLnBrk="1" hangingPunct="1">
              <a:lnSpc>
                <a:spcPct val="90000"/>
              </a:lnSpc>
            </a:pPr>
            <a:r>
              <a:rPr lang="ru-RU" altLang="zh-CN" sz="3200" dirty="0">
                <a:latin typeface="Arial" panose="020B0604020202020204" pitchFamily="34" charset="0"/>
                <a:cs typeface="Arial" panose="020B0604020202020204" pitchFamily="34" charset="0"/>
              </a:rPr>
              <a:t>специальные меры закаливания</a:t>
            </a:r>
          </a:p>
          <a:p>
            <a:pPr eaLnBrk="1" hangingPunct="1">
              <a:lnSpc>
                <a:spcPct val="90000"/>
              </a:lnSpc>
            </a:pPr>
            <a:endParaRPr lang="ru-RU" altLang="zh-CN" sz="2500" dirty="0"/>
          </a:p>
          <a:p>
            <a:pPr eaLnBrk="1" hangingPunct="1">
              <a:lnSpc>
                <a:spcPct val="90000"/>
              </a:lnSpc>
              <a:buFont typeface="Wingdings" panose="05000000000000000000" pitchFamily="2" charset="2"/>
              <a:buNone/>
            </a:pPr>
            <a:r>
              <a:rPr lang="ru-RU" altLang="zh-CN" sz="2500" dirty="0"/>
              <a:t> </a:t>
            </a:r>
          </a:p>
        </p:txBody>
      </p:sp>
      <p:pic>
        <p:nvPicPr>
          <p:cNvPr id="2" name="Рисунок 1"/>
          <p:cNvPicPr>
            <a:picLocks noChangeAspect="1"/>
          </p:cNvPicPr>
          <p:nvPr/>
        </p:nvPicPr>
        <p:blipFill>
          <a:blip r:embed="rId2"/>
          <a:stretch>
            <a:fillRect/>
          </a:stretch>
        </p:blipFill>
        <p:spPr>
          <a:xfrm>
            <a:off x="8569914" y="800825"/>
            <a:ext cx="2524125" cy="1905000"/>
          </a:xfrm>
          <a:prstGeom prst="rect">
            <a:avLst/>
          </a:prstGeom>
        </p:spPr>
      </p:pic>
      <p:pic>
        <p:nvPicPr>
          <p:cNvPr id="3" name="Рисунок 2"/>
          <p:cNvPicPr>
            <a:picLocks noChangeAspect="1"/>
          </p:cNvPicPr>
          <p:nvPr/>
        </p:nvPicPr>
        <p:blipFill>
          <a:blip r:embed="rId3"/>
          <a:stretch>
            <a:fillRect/>
          </a:stretch>
        </p:blipFill>
        <p:spPr>
          <a:xfrm rot="10800000" flipH="1" flipV="1">
            <a:off x="7514952" y="4484536"/>
            <a:ext cx="3108824" cy="2328707"/>
          </a:xfrm>
          <a:prstGeom prst="rect">
            <a:avLst/>
          </a:prstGeom>
        </p:spPr>
      </p:pic>
    </p:spTree>
    <p:extLst>
      <p:ext uri="{BB962C8B-B14F-4D97-AF65-F5344CB8AC3E}">
        <p14:creationId xmlns:p14="http://schemas.microsoft.com/office/powerpoint/2010/main" val="1807521310"/>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09006" y="292100"/>
            <a:ext cx="9653451" cy="1941649"/>
          </a:xfrm>
        </p:spPr>
        <p:txBody>
          <a:bodyPr>
            <a:noAutofit/>
          </a:bodyPr>
          <a:lstStyle/>
          <a:p>
            <a:pPr algn="ctr" eaLnBrk="1" hangingPunct="1"/>
            <a:r>
              <a:rPr lang="ru-RU" altLang="zh-CN" sz="4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Специальные меры </a:t>
            </a:r>
            <a:br>
              <a:rPr lang="ru-RU" altLang="zh-CN" sz="4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ru-RU" altLang="zh-CN" sz="4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закаливания  подразделяются</a:t>
            </a:r>
            <a:r>
              <a:rPr lang="ru-RU" altLang="zh-CN" sz="4800" b="1" i="1" dirty="0">
                <a:latin typeface="Arial" panose="020B0604020202020204" pitchFamily="34" charset="0"/>
                <a:cs typeface="Arial" panose="020B0604020202020204" pitchFamily="34" charset="0"/>
              </a:rPr>
              <a:t>:</a:t>
            </a:r>
            <a:br>
              <a:rPr lang="ru-RU" altLang="zh-CN" sz="4800" b="1" i="1" dirty="0">
                <a:latin typeface="Arial" panose="020B0604020202020204" pitchFamily="34" charset="0"/>
                <a:cs typeface="Arial" panose="020B0604020202020204" pitchFamily="34" charset="0"/>
              </a:rPr>
            </a:br>
            <a:endParaRPr lang="ru-RU" altLang="ru-RU" sz="4800" b="1" i="1" dirty="0">
              <a:latin typeface="Arial" panose="020B0604020202020204" pitchFamily="34" charset="0"/>
              <a:cs typeface="Arial" panose="020B0604020202020204" pitchFamily="34" charset="0"/>
            </a:endParaRPr>
          </a:p>
        </p:txBody>
      </p:sp>
      <p:sp>
        <p:nvSpPr>
          <p:cNvPr id="54275" name="Rectangle 3"/>
          <p:cNvSpPr>
            <a:spLocks noGrp="1" noChangeArrowheads="1"/>
          </p:cNvSpPr>
          <p:nvPr>
            <p:ph type="body" idx="1"/>
          </p:nvPr>
        </p:nvSpPr>
        <p:spPr>
          <a:xfrm>
            <a:off x="927463" y="2704011"/>
            <a:ext cx="9149987" cy="3458664"/>
          </a:xfrm>
          <a:solidFill>
            <a:schemeClr val="folHlink"/>
          </a:solidFill>
        </p:spPr>
        <p:txBody>
          <a:bodyPr/>
          <a:lstStyle/>
          <a:p>
            <a:pPr eaLnBrk="1" hangingPunct="1">
              <a:buFont typeface="Wingdings" panose="05000000000000000000" pitchFamily="2" charset="2"/>
              <a:buNone/>
            </a:pPr>
            <a:endParaRPr lang="ru-RU" altLang="zh-CN" dirty="0">
              <a:solidFill>
                <a:schemeClr val="bg2"/>
              </a:solidFill>
            </a:endParaRPr>
          </a:p>
          <a:p>
            <a:pPr eaLnBrk="1" hangingPunct="1"/>
            <a:r>
              <a:rPr lang="ru-RU" altLang="zh-CN" sz="3200" dirty="0">
                <a:solidFill>
                  <a:schemeClr val="accent2">
                    <a:lumMod val="50000"/>
                  </a:schemeClr>
                </a:solidFill>
                <a:latin typeface="Arial" panose="020B0604020202020204" pitchFamily="34" charset="0"/>
                <a:cs typeface="Arial" panose="020B0604020202020204" pitchFamily="34" charset="0"/>
              </a:rPr>
              <a:t>по действующему фактору (воздух, вода, солнце), </a:t>
            </a:r>
            <a:endParaRPr lang="ru-RU" altLang="ru-RU" sz="3200" dirty="0">
              <a:solidFill>
                <a:schemeClr val="accent2">
                  <a:lumMod val="50000"/>
                </a:schemeClr>
              </a:solidFill>
              <a:latin typeface="Arial" panose="020B0604020202020204" pitchFamily="34" charset="0"/>
              <a:cs typeface="Arial" panose="020B0604020202020204" pitchFamily="34" charset="0"/>
            </a:endParaRPr>
          </a:p>
          <a:p>
            <a:pPr eaLnBrk="1" hangingPunct="1"/>
            <a:r>
              <a:rPr lang="ru-RU" altLang="zh-CN" sz="3200" dirty="0">
                <a:solidFill>
                  <a:schemeClr val="accent2">
                    <a:lumMod val="50000"/>
                  </a:schemeClr>
                </a:solidFill>
                <a:latin typeface="Arial" panose="020B0604020202020204" pitchFamily="34" charset="0"/>
                <a:cs typeface="Arial" panose="020B0604020202020204" pitchFamily="34" charset="0"/>
              </a:rPr>
              <a:t>по силе воздействия (местные и общие), </a:t>
            </a:r>
          </a:p>
          <a:p>
            <a:pPr eaLnBrk="1" hangingPunct="1"/>
            <a:r>
              <a:rPr lang="ru-RU" altLang="zh-CN" sz="3200" dirty="0">
                <a:solidFill>
                  <a:schemeClr val="accent2">
                    <a:lumMod val="50000"/>
                  </a:schemeClr>
                </a:solidFill>
                <a:latin typeface="Arial" panose="020B0604020202020204" pitchFamily="34" charset="0"/>
                <a:cs typeface="Arial" panose="020B0604020202020204" pitchFamily="34" charset="0"/>
              </a:rPr>
              <a:t>по продолжительности</a:t>
            </a:r>
            <a:endParaRPr lang="ru-RU" altLang="ru-RU" sz="3200"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6526937"/>
      </p:ext>
    </p:extLst>
  </p:cSld>
  <p:clrMapOvr>
    <a:masterClrMapping/>
  </p:clrMapOvr>
  <p:transition advTm="6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77334" y="189781"/>
            <a:ext cx="8596668" cy="2231157"/>
          </a:xfrm>
        </p:spPr>
        <p:txBody>
          <a:bodyPr>
            <a:noAutofit/>
          </a:bodyPr>
          <a:lstStyle/>
          <a:p>
            <a:pPr algn="ctr" eaLnBrk="1" hangingPunct="1"/>
            <a:r>
              <a:rPr lang="ru-RU" altLang="ru-RU" sz="4000" dirty="0">
                <a:latin typeface="Arial Black" panose="020B0A04020102020204" pitchFamily="34" charset="0"/>
              </a:rPr>
              <a:t> </a:t>
            </a:r>
            <a:r>
              <a:rPr lang="ru-RU" altLang="ru-RU" sz="4000" b="1" i="1"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Местные специальные методы закаливания подразделяются на:</a:t>
            </a:r>
          </a:p>
        </p:txBody>
      </p:sp>
      <p:sp>
        <p:nvSpPr>
          <p:cNvPr id="55299" name="Rectangle 3"/>
          <p:cNvSpPr>
            <a:spLocks noGrp="1" noChangeArrowheads="1"/>
          </p:cNvSpPr>
          <p:nvPr>
            <p:ph type="body" idx="1"/>
          </p:nvPr>
        </p:nvSpPr>
        <p:spPr>
          <a:xfrm>
            <a:off x="1345474" y="2860766"/>
            <a:ext cx="7759337" cy="3447960"/>
          </a:xfrm>
          <a:solidFill>
            <a:schemeClr val="folHlink"/>
          </a:solidFill>
          <a:ln w="38100" cmpd="dbl">
            <a:solidFill>
              <a:schemeClr val="tx1"/>
            </a:solidFill>
            <a:miter lim="800000"/>
            <a:headEnd/>
            <a:tailEnd/>
          </a:ln>
        </p:spPr>
        <p:txBody>
          <a:bodyPr/>
          <a:lstStyle/>
          <a:p>
            <a:pPr eaLnBrk="1" hangingPunct="1">
              <a:buFont typeface="Wingdings" panose="05000000000000000000" pitchFamily="2" charset="2"/>
              <a:buNone/>
            </a:pPr>
            <a:endParaRPr lang="ru-RU" altLang="ru-RU" dirty="0">
              <a:effectLst>
                <a:outerShdw blurRad="38100" dist="38100" dir="2700000" algn="tl">
                  <a:srgbClr val="000000">
                    <a:alpha val="43137"/>
                  </a:srgbClr>
                </a:outerShdw>
              </a:effectLst>
            </a:endParaRPr>
          </a:p>
          <a:p>
            <a:pPr algn="ctr" eaLnBrk="1" hangingPunct="1">
              <a:buFont typeface="Wingdings" panose="05000000000000000000" pitchFamily="2" charset="2"/>
              <a:buNone/>
            </a:pPr>
            <a:r>
              <a:rPr lang="ru-RU" altLang="ru-RU" sz="3700" dirty="0">
                <a:solidFill>
                  <a:schemeClr val="accent2">
                    <a:lumMod val="50000"/>
                  </a:schemeClr>
                </a:solidFill>
                <a:effectLst>
                  <a:outerShdw blurRad="38100" dist="38100" dir="2700000" algn="tl">
                    <a:srgbClr val="000000">
                      <a:alpha val="43137"/>
                    </a:srgbClr>
                  </a:outerShdw>
                </a:effectLst>
              </a:rPr>
              <a:t>обтирание;</a:t>
            </a:r>
          </a:p>
          <a:p>
            <a:pPr algn="ctr" eaLnBrk="1" hangingPunct="1">
              <a:buFont typeface="Wingdings" panose="05000000000000000000" pitchFamily="2" charset="2"/>
              <a:buNone/>
            </a:pPr>
            <a:r>
              <a:rPr lang="ru-RU" altLang="ru-RU" sz="3700" dirty="0">
                <a:solidFill>
                  <a:schemeClr val="accent2">
                    <a:lumMod val="50000"/>
                  </a:schemeClr>
                </a:solidFill>
                <a:effectLst>
                  <a:outerShdw blurRad="38100" dist="38100" dir="2700000" algn="tl">
                    <a:srgbClr val="000000">
                      <a:alpha val="43137"/>
                    </a:srgbClr>
                  </a:outerShdw>
                </a:effectLst>
              </a:rPr>
              <a:t>обливание;</a:t>
            </a:r>
          </a:p>
          <a:p>
            <a:pPr algn="ctr" eaLnBrk="1" hangingPunct="1">
              <a:buFont typeface="Wingdings" panose="05000000000000000000" pitchFamily="2" charset="2"/>
              <a:buNone/>
            </a:pPr>
            <a:r>
              <a:rPr lang="ru-RU" altLang="ru-RU" sz="3700" dirty="0">
                <a:solidFill>
                  <a:schemeClr val="accent2">
                    <a:lumMod val="50000"/>
                  </a:schemeClr>
                </a:solidFill>
                <a:effectLst>
                  <a:outerShdw blurRad="38100" dist="38100" dir="2700000" algn="tl">
                    <a:srgbClr val="000000">
                      <a:alpha val="43137"/>
                    </a:srgbClr>
                  </a:outerShdw>
                </a:effectLst>
              </a:rPr>
              <a:t>местные ванны </a:t>
            </a:r>
          </a:p>
          <a:p>
            <a:pPr algn="ctr" eaLnBrk="1" hangingPunct="1">
              <a:buFont typeface="Wingdings" panose="05000000000000000000" pitchFamily="2" charset="2"/>
              <a:buNone/>
            </a:pPr>
            <a:r>
              <a:rPr lang="ru-RU" altLang="ru-RU" sz="3300" dirty="0">
                <a:solidFill>
                  <a:schemeClr val="accent2">
                    <a:lumMod val="50000"/>
                  </a:schemeClr>
                </a:solidFill>
                <a:effectLst>
                  <a:outerShdw blurRad="38100" dist="38100" dir="2700000" algn="tl">
                    <a:srgbClr val="000000">
                      <a:alpha val="43137"/>
                    </a:srgbClr>
                  </a:outerShdw>
                </a:effectLst>
              </a:rPr>
              <a:t>(для стоп и кистей рук)</a:t>
            </a:r>
            <a:endParaRPr lang="en-US" altLang="ru-RU" sz="3300" dirty="0">
              <a:solidFill>
                <a:schemeClr val="accent2">
                  <a:lumMod val="50000"/>
                </a:schemeClr>
              </a:solidFill>
              <a:effectLst>
                <a:outerShdw blurRad="38100" dist="38100" dir="2700000" algn="tl">
                  <a:srgbClr val="000000">
                    <a:alpha val="43137"/>
                  </a:srgbClr>
                </a:outerShdw>
              </a:effectLst>
            </a:endParaRPr>
          </a:p>
          <a:p>
            <a:pPr algn="ctr" eaLnBrk="1" hangingPunct="1">
              <a:buFont typeface="Wingdings" panose="05000000000000000000" pitchFamily="2" charset="2"/>
              <a:buNone/>
            </a:pPr>
            <a:endParaRPr lang="ru-RU" altLang="ru-RU" sz="3300" dirty="0">
              <a:solidFill>
                <a:schemeClr val="bg2"/>
              </a:solidFill>
              <a:effectLst>
                <a:outerShdw blurRad="38100" dist="38100" dir="2700000" algn="tl">
                  <a:srgbClr val="000000">
                    <a:alpha val="43137"/>
                  </a:srgbClr>
                </a:outerShdw>
              </a:effectLst>
            </a:endParaRPr>
          </a:p>
          <a:p>
            <a:pPr eaLnBrk="1" hangingPunct="1"/>
            <a:endParaRPr lang="ru-RU" altLang="ru-RU" sz="3300" dirty="0">
              <a:solidFill>
                <a:schemeClr val="bg2"/>
              </a:solidFill>
              <a:effectLst>
                <a:outerShdw blurRad="38100" dist="38100" dir="2700000" algn="tl">
                  <a:srgbClr val="000000">
                    <a:alpha val="43137"/>
                  </a:srgbClr>
                </a:outerShdw>
              </a:effectLst>
            </a:endParaRPr>
          </a:p>
          <a:p>
            <a:pPr eaLnBrk="1" hangingPunct="1">
              <a:buFont typeface="Wingdings" panose="05000000000000000000" pitchFamily="2" charset="2"/>
              <a:buNone/>
            </a:pPr>
            <a:endParaRPr lang="ru-RU" altLang="ru-RU" sz="37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1844448"/>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39634" y="182880"/>
            <a:ext cx="8934368" cy="1747520"/>
          </a:xfrm>
        </p:spPr>
        <p:txBody>
          <a:bodyPr>
            <a:noAutofit/>
          </a:bodyPr>
          <a:lstStyle/>
          <a:p>
            <a:pPr algn="ctr" eaLnBrk="1" hangingPunct="1"/>
            <a:r>
              <a:rPr lang="ru-RU" altLang="ru-RU" sz="4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Общие специальные методы закаливания подразделяются на:</a:t>
            </a:r>
          </a:p>
        </p:txBody>
      </p:sp>
      <p:sp>
        <p:nvSpPr>
          <p:cNvPr id="56323" name="Rectangle 3"/>
          <p:cNvSpPr>
            <a:spLocks noGrp="1" noChangeArrowheads="1"/>
          </p:cNvSpPr>
          <p:nvPr>
            <p:ph type="body" idx="1"/>
          </p:nvPr>
        </p:nvSpPr>
        <p:spPr>
          <a:xfrm>
            <a:off x="653143" y="2133601"/>
            <a:ext cx="8830491" cy="3959225"/>
          </a:xfrm>
          <a:solidFill>
            <a:schemeClr val="folHlink"/>
          </a:solidFill>
          <a:ln w="38100" cmpd="dbl">
            <a:solidFill>
              <a:schemeClr val="tx1"/>
            </a:solidFill>
            <a:miter lim="800000"/>
            <a:headEnd/>
            <a:tailEnd/>
          </a:ln>
        </p:spPr>
        <p:txBody>
          <a:bodyPr/>
          <a:lstStyle/>
          <a:p>
            <a:pPr algn="ctr" eaLnBrk="1" hangingPunct="1"/>
            <a:endParaRPr lang="ru-RU" altLang="ru-RU" sz="3700" dirty="0"/>
          </a:p>
          <a:p>
            <a:pPr algn="ctr" eaLnBrk="1" hangingPunct="1"/>
            <a:r>
              <a:rPr lang="ru-RU" altLang="ru-RU" sz="3700" dirty="0">
                <a:solidFill>
                  <a:schemeClr val="accent2">
                    <a:lumMod val="50000"/>
                  </a:schemeClr>
                </a:solidFill>
                <a:effectLst>
                  <a:outerShdw blurRad="38100" dist="38100" dir="2700000" algn="tl">
                    <a:srgbClr val="000000">
                      <a:alpha val="43137"/>
                    </a:srgbClr>
                  </a:outerShdw>
                </a:effectLst>
              </a:rPr>
              <a:t>обтирание;</a:t>
            </a:r>
          </a:p>
          <a:p>
            <a:pPr algn="ctr" eaLnBrk="1" hangingPunct="1"/>
            <a:r>
              <a:rPr lang="ru-RU" altLang="ru-RU" sz="3700" dirty="0">
                <a:solidFill>
                  <a:schemeClr val="accent2">
                    <a:lumMod val="50000"/>
                  </a:schemeClr>
                </a:solidFill>
                <a:effectLst>
                  <a:outerShdw blurRad="38100" dist="38100" dir="2700000" algn="tl">
                    <a:srgbClr val="000000">
                      <a:alpha val="43137"/>
                    </a:srgbClr>
                  </a:outerShdw>
                </a:effectLst>
              </a:rPr>
              <a:t>обливание;</a:t>
            </a:r>
          </a:p>
          <a:p>
            <a:pPr algn="ctr" eaLnBrk="1" hangingPunct="1"/>
            <a:r>
              <a:rPr lang="ru-RU" altLang="ru-RU" sz="3700" dirty="0">
                <a:solidFill>
                  <a:schemeClr val="accent2">
                    <a:lumMod val="50000"/>
                  </a:schemeClr>
                </a:solidFill>
                <a:effectLst>
                  <a:outerShdw blurRad="38100" dist="38100" dir="2700000" algn="tl">
                    <a:srgbClr val="000000">
                      <a:alpha val="43137"/>
                    </a:srgbClr>
                  </a:outerShdw>
                </a:effectLst>
              </a:rPr>
              <a:t>ванны;</a:t>
            </a:r>
          </a:p>
          <a:p>
            <a:pPr algn="ctr" eaLnBrk="1" hangingPunct="1"/>
            <a:r>
              <a:rPr lang="ru-RU" altLang="ru-RU" sz="3700" dirty="0">
                <a:solidFill>
                  <a:schemeClr val="accent2">
                    <a:lumMod val="50000"/>
                  </a:schemeClr>
                </a:solidFill>
                <a:effectLst>
                  <a:outerShdw blurRad="38100" dist="38100" dir="2700000" algn="tl">
                    <a:srgbClr val="000000">
                      <a:alpha val="43137"/>
                    </a:srgbClr>
                  </a:outerShdw>
                </a:effectLst>
              </a:rPr>
              <a:t>купание в открытом водоеме</a:t>
            </a:r>
          </a:p>
          <a:p>
            <a:pPr algn="ctr" eaLnBrk="1" hangingPunct="1"/>
            <a:endParaRPr lang="ru-RU" altLang="ru-RU" sz="3700" dirty="0">
              <a:solidFill>
                <a:schemeClr val="bg2"/>
              </a:solidFill>
              <a:effectLst>
                <a:outerShdw blurRad="38100" dist="38100" dir="2700000" algn="tl">
                  <a:srgbClr val="000000">
                    <a:alpha val="43137"/>
                  </a:srgbClr>
                </a:outerShdw>
              </a:effectLst>
            </a:endParaRPr>
          </a:p>
          <a:p>
            <a:pPr algn="ctr" eaLnBrk="1" hangingPunct="1">
              <a:buFont typeface="Wingdings" panose="05000000000000000000" pitchFamily="2" charset="2"/>
              <a:buNone/>
            </a:pPr>
            <a:endParaRPr lang="ru-RU" altLang="ru-RU" sz="3700" dirty="0"/>
          </a:p>
        </p:txBody>
      </p:sp>
    </p:spTree>
    <p:extLst>
      <p:ext uri="{BB962C8B-B14F-4D97-AF65-F5344CB8AC3E}">
        <p14:creationId xmlns:p14="http://schemas.microsoft.com/office/powerpoint/2010/main" val="1339477412"/>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stretch>
            <a:fillRect/>
          </a:stretch>
        </p:blipFill>
        <p:spPr>
          <a:xfrm>
            <a:off x="1240972" y="457200"/>
            <a:ext cx="8125098" cy="6230983"/>
          </a:xfrm>
          <a:prstGeom prst="rect">
            <a:avLst/>
          </a:prstGeom>
        </p:spPr>
      </p:pic>
    </p:spTree>
    <p:extLst>
      <p:ext uri="{BB962C8B-B14F-4D97-AF65-F5344CB8AC3E}">
        <p14:creationId xmlns:p14="http://schemas.microsoft.com/office/powerpoint/2010/main" val="2258299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pic>
        <p:nvPicPr>
          <p:cNvPr id="4" name="Рисунок 3"/>
          <p:cNvPicPr>
            <a:picLocks noChangeAspect="1"/>
          </p:cNvPicPr>
          <p:nvPr/>
        </p:nvPicPr>
        <p:blipFill>
          <a:blip r:embed="rId2"/>
          <a:stretch>
            <a:fillRect/>
          </a:stretch>
        </p:blipFill>
        <p:spPr>
          <a:xfrm>
            <a:off x="300446" y="246424"/>
            <a:ext cx="10515600" cy="7305675"/>
          </a:xfrm>
          <a:prstGeom prst="rect">
            <a:avLst/>
          </a:prstGeom>
        </p:spPr>
      </p:pic>
    </p:spTree>
    <p:extLst>
      <p:ext uri="{BB962C8B-B14F-4D97-AF65-F5344CB8AC3E}">
        <p14:creationId xmlns:p14="http://schemas.microsoft.com/office/powerpoint/2010/main" val="118142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431074" y="431074"/>
            <a:ext cx="10241279" cy="6087292"/>
          </a:xfrm>
          <a:prstGeom prst="rect">
            <a:avLst/>
          </a:prstGeom>
        </p:spPr>
      </p:pic>
    </p:spTree>
    <p:extLst>
      <p:ext uri="{BB962C8B-B14F-4D97-AF65-F5344CB8AC3E}">
        <p14:creationId xmlns:p14="http://schemas.microsoft.com/office/powerpoint/2010/main" val="730561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Прямоугольник 3">
            <a:extLst>
              <a:ext uri="{FF2B5EF4-FFF2-40B4-BE49-F238E27FC236}">
                <a16:creationId xmlns:a16="http://schemas.microsoft.com/office/drawing/2014/main" id="{5BFE20C4-CA97-90A4-2E24-98ACC2223C1C}"/>
              </a:ext>
            </a:extLst>
          </p:cNvPr>
          <p:cNvSpPr>
            <a:spLocks noChangeArrowheads="1"/>
          </p:cNvSpPr>
          <p:nvPr/>
        </p:nvSpPr>
        <p:spPr bwMode="auto">
          <a:xfrm>
            <a:off x="3053751" y="2173856"/>
            <a:ext cx="6883879"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r" eaLnBrk="1" hangingPunct="1">
              <a:spcBef>
                <a:spcPct val="0"/>
              </a:spcBef>
              <a:buClrTx/>
              <a:buSzTx/>
              <a:buFontTx/>
              <a:buNone/>
            </a:pPr>
            <a:br>
              <a:rPr lang="ru-RU" altLang="ru-RU" dirty="0">
                <a:latin typeface="Arial" panose="020B0604020202020204" pitchFamily="34" charset="0"/>
                <a:cs typeface="Arial" panose="020B0604020202020204" pitchFamily="34" charset="0"/>
              </a:rPr>
            </a:br>
            <a:r>
              <a:rPr lang="ru-RU" altLang="ru-RU" sz="2400" dirty="0">
                <a:latin typeface="Arial" panose="020B0604020202020204" pitchFamily="34" charset="0"/>
                <a:cs typeface="Arial" panose="020B0604020202020204" pitchFamily="34" charset="0"/>
              </a:rPr>
              <a:t>Купальный сезон в летнее время открывают при температуре воды и воздуха не ниже 18-20°С, а заканчивают при температуре воды 13-14°С и воздуха 15-16°С. Самые благоприятные часы для купания утренние или вечерние</a:t>
            </a:r>
            <a:r>
              <a:rPr lang="ru-RU" altLang="ru-RU" dirty="0">
                <a:latin typeface="Arial" panose="020B0604020202020204" pitchFamily="34" charset="0"/>
                <a:cs typeface="Arial" panose="020B0604020202020204" pitchFamily="34" charset="0"/>
              </a:rPr>
              <a:t>. </a:t>
            </a:r>
          </a:p>
        </p:txBody>
      </p:sp>
      <p:sp>
        <p:nvSpPr>
          <p:cNvPr id="11267" name="Прямоугольник 4">
            <a:extLst>
              <a:ext uri="{FF2B5EF4-FFF2-40B4-BE49-F238E27FC236}">
                <a16:creationId xmlns:a16="http://schemas.microsoft.com/office/drawing/2014/main" id="{142A2EFA-996D-BB78-1D69-422B25DFA0D6}"/>
              </a:ext>
            </a:extLst>
          </p:cNvPr>
          <p:cNvSpPr>
            <a:spLocks noChangeArrowheads="1"/>
          </p:cNvSpPr>
          <p:nvPr/>
        </p:nvSpPr>
        <p:spPr bwMode="auto">
          <a:xfrm>
            <a:off x="1847850" y="327804"/>
            <a:ext cx="52562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ru-RU" altLang="ru-RU" sz="3600" b="1" i="1" u="sng" dirty="0">
                <a:solidFill>
                  <a:srgbClr val="0070C0"/>
                </a:solidFill>
                <a:latin typeface="Arial Black" panose="020B0A04020102020204" pitchFamily="34" charset="0"/>
              </a:rPr>
              <a:t>Купание</a:t>
            </a:r>
          </a:p>
        </p:txBody>
      </p:sp>
      <p:sp>
        <p:nvSpPr>
          <p:cNvPr id="11268" name="Прямоугольник 5">
            <a:extLst>
              <a:ext uri="{FF2B5EF4-FFF2-40B4-BE49-F238E27FC236}">
                <a16:creationId xmlns:a16="http://schemas.microsoft.com/office/drawing/2014/main" id="{B42D58FB-6BA2-A24B-FED2-8F0EEFA9F36B}"/>
              </a:ext>
            </a:extLst>
          </p:cNvPr>
          <p:cNvSpPr>
            <a:spLocks noChangeArrowheads="1"/>
          </p:cNvSpPr>
          <p:nvPr/>
        </p:nvSpPr>
        <p:spPr bwMode="auto">
          <a:xfrm>
            <a:off x="690113" y="989013"/>
            <a:ext cx="95349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ru-RU" altLang="ru-RU" sz="2800" dirty="0">
                <a:latin typeface="Arial" panose="020B0604020202020204" pitchFamily="34" charset="0"/>
                <a:cs typeface="Arial" panose="020B0604020202020204" pitchFamily="34" charset="0"/>
              </a:rPr>
              <a:t>Купание - один из распространенных и хорошо известных с древних времен методов оздоровления и закаливания. </a:t>
            </a:r>
          </a:p>
        </p:txBody>
      </p:sp>
      <p:sp>
        <p:nvSpPr>
          <p:cNvPr id="11269" name="Прямоугольник 6">
            <a:extLst>
              <a:ext uri="{FF2B5EF4-FFF2-40B4-BE49-F238E27FC236}">
                <a16:creationId xmlns:a16="http://schemas.microsoft.com/office/drawing/2014/main" id="{CED182C9-8EA5-19EC-1013-AAE2C490E09C}"/>
              </a:ext>
            </a:extLst>
          </p:cNvPr>
          <p:cNvSpPr>
            <a:spLocks noChangeArrowheads="1"/>
          </p:cNvSpPr>
          <p:nvPr/>
        </p:nvSpPr>
        <p:spPr bwMode="auto">
          <a:xfrm>
            <a:off x="1847850" y="5732463"/>
            <a:ext cx="83772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ru-RU" altLang="ru-RU" sz="2400" i="1" dirty="0">
                <a:latin typeface="Arial" panose="020B0604020202020204" pitchFamily="34" charset="0"/>
                <a:cs typeface="Arial" panose="020B0604020202020204" pitchFamily="34" charset="0"/>
              </a:rPr>
              <a:t>Недопустимо купаться сразу после приема пищи, нужно, чтобы прошло не менее 1,5-2 часов. </a:t>
            </a:r>
          </a:p>
        </p:txBody>
      </p:sp>
    </p:spTree>
    <p:custDataLst>
      <p:tags r:id="rId1"/>
    </p:custDataLst>
  </p:cSld>
  <p:clrMapOvr>
    <a:masterClrMapping/>
  </p:clrMapOvr>
  <p:transition spd="slow" advTm="11570">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1000"/>
                                        <p:tgtEl>
                                          <p:spTgt spid="11267"/>
                                        </p:tgtEl>
                                      </p:cBhvr>
                                    </p:animEffect>
                                    <p:anim calcmode="lin" valueType="num">
                                      <p:cBhvr>
                                        <p:cTn id="8" dur="1000" fill="hold"/>
                                        <p:tgtEl>
                                          <p:spTgt spid="11267"/>
                                        </p:tgtEl>
                                        <p:attrNameLst>
                                          <p:attrName>ppt_x</p:attrName>
                                        </p:attrNameLst>
                                      </p:cBhvr>
                                      <p:tavLst>
                                        <p:tav tm="0">
                                          <p:val>
                                            <p:strVal val="#ppt_x"/>
                                          </p:val>
                                        </p:tav>
                                        <p:tav tm="100000">
                                          <p:val>
                                            <p:strVal val="#ppt_x"/>
                                          </p:val>
                                        </p:tav>
                                      </p:tavLst>
                                    </p:anim>
                                    <p:anim calcmode="lin" valueType="num">
                                      <p:cBhvr>
                                        <p:cTn id="9"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268"/>
                                        </p:tgtEl>
                                        <p:attrNameLst>
                                          <p:attrName>style.visibility</p:attrName>
                                        </p:attrNameLst>
                                      </p:cBhvr>
                                      <p:to>
                                        <p:strVal val="visible"/>
                                      </p:to>
                                    </p:set>
                                    <p:animEffect transition="in" filter="circle(in)">
                                      <p:cBhvr>
                                        <p:cTn id="14" dur="2000"/>
                                        <p:tgtEl>
                                          <p:spTgt spid="1126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266"/>
                                        </p:tgtEl>
                                        <p:attrNameLst>
                                          <p:attrName>style.visibility</p:attrName>
                                        </p:attrNameLst>
                                      </p:cBhvr>
                                      <p:to>
                                        <p:strVal val="visible"/>
                                      </p:to>
                                    </p:set>
                                    <p:animEffect transition="in" filter="circle(in)">
                                      <p:cBhvr>
                                        <p:cTn id="19" dur="2000"/>
                                        <p:tgtEl>
                                          <p:spTgt spid="112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p:bldP spid="11268" grpId="0"/>
      <p:bldP spid="112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875212" y="640080"/>
            <a:ext cx="8817428" cy="5839097"/>
          </a:xfrm>
          <a:prstGeom prst="rect">
            <a:avLst/>
          </a:prstGeom>
        </p:spPr>
      </p:pic>
    </p:spTree>
    <p:extLst>
      <p:ext uri="{BB962C8B-B14F-4D97-AF65-F5344CB8AC3E}">
        <p14:creationId xmlns:p14="http://schemas.microsoft.com/office/powerpoint/2010/main" val="2172380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70263" y="260351"/>
            <a:ext cx="8921931" cy="1408113"/>
          </a:xfrm>
        </p:spPr>
        <p:txBody>
          <a:bodyPr/>
          <a:lstStyle/>
          <a:p>
            <a:pPr algn="ctr" eaLnBrk="1" hangingPunct="1"/>
            <a:r>
              <a:rPr lang="ru-RU" altLang="zh-CN" sz="4000" b="1" i="1" dirty="0">
                <a:solidFill>
                  <a:schemeClr val="accent2">
                    <a:lumMod val="50000"/>
                  </a:schemeClr>
                </a:solidFill>
                <a:latin typeface="Arial" panose="020B0604020202020204" pitchFamily="34" charset="0"/>
                <a:cs typeface="Arial" panose="020B0604020202020204" pitchFamily="34" charset="0"/>
              </a:rPr>
              <a:t>Основные принципы закаливания</a:t>
            </a:r>
            <a:br>
              <a:rPr lang="ru-RU" altLang="zh-CN" i="1" dirty="0">
                <a:solidFill>
                  <a:schemeClr val="tx1"/>
                </a:solidFill>
              </a:rPr>
            </a:br>
            <a:endParaRPr lang="ru-RU" altLang="ru-RU" i="1" dirty="0">
              <a:solidFill>
                <a:schemeClr val="tx1"/>
              </a:solidFill>
            </a:endParaRPr>
          </a:p>
        </p:txBody>
      </p:sp>
      <p:sp>
        <p:nvSpPr>
          <p:cNvPr id="57347" name="Rectangle 3"/>
          <p:cNvSpPr>
            <a:spLocks noGrp="1" noChangeArrowheads="1"/>
          </p:cNvSpPr>
          <p:nvPr>
            <p:ph type="body" idx="1"/>
          </p:nvPr>
        </p:nvSpPr>
        <p:spPr>
          <a:xfrm>
            <a:off x="770709" y="979715"/>
            <a:ext cx="9196251" cy="5544912"/>
          </a:xfrm>
          <a:solidFill>
            <a:schemeClr val="bg2"/>
          </a:solidFill>
        </p:spPr>
        <p:txBody>
          <a:bodyPr>
            <a:normAutofit/>
          </a:bodyPr>
          <a:lstStyle/>
          <a:p>
            <a:pPr eaLnBrk="1" hangingPunct="1">
              <a:lnSpc>
                <a:spcPct val="90000"/>
              </a:lnSpc>
            </a:pPr>
            <a:r>
              <a:rPr lang="ru-RU" altLang="zh-CN" sz="2800" dirty="0">
                <a:latin typeface="Arial" panose="020B0604020202020204" pitchFamily="34" charset="0"/>
                <a:cs typeface="Arial" panose="020B0604020202020204" pitchFamily="34" charset="0"/>
              </a:rPr>
              <a:t>Постепенность закаливания.</a:t>
            </a:r>
          </a:p>
          <a:p>
            <a:pPr eaLnBrk="1" hangingPunct="1">
              <a:lnSpc>
                <a:spcPct val="90000"/>
              </a:lnSpc>
            </a:pPr>
            <a:r>
              <a:rPr lang="ru-RU" altLang="zh-CN" sz="2800" dirty="0">
                <a:latin typeface="Arial" panose="020B0604020202020204" pitchFamily="34" charset="0"/>
                <a:cs typeface="Arial" panose="020B0604020202020204" pitchFamily="34" charset="0"/>
              </a:rPr>
              <a:t>Систематичность закаливания.</a:t>
            </a:r>
          </a:p>
          <a:p>
            <a:pPr eaLnBrk="1" hangingPunct="1">
              <a:lnSpc>
                <a:spcPct val="90000"/>
              </a:lnSpc>
            </a:pPr>
            <a:r>
              <a:rPr lang="ru-RU" altLang="zh-CN" sz="2800" dirty="0">
                <a:latin typeface="Arial" panose="020B0604020202020204" pitchFamily="34" charset="0"/>
                <a:cs typeface="Arial" panose="020B0604020202020204" pitchFamily="34" charset="0"/>
              </a:rPr>
              <a:t>Разнообразие средств закаливания.</a:t>
            </a:r>
          </a:p>
          <a:p>
            <a:pPr eaLnBrk="1" hangingPunct="1">
              <a:lnSpc>
                <a:spcPct val="90000"/>
              </a:lnSpc>
            </a:pPr>
            <a:r>
              <a:rPr lang="ru-RU" altLang="zh-CN" sz="2800" dirty="0">
                <a:latin typeface="Arial" panose="020B0604020202020204" pitchFamily="34" charset="0"/>
                <a:cs typeface="Arial" panose="020B0604020202020204" pitchFamily="34" charset="0"/>
              </a:rPr>
              <a:t>Учет индивидуальных особенностей ребенка при выборе метода закаливания ( возраст, группа здоровья, закаливался ли ранее, состояние ЦНС, масса тела и степень упитанности и др.).</a:t>
            </a:r>
          </a:p>
          <a:p>
            <a:pPr eaLnBrk="1" hangingPunct="1">
              <a:lnSpc>
                <a:spcPct val="90000"/>
              </a:lnSpc>
            </a:pPr>
            <a:r>
              <a:rPr lang="ru-RU" altLang="zh-CN" sz="2800" dirty="0">
                <a:latin typeface="Arial" panose="020B0604020202020204" pitchFamily="34" charset="0"/>
                <a:cs typeface="Arial" panose="020B0604020202020204" pitchFamily="34" charset="0"/>
              </a:rPr>
              <a:t>Оптимальное тепловое состояние детей ( состояние теплового комфорта).</a:t>
            </a:r>
          </a:p>
          <a:p>
            <a:pPr eaLnBrk="1" hangingPunct="1">
              <a:lnSpc>
                <a:spcPct val="90000"/>
              </a:lnSpc>
            </a:pPr>
            <a:r>
              <a:rPr lang="ru-RU" altLang="zh-CN" sz="2800" dirty="0">
                <a:latin typeface="Arial" panose="020B0604020202020204" pitchFamily="34" charset="0"/>
                <a:cs typeface="Arial" panose="020B0604020202020204" pitchFamily="34" charset="0"/>
              </a:rPr>
              <a:t>Положительная эмоциональная настроенность.</a:t>
            </a:r>
          </a:p>
          <a:p>
            <a:pPr eaLnBrk="1" hangingPunct="1">
              <a:lnSpc>
                <a:spcPct val="90000"/>
              </a:lnSpc>
            </a:pPr>
            <a:r>
              <a:rPr lang="ru-RU" altLang="zh-CN" sz="2800" dirty="0">
                <a:latin typeface="Arial" panose="020B0604020202020204" pitchFamily="34" charset="0"/>
                <a:cs typeface="Arial" panose="020B0604020202020204" pitchFamily="34" charset="0"/>
              </a:rPr>
              <a:t>Постоянный контроль за влиянием процедур на организм.</a:t>
            </a:r>
            <a:endParaRPr lang="ru-RU" altLang="ru-RU"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7810722"/>
      </p:ext>
    </p:extLst>
  </p:cSld>
  <p:clrMapOvr>
    <a:masterClrMapping/>
  </p:clrMapOvr>
  <p:transition advTm="1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548282" y="-3119717"/>
            <a:ext cx="24384000" cy="13716000"/>
          </a:xfrm>
          <a:prstGeom prst="rect">
            <a:avLst/>
          </a:prstGeom>
        </p:spPr>
      </p:pic>
      <p:sp>
        <p:nvSpPr>
          <p:cNvPr id="58370" name="Rectangle 2"/>
          <p:cNvSpPr>
            <a:spLocks noGrp="1" noChangeArrowheads="1"/>
          </p:cNvSpPr>
          <p:nvPr>
            <p:ph type="title"/>
          </p:nvPr>
        </p:nvSpPr>
        <p:spPr>
          <a:xfrm>
            <a:off x="6441141" y="-255494"/>
            <a:ext cx="5889811" cy="1744660"/>
          </a:xfrm>
        </p:spPr>
        <p:txBody>
          <a:bodyPr>
            <a:normAutofit/>
          </a:bodyPr>
          <a:lstStyle/>
          <a:p>
            <a:pPr algn="ctr" eaLnBrk="1" hangingPunct="1"/>
            <a:r>
              <a:rPr lang="ru-RU" altLang="ru-RU" sz="4400" b="1" i="1" dirty="0">
                <a:solidFill>
                  <a:srgbClr val="0070C0"/>
                </a:solidFill>
                <a:latin typeface="Arial" panose="020B0604020202020204" pitchFamily="34" charset="0"/>
                <a:cs typeface="Arial" panose="020B0604020202020204" pitchFamily="34" charset="0"/>
              </a:rPr>
              <a:t>Интенсивное закаливание</a:t>
            </a:r>
          </a:p>
        </p:txBody>
      </p:sp>
      <p:sp>
        <p:nvSpPr>
          <p:cNvPr id="58371" name="Rectangle 3"/>
          <p:cNvSpPr>
            <a:spLocks noGrp="1" noChangeArrowheads="1"/>
          </p:cNvSpPr>
          <p:nvPr>
            <p:ph type="body" idx="1"/>
          </p:nvPr>
        </p:nvSpPr>
        <p:spPr>
          <a:xfrm>
            <a:off x="6293224" y="1489166"/>
            <a:ext cx="6858000" cy="5108485"/>
          </a:xfrm>
          <a:solidFill>
            <a:schemeClr val="bg2"/>
          </a:solidFill>
        </p:spPr>
        <p:txBody>
          <a:bodyPr>
            <a:normAutofit/>
          </a:bodyPr>
          <a:lstStyle/>
          <a:p>
            <a:pPr algn="just" eaLnBrk="1" hangingPunct="1">
              <a:buFont typeface="Wingdings" panose="05000000000000000000" pitchFamily="2" charset="2"/>
              <a:buNone/>
            </a:pPr>
            <a:r>
              <a:rPr lang="ru-RU" altLang="ru-RU" sz="2800" dirty="0">
                <a:latin typeface="Arial" panose="020B0604020202020204" pitchFamily="34" charset="0"/>
                <a:cs typeface="Arial" panose="020B0604020202020204" pitchFamily="34" charset="0"/>
              </a:rPr>
              <a:t>	</a:t>
            </a:r>
            <a:r>
              <a:rPr lang="ru-RU" altLang="ru-RU" sz="2800" b="1" dirty="0">
                <a:solidFill>
                  <a:srgbClr val="0070C0"/>
                </a:solidFill>
                <a:latin typeface="Arial" panose="020B0604020202020204" pitchFamily="34" charset="0"/>
                <a:cs typeface="Arial" panose="020B0604020202020204" pitchFamily="34" charset="0"/>
              </a:rPr>
              <a:t>Под интенсивным закаливанием понимают любые методы закаливания, при которых возникает хотя бы кратковременный контакт обнаженного тела или большей его части, обычно закрытой одеждой, со снегом, ледяной водой или воздухом отрицательной температуры </a:t>
            </a:r>
          </a:p>
        </p:txBody>
      </p:sp>
    </p:spTree>
    <p:extLst>
      <p:ext uri="{BB962C8B-B14F-4D97-AF65-F5344CB8AC3E}">
        <p14:creationId xmlns:p14="http://schemas.microsoft.com/office/powerpoint/2010/main" val="983975929"/>
      </p:ext>
    </p:extLst>
  </p:cSld>
  <p:clrMapOvr>
    <a:masterClrMapping/>
  </p:clrMapOvr>
  <p:transition advTm="1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Autofit/>
          </a:bodyPr>
          <a:lstStyle/>
          <a:p>
            <a:pPr algn="ctr" eaLnBrk="1" hangingPunct="1"/>
            <a:r>
              <a:rPr lang="ru-RU" altLang="ru-RU" sz="4000" b="1" i="1" dirty="0">
                <a:latin typeface="Arial" panose="020B0604020202020204" pitchFamily="34" charset="0"/>
                <a:cs typeface="Arial" panose="020B0604020202020204" pitchFamily="34" charset="0"/>
              </a:rPr>
              <a:t>Отличие интенсивного закаливания от традиционных форм закаливания</a:t>
            </a:r>
          </a:p>
        </p:txBody>
      </p:sp>
      <p:sp>
        <p:nvSpPr>
          <p:cNvPr id="59395" name="Rectangle 3"/>
          <p:cNvSpPr>
            <a:spLocks noGrp="1" noChangeArrowheads="1"/>
          </p:cNvSpPr>
          <p:nvPr>
            <p:ph type="body" idx="1"/>
          </p:nvPr>
        </p:nvSpPr>
        <p:spPr>
          <a:xfrm>
            <a:off x="496389" y="2821577"/>
            <a:ext cx="8948057" cy="3342687"/>
          </a:xfrm>
          <a:solidFill>
            <a:schemeClr val="bg2"/>
          </a:solidFill>
        </p:spPr>
        <p:txBody>
          <a:bodyPr>
            <a:normAutofit fontScale="92500" lnSpcReduction="10000"/>
          </a:bodyPr>
          <a:lstStyle/>
          <a:p>
            <a:pPr eaLnBrk="1" hangingPunct="1">
              <a:buFont typeface="Wingdings" panose="05000000000000000000" pitchFamily="2" charset="2"/>
              <a:buNone/>
            </a:pPr>
            <a:r>
              <a:rPr lang="ru-RU" altLang="ru-RU" dirty="0"/>
              <a:t>	      </a:t>
            </a:r>
          </a:p>
          <a:p>
            <a:pPr algn="just" eaLnBrk="1" hangingPunct="1">
              <a:buFont typeface="Wingdings" panose="05000000000000000000" pitchFamily="2" charset="2"/>
              <a:buNone/>
            </a:pPr>
            <a:r>
              <a:rPr lang="ru-RU" altLang="ru-RU" dirty="0"/>
              <a:t>		   </a:t>
            </a:r>
            <a:r>
              <a:rPr lang="ru-RU" altLang="ru-RU" sz="3600" b="1" dirty="0">
                <a:latin typeface="Arial" panose="020B0604020202020204" pitchFamily="34" charset="0"/>
                <a:cs typeface="Arial" panose="020B0604020202020204" pitchFamily="34" charset="0"/>
              </a:rPr>
              <a:t>При  интенсивном  закаливании соблюдение принципа постепенности реализуется  не  через  уменьшение температуры воды или воздуха, а через увеличение площади воздействия и времени воздействия </a:t>
            </a:r>
          </a:p>
          <a:p>
            <a:pPr eaLnBrk="1" hangingPunct="1">
              <a:buFont typeface="Wingdings" panose="05000000000000000000" pitchFamily="2" charset="2"/>
              <a:buNone/>
            </a:pPr>
            <a:endParaRPr lang="ru-RU" altLang="ru-RU"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1378813"/>
      </p:ext>
    </p:extLst>
  </p:cSld>
  <p:clrMapOvr>
    <a:masterClrMapping/>
  </p:clrMapOvr>
  <p:transition advTm="10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a:bodyPr>
          <a:lstStyle/>
          <a:p>
            <a:pPr eaLnBrk="1" hangingPunct="1"/>
            <a:r>
              <a:rPr lang="ru-RU" altLang="ru-RU" sz="4000" b="1" i="1" dirty="0">
                <a:latin typeface="Arial" panose="020B0604020202020204" pitchFamily="34" charset="0"/>
                <a:cs typeface="Arial" panose="020B0604020202020204" pitchFamily="34" charset="0"/>
              </a:rPr>
              <a:t>Интенсивное закаливание осуществляется поэтапно:</a:t>
            </a:r>
          </a:p>
        </p:txBody>
      </p:sp>
      <p:sp>
        <p:nvSpPr>
          <p:cNvPr id="60419" name="Rectangle 3"/>
          <p:cNvSpPr>
            <a:spLocks noGrp="1" noChangeArrowheads="1"/>
          </p:cNvSpPr>
          <p:nvPr>
            <p:ph type="body" idx="1"/>
          </p:nvPr>
        </p:nvSpPr>
        <p:spPr>
          <a:xfrm>
            <a:off x="574766" y="1989139"/>
            <a:ext cx="9300754" cy="4764358"/>
          </a:xfrm>
          <a:solidFill>
            <a:schemeClr val="bg2"/>
          </a:solidFill>
          <a:ln w="38100" cmpd="dbl">
            <a:solidFill>
              <a:schemeClr val="tx1"/>
            </a:solidFill>
            <a:miter lim="800000"/>
            <a:headEnd/>
            <a:tailEnd/>
          </a:ln>
        </p:spPr>
        <p:txBody>
          <a:bodyPr/>
          <a:lstStyle/>
          <a:p>
            <a:pPr marL="609600" indent="-609600">
              <a:lnSpc>
                <a:spcPct val="90000"/>
              </a:lnSpc>
              <a:buNone/>
            </a:pPr>
            <a:endParaRPr lang="ru-RU" altLang="ru-RU" sz="2100" dirty="0"/>
          </a:p>
          <a:p>
            <a:pPr marL="609600" indent="-609600">
              <a:lnSpc>
                <a:spcPct val="90000"/>
              </a:lnSpc>
              <a:buNone/>
            </a:pPr>
            <a:r>
              <a:rPr lang="ru-RU" altLang="ru-RU" sz="2800" b="1" u="sng" dirty="0">
                <a:latin typeface="Arial" panose="020B0604020202020204" pitchFamily="34" charset="0"/>
                <a:cs typeface="Arial" panose="020B0604020202020204" pitchFamily="34" charset="0"/>
              </a:rPr>
              <a:t>Подготовительный этап</a:t>
            </a:r>
            <a:r>
              <a:rPr lang="ru-RU" altLang="ru-RU" sz="2800" b="1" dirty="0">
                <a:latin typeface="Arial" panose="020B0604020202020204" pitchFamily="34" charset="0"/>
                <a:cs typeface="Arial" panose="020B0604020202020204" pitchFamily="34" charset="0"/>
              </a:rPr>
              <a:t> </a:t>
            </a:r>
            <a:r>
              <a:rPr lang="ru-RU" altLang="ru-RU" sz="2800" dirty="0">
                <a:latin typeface="Arial" panose="020B0604020202020204" pitchFamily="34" charset="0"/>
                <a:cs typeface="Arial" panose="020B0604020202020204" pitchFamily="34" charset="0"/>
              </a:rPr>
              <a:t>- отбор детей и разъяснение родителям и детям целей и методики закаливания;</a:t>
            </a:r>
          </a:p>
          <a:p>
            <a:pPr marL="609600" indent="-609600">
              <a:lnSpc>
                <a:spcPct val="90000"/>
              </a:lnSpc>
              <a:buNone/>
            </a:pPr>
            <a:r>
              <a:rPr lang="ru-RU" altLang="ru-RU" sz="2800" b="1" u="sng" dirty="0">
                <a:latin typeface="Arial" panose="020B0604020202020204" pitchFamily="34" charset="0"/>
                <a:cs typeface="Arial" panose="020B0604020202020204" pitchFamily="34" charset="0"/>
              </a:rPr>
              <a:t>1 этап</a:t>
            </a:r>
            <a:r>
              <a:rPr lang="ru-RU" altLang="ru-RU" sz="2800" dirty="0">
                <a:latin typeface="Arial" panose="020B0604020202020204" pitchFamily="34" charset="0"/>
                <a:cs typeface="Arial" panose="020B0604020202020204" pitchFamily="34" charset="0"/>
              </a:rPr>
              <a:t> – однократные обливания на  протяжении 3-4 месяцев (начиная с первого дня закаливания);</a:t>
            </a:r>
          </a:p>
          <a:p>
            <a:pPr marL="609600" indent="-609600">
              <a:lnSpc>
                <a:spcPct val="90000"/>
              </a:lnSpc>
              <a:buNone/>
            </a:pPr>
            <a:r>
              <a:rPr lang="ru-RU" altLang="ru-RU" sz="2800" b="1" u="sng" dirty="0">
                <a:latin typeface="Arial" panose="020B0604020202020204" pitchFamily="34" charset="0"/>
                <a:cs typeface="Arial" panose="020B0604020202020204" pitchFamily="34" charset="0"/>
              </a:rPr>
              <a:t>2 этап</a:t>
            </a:r>
            <a:r>
              <a:rPr lang="ru-RU" altLang="ru-RU" sz="2800" dirty="0">
                <a:latin typeface="Arial" panose="020B0604020202020204" pitchFamily="34" charset="0"/>
                <a:cs typeface="Arial" panose="020B0604020202020204" pitchFamily="34" charset="0"/>
              </a:rPr>
              <a:t> – повторное обливания с интервалом 10-20 секунд (на протяжении нескольких месяцев);</a:t>
            </a:r>
          </a:p>
          <a:p>
            <a:pPr marL="609600" indent="-609600">
              <a:lnSpc>
                <a:spcPct val="90000"/>
              </a:lnSpc>
              <a:buNone/>
            </a:pPr>
            <a:r>
              <a:rPr lang="ru-RU" altLang="ru-RU" sz="2800" b="1" u="sng" dirty="0">
                <a:latin typeface="Arial" panose="020B0604020202020204" pitchFamily="34" charset="0"/>
                <a:cs typeface="Arial" panose="020B0604020202020204" pitchFamily="34" charset="0"/>
              </a:rPr>
              <a:t>3 этап</a:t>
            </a:r>
            <a:r>
              <a:rPr lang="ru-RU" altLang="ru-RU" sz="2800" dirty="0">
                <a:latin typeface="Arial" panose="020B0604020202020204" pitchFamily="34" charset="0"/>
                <a:cs typeface="Arial" panose="020B0604020202020204" pitchFamily="34" charset="0"/>
              </a:rPr>
              <a:t> -  вводится третье обливание через 10-20 секунд после второго, достигнутая экспозиция применяется в течение длительного времени</a:t>
            </a:r>
          </a:p>
        </p:txBody>
      </p:sp>
    </p:spTree>
    <p:extLst>
      <p:ext uri="{BB962C8B-B14F-4D97-AF65-F5344CB8AC3E}">
        <p14:creationId xmlns:p14="http://schemas.microsoft.com/office/powerpoint/2010/main" val="530701816"/>
      </p:ext>
    </p:extLst>
  </p:cSld>
  <p:clrMapOvr>
    <a:masterClrMapping/>
  </p:clrMapOvr>
  <p:transition advTm="1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0" y="0"/>
            <a:ext cx="9885871" cy="6858000"/>
          </a:xfrm>
          <a:prstGeom prst="rect">
            <a:avLst/>
          </a:prstGeom>
        </p:spPr>
      </p:pic>
    </p:spTree>
    <p:extLst>
      <p:ext uri="{BB962C8B-B14F-4D97-AF65-F5344CB8AC3E}">
        <p14:creationId xmlns:p14="http://schemas.microsoft.com/office/powerpoint/2010/main" val="1470613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78823" y="333375"/>
            <a:ext cx="9091748" cy="1384300"/>
          </a:xfrm>
        </p:spPr>
        <p:txBody>
          <a:bodyPr>
            <a:noAutofit/>
          </a:bodyPr>
          <a:lstStyle/>
          <a:p>
            <a:pPr algn="ctr" eaLnBrk="1" hangingPunct="1"/>
            <a:r>
              <a:rPr lang="ru-RU" altLang="ru-RU" sz="4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Противопоказания к закаливанию:</a:t>
            </a:r>
          </a:p>
        </p:txBody>
      </p:sp>
      <p:sp>
        <p:nvSpPr>
          <p:cNvPr id="61443" name="Rectangle 3"/>
          <p:cNvSpPr>
            <a:spLocks noGrp="1" noChangeArrowheads="1"/>
          </p:cNvSpPr>
          <p:nvPr>
            <p:ph type="body" idx="1"/>
          </p:nvPr>
        </p:nvSpPr>
        <p:spPr>
          <a:xfrm>
            <a:off x="613954" y="1916114"/>
            <a:ext cx="8856617" cy="4619625"/>
          </a:xfrm>
          <a:solidFill>
            <a:schemeClr val="bg2"/>
          </a:solidFill>
        </p:spPr>
        <p:txBody>
          <a:bodyPr>
            <a:noAutofit/>
          </a:bodyPr>
          <a:lstStyle/>
          <a:p>
            <a:pPr eaLnBrk="1" hangingPunct="1">
              <a:lnSpc>
                <a:spcPct val="90000"/>
              </a:lnSpc>
              <a:buFont typeface="Wingdings" panose="05000000000000000000" pitchFamily="2" charset="2"/>
              <a:buNone/>
            </a:pPr>
            <a:endParaRPr lang="ru-RU" altLang="ru-RU" sz="2400" dirty="0">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r>
              <a:rPr lang="ru-RU" altLang="ru-RU" sz="2800" dirty="0">
                <a:solidFill>
                  <a:schemeClr val="accent2">
                    <a:lumMod val="50000"/>
                  </a:schemeClr>
                </a:solidFill>
                <a:latin typeface="Arial" panose="020B0604020202020204" pitchFamily="34" charset="0"/>
                <a:cs typeface="Arial" panose="020B0604020202020204" pitchFamily="34" charset="0"/>
              </a:rPr>
              <a:t>1</a:t>
            </a:r>
            <a:r>
              <a:rPr lang="ru-RU" altLang="ru-RU" sz="2800" b="1" dirty="0">
                <a:solidFill>
                  <a:schemeClr val="accent2">
                    <a:lumMod val="50000"/>
                  </a:schemeClr>
                </a:solidFill>
                <a:latin typeface="Arial" panose="020B0604020202020204" pitchFamily="34" charset="0"/>
                <a:cs typeface="Arial" panose="020B0604020202020204" pitchFamily="34" charset="0"/>
              </a:rPr>
              <a:t>) осуществление традиционных методов закаливания противопоказано только при наличии любых острых заболеваний;</a:t>
            </a:r>
          </a:p>
        </p:txBody>
      </p:sp>
    </p:spTree>
    <p:extLst>
      <p:ext uri="{BB962C8B-B14F-4D97-AF65-F5344CB8AC3E}">
        <p14:creationId xmlns:p14="http://schemas.microsoft.com/office/powerpoint/2010/main" val="1863987752"/>
      </p:ext>
    </p:extLst>
  </p:cSld>
  <p:clrMapOvr>
    <a:masterClrMapping/>
  </p:clrMapOvr>
  <p:transition advTm="17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78823" y="333375"/>
            <a:ext cx="9091748" cy="1384300"/>
          </a:xfrm>
        </p:spPr>
        <p:txBody>
          <a:bodyPr>
            <a:noAutofit/>
          </a:bodyPr>
          <a:lstStyle/>
          <a:p>
            <a:pPr algn="ctr" eaLnBrk="1" hangingPunct="1"/>
            <a:r>
              <a:rPr lang="ru-RU" altLang="ru-RU" sz="4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Противопоказания к закаливанию:</a:t>
            </a:r>
          </a:p>
        </p:txBody>
      </p:sp>
      <p:sp>
        <p:nvSpPr>
          <p:cNvPr id="61443" name="Rectangle 3"/>
          <p:cNvSpPr>
            <a:spLocks noGrp="1" noChangeArrowheads="1"/>
          </p:cNvSpPr>
          <p:nvPr>
            <p:ph type="body" idx="1"/>
          </p:nvPr>
        </p:nvSpPr>
        <p:spPr>
          <a:xfrm>
            <a:off x="483326" y="1916114"/>
            <a:ext cx="9405257" cy="4619625"/>
          </a:xfrm>
          <a:solidFill>
            <a:schemeClr val="bg2"/>
          </a:solidFill>
        </p:spPr>
        <p:txBody>
          <a:bodyPr>
            <a:noAutofit/>
          </a:bodyPr>
          <a:lstStyle/>
          <a:p>
            <a:pPr eaLnBrk="1" hangingPunct="1">
              <a:lnSpc>
                <a:spcPct val="90000"/>
              </a:lnSpc>
              <a:buFont typeface="Wingdings" panose="05000000000000000000" pitchFamily="2" charset="2"/>
              <a:buNone/>
            </a:pPr>
            <a:r>
              <a:rPr lang="ru-RU" altLang="ru-RU" sz="2400" dirty="0">
                <a:latin typeface="Arial" panose="020B0604020202020204" pitchFamily="34" charset="0"/>
                <a:cs typeface="Arial" panose="020B0604020202020204" pitchFamily="34" charset="0"/>
              </a:rPr>
              <a:t>2</a:t>
            </a:r>
            <a:r>
              <a:rPr lang="ru-RU" altLang="ru-RU"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интенсивное закаливание противопоказано:</a:t>
            </a:r>
          </a:p>
          <a:p>
            <a:pPr eaLnBrk="1" hangingPunct="1">
              <a:lnSpc>
                <a:spcPct val="90000"/>
              </a:lnSpc>
            </a:pPr>
            <a:r>
              <a:rPr lang="ru-RU" altLang="ru-RU"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грудным детям;</a:t>
            </a:r>
          </a:p>
          <a:p>
            <a:pPr eaLnBrk="1" hangingPunct="1">
              <a:lnSpc>
                <a:spcPct val="90000"/>
              </a:lnSpc>
            </a:pPr>
            <a:r>
              <a:rPr lang="ru-RU" altLang="ru-RU"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детям  и подросткам при наличии: хронических заболеваний, негативном отношении к процедурам,  выраженной недостаточности массы тела, иммунодефиците, наличии карантина в детском учреждении и т.д.</a:t>
            </a:r>
          </a:p>
          <a:p>
            <a:pPr eaLnBrk="1" hangingPunct="1">
              <a:lnSpc>
                <a:spcPct val="90000"/>
              </a:lnSpc>
            </a:pPr>
            <a:endParaRPr lang="ru-RU" altLang="ru-RU" sz="2400" dirty="0">
              <a:latin typeface="Arial" panose="020B0604020202020204" pitchFamily="34" charset="0"/>
              <a:cs typeface="Arial" panose="020B0604020202020204" pitchFamily="34" charset="0"/>
            </a:endParaRPr>
          </a:p>
          <a:p>
            <a:pPr eaLnBrk="1" hangingPunct="1">
              <a:lnSpc>
                <a:spcPct val="90000"/>
              </a:lnSpc>
              <a:buFont typeface="Wingdings" panose="05000000000000000000" pitchFamily="2" charset="2"/>
              <a:buNone/>
            </a:pPr>
            <a:r>
              <a:rPr lang="en-US" altLang="ru-RU" sz="2400" dirty="0">
                <a:latin typeface="Arial" panose="020B0604020202020204" pitchFamily="34" charset="0"/>
                <a:cs typeface="Arial" panose="020B0604020202020204" pitchFamily="34" charset="0"/>
              </a:rPr>
              <a:t>NB!</a:t>
            </a:r>
            <a:r>
              <a:rPr lang="ru-RU" altLang="ru-RU" sz="2400" dirty="0">
                <a:latin typeface="Arial" panose="020B0604020202020204" pitchFamily="34" charset="0"/>
                <a:cs typeface="Arial" panose="020B0604020202020204" pitchFamily="34" charset="0"/>
              </a:rPr>
              <a:t> </a:t>
            </a:r>
            <a:r>
              <a:rPr lang="ru-RU" altLang="ru-RU" sz="2400" i="1" dirty="0">
                <a:latin typeface="Arial" panose="020B0604020202020204" pitchFamily="34" charset="0"/>
                <a:cs typeface="Arial" panose="020B0604020202020204" pitchFamily="34" charset="0"/>
              </a:rPr>
              <a:t>Использование интенсивных методов закаливания может быть рекомендовано только индивидуально наблюдающим ребенка педиатром или специалистом врачебно-физкультурного диспансера</a:t>
            </a:r>
          </a:p>
        </p:txBody>
      </p:sp>
    </p:spTree>
    <p:extLst>
      <p:ext uri="{BB962C8B-B14F-4D97-AF65-F5344CB8AC3E}">
        <p14:creationId xmlns:p14="http://schemas.microsoft.com/office/powerpoint/2010/main" val="152630621"/>
      </p:ext>
    </p:extLst>
  </p:cSld>
  <p:clrMapOvr>
    <a:masterClrMapping/>
  </p:clrMapOvr>
  <p:transition advTm="17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224286" y="627017"/>
            <a:ext cx="9834113" cy="5895749"/>
          </a:xfrm>
          <a:prstGeom prst="rect">
            <a:avLst/>
          </a:prstGeom>
        </p:spPr>
      </p:pic>
    </p:spTree>
    <p:extLst>
      <p:ext uri="{BB962C8B-B14F-4D97-AF65-F5344CB8AC3E}">
        <p14:creationId xmlns:p14="http://schemas.microsoft.com/office/powerpoint/2010/main" val="276034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705394" y="339725"/>
            <a:ext cx="8072158" cy="6296206"/>
          </a:xfrm>
          <a:prstGeom prst="rect">
            <a:avLst/>
          </a:prstGeom>
        </p:spPr>
      </p:pic>
    </p:spTree>
    <p:extLst>
      <p:ext uri="{BB962C8B-B14F-4D97-AF65-F5344CB8AC3E}">
        <p14:creationId xmlns:p14="http://schemas.microsoft.com/office/powerpoint/2010/main" val="1772846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953589"/>
            <a:ext cx="8596668" cy="5087773"/>
          </a:xfrm>
        </p:spPr>
        <p:txBody>
          <a:bodyPr/>
          <a:lstStyle/>
          <a:p>
            <a:endParaRPr lang="ru-RU" dirty="0"/>
          </a:p>
          <a:p>
            <a:pPr algn="ctr"/>
            <a:endParaRPr lang="ru-RU" dirty="0"/>
          </a:p>
          <a:p>
            <a:pPr algn="ctr"/>
            <a:endParaRPr lang="ru-RU" dirty="0"/>
          </a:p>
          <a:p>
            <a:pPr algn="ctr"/>
            <a:endParaRPr lang="ru-RU" dirty="0"/>
          </a:p>
          <a:p>
            <a:pPr algn="ctr"/>
            <a:r>
              <a:rPr lang="ru-RU" sz="3200" b="1" i="1" dirty="0">
                <a:latin typeface="Arial" panose="020B0604020202020204" pitchFamily="34" charset="0"/>
                <a:cs typeface="Arial" panose="020B0604020202020204" pitchFamily="34" charset="0"/>
              </a:rPr>
              <a:t>Будьте здоровы!!!</a:t>
            </a:r>
          </a:p>
          <a:p>
            <a:pPr algn="ctr"/>
            <a:endParaRPr lang="ru-RU" sz="3200" b="1" i="1" dirty="0">
              <a:latin typeface="Arial" panose="020B0604020202020204" pitchFamily="34" charset="0"/>
              <a:cs typeface="Arial" panose="020B0604020202020204" pitchFamily="34" charset="0"/>
            </a:endParaRPr>
          </a:p>
          <a:p>
            <a:pPr algn="ctr"/>
            <a:r>
              <a:rPr lang="ru-RU" sz="3200" b="1" i="1" dirty="0">
                <a:latin typeface="Arial" panose="020B0604020202020204" pitchFamily="34" charset="0"/>
                <a:cs typeface="Arial" panose="020B0604020202020204" pitchFamily="34" charset="0"/>
              </a:rPr>
              <a:t>Спасибо за внимание!!!</a:t>
            </a:r>
          </a:p>
          <a:p>
            <a:endParaRPr lang="ru-RU" sz="3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6040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77334" y="287384"/>
            <a:ext cx="8596668" cy="1463040"/>
          </a:xfrm>
        </p:spPr>
        <p:txBody>
          <a:bodyPr>
            <a:normAutofit/>
          </a:bodyPr>
          <a:lstStyle/>
          <a:p>
            <a:pPr algn="ctr" eaLnBrk="1" hangingPunct="1"/>
            <a:r>
              <a:rPr lang="ru-RU" altLang="ru-RU" sz="4400" b="1" i="1" dirty="0">
                <a:latin typeface="Arial" panose="020B0604020202020204" pitchFamily="34" charset="0"/>
                <a:cs typeface="Arial" panose="020B0604020202020204" pitchFamily="34" charset="0"/>
              </a:rPr>
              <a:t>Что такое закаливание и закаленность?</a:t>
            </a:r>
          </a:p>
        </p:txBody>
      </p:sp>
      <p:sp>
        <p:nvSpPr>
          <p:cNvPr id="49155" name="Rectangle 3"/>
          <p:cNvSpPr>
            <a:spLocks noGrp="1" noChangeArrowheads="1"/>
          </p:cNvSpPr>
          <p:nvPr>
            <p:ph type="body" idx="1"/>
          </p:nvPr>
        </p:nvSpPr>
        <p:spPr>
          <a:xfrm>
            <a:off x="677334" y="1750425"/>
            <a:ext cx="9420255" cy="4872444"/>
          </a:xfrm>
          <a:solidFill>
            <a:schemeClr val="accent2"/>
          </a:solidFill>
          <a:ln>
            <a:solidFill>
              <a:schemeClr val="tx1"/>
            </a:solidFill>
            <a:miter lim="800000"/>
            <a:headEnd/>
            <a:tailEnd/>
          </a:ln>
        </p:spPr>
        <p:txBody>
          <a:bodyPr>
            <a:noAutofit/>
          </a:bodyPr>
          <a:lstStyle/>
          <a:p>
            <a:pPr eaLnBrk="1" hangingPunct="1">
              <a:lnSpc>
                <a:spcPct val="90000"/>
              </a:lnSpc>
            </a:pPr>
            <a:r>
              <a:rPr lang="ru-RU" altLang="zh-CN" sz="2800" b="1" dirty="0">
                <a:solidFill>
                  <a:srgbClr val="FFFF00"/>
                </a:solidFill>
                <a:latin typeface="Arial" panose="020B0604020202020204" pitchFamily="34" charset="0"/>
                <a:cs typeface="Arial" panose="020B0604020202020204" pitchFamily="34" charset="0"/>
              </a:rPr>
              <a:t>Закаливание </a:t>
            </a:r>
            <a:r>
              <a:rPr lang="ru-RU" altLang="zh-CN" sz="2800" b="1" dirty="0">
                <a:solidFill>
                  <a:schemeClr val="bg2"/>
                </a:solidFill>
                <a:latin typeface="Arial" panose="020B0604020202020204" pitchFamily="34" charset="0"/>
                <a:cs typeface="Arial" panose="020B0604020202020204" pitchFamily="34" charset="0"/>
              </a:rPr>
              <a:t>– комплекс мероприятий, направленных на повышение функциональных резервов и устойчивости организма к неблагоприятному действию физических факторов окружающей среды (повышенной или пониженной температуры воздуха, воды и др.) путем систематического воздействия этим фактором.</a:t>
            </a:r>
          </a:p>
          <a:p>
            <a:pPr eaLnBrk="1" hangingPunct="1">
              <a:lnSpc>
                <a:spcPct val="90000"/>
              </a:lnSpc>
            </a:pPr>
            <a:r>
              <a:rPr lang="ru-RU" altLang="zh-CN" sz="2800" b="1" dirty="0">
                <a:solidFill>
                  <a:srgbClr val="FFFF00"/>
                </a:solidFill>
                <a:latin typeface="Arial" panose="020B0604020202020204" pitchFamily="34" charset="0"/>
                <a:cs typeface="Arial" panose="020B0604020202020204" pitchFamily="34" charset="0"/>
              </a:rPr>
              <a:t>Закаленность</a:t>
            </a:r>
            <a:r>
              <a:rPr lang="ru-RU" altLang="zh-CN" sz="2800" b="1" dirty="0">
                <a:solidFill>
                  <a:schemeClr val="bg2"/>
                </a:solidFill>
                <a:latin typeface="Arial" panose="020B0604020202020204" pitchFamily="34" charset="0"/>
                <a:cs typeface="Arial" panose="020B0604020202020204" pitchFamily="34" charset="0"/>
              </a:rPr>
              <a:t> – качество организма, обеспечивающее его сопротивляемость неблагоприятным метеорологическим факторам.</a:t>
            </a:r>
            <a:endParaRPr lang="ru-RU" altLang="ru-RU" sz="28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078551"/>
      </p:ext>
    </p:extLst>
  </p:cSld>
  <p:clrMapOvr>
    <a:masterClrMapping/>
  </p:clrMapOvr>
  <p:transition advTm="12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188720" y="339136"/>
            <a:ext cx="8051313" cy="6270670"/>
          </a:xfrm>
          <a:prstGeom prst="rect">
            <a:avLst/>
          </a:prstGeom>
        </p:spPr>
      </p:pic>
    </p:spTree>
    <p:extLst>
      <p:ext uri="{BB962C8B-B14F-4D97-AF65-F5344CB8AC3E}">
        <p14:creationId xmlns:p14="http://schemas.microsoft.com/office/powerpoint/2010/main" val="2079682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862149" y="333375"/>
            <a:ext cx="9209314" cy="1384300"/>
          </a:xfrm>
        </p:spPr>
        <p:txBody>
          <a:bodyPr/>
          <a:lstStyle/>
          <a:p>
            <a:pPr algn="ctr" eaLnBrk="1" hangingPunct="1"/>
            <a:r>
              <a:rPr lang="ru-RU" altLang="zh-CN" sz="4400" b="1" i="1" dirty="0">
                <a:latin typeface="Arial" panose="020B0604020202020204" pitchFamily="34" charset="0"/>
                <a:cs typeface="Arial" panose="020B0604020202020204" pitchFamily="34" charset="0"/>
              </a:rPr>
              <a:t>Факторы  закаливания:</a:t>
            </a:r>
            <a:endParaRPr lang="ru-RU" altLang="ru-RU" sz="4400" b="1" i="1" dirty="0">
              <a:latin typeface="Arial" panose="020B0604020202020204" pitchFamily="34" charset="0"/>
              <a:cs typeface="Arial" panose="020B0604020202020204" pitchFamily="34" charset="0"/>
            </a:endParaRPr>
          </a:p>
        </p:txBody>
      </p:sp>
      <p:pic>
        <p:nvPicPr>
          <p:cNvPr id="50179" name="Picture 4" descr="IMG000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414" y="1916113"/>
            <a:ext cx="5241925"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5"/>
          <p:cNvSpPr>
            <a:spLocks noChangeArrowheads="1"/>
          </p:cNvSpPr>
          <p:nvPr/>
        </p:nvSpPr>
        <p:spPr bwMode="auto">
          <a:xfrm>
            <a:off x="1703389" y="3284539"/>
            <a:ext cx="2124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lgn="ctr">
                <a:solidFill>
                  <a:srgbClr val="000000"/>
                </a:solidFill>
                <a:miter lim="800000"/>
                <a:headEnd/>
                <a:tailEnd/>
              </a14:hiddenLine>
            </a:ext>
          </a:extLst>
        </p:spPr>
        <p:txBody>
          <a:bodyPr anchor="ct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spcBef>
                <a:spcPct val="0"/>
              </a:spcBef>
              <a:buClrTx/>
              <a:buSzTx/>
              <a:buFontTx/>
              <a:buNone/>
            </a:pPr>
            <a:r>
              <a:rPr lang="ru-RU" altLang="zh-CN" sz="4000" dirty="0">
                <a:latin typeface="Arial" panose="020B0604020202020204" pitchFamily="34" charset="0"/>
              </a:rPr>
              <a:t>Солнце</a:t>
            </a:r>
            <a:r>
              <a:rPr lang="ru-RU" altLang="zh-CN" sz="2800" dirty="0">
                <a:latin typeface="Arial" panose="020B0604020202020204" pitchFamily="34" charset="0"/>
              </a:rPr>
              <a:t> </a:t>
            </a:r>
          </a:p>
        </p:txBody>
      </p:sp>
    </p:spTree>
    <p:extLst>
      <p:ext uri="{BB962C8B-B14F-4D97-AF65-F5344CB8AC3E}">
        <p14:creationId xmlns:p14="http://schemas.microsoft.com/office/powerpoint/2010/main" val="4275595390"/>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640080" y="444500"/>
            <a:ext cx="9078686" cy="6139180"/>
          </a:xfrm>
          <a:prstGeom prst="rect">
            <a:avLst/>
          </a:prstGeom>
        </p:spPr>
      </p:pic>
    </p:spTree>
    <p:extLst>
      <p:ext uri="{BB962C8B-B14F-4D97-AF65-F5344CB8AC3E}">
        <p14:creationId xmlns:p14="http://schemas.microsoft.com/office/powerpoint/2010/main" val="3922302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title"/>
          </p:nvPr>
        </p:nvSpPr>
        <p:spPr>
          <a:xfrm>
            <a:off x="677334" y="117566"/>
            <a:ext cx="8584232" cy="1489165"/>
          </a:xfrm>
          <a:noFill/>
        </p:spPr>
        <p:txBody>
          <a:bodyPr anchor="ctr">
            <a:normAutofit/>
          </a:bodyPr>
          <a:lstStyle/>
          <a:p>
            <a:pPr algn="ctr" eaLnBrk="1" hangingPunct="1"/>
            <a:r>
              <a:rPr lang="ru-RU" altLang="zh-CN" sz="4400" b="1" i="1" dirty="0">
                <a:latin typeface="Arial" panose="020B0604020202020204" pitchFamily="34" charset="0"/>
                <a:cs typeface="Arial" panose="020B0604020202020204" pitchFamily="34" charset="0"/>
              </a:rPr>
              <a:t>Факторы  закаливания:</a:t>
            </a:r>
            <a:endParaRPr lang="ru-RU" altLang="ru-RU" sz="4400" b="1" i="1" dirty="0">
              <a:latin typeface="Arial" panose="020B0604020202020204" pitchFamily="34" charset="0"/>
              <a:cs typeface="Arial" panose="020B0604020202020204" pitchFamily="34" charset="0"/>
            </a:endParaRPr>
          </a:p>
        </p:txBody>
      </p:sp>
      <p:pic>
        <p:nvPicPr>
          <p:cNvPr id="51203" name="Picture 4" descr="Smokey 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6" y="1484313"/>
            <a:ext cx="4405313"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5" descr="Cliff in Clou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588" y="4221163"/>
            <a:ext cx="4464051" cy="29527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5" name="Picture 6" descr="I226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525" y="4221163"/>
            <a:ext cx="4751388" cy="2952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06" name="Rectangle 8"/>
          <p:cNvSpPr>
            <a:spLocks noChangeArrowheads="1"/>
          </p:cNvSpPr>
          <p:nvPr/>
        </p:nvSpPr>
        <p:spPr bwMode="auto">
          <a:xfrm>
            <a:off x="5375276" y="3644901"/>
            <a:ext cx="2087563" cy="1223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defRPr>
            </a:lvl9pPr>
          </a:lstStyle>
          <a:p>
            <a:pPr eaLnBrk="1" hangingPunct="1">
              <a:buFont typeface="Wingdings" panose="05000000000000000000" pitchFamily="2" charset="2"/>
              <a:buNone/>
            </a:pPr>
            <a:r>
              <a:rPr lang="ru-RU" altLang="ru-RU" sz="4100"/>
              <a:t>Воздух</a:t>
            </a:r>
            <a:endParaRPr lang="ru-RU" altLang="ru-RU"/>
          </a:p>
          <a:p>
            <a:pPr eaLnBrk="1" hangingPunct="1"/>
            <a:endParaRPr lang="ru-RU" altLang="ru-RU"/>
          </a:p>
        </p:txBody>
      </p:sp>
    </p:spTree>
    <p:extLst>
      <p:ext uri="{BB962C8B-B14F-4D97-AF65-F5344CB8AC3E}">
        <p14:creationId xmlns:p14="http://schemas.microsoft.com/office/powerpoint/2010/main" val="103382695"/>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Прямоугольник 1">
            <a:extLst>
              <a:ext uri="{FF2B5EF4-FFF2-40B4-BE49-F238E27FC236}">
                <a16:creationId xmlns:a16="http://schemas.microsoft.com/office/drawing/2014/main" id="{52AFA9F8-DEB8-CF15-41FB-633AEA18F3AE}"/>
              </a:ext>
            </a:extLst>
          </p:cNvPr>
          <p:cNvSpPr>
            <a:spLocks noChangeArrowheads="1"/>
          </p:cNvSpPr>
          <p:nvPr/>
        </p:nvSpPr>
        <p:spPr bwMode="auto">
          <a:xfrm>
            <a:off x="1811339" y="549276"/>
            <a:ext cx="8175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ru-RU" altLang="ru-RU" sz="3600" b="1" i="1" u="sng" dirty="0">
                <a:latin typeface="Arial Black" panose="020B0A04020102020204" pitchFamily="34" charset="0"/>
              </a:rPr>
              <a:t>Закаливание воздухом </a:t>
            </a:r>
            <a:endParaRPr lang="ru-RU" altLang="ru-RU" sz="3600" dirty="0">
              <a:latin typeface="Arial Black" panose="020B0A04020102020204" pitchFamily="34" charset="0"/>
            </a:endParaRPr>
          </a:p>
        </p:txBody>
      </p:sp>
      <p:sp>
        <p:nvSpPr>
          <p:cNvPr id="6147" name="Прямоугольник 2">
            <a:extLst>
              <a:ext uri="{FF2B5EF4-FFF2-40B4-BE49-F238E27FC236}">
                <a16:creationId xmlns:a16="http://schemas.microsoft.com/office/drawing/2014/main" id="{70F952AD-C4D2-0B3C-EBC3-3A055D82124B}"/>
              </a:ext>
            </a:extLst>
          </p:cNvPr>
          <p:cNvSpPr>
            <a:spLocks noChangeArrowheads="1"/>
          </p:cNvSpPr>
          <p:nvPr/>
        </p:nvSpPr>
        <p:spPr bwMode="auto">
          <a:xfrm>
            <a:off x="2557463" y="2852739"/>
            <a:ext cx="786765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r" eaLnBrk="1" hangingPunct="1">
              <a:spcBef>
                <a:spcPct val="0"/>
              </a:spcBef>
              <a:buClrTx/>
              <a:buSzTx/>
              <a:buFontTx/>
              <a:buNone/>
            </a:pPr>
            <a:br>
              <a:rPr lang="ru-RU" altLang="ru-RU" sz="2800" dirty="0">
                <a:latin typeface="Arial" panose="020B0604020202020204" pitchFamily="34" charset="0"/>
                <a:cs typeface="Arial" panose="020B0604020202020204" pitchFamily="34" charset="0"/>
              </a:rPr>
            </a:br>
            <a:br>
              <a:rPr lang="ru-RU" altLang="ru-RU" sz="2800" dirty="0">
                <a:latin typeface="Arial" panose="020B0604020202020204" pitchFamily="34" charset="0"/>
                <a:cs typeface="Arial" panose="020B0604020202020204" pitchFamily="34" charset="0"/>
              </a:rPr>
            </a:br>
            <a:r>
              <a:rPr lang="ru-RU" altLang="ru-RU" sz="2800" dirty="0">
                <a:latin typeface="Arial" panose="020B0604020202020204" pitchFamily="34" charset="0"/>
                <a:cs typeface="Arial" panose="020B0604020202020204" pitchFamily="34" charset="0"/>
              </a:rPr>
              <a:t>Воздушные ванны разделяются на </a:t>
            </a:r>
            <a:br>
              <a:rPr lang="ru-RU" altLang="ru-RU" sz="2800" dirty="0">
                <a:latin typeface="Arial" panose="020B0604020202020204" pitchFamily="34" charset="0"/>
                <a:cs typeface="Arial" panose="020B0604020202020204" pitchFamily="34" charset="0"/>
              </a:rPr>
            </a:br>
            <a:r>
              <a:rPr lang="ru-RU" altLang="ru-RU" sz="2800" dirty="0">
                <a:latin typeface="Arial" panose="020B0604020202020204" pitchFamily="34" charset="0"/>
                <a:cs typeface="Arial" panose="020B0604020202020204" pitchFamily="34" charset="0"/>
              </a:rPr>
              <a:t>тепловые при температуре воздуха от 30 до 20°С, </a:t>
            </a:r>
            <a:br>
              <a:rPr lang="ru-RU" altLang="ru-RU" sz="2800" dirty="0">
                <a:latin typeface="Arial" panose="020B0604020202020204" pitchFamily="34" charset="0"/>
                <a:cs typeface="Arial" panose="020B0604020202020204" pitchFamily="34" charset="0"/>
              </a:rPr>
            </a:br>
            <a:r>
              <a:rPr lang="ru-RU" altLang="ru-RU" sz="2800" dirty="0">
                <a:latin typeface="Arial" panose="020B0604020202020204" pitchFamily="34" charset="0"/>
                <a:cs typeface="Arial" panose="020B0604020202020204" pitchFamily="34" charset="0"/>
              </a:rPr>
              <a:t>прохладные - от 20 до 14°С, и </a:t>
            </a:r>
            <a:br>
              <a:rPr lang="ru-RU" altLang="ru-RU" sz="2800" dirty="0">
                <a:latin typeface="Arial" panose="020B0604020202020204" pitchFamily="34" charset="0"/>
                <a:cs typeface="Arial" panose="020B0604020202020204" pitchFamily="34" charset="0"/>
              </a:rPr>
            </a:br>
            <a:r>
              <a:rPr lang="ru-RU" altLang="ru-RU" sz="2800" dirty="0">
                <a:latin typeface="Arial" panose="020B0604020202020204" pitchFamily="34" charset="0"/>
                <a:cs typeface="Arial" panose="020B0604020202020204" pitchFamily="34" charset="0"/>
              </a:rPr>
              <a:t>холодные - при температуре ниже 14°С</a:t>
            </a:r>
          </a:p>
        </p:txBody>
      </p:sp>
      <p:sp>
        <p:nvSpPr>
          <p:cNvPr id="6148" name="Прямоугольник 3">
            <a:extLst>
              <a:ext uri="{FF2B5EF4-FFF2-40B4-BE49-F238E27FC236}">
                <a16:creationId xmlns:a16="http://schemas.microsoft.com/office/drawing/2014/main" id="{378E6E10-8825-956B-9692-D0BC361D6A60}"/>
              </a:ext>
            </a:extLst>
          </p:cNvPr>
          <p:cNvSpPr>
            <a:spLocks noChangeArrowheads="1"/>
          </p:cNvSpPr>
          <p:nvPr/>
        </p:nvSpPr>
        <p:spPr bwMode="auto">
          <a:xfrm>
            <a:off x="1811339" y="1700213"/>
            <a:ext cx="511333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ru-RU" altLang="ru-RU" sz="2800">
                <a:latin typeface="Arial" panose="020B0604020202020204" pitchFamily="34" charset="0"/>
                <a:cs typeface="Arial" panose="020B0604020202020204" pitchFamily="34" charset="0"/>
              </a:rPr>
              <a:t>Самый простой и очень эффективный способ сохранения и укрепления здоровья. </a:t>
            </a:r>
          </a:p>
        </p:txBody>
      </p:sp>
    </p:spTree>
    <p:custDataLst>
      <p:tags r:id="rId1"/>
    </p:custDataLst>
  </p:cSld>
  <p:clrMapOvr>
    <a:masterClrMapping/>
  </p:clrMapOvr>
  <p:transition spd="slow" advTm="9486">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14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p:bldP spid="61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3143251" y="1700213"/>
            <a:ext cx="1655763" cy="1008062"/>
          </a:xfrm>
          <a:solidFill>
            <a:schemeClr val="bg1"/>
          </a:solidFill>
        </p:spPr>
        <p:txBody>
          <a:bodyPr/>
          <a:lstStyle/>
          <a:p>
            <a:pPr eaLnBrk="1" hangingPunct="1">
              <a:buFont typeface="Wingdings" panose="05000000000000000000" pitchFamily="2" charset="2"/>
              <a:buNone/>
            </a:pPr>
            <a:r>
              <a:rPr lang="ru-RU" altLang="ru-RU" sz="4100" dirty="0">
                <a:solidFill>
                  <a:schemeClr val="tx2">
                    <a:lumMod val="60000"/>
                    <a:lumOff val="40000"/>
                  </a:schemeClr>
                </a:solidFill>
              </a:rPr>
              <a:t>Вода</a:t>
            </a:r>
          </a:p>
          <a:p>
            <a:pPr eaLnBrk="1" hangingPunct="1">
              <a:buFont typeface="Wingdings" panose="05000000000000000000" pitchFamily="2" charset="2"/>
              <a:buNone/>
            </a:pPr>
            <a:endParaRPr lang="ru-RU" altLang="ru-RU" dirty="0">
              <a:solidFill>
                <a:schemeClr val="bg2"/>
              </a:solidFill>
            </a:endParaRPr>
          </a:p>
        </p:txBody>
      </p:sp>
      <p:sp>
        <p:nvSpPr>
          <p:cNvPr id="52227" name="Rectangle 3"/>
          <p:cNvSpPr>
            <a:spLocks noGrp="1" noChangeArrowheads="1"/>
          </p:cNvSpPr>
          <p:nvPr>
            <p:ph type="title"/>
          </p:nvPr>
        </p:nvSpPr>
        <p:spPr>
          <a:xfrm>
            <a:off x="677334" y="182880"/>
            <a:ext cx="8596668" cy="1085534"/>
          </a:xfrm>
          <a:noFill/>
        </p:spPr>
        <p:txBody>
          <a:bodyPr anchor="ctr">
            <a:normAutofit/>
          </a:bodyPr>
          <a:lstStyle/>
          <a:p>
            <a:pPr algn="ctr" eaLnBrk="1" hangingPunct="1"/>
            <a:r>
              <a:rPr lang="ru-RU" altLang="zh-CN" sz="4400" b="1" i="1" dirty="0">
                <a:latin typeface="Arial" panose="020B0604020202020204" pitchFamily="34" charset="0"/>
                <a:cs typeface="Arial" panose="020B0604020202020204" pitchFamily="34" charset="0"/>
              </a:rPr>
              <a:t>Факторы  закаливания:</a:t>
            </a:r>
            <a:endParaRPr lang="ru-RU" altLang="ru-RU" sz="4400" b="1" i="1" dirty="0">
              <a:latin typeface="Arial" panose="020B0604020202020204" pitchFamily="34" charset="0"/>
              <a:cs typeface="Arial" panose="020B0604020202020204" pitchFamily="34" charset="0"/>
            </a:endParaRPr>
          </a:p>
        </p:txBody>
      </p:sp>
      <p:pic>
        <p:nvPicPr>
          <p:cNvPr id="52228" name="Picture 4" descr="I226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26" y="3284539"/>
            <a:ext cx="4932363"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T+T++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838" y="1268414"/>
            <a:ext cx="4679950"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descr="I3390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4076700"/>
            <a:ext cx="4602162"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575013"/>
      </p:ext>
    </p:extLst>
  </p:cSld>
  <p:clrMapOvr>
    <a:masterClrMapping/>
  </p:clrMapOvr>
  <p:transition advTm="8000"/>
</p:sld>
</file>

<file path=ppt/tags/tag1.xml><?xml version="1.0" encoding="utf-8"?>
<p:tagLst xmlns:a="http://schemas.openxmlformats.org/drawingml/2006/main" xmlns:r="http://schemas.openxmlformats.org/officeDocument/2006/relationships" xmlns:p="http://schemas.openxmlformats.org/presentationml/2006/main">
  <p:tag name="TIMING" val="|0.2|1.5|2.1|2.7"/>
</p:tagLst>
</file>

<file path=ppt/tags/tag2.xml><?xml version="1.0" encoding="utf-8"?>
<p:tagLst xmlns:a="http://schemas.openxmlformats.org/drawingml/2006/main" xmlns:r="http://schemas.openxmlformats.org/officeDocument/2006/relationships" xmlns:p="http://schemas.openxmlformats.org/presentationml/2006/main">
  <p:tag name="TIMING" val="|0.4|2.1|2.4|2.2"/>
</p:tagLst>
</file>

<file path=ppt/tags/tag3.xml><?xml version="1.0" encoding="utf-8"?>
<p:tagLst xmlns:a="http://schemas.openxmlformats.org/drawingml/2006/main" xmlns:r="http://schemas.openxmlformats.org/officeDocument/2006/relationships" xmlns:p="http://schemas.openxmlformats.org/presentationml/2006/main">
  <p:tag name="TIMING" val="|0.8|1.3|2.2|2.4|2.3"/>
</p:tagLst>
</file>

<file path=ppt/theme/theme1.xml><?xml version="1.0" encoding="utf-8"?>
<a:theme xmlns:a="http://schemas.openxmlformats.org/drawingml/2006/main" name="Аспект">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86</TotalTime>
  <Words>726</Words>
  <Application>Microsoft Office PowerPoint</Application>
  <PresentationFormat>Широкоэкранный</PresentationFormat>
  <Paragraphs>81</Paragraphs>
  <Slides>29</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29</vt:i4>
      </vt:variant>
    </vt:vector>
  </HeadingPairs>
  <TitlesOfParts>
    <vt:vector size="37" baseType="lpstr">
      <vt:lpstr>Arial</vt:lpstr>
      <vt:lpstr>Arial Black</vt:lpstr>
      <vt:lpstr>Calibri</vt:lpstr>
      <vt:lpstr>Georgia</vt:lpstr>
      <vt:lpstr>Trebuchet MS</vt:lpstr>
      <vt:lpstr>Wingdings</vt:lpstr>
      <vt:lpstr>Wingdings 3</vt:lpstr>
      <vt:lpstr>Аспект</vt:lpstr>
      <vt:lpstr>  Здоровый образ  жизни. Традиционное и интенсивное закаливание – гигиенические аспекты организации</vt:lpstr>
      <vt:lpstr>Презентация PowerPoint</vt:lpstr>
      <vt:lpstr>Что такое закаливание и закаленность?</vt:lpstr>
      <vt:lpstr>Презентация PowerPoint</vt:lpstr>
      <vt:lpstr>Факторы  закаливания:</vt:lpstr>
      <vt:lpstr>Презентация PowerPoint</vt:lpstr>
      <vt:lpstr>Факторы  закаливания:</vt:lpstr>
      <vt:lpstr>Презентация PowerPoint</vt:lpstr>
      <vt:lpstr>Факторы  закаливания:</vt:lpstr>
      <vt:lpstr>Презентация PowerPoint</vt:lpstr>
      <vt:lpstr>Водные процедуры являются более сильным средством закаливания, чем все остальные.  Для закаливания применяют прохладную воду при температуре 24-16°С и холодную - ниже 16°С.  Самое благоприятное время приема водных процедур - утренние часы     </vt:lpstr>
      <vt:lpstr>Способы закаливания :</vt:lpstr>
      <vt:lpstr>Специальные меры  закаливания  подразделяются: </vt:lpstr>
      <vt:lpstr> Местные специальные методы закаливания подразделяются на:</vt:lpstr>
      <vt:lpstr>Общие специальные методы закаливания подразделяются на:</vt:lpstr>
      <vt:lpstr>Презентация PowerPoint</vt:lpstr>
      <vt:lpstr>Презентация PowerPoint</vt:lpstr>
      <vt:lpstr>Презентация PowerPoint</vt:lpstr>
      <vt:lpstr>Презентация PowerPoint</vt:lpstr>
      <vt:lpstr>Основные принципы закаливания </vt:lpstr>
      <vt:lpstr>Интенсивное закаливание</vt:lpstr>
      <vt:lpstr>Отличие интенсивного закаливания от традиционных форм закаливания</vt:lpstr>
      <vt:lpstr>Интенсивное закаливание осуществляется поэтапно:</vt:lpstr>
      <vt:lpstr>Презентация PowerPoint</vt:lpstr>
      <vt:lpstr>Противопоказания к закаливанию:</vt:lpstr>
      <vt:lpstr>Противопоказания к закаливанию:</vt:lpstr>
      <vt:lpstr>Презентация PowerPoint</vt:lpstr>
      <vt:lpstr>Презентация PowerPoint</vt:lpstr>
      <vt:lpstr>Презентация PowerPoint</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ЗОЖ. Традиционное и интенсивное закаливание – гигиенические аспекты организации</dc:title>
  <dc:creator>Андрюха</dc:creator>
  <cp:lastModifiedBy>Валерий Яцышен</cp:lastModifiedBy>
  <cp:revision>16</cp:revision>
  <dcterms:created xsi:type="dcterms:W3CDTF">2025-08-16T19:52:25Z</dcterms:created>
  <dcterms:modified xsi:type="dcterms:W3CDTF">2025-08-28T21:56:26Z</dcterms:modified>
</cp:coreProperties>
</file>