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9" r:id="rId1"/>
  </p:sldMasterIdLst>
  <p:sldIdLst>
    <p:sldId id="256" r:id="rId2"/>
    <p:sldId id="271" r:id="rId3"/>
    <p:sldId id="279" r:id="rId4"/>
    <p:sldId id="257" r:id="rId5"/>
    <p:sldId id="280" r:id="rId6"/>
    <p:sldId id="258" r:id="rId7"/>
    <p:sldId id="281" r:id="rId8"/>
    <p:sldId id="276" r:id="rId9"/>
    <p:sldId id="260" r:id="rId10"/>
    <p:sldId id="273" r:id="rId11"/>
    <p:sldId id="282" r:id="rId12"/>
    <p:sldId id="264" r:id="rId13"/>
    <p:sldId id="265" r:id="rId14"/>
    <p:sldId id="272" r:id="rId15"/>
    <p:sldId id="266" r:id="rId16"/>
    <p:sldId id="283" r:id="rId17"/>
    <p:sldId id="277" r:id="rId18"/>
    <p:sldId id="268" r:id="rId19"/>
    <p:sldId id="269"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92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46428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76253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901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42352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403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67428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92068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29729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3736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37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71996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43794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98402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09175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47891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15.09.2022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86176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pPr/>
              <a:t>15.09.2022</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pPr/>
              <a:t>‹#›</a:t>
            </a:fld>
            <a:endParaRPr lang="ru-RU"/>
          </a:p>
        </p:txBody>
      </p:sp>
    </p:spTree>
    <p:extLst>
      <p:ext uri="{BB962C8B-B14F-4D97-AF65-F5344CB8AC3E}">
        <p14:creationId xmlns:p14="http://schemas.microsoft.com/office/powerpoint/2010/main" val="209123723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60648"/>
            <a:ext cx="7937282" cy="1944216"/>
          </a:xfrm>
        </p:spPr>
        <p:txBody>
          <a:bodyPr>
            <a:noAutofit/>
          </a:bodyPr>
          <a:lstStyle/>
          <a:p>
            <a:pPr algn="ctr"/>
            <a:br>
              <a:rPr lang="ru-RU" sz="3200" dirty="0">
                <a:solidFill>
                  <a:srgbClr val="002060"/>
                </a:solidFill>
              </a:rPr>
            </a:br>
            <a:r>
              <a:rPr lang="en-US" sz="3200" u="sng" dirty="0">
                <a:solidFill>
                  <a:srgbClr val="C00000"/>
                </a:solidFill>
              </a:rPr>
              <a:t>Theme: Philosophy of Ancient East.</a:t>
            </a:r>
            <a:br>
              <a:rPr lang="ru-RU" sz="3200" u="sng" dirty="0">
                <a:solidFill>
                  <a:schemeClr val="bg1"/>
                </a:solidFill>
              </a:rPr>
            </a:br>
            <a:r>
              <a:rPr lang="en-US" sz="3200" dirty="0">
                <a:solidFill>
                  <a:schemeClr val="accent5"/>
                </a:solidFill>
              </a:rPr>
              <a:t>Peculiarity of Eastern culture and Eastern philosophy</a:t>
            </a:r>
            <a:r>
              <a:rPr lang="ru-RU" sz="3200" dirty="0">
                <a:solidFill>
                  <a:schemeClr val="accent5"/>
                </a:solidFill>
                <a:effectLst/>
                <a:latin typeface="+mn-lt"/>
              </a:rPr>
              <a:t>.</a:t>
            </a:r>
            <a:br>
              <a:rPr lang="ru-RU" sz="3200" dirty="0">
                <a:solidFill>
                  <a:schemeClr val="accent5"/>
                </a:solidFill>
                <a:effectLst/>
                <a:latin typeface="+mn-lt"/>
              </a:rPr>
            </a:br>
            <a:endParaRPr lang="ru-RU" sz="3200" dirty="0">
              <a:solidFill>
                <a:schemeClr val="accent5"/>
              </a:solidFill>
              <a:effectLst/>
              <a:latin typeface="+mn-lt"/>
            </a:endParaRPr>
          </a:p>
        </p:txBody>
      </p:sp>
      <p:sp>
        <p:nvSpPr>
          <p:cNvPr id="3" name="Подзаголовок 2"/>
          <p:cNvSpPr>
            <a:spLocks noGrp="1"/>
          </p:cNvSpPr>
          <p:nvPr>
            <p:ph type="subTitle" idx="1"/>
          </p:nvPr>
        </p:nvSpPr>
        <p:spPr>
          <a:xfrm>
            <a:off x="214282" y="1340768"/>
            <a:ext cx="8929718" cy="5874422"/>
          </a:xfrm>
          <a:noFill/>
        </p:spPr>
        <p:txBody>
          <a:bodyPr>
            <a:normAutofit/>
          </a:bodyPr>
          <a:lstStyle/>
          <a:p>
            <a:pPr lvl="0" algn="ctr"/>
            <a:endParaRPr lang="ru-RU" dirty="0"/>
          </a:p>
          <a:p>
            <a:pPr lvl="0" algn="ctr"/>
            <a:r>
              <a:rPr lang="en-US" sz="3600" dirty="0">
                <a:solidFill>
                  <a:schemeClr val="tx1"/>
                </a:solidFill>
              </a:rPr>
              <a:t>There are some basic features of Ancient East culture as a whole and philosophy specifically:</a:t>
            </a:r>
            <a:endParaRPr lang="ru-RU" sz="3600" dirty="0">
              <a:solidFill>
                <a:schemeClr val="tx1"/>
              </a:solidFill>
            </a:endParaRPr>
          </a:p>
          <a:p>
            <a:pPr marL="742950" indent="-742950" algn="ctr">
              <a:buFont typeface="Wingdings" panose="05000000000000000000" pitchFamily="2" charset="2"/>
              <a:buChar char="ü"/>
            </a:pPr>
            <a:r>
              <a:rPr lang="en-US" sz="3200" dirty="0">
                <a:solidFill>
                  <a:schemeClr val="tx1"/>
                </a:solidFill>
              </a:rPr>
              <a:t>traditionalism;</a:t>
            </a:r>
          </a:p>
          <a:p>
            <a:pPr marL="742950" indent="-742950" algn="ctr">
              <a:buFont typeface="Wingdings" panose="05000000000000000000" pitchFamily="2" charset="2"/>
              <a:buChar char="ü"/>
            </a:pPr>
            <a:r>
              <a:rPr lang="en-US" sz="3200" dirty="0">
                <a:solidFill>
                  <a:schemeClr val="tx1"/>
                </a:solidFill>
              </a:rPr>
              <a:t> socio-ethic orientation; </a:t>
            </a:r>
          </a:p>
          <a:p>
            <a:pPr marL="742950" indent="-742950" algn="ctr">
              <a:buFont typeface="Wingdings" panose="05000000000000000000" pitchFamily="2" charset="2"/>
              <a:buChar char="ü"/>
            </a:pPr>
            <a:r>
              <a:rPr lang="en-US" sz="3200" dirty="0">
                <a:solidFill>
                  <a:schemeClr val="tx1"/>
                </a:solidFill>
              </a:rPr>
              <a:t>erudition; </a:t>
            </a:r>
          </a:p>
          <a:p>
            <a:pPr marL="742950" indent="-742950" algn="ctr">
              <a:buFont typeface="Wingdings" panose="05000000000000000000" pitchFamily="2" charset="2"/>
              <a:buChar char="ü"/>
            </a:pPr>
            <a:r>
              <a:rPr lang="en-US" sz="3200" dirty="0">
                <a:solidFill>
                  <a:schemeClr val="tx1"/>
                </a:solidFill>
              </a:rPr>
              <a:t>close intercommunication of philosophy, religion and mythology.</a:t>
            </a:r>
            <a:endParaRPr lang="ru-RU" sz="3200" dirty="0">
              <a:solidFill>
                <a:schemeClr val="tx1"/>
              </a:solidFill>
            </a:endParaRPr>
          </a:p>
          <a:p>
            <a:pPr lvl="0" algn="ctr"/>
            <a:endParaRPr lang="ru-RU" sz="3200" b="1" dirty="0"/>
          </a:p>
          <a:p>
            <a:pPr marL="514350" lvl="0" indent="-514350" algn="l"/>
            <a:endParaRPr lang="ru-RU"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715436" cy="6643710"/>
          </a:xfrm>
        </p:spPr>
        <p:txBody>
          <a:bodyPr>
            <a:noAutofit/>
          </a:bodyPr>
          <a:lstStyle/>
          <a:p>
            <a:r>
              <a:rPr lang="en-US" sz="2400" b="1" i="1" dirty="0">
                <a:solidFill>
                  <a:srgbClr val="C00000"/>
                </a:solidFill>
              </a:rPr>
              <a:t>Vedanta</a:t>
            </a:r>
            <a:r>
              <a:rPr lang="en-US" sz="2400" dirty="0"/>
              <a:t> is continuation of Vedas, end of Vedas; it is the most orthodox system. Recognizes Lord Brahma as the absolute spiritual essence, creator of the world. Individual souls through knowledge or love achieve to God. The main way to achieve this true knowledge is to observe moral standards and meditation, which means intensive reflection on the problems of the Vedas. Important idea of Vedanta to follow to teacher. </a:t>
            </a:r>
          </a:p>
          <a:p>
            <a:r>
              <a:rPr lang="en-US" sz="2400" b="1" i="1" dirty="0" err="1">
                <a:solidFill>
                  <a:srgbClr val="C00000"/>
                </a:solidFill>
              </a:rPr>
              <a:t>Mimansa</a:t>
            </a:r>
            <a:r>
              <a:rPr lang="ru-RU" sz="2400" b="1" i="1" dirty="0">
                <a:solidFill>
                  <a:srgbClr val="C00000"/>
                </a:solidFill>
              </a:rPr>
              <a:t> </a:t>
            </a:r>
            <a:r>
              <a:rPr lang="ru-RU" sz="2400" dirty="0">
                <a:solidFill>
                  <a:schemeClr val="tx1"/>
                </a:solidFill>
              </a:rPr>
              <a:t>(</a:t>
            </a:r>
            <a:r>
              <a:rPr lang="en-US" sz="2400" dirty="0">
                <a:solidFill>
                  <a:schemeClr val="tx1"/>
                </a:solidFill>
              </a:rPr>
              <a:t>meditation, study of the Vedic text of sacrifice</a:t>
            </a:r>
            <a:r>
              <a:rPr lang="ru-RU" sz="2400" dirty="0">
                <a:solidFill>
                  <a:schemeClr val="tx1"/>
                </a:solidFill>
              </a:rPr>
              <a:t>)</a:t>
            </a:r>
            <a:r>
              <a:rPr lang="en-US" sz="2400" dirty="0">
                <a:solidFill>
                  <a:schemeClr val="tx1"/>
                </a:solidFill>
              </a:rPr>
              <a:t> The teachings of the Vedas here are closely connected with the idea of ​​duty, the fulfillment of which involves, first of all, sacrifice. It is the fulfillment of one's duty that leads to</a:t>
            </a:r>
            <a:r>
              <a:rPr lang="ru-RU" sz="2400" dirty="0">
                <a:solidFill>
                  <a:schemeClr val="tx1"/>
                </a:solidFill>
              </a:rPr>
              <a:t> </a:t>
            </a:r>
            <a:r>
              <a:rPr lang="en-US" sz="2400" dirty="0">
                <a:solidFill>
                  <a:schemeClr val="tx1"/>
                </a:solidFill>
              </a:rPr>
              <a:t>release from karma and stop sufferings. </a:t>
            </a:r>
            <a:r>
              <a:rPr lang="en-US" sz="2400" dirty="0"/>
              <a:t>Mimansa supposes that release can not be achieved only with the help of knowledge, but only acceptance of religious rules can give it.</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332656"/>
            <a:ext cx="7922841" cy="6192688"/>
          </a:xfrm>
        </p:spPr>
        <p:txBody>
          <a:bodyPr>
            <a:normAutofit lnSpcReduction="10000"/>
          </a:bodyPr>
          <a:lstStyle/>
          <a:p>
            <a:pPr lvl="0">
              <a:buClr>
                <a:srgbClr val="FFCA08"/>
              </a:buClr>
            </a:pPr>
            <a:r>
              <a:rPr lang="en-US" sz="2400" b="1" i="1" dirty="0">
                <a:solidFill>
                  <a:srgbClr val="C00000"/>
                </a:solidFill>
              </a:rPr>
              <a:t>Yoga</a:t>
            </a:r>
            <a:r>
              <a:rPr lang="en-US" sz="2400" dirty="0">
                <a:solidFill>
                  <a:prstClr val="black">
                    <a:lumMod val="75000"/>
                    <a:lumOff val="25000"/>
                  </a:prstClr>
                </a:solidFill>
              </a:rPr>
              <a:t> </a:t>
            </a:r>
            <a:r>
              <a:rPr lang="ru-RU" sz="2400" dirty="0">
                <a:solidFill>
                  <a:prstClr val="black">
                    <a:lumMod val="75000"/>
                    <a:lumOff val="25000"/>
                  </a:prstClr>
                </a:solidFill>
              </a:rPr>
              <a:t>(</a:t>
            </a:r>
            <a:r>
              <a:rPr lang="en-US" sz="2400" dirty="0">
                <a:solidFill>
                  <a:prstClr val="black">
                    <a:lumMod val="75000"/>
                    <a:lumOff val="25000"/>
                  </a:prstClr>
                </a:solidFill>
              </a:rPr>
              <a:t>in </a:t>
            </a:r>
            <a:r>
              <a:rPr lang="en-US" sz="2400" dirty="0" err="1">
                <a:solidFill>
                  <a:prstClr val="black">
                    <a:lumMod val="75000"/>
                    <a:lumOff val="25000"/>
                  </a:prstClr>
                </a:solidFill>
              </a:rPr>
              <a:t>sanskrit</a:t>
            </a:r>
            <a:r>
              <a:rPr lang="en-US" sz="2400" dirty="0">
                <a:solidFill>
                  <a:prstClr val="black">
                    <a:lumMod val="75000"/>
                    <a:lumOff val="25000"/>
                  </a:prstClr>
                </a:solidFill>
              </a:rPr>
              <a:t> – concentration, connection</a:t>
            </a:r>
            <a:r>
              <a:rPr lang="ru-RU" sz="2400" dirty="0">
                <a:solidFill>
                  <a:prstClr val="black">
                    <a:lumMod val="75000"/>
                    <a:lumOff val="25000"/>
                  </a:prstClr>
                </a:solidFill>
              </a:rPr>
              <a:t>)</a:t>
            </a:r>
            <a:r>
              <a:rPr lang="en-US" sz="2400" dirty="0">
                <a:solidFill>
                  <a:prstClr val="black">
                    <a:lumMod val="75000"/>
                    <a:lumOff val="25000"/>
                  </a:prstClr>
                </a:solidFill>
              </a:rPr>
              <a:t> supposes that the main on the way of union of individual soul with God is the system of exercises - </a:t>
            </a:r>
            <a:r>
              <a:rPr lang="en-US" sz="2400" dirty="0" err="1">
                <a:solidFill>
                  <a:prstClr val="black">
                    <a:lumMod val="75000"/>
                    <a:lumOff val="25000"/>
                  </a:prstClr>
                </a:solidFill>
              </a:rPr>
              <a:t>asans</a:t>
            </a:r>
            <a:r>
              <a:rPr lang="en-US" sz="2400" dirty="0">
                <a:solidFill>
                  <a:prstClr val="black">
                    <a:lumMod val="75000"/>
                    <a:lumOff val="25000"/>
                  </a:prstClr>
                </a:solidFill>
              </a:rPr>
              <a:t>, mantras, meditations [concentration]. </a:t>
            </a:r>
          </a:p>
          <a:p>
            <a:pPr lvl="0">
              <a:buClr>
                <a:srgbClr val="FFCA08"/>
              </a:buClr>
            </a:pPr>
            <a:r>
              <a:rPr lang="en-US" sz="2400" b="1" i="1" dirty="0">
                <a:solidFill>
                  <a:srgbClr val="C00000"/>
                </a:solidFill>
              </a:rPr>
              <a:t>Samkhya</a:t>
            </a:r>
            <a:r>
              <a:rPr lang="en-US" sz="2400" dirty="0">
                <a:solidFill>
                  <a:prstClr val="black">
                    <a:lumMod val="75000"/>
                    <a:lumOff val="25000"/>
                  </a:prstClr>
                </a:solidFill>
              </a:rPr>
              <a:t> (in </a:t>
            </a:r>
            <a:r>
              <a:rPr lang="en-US" sz="2400" dirty="0" err="1">
                <a:solidFill>
                  <a:prstClr val="black">
                    <a:lumMod val="75000"/>
                    <a:lumOff val="25000"/>
                  </a:prstClr>
                </a:solidFill>
              </a:rPr>
              <a:t>sanskrit</a:t>
            </a:r>
            <a:r>
              <a:rPr lang="en-US" sz="2400" dirty="0">
                <a:solidFill>
                  <a:prstClr val="black">
                    <a:lumMod val="75000"/>
                    <a:lumOff val="25000"/>
                  </a:prstClr>
                </a:solidFill>
              </a:rPr>
              <a:t> is a number). Wise man </a:t>
            </a:r>
            <a:r>
              <a:rPr lang="en-US" sz="2400" dirty="0" err="1">
                <a:solidFill>
                  <a:prstClr val="black">
                    <a:lumMod val="75000"/>
                    <a:lumOff val="25000"/>
                  </a:prstClr>
                </a:solidFill>
              </a:rPr>
              <a:t>Kapila</a:t>
            </a:r>
            <a:r>
              <a:rPr lang="en-US" sz="2400" dirty="0">
                <a:solidFill>
                  <a:prstClr val="black">
                    <a:lumMod val="75000"/>
                    <a:lumOff val="25000"/>
                  </a:prstClr>
                </a:solidFill>
              </a:rPr>
              <a:t> was founder. Accepts the existence of two substances: spiritual and material </a:t>
            </a:r>
            <a:r>
              <a:rPr lang="ru-RU" sz="2400" dirty="0">
                <a:solidFill>
                  <a:prstClr val="black">
                    <a:lumMod val="75000"/>
                    <a:lumOff val="25000"/>
                  </a:prstClr>
                </a:solidFill>
              </a:rPr>
              <a:t>(</a:t>
            </a:r>
            <a:r>
              <a:rPr lang="en-US" sz="2400" dirty="0" err="1">
                <a:solidFill>
                  <a:prstClr val="black">
                    <a:lumMod val="75000"/>
                    <a:lumOff val="25000"/>
                  </a:prstClr>
                </a:solidFill>
              </a:rPr>
              <a:t>Purusha</a:t>
            </a:r>
            <a:r>
              <a:rPr lang="ru-RU" sz="2400" dirty="0">
                <a:solidFill>
                  <a:prstClr val="black">
                    <a:lumMod val="75000"/>
                    <a:lumOff val="25000"/>
                  </a:prstClr>
                </a:solidFill>
              </a:rPr>
              <a:t> – </a:t>
            </a:r>
            <a:r>
              <a:rPr lang="en-US" sz="2400" dirty="0">
                <a:solidFill>
                  <a:prstClr val="black">
                    <a:lumMod val="75000"/>
                    <a:lumOff val="25000"/>
                  </a:prstClr>
                </a:solidFill>
              </a:rPr>
              <a:t>spiritual</a:t>
            </a:r>
            <a:r>
              <a:rPr lang="ru-RU" sz="2400" dirty="0">
                <a:solidFill>
                  <a:prstClr val="black">
                    <a:lumMod val="75000"/>
                    <a:lumOff val="25000"/>
                  </a:prstClr>
                </a:solidFill>
              </a:rPr>
              <a:t> </a:t>
            </a:r>
            <a:r>
              <a:rPr lang="en-US" sz="2400" dirty="0">
                <a:solidFill>
                  <a:prstClr val="black">
                    <a:lumMod val="75000"/>
                    <a:lumOff val="25000"/>
                  </a:prstClr>
                </a:solidFill>
              </a:rPr>
              <a:t> and </a:t>
            </a:r>
            <a:r>
              <a:rPr lang="en-US" sz="2400" dirty="0" err="1">
                <a:solidFill>
                  <a:prstClr val="black">
                    <a:lumMod val="75000"/>
                    <a:lumOff val="25000"/>
                  </a:prstClr>
                </a:solidFill>
              </a:rPr>
              <a:t>Prakriti</a:t>
            </a:r>
            <a:r>
              <a:rPr lang="en-US" sz="2400" dirty="0">
                <a:solidFill>
                  <a:prstClr val="black">
                    <a:lumMod val="75000"/>
                    <a:lumOff val="25000"/>
                  </a:prstClr>
                </a:solidFill>
              </a:rPr>
              <a:t> –material</a:t>
            </a:r>
            <a:r>
              <a:rPr lang="ru-RU" sz="2400" dirty="0">
                <a:solidFill>
                  <a:prstClr val="black">
                    <a:lumMod val="75000"/>
                    <a:lumOff val="25000"/>
                  </a:prstClr>
                </a:solidFill>
              </a:rPr>
              <a:t>)</a:t>
            </a:r>
            <a:r>
              <a:rPr lang="en-US" sz="2400" dirty="0">
                <a:solidFill>
                  <a:prstClr val="black">
                    <a:lumMod val="75000"/>
                    <a:lumOff val="25000"/>
                  </a:prstClr>
                </a:solidFill>
              </a:rPr>
              <a:t>, that gives evolution of man and world. </a:t>
            </a:r>
          </a:p>
          <a:p>
            <a:pPr lvl="0">
              <a:buClr>
                <a:srgbClr val="FFCA08"/>
              </a:buClr>
            </a:pPr>
            <a:r>
              <a:rPr lang="en-US" sz="2400" dirty="0">
                <a:solidFill>
                  <a:prstClr val="black">
                    <a:lumMod val="75000"/>
                    <a:lumOff val="25000"/>
                  </a:prstClr>
                </a:solidFill>
              </a:rPr>
              <a:t>According to </a:t>
            </a:r>
            <a:r>
              <a:rPr lang="en-US" sz="2400" b="1" i="1" dirty="0" err="1">
                <a:solidFill>
                  <a:srgbClr val="C00000"/>
                </a:solidFill>
              </a:rPr>
              <a:t>Vaishesika</a:t>
            </a:r>
            <a:r>
              <a:rPr lang="en-US" sz="2400" dirty="0">
                <a:solidFill>
                  <a:prstClr val="black">
                    <a:lumMod val="75000"/>
                    <a:lumOff val="25000"/>
                  </a:prstClr>
                </a:solidFill>
              </a:rPr>
              <a:t> </a:t>
            </a:r>
            <a:r>
              <a:rPr lang="en-US" sz="2400" dirty="0">
                <a:solidFill>
                  <a:prstClr val="black">
                    <a:lumMod val="75000"/>
                    <a:lumOff val="25000"/>
                  </a:prstClr>
                </a:solidFill>
                <a:cs typeface="Times New Roman" panose="02020603050405020304" pitchFamily="18" charset="0"/>
              </a:rPr>
              <a:t>and </a:t>
            </a:r>
            <a:r>
              <a:rPr lang="en-US" sz="2400" b="1" i="1" dirty="0">
                <a:solidFill>
                  <a:srgbClr val="C00000"/>
                </a:solidFill>
                <a:cs typeface="Times New Roman" panose="02020603050405020304" pitchFamily="18" charset="0"/>
              </a:rPr>
              <a:t>Nyaya </a:t>
            </a:r>
            <a:r>
              <a:rPr lang="ru-RU" sz="2400" dirty="0">
                <a:solidFill>
                  <a:prstClr val="black"/>
                </a:solidFill>
                <a:cs typeface="Times New Roman" panose="02020603050405020304" pitchFamily="18" charset="0"/>
              </a:rPr>
              <a:t>(</a:t>
            </a:r>
            <a:r>
              <a:rPr lang="en-US" sz="2400" dirty="0">
                <a:solidFill>
                  <a:prstClr val="black"/>
                </a:solidFill>
                <a:cs typeface="Times New Roman" panose="02020603050405020304" pitchFamily="18" charset="0"/>
              </a:rPr>
              <a:t>logic</a:t>
            </a:r>
            <a:r>
              <a:rPr lang="ru-RU" sz="2400" dirty="0">
                <a:solidFill>
                  <a:prstClr val="black"/>
                </a:solidFill>
                <a:cs typeface="Times New Roman" panose="02020603050405020304" pitchFamily="18" charset="0"/>
              </a:rPr>
              <a:t>)</a:t>
            </a:r>
            <a:r>
              <a:rPr lang="en-US" sz="2400" dirty="0">
                <a:solidFill>
                  <a:prstClr val="black"/>
                </a:solidFill>
                <a:cs typeface="Times New Roman" panose="02020603050405020304" pitchFamily="18" charset="0"/>
              </a:rPr>
              <a:t> - </a:t>
            </a:r>
            <a:r>
              <a:rPr lang="en-US" sz="2400" dirty="0">
                <a:solidFill>
                  <a:prstClr val="black">
                    <a:lumMod val="75000"/>
                    <a:lumOff val="25000"/>
                  </a:prstClr>
                </a:solidFill>
                <a:cs typeface="Times New Roman" panose="02020603050405020304" pitchFamily="18" charset="0"/>
              </a:rPr>
              <a:t>our universe consists of material atoms. </a:t>
            </a:r>
            <a:r>
              <a:rPr lang="en-US" sz="2400" dirty="0" err="1">
                <a:solidFill>
                  <a:prstClr val="black">
                    <a:lumMod val="75000"/>
                    <a:lumOff val="25000"/>
                  </a:prstClr>
                </a:solidFill>
                <a:cs typeface="Times New Roman" panose="02020603050405020304" pitchFamily="18" charset="0"/>
              </a:rPr>
              <a:t>Vaisesika</a:t>
            </a:r>
            <a:r>
              <a:rPr lang="en-US" sz="2400" dirty="0">
                <a:solidFill>
                  <a:prstClr val="black">
                    <a:lumMod val="75000"/>
                    <a:lumOff val="25000"/>
                  </a:prstClr>
                </a:solidFill>
                <a:cs typeface="Times New Roman" panose="02020603050405020304" pitchFamily="18" charset="0"/>
              </a:rPr>
              <a:t> represents the world as a set of substances, which includes elements (water, earth, air, fire), space and time, as well as thin matter- ether [sky], soul and mind. In general</a:t>
            </a:r>
            <a:r>
              <a:rPr lang="ru-RU" sz="2400" dirty="0">
                <a:solidFill>
                  <a:prstClr val="black">
                    <a:lumMod val="75000"/>
                    <a:lumOff val="25000"/>
                  </a:prstClr>
                </a:solidFill>
                <a:cs typeface="Times New Roman" panose="02020603050405020304" pitchFamily="18" charset="0"/>
              </a:rPr>
              <a:t>, </a:t>
            </a:r>
            <a:r>
              <a:rPr lang="en-US" sz="2400" dirty="0">
                <a:solidFill>
                  <a:prstClr val="black">
                    <a:lumMod val="75000"/>
                    <a:lumOff val="25000"/>
                  </a:prstClr>
                </a:solidFill>
                <a:cs typeface="Times New Roman" panose="02020603050405020304" pitchFamily="18" charset="0"/>
              </a:rPr>
              <a:t>the universe consists of material atoms, the combination of which forms all objects.</a:t>
            </a:r>
            <a:endParaRPr lang="ru-RU" sz="2400" dirty="0">
              <a:solidFill>
                <a:prstClr val="black">
                  <a:lumMod val="75000"/>
                  <a:lumOff val="25000"/>
                </a:prstClr>
              </a:solidFill>
            </a:endParaRPr>
          </a:p>
          <a:p>
            <a:pPr marL="0" indent="0">
              <a:buNone/>
            </a:pPr>
            <a:endParaRPr lang="ru-RU" dirty="0"/>
          </a:p>
        </p:txBody>
      </p:sp>
    </p:spTree>
    <p:extLst>
      <p:ext uri="{BB962C8B-B14F-4D97-AF65-F5344CB8AC3E}">
        <p14:creationId xmlns:p14="http://schemas.microsoft.com/office/powerpoint/2010/main" val="376335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03848" y="214290"/>
            <a:ext cx="5940152" cy="6643710"/>
          </a:xfrm>
        </p:spPr>
        <p:txBody>
          <a:bodyPr>
            <a:normAutofit/>
          </a:bodyPr>
          <a:lstStyle/>
          <a:p>
            <a:pPr algn="ctr">
              <a:spcBef>
                <a:spcPts val="0"/>
              </a:spcBef>
              <a:buNone/>
            </a:pPr>
            <a:r>
              <a:rPr lang="en-US" sz="2500" dirty="0"/>
              <a:t>He was the son of king. </a:t>
            </a:r>
          </a:p>
          <a:p>
            <a:pPr algn="ctr">
              <a:spcBef>
                <a:spcPts val="0"/>
              </a:spcBef>
              <a:buNone/>
            </a:pPr>
            <a:r>
              <a:rPr lang="en-US" sz="2500" dirty="0"/>
              <a:t>His mother died when he was born. Grandmother educated him. His father forbad him to go out from palace. Was predicted that one day he will go from palace and will follow to individual asceticism. But his farther wished to save him from life.  In the finish Siddhartha didn't know that death exist. But one day predicted has happened Siddhartha left palace and looked three things: illness, age and death. He begins the way of asceticism. One day he sat under the tree and achieved to release.</a:t>
            </a:r>
            <a:endParaRPr lang="ru-RU" sz="2500" dirty="0"/>
          </a:p>
        </p:txBody>
      </p:sp>
      <p:pic>
        <p:nvPicPr>
          <p:cNvPr id="2050" name="Picture 2" descr="C:\Users\solomea\Pictures\untitled.png"/>
          <p:cNvPicPr>
            <a:picLocks noChangeAspect="1" noChangeArrowheads="1"/>
          </p:cNvPicPr>
          <p:nvPr/>
        </p:nvPicPr>
        <p:blipFill>
          <a:blip r:embed="rId2"/>
          <a:srcRect/>
          <a:stretch>
            <a:fillRect/>
          </a:stretch>
        </p:blipFill>
        <p:spPr bwMode="auto">
          <a:xfrm>
            <a:off x="179513" y="133744"/>
            <a:ext cx="3317783" cy="4897386"/>
          </a:xfrm>
          <a:prstGeom prst="rect">
            <a:avLst/>
          </a:prstGeom>
          <a:noFill/>
        </p:spPr>
      </p:pic>
      <p:sp>
        <p:nvSpPr>
          <p:cNvPr id="2" name="Прямоугольник 1"/>
          <p:cNvSpPr/>
          <p:nvPr/>
        </p:nvSpPr>
        <p:spPr>
          <a:xfrm rot="10800000" flipV="1">
            <a:off x="-1" y="5061908"/>
            <a:ext cx="3779912" cy="1569660"/>
          </a:xfrm>
          <a:prstGeom prst="rect">
            <a:avLst/>
          </a:prstGeom>
        </p:spPr>
        <p:txBody>
          <a:bodyPr wrap="square">
            <a:spAutoFit/>
          </a:bodyPr>
          <a:lstStyle/>
          <a:p>
            <a:pPr marL="342900" lvl="0" indent="-342900" algn="ctr" defTabSz="457200">
              <a:spcBef>
                <a:spcPts val="1000"/>
              </a:spcBef>
              <a:buClr>
                <a:srgbClr val="FFCA08"/>
              </a:buClr>
              <a:buSzPct val="80000"/>
            </a:pPr>
            <a:r>
              <a:rPr lang="en-US" sz="2400" dirty="0">
                <a:solidFill>
                  <a:prstClr val="black">
                    <a:lumMod val="75000"/>
                    <a:lumOff val="25000"/>
                  </a:prstClr>
                </a:solidFill>
              </a:rPr>
              <a:t>The founder of </a:t>
            </a:r>
            <a:r>
              <a:rPr lang="en-US" sz="2400" b="1" i="1" dirty="0">
                <a:solidFill>
                  <a:srgbClr val="C00000"/>
                </a:solidFill>
              </a:rPr>
              <a:t>Buddhism</a:t>
            </a:r>
            <a:r>
              <a:rPr lang="en-US" sz="2400" b="1" dirty="0">
                <a:solidFill>
                  <a:srgbClr val="C00000"/>
                </a:solidFill>
              </a:rPr>
              <a:t> </a:t>
            </a:r>
            <a:r>
              <a:rPr lang="en-US" sz="2400" dirty="0">
                <a:solidFill>
                  <a:prstClr val="black">
                    <a:lumMod val="75000"/>
                    <a:lumOff val="25000"/>
                  </a:prstClr>
                </a:solidFill>
              </a:rPr>
              <a:t>was </a:t>
            </a:r>
            <a:r>
              <a:rPr lang="en-US" sz="2400" b="1" dirty="0">
                <a:solidFill>
                  <a:srgbClr val="FFC000"/>
                </a:solidFill>
              </a:rPr>
              <a:t>Siddhartha Gautama </a:t>
            </a:r>
            <a:r>
              <a:rPr lang="en-US" sz="2400" dirty="0">
                <a:solidFill>
                  <a:prstClr val="black">
                    <a:lumMod val="75000"/>
                    <a:lumOff val="25000"/>
                  </a:prstClr>
                </a:solidFill>
              </a:rPr>
              <a:t>(Buddha - enlightened).</a:t>
            </a:r>
            <a:r>
              <a:rPr lang="en-US" sz="2000" dirty="0">
                <a:solidFill>
                  <a:prstClr val="black">
                    <a:lumMod val="75000"/>
                    <a:lumOff val="25000"/>
                  </a:prstClr>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14282" y="0"/>
            <a:ext cx="8786874" cy="6643710"/>
          </a:xfrm>
        </p:spPr>
        <p:txBody>
          <a:bodyPr>
            <a:noAutofit/>
          </a:bodyPr>
          <a:lstStyle/>
          <a:p>
            <a:pPr indent="411480" algn="ctr">
              <a:buNone/>
            </a:pPr>
            <a:r>
              <a:rPr lang="en-US" sz="3600" b="1" dirty="0">
                <a:solidFill>
                  <a:srgbClr val="C00000"/>
                </a:solidFill>
              </a:rPr>
              <a:t>Buddha formulated four noble truths </a:t>
            </a:r>
            <a:r>
              <a:rPr lang="ru-RU" sz="3600" b="1" dirty="0">
                <a:solidFill>
                  <a:srgbClr val="C00000"/>
                </a:solidFill>
              </a:rPr>
              <a:t>: </a:t>
            </a:r>
          </a:p>
          <a:p>
            <a:pPr marL="800100" indent="-457200">
              <a:buFont typeface="Courier New" panose="02070309020205020404" pitchFamily="49" charset="0"/>
              <a:buChar char="o"/>
            </a:pPr>
            <a:r>
              <a:rPr lang="en-US" sz="3400" dirty="0"/>
              <a:t>life of man is the chain of suffering, even joy have in itself sufferings, because it’s not perpetual; </a:t>
            </a:r>
          </a:p>
          <a:p>
            <a:pPr marL="800100" indent="-457200">
              <a:buFont typeface="Courier New" panose="02070309020205020404" pitchFamily="49" charset="0"/>
              <a:buChar char="o"/>
            </a:pPr>
            <a:r>
              <a:rPr lang="en-US" sz="3400" dirty="0"/>
              <a:t>the causes of sufferings are human desires; </a:t>
            </a:r>
          </a:p>
          <a:p>
            <a:pPr marL="800100" indent="-457200">
              <a:buFont typeface="Courier New" panose="02070309020205020404" pitchFamily="49" charset="0"/>
              <a:buChar char="o"/>
            </a:pPr>
            <a:r>
              <a:rPr lang="en-US" sz="3400" dirty="0"/>
              <a:t>therefore, it is necessary to get rid of desires to stay sufferings; </a:t>
            </a:r>
          </a:p>
          <a:p>
            <a:pPr marL="800100" indent="-457200">
              <a:buFont typeface="Courier New" panose="02070309020205020404" pitchFamily="49" charset="0"/>
              <a:buChar char="o"/>
            </a:pPr>
            <a:r>
              <a:rPr lang="en-US" sz="3400" dirty="0"/>
              <a:t>how this cessation is to be achieved – for which the Eightfold Path is the means.</a:t>
            </a:r>
            <a:endParaRPr lang="ru-RU" sz="3400" dirty="0"/>
          </a:p>
          <a:p>
            <a:pPr>
              <a:buFont typeface="Courier New" panose="02070309020205020404" pitchFamily="49" charset="0"/>
              <a:buChar char="o"/>
            </a:pPr>
            <a:endParaRPr lang="ru-RU"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500858"/>
          </a:xfrm>
        </p:spPr>
        <p:txBody>
          <a:bodyPr>
            <a:normAutofit fontScale="85000" lnSpcReduction="10000"/>
          </a:bodyPr>
          <a:lstStyle/>
          <a:p>
            <a:pPr algn="ctr">
              <a:buNone/>
            </a:pPr>
            <a:r>
              <a:rPr lang="en-US" sz="3200" b="1" dirty="0">
                <a:solidFill>
                  <a:srgbClr val="C00000"/>
                </a:solidFill>
              </a:rPr>
              <a:t>The eight components of the Path are the following: </a:t>
            </a:r>
          </a:p>
          <a:p>
            <a:pPr>
              <a:buFont typeface="Wingdings" panose="05000000000000000000" pitchFamily="2" charset="2"/>
              <a:buChar char="ü"/>
            </a:pPr>
            <a:r>
              <a:rPr lang="en-US" sz="3000" dirty="0"/>
              <a:t>right understanding (knowledge of fourth noble truth); </a:t>
            </a:r>
          </a:p>
          <a:p>
            <a:pPr>
              <a:buFont typeface="Wingdings" panose="05000000000000000000" pitchFamily="2" charset="2"/>
              <a:buChar char="ü"/>
            </a:pPr>
            <a:r>
              <a:rPr lang="en-US" sz="3000" dirty="0"/>
              <a:t>right thought (control of thinking); </a:t>
            </a:r>
          </a:p>
          <a:p>
            <a:pPr>
              <a:buFont typeface="Wingdings" panose="05000000000000000000" pitchFamily="2" charset="2"/>
              <a:buChar char="ü"/>
            </a:pPr>
            <a:r>
              <a:rPr lang="en-US" sz="3000" dirty="0"/>
              <a:t>right speech</a:t>
            </a:r>
            <a:r>
              <a:rPr lang="ru-RU" sz="3000" dirty="0"/>
              <a:t> (</a:t>
            </a:r>
            <a:r>
              <a:rPr lang="en-US" sz="3000" dirty="0"/>
              <a:t>absence of lie, rudeness</a:t>
            </a:r>
            <a:r>
              <a:rPr lang="ru-RU" sz="3000" dirty="0"/>
              <a:t>)</a:t>
            </a:r>
            <a:r>
              <a:rPr lang="en-US" sz="3000" dirty="0"/>
              <a:t>; </a:t>
            </a:r>
          </a:p>
          <a:p>
            <a:pPr>
              <a:buFont typeface="Wingdings" panose="05000000000000000000" pitchFamily="2" charset="2"/>
              <a:buChar char="ü"/>
            </a:pPr>
            <a:r>
              <a:rPr lang="en-US" sz="3000" dirty="0"/>
              <a:t>right action (humanism, ahimsa); </a:t>
            </a:r>
          </a:p>
          <a:p>
            <a:pPr>
              <a:buFont typeface="Wingdings" panose="05000000000000000000" pitchFamily="2" charset="2"/>
              <a:buChar char="ü"/>
            </a:pPr>
            <a:r>
              <a:rPr lang="en-US" sz="3000" dirty="0"/>
              <a:t>right livelihood (absent of bad action that connected with lie and violence); </a:t>
            </a:r>
          </a:p>
          <a:p>
            <a:pPr>
              <a:buFont typeface="Wingdings" panose="05000000000000000000" pitchFamily="2" charset="2"/>
              <a:buChar char="ü"/>
            </a:pPr>
            <a:r>
              <a:rPr lang="en-US" sz="3000" dirty="0"/>
              <a:t>right effort (consentration, harmony, quietness); </a:t>
            </a:r>
          </a:p>
          <a:p>
            <a:pPr>
              <a:buFont typeface="Wingdings" panose="05000000000000000000" pitchFamily="2" charset="2"/>
              <a:buChar char="ü"/>
            </a:pPr>
            <a:r>
              <a:rPr lang="en-US" sz="3000" dirty="0"/>
              <a:t>right mindfulness (awareness of own body, sensations, mind and mental objects);</a:t>
            </a:r>
          </a:p>
          <a:p>
            <a:pPr>
              <a:buFont typeface="Wingdings" panose="05000000000000000000" pitchFamily="2" charset="2"/>
              <a:buChar char="ü"/>
            </a:pPr>
            <a:r>
              <a:rPr lang="en-US" sz="3000" dirty="0"/>
              <a:t>right concentration (meditation). </a:t>
            </a:r>
          </a:p>
          <a:p>
            <a:pPr marL="514350" indent="-514350" algn="ctr">
              <a:buNone/>
            </a:pPr>
            <a:r>
              <a:rPr lang="en-US" sz="3000" u="sng" dirty="0" err="1">
                <a:solidFill>
                  <a:srgbClr val="7030A0"/>
                </a:solidFill>
              </a:rPr>
              <a:t>Hinayana</a:t>
            </a:r>
            <a:r>
              <a:rPr lang="en-US" sz="3000" u="sng" dirty="0">
                <a:solidFill>
                  <a:srgbClr val="7030A0"/>
                </a:solidFill>
              </a:rPr>
              <a:t> (narrow way) </a:t>
            </a:r>
            <a:r>
              <a:rPr lang="en-US" sz="3000" dirty="0">
                <a:solidFill>
                  <a:srgbClr val="7030A0"/>
                </a:solidFill>
              </a:rPr>
              <a:t>was orientated towards rigid individualistic asceticism.</a:t>
            </a:r>
          </a:p>
          <a:p>
            <a:pPr marL="514350" indent="-514350" algn="ctr">
              <a:buNone/>
            </a:pPr>
            <a:r>
              <a:rPr lang="en-US" sz="3000" u="sng" dirty="0">
                <a:solidFill>
                  <a:srgbClr val="7030A0"/>
                </a:solidFill>
              </a:rPr>
              <a:t>Mahayana (wide way) </a:t>
            </a:r>
            <a:r>
              <a:rPr lang="en-US" sz="3000" dirty="0">
                <a:solidFill>
                  <a:srgbClr val="7030A0"/>
                </a:solidFill>
              </a:rPr>
              <a:t>is the way of release for all people.</a:t>
            </a:r>
            <a:endParaRPr lang="ru-RU" sz="3000" dirty="0">
              <a:solidFill>
                <a:srgbClr val="7030A0"/>
              </a:solidFill>
            </a:endParaRPr>
          </a:p>
          <a:p>
            <a:pPr marL="514350" indent="-514350" algn="ctr">
              <a:buNone/>
            </a:pPr>
            <a:endParaRPr lang="ru-RU" sz="2800" dirty="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643998" cy="6215106"/>
          </a:xfrm>
        </p:spPr>
        <p:txBody>
          <a:bodyPr>
            <a:noAutofit/>
          </a:bodyPr>
          <a:lstStyle/>
          <a:p>
            <a:pPr algn="ctr">
              <a:spcBef>
                <a:spcPts val="0"/>
              </a:spcBef>
              <a:buNone/>
            </a:pPr>
            <a:r>
              <a:rPr lang="en-US" sz="3400" dirty="0"/>
              <a:t>The word </a:t>
            </a:r>
            <a:r>
              <a:rPr lang="en-US" sz="3400" b="1" i="1" dirty="0">
                <a:solidFill>
                  <a:srgbClr val="C00000"/>
                </a:solidFill>
              </a:rPr>
              <a:t>Jainism</a:t>
            </a:r>
            <a:r>
              <a:rPr lang="en-US" sz="3400" dirty="0"/>
              <a:t> means winner. Jainism as Buddhism believes in sansara, karma, its purpose to achieve to nirvana. </a:t>
            </a:r>
          </a:p>
          <a:p>
            <a:pPr algn="ctr">
              <a:spcBef>
                <a:spcPts val="0"/>
              </a:spcBef>
              <a:buNone/>
            </a:pPr>
            <a:r>
              <a:rPr lang="en-US" sz="3400" dirty="0"/>
              <a:t>Enlightened is </a:t>
            </a:r>
            <a:r>
              <a:rPr lang="ru-RU" sz="3400" dirty="0"/>
              <a:t>а </a:t>
            </a:r>
            <a:r>
              <a:rPr lang="en-US" sz="3400" dirty="0"/>
              <a:t>man who can win the low of retribution – karma. For release during the life must be fulfilled of three rules: </a:t>
            </a:r>
          </a:p>
          <a:p>
            <a:pPr algn="ctr">
              <a:spcBef>
                <a:spcPts val="0"/>
              </a:spcBef>
              <a:buFont typeface="Wingdings" panose="05000000000000000000" pitchFamily="2" charset="2"/>
              <a:buChar char="Ø"/>
            </a:pPr>
            <a:r>
              <a:rPr lang="en-US" sz="3400" b="1" dirty="0">
                <a:solidFill>
                  <a:schemeClr val="tx1"/>
                </a:solidFill>
              </a:rPr>
              <a:t>right behavior </a:t>
            </a:r>
          </a:p>
          <a:p>
            <a:pPr algn="ctr">
              <a:spcBef>
                <a:spcPts val="0"/>
              </a:spcBef>
              <a:buFont typeface="Wingdings" panose="05000000000000000000" pitchFamily="2" charset="2"/>
              <a:buChar char="Ø"/>
            </a:pPr>
            <a:r>
              <a:rPr lang="en-US" sz="3400" b="1" dirty="0">
                <a:solidFill>
                  <a:schemeClr val="tx1"/>
                </a:solidFill>
              </a:rPr>
              <a:t>right knowledge</a:t>
            </a:r>
          </a:p>
          <a:p>
            <a:pPr algn="ctr">
              <a:spcBef>
                <a:spcPts val="0"/>
              </a:spcBef>
              <a:buFont typeface="Wingdings" panose="05000000000000000000" pitchFamily="2" charset="2"/>
              <a:buChar char="Ø"/>
            </a:pPr>
            <a:r>
              <a:rPr lang="en-US" sz="3400" b="1" dirty="0">
                <a:solidFill>
                  <a:schemeClr val="tx1"/>
                </a:solidFill>
              </a:rPr>
              <a:t>right faith. </a:t>
            </a:r>
          </a:p>
          <a:p>
            <a:pPr marL="514350" indent="-514350" algn="ctr">
              <a:spcBef>
                <a:spcPts val="0"/>
              </a:spcBef>
              <a:buNone/>
            </a:pPr>
            <a:r>
              <a:rPr lang="en-US" sz="3400" b="1" dirty="0"/>
              <a:t>The main rule of Jainism –</a:t>
            </a:r>
            <a:r>
              <a:rPr lang="ru-RU" sz="3400" b="1" dirty="0"/>
              <a:t> </a:t>
            </a:r>
            <a:r>
              <a:rPr lang="en-US" sz="3400" b="1" dirty="0">
                <a:solidFill>
                  <a:srgbClr val="C00000"/>
                </a:solidFill>
              </a:rPr>
              <a:t>ahimsa</a:t>
            </a:r>
            <a:r>
              <a:rPr lang="en-US" sz="3400" b="1" dirty="0"/>
              <a:t> - don’t do harm for living creatures.</a:t>
            </a:r>
            <a:endParaRPr lang="ru-RU" sz="3400" b="1" dirty="0"/>
          </a:p>
          <a:p>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188640"/>
            <a:ext cx="4392488" cy="6336704"/>
          </a:xfrm>
        </p:spPr>
        <p:txBody>
          <a:bodyPr>
            <a:normAutofit/>
          </a:bodyPr>
          <a:lstStyle/>
          <a:p>
            <a:pPr marL="0" indent="0" algn="ctr">
              <a:buNone/>
            </a:pPr>
            <a:r>
              <a:rPr lang="en-US" sz="2800" dirty="0"/>
              <a:t>Orthodox Jain filters drinking water so that living creatures do not happen to be there, sweeps a path with a special panicle so as not to crush the ant or the worm. Jain is strictly forbidden to move around or do anything at night, because in the dark you can uncontrollably harm a living creature.</a:t>
            </a:r>
            <a:endParaRPr lang="ru-RU" sz="28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4392488" cy="5653518"/>
          </a:xfrm>
          <a:prstGeom prst="rect">
            <a:avLst/>
          </a:prstGeom>
        </p:spPr>
      </p:pic>
    </p:spTree>
    <p:extLst>
      <p:ext uri="{BB962C8B-B14F-4D97-AF65-F5344CB8AC3E}">
        <p14:creationId xmlns:p14="http://schemas.microsoft.com/office/powerpoint/2010/main" val="222677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716016" y="188640"/>
            <a:ext cx="3816424" cy="2304256"/>
          </a:xfrm>
        </p:spPr>
        <p:txBody>
          <a:bodyPr>
            <a:normAutofit fontScale="90000"/>
          </a:bodyPr>
          <a:lstStyle/>
          <a:p>
            <a:pPr marL="742950" lvl="0" indent="-742950" algn="ctr">
              <a:buClr>
                <a:srgbClr val="FFCA08"/>
              </a:buClr>
            </a:pPr>
            <a:r>
              <a:rPr lang="en-US" sz="2400" dirty="0">
                <a:solidFill>
                  <a:prstClr val="black">
                    <a:lumMod val="75000"/>
                    <a:lumOff val="25000"/>
                  </a:prstClr>
                </a:solidFill>
              </a:rPr>
              <a:t>In “Book of change” is distinguished ten elements of being: </a:t>
            </a:r>
            <a:br>
              <a:rPr lang="ru-RU" sz="2400" dirty="0">
                <a:solidFill>
                  <a:prstClr val="black">
                    <a:lumMod val="75000"/>
                    <a:lumOff val="25000"/>
                  </a:prstClr>
                </a:solidFill>
              </a:rPr>
            </a:br>
            <a:r>
              <a:rPr lang="en-US" sz="2400" b="1" dirty="0">
                <a:solidFill>
                  <a:srgbClr val="C00000"/>
                </a:solidFill>
              </a:rPr>
              <a:t>in, yan, sky, earth, man, fire, water, metal, tree, ground.</a:t>
            </a:r>
            <a:br>
              <a:rPr lang="ru-RU" sz="2400" dirty="0">
                <a:solidFill>
                  <a:srgbClr val="C00000"/>
                </a:solidFill>
              </a:rPr>
            </a:br>
            <a:endParaRPr lang="ru-RU" sz="2400" dirty="0">
              <a:solidFill>
                <a:srgbClr val="C00000"/>
              </a:solidFill>
            </a:endParaRPr>
          </a:p>
        </p:txBody>
      </p:sp>
      <p:sp>
        <p:nvSpPr>
          <p:cNvPr id="4" name="Текст 3"/>
          <p:cNvSpPr>
            <a:spLocks noGrp="1"/>
          </p:cNvSpPr>
          <p:nvPr>
            <p:ph type="body" sz="half" idx="4294967295"/>
          </p:nvPr>
        </p:nvSpPr>
        <p:spPr>
          <a:xfrm>
            <a:off x="0" y="2635250"/>
            <a:ext cx="7777163" cy="4178300"/>
          </a:xfrm>
        </p:spPr>
        <p:txBody>
          <a:bodyPr>
            <a:noAutofit/>
          </a:bodyPr>
          <a:lstStyle/>
          <a:p>
            <a:pPr marL="0" indent="0" algn="ctr">
              <a:buNone/>
            </a:pPr>
            <a:r>
              <a:rPr lang="en-US" sz="2800" b="1" u="sng" dirty="0">
                <a:solidFill>
                  <a:srgbClr val="C00000"/>
                </a:solidFill>
                <a:ea typeface="+mj-ea"/>
                <a:cs typeface="+mj-cs"/>
              </a:rPr>
              <a:t>Philosophy of Ancient China</a:t>
            </a:r>
            <a:r>
              <a:rPr lang="ru-RU" sz="2800" u="sng" dirty="0">
                <a:solidFill>
                  <a:srgbClr val="C00000"/>
                </a:solidFill>
                <a:ea typeface="+mj-ea"/>
                <a:cs typeface="+mj-cs"/>
              </a:rPr>
              <a:t>.</a:t>
            </a:r>
          </a:p>
          <a:p>
            <a:pPr marL="0" lvl="0" indent="0" algn="ctr">
              <a:buClr>
                <a:srgbClr val="FFCA08"/>
              </a:buClr>
              <a:buNone/>
            </a:pPr>
            <a:r>
              <a:rPr lang="en-US" sz="2800" dirty="0">
                <a:solidFill>
                  <a:prstClr val="black">
                    <a:lumMod val="75000"/>
                    <a:lumOff val="25000"/>
                  </a:prstClr>
                </a:solidFill>
              </a:rPr>
              <a:t>The oldest memorials of literature in China were five books: </a:t>
            </a:r>
          </a:p>
          <a:p>
            <a:pPr marL="342900" lvl="0" indent="-342900" algn="ctr">
              <a:buClr>
                <a:srgbClr val="FFCA08"/>
              </a:buClr>
              <a:buFont typeface="Wingdings" panose="05000000000000000000" pitchFamily="2" charset="2"/>
              <a:buChar char="v"/>
            </a:pPr>
            <a:r>
              <a:rPr lang="en-US" sz="2800" b="1" dirty="0">
                <a:solidFill>
                  <a:srgbClr val="F8931D"/>
                </a:solidFill>
              </a:rPr>
              <a:t>Book of songs; </a:t>
            </a:r>
          </a:p>
          <a:p>
            <a:pPr marL="342900" lvl="0" indent="-342900" algn="ctr">
              <a:buClr>
                <a:srgbClr val="FFCA08"/>
              </a:buClr>
              <a:buFont typeface="Wingdings" panose="05000000000000000000" pitchFamily="2" charset="2"/>
              <a:buChar char="v"/>
            </a:pPr>
            <a:r>
              <a:rPr lang="en-US" sz="2800" b="1" dirty="0">
                <a:solidFill>
                  <a:srgbClr val="F8931D"/>
                </a:solidFill>
              </a:rPr>
              <a:t>Book of ceremonies; </a:t>
            </a:r>
          </a:p>
          <a:p>
            <a:pPr marL="342900" lvl="0" indent="-342900" algn="ctr">
              <a:buClr>
                <a:srgbClr val="FFCA08"/>
              </a:buClr>
              <a:buFont typeface="Wingdings" panose="05000000000000000000" pitchFamily="2" charset="2"/>
              <a:buChar char="v"/>
            </a:pPr>
            <a:r>
              <a:rPr lang="en-US" sz="2800" b="1" dirty="0">
                <a:solidFill>
                  <a:srgbClr val="F8931D"/>
                </a:solidFill>
              </a:rPr>
              <a:t>Book of change; </a:t>
            </a:r>
          </a:p>
          <a:p>
            <a:pPr marL="342900" lvl="0" indent="-342900" algn="ctr">
              <a:buClr>
                <a:srgbClr val="FFCA08"/>
              </a:buClr>
              <a:buFont typeface="Wingdings" panose="05000000000000000000" pitchFamily="2" charset="2"/>
              <a:buChar char="v"/>
            </a:pPr>
            <a:r>
              <a:rPr lang="en-US" sz="2800" b="1" dirty="0">
                <a:solidFill>
                  <a:srgbClr val="F8931D"/>
                </a:solidFill>
              </a:rPr>
              <a:t>Book of history</a:t>
            </a:r>
          </a:p>
          <a:p>
            <a:pPr marL="342900" lvl="0" indent="-342900" algn="ctr">
              <a:buClr>
                <a:srgbClr val="FFCA08"/>
              </a:buClr>
              <a:buFont typeface="Wingdings" panose="05000000000000000000" pitchFamily="2" charset="2"/>
              <a:buChar char="v"/>
            </a:pPr>
            <a:r>
              <a:rPr lang="en-US" sz="2800" b="1" dirty="0">
                <a:solidFill>
                  <a:srgbClr val="F8931D"/>
                </a:solidFill>
              </a:rPr>
              <a:t> Chronicle. </a:t>
            </a:r>
          </a:p>
          <a:p>
            <a:pPr algn="ctr"/>
            <a:endParaRPr lang="ru-RU" sz="2800" dirty="0"/>
          </a:p>
        </p:txBody>
      </p:sp>
      <p:pic>
        <p:nvPicPr>
          <p:cNvPr id="5" name="Рисунок 4"/>
          <p:cNvPicPr>
            <a:picLocks noGrp="1" noChangeAspect="1"/>
          </p:cNvPicPr>
          <p:nvPr>
            <p:ph type="pic" idx="4294967295"/>
          </p:nvPr>
        </p:nvPicPr>
        <p:blipFill>
          <a:blip r:embed="rId2"/>
          <a:srcRect t="9196" b="9196"/>
          <a:stretch>
            <a:fillRect/>
          </a:stretch>
        </p:blipFill>
        <p:spPr>
          <a:xfrm>
            <a:off x="0" y="31750"/>
            <a:ext cx="4319588" cy="2603500"/>
          </a:xfrm>
          <a:prstGeom prst="rect">
            <a:avLst/>
          </a:prstGeom>
        </p:spPr>
      </p:pic>
    </p:spTree>
    <p:extLst>
      <p:ext uri="{BB962C8B-B14F-4D97-AF65-F5344CB8AC3E}">
        <p14:creationId xmlns:p14="http://schemas.microsoft.com/office/powerpoint/2010/main" val="131890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03848" y="44624"/>
            <a:ext cx="5832648" cy="6813376"/>
          </a:xfrm>
        </p:spPr>
        <p:txBody>
          <a:bodyPr>
            <a:noAutofit/>
          </a:bodyPr>
          <a:lstStyle/>
          <a:p>
            <a:pPr algn="ctr">
              <a:spcBef>
                <a:spcPts val="0"/>
              </a:spcBef>
              <a:buNone/>
            </a:pPr>
            <a:r>
              <a:rPr lang="en-US" sz="2200" dirty="0"/>
              <a:t>Confucius was the founder of </a:t>
            </a:r>
            <a:r>
              <a:rPr lang="en-US" sz="2200" b="1" i="1" dirty="0">
                <a:solidFill>
                  <a:srgbClr val="C00000"/>
                </a:solidFill>
              </a:rPr>
              <a:t>Confucianism</a:t>
            </a:r>
            <a:r>
              <a:rPr lang="en-US" sz="2200" dirty="0"/>
              <a:t>. The fundamental aspects of Confucianism: </a:t>
            </a:r>
            <a:r>
              <a:rPr lang="en-US" sz="2200" b="1" dirty="0">
                <a:solidFill>
                  <a:srgbClr val="C00000"/>
                </a:solidFill>
              </a:rPr>
              <a:t>sky and spirits</a:t>
            </a:r>
            <a:r>
              <a:rPr lang="en-US" sz="2200" dirty="0">
                <a:solidFill>
                  <a:srgbClr val="C00000"/>
                </a:solidFill>
              </a:rPr>
              <a:t>.</a:t>
            </a:r>
            <a:r>
              <a:rPr lang="en-US" sz="2200" dirty="0">
                <a:solidFill>
                  <a:srgbClr val="FF0000"/>
                </a:solidFill>
              </a:rPr>
              <a:t> </a:t>
            </a:r>
            <a:r>
              <a:rPr lang="en-US" sz="2200" dirty="0"/>
              <a:t>Sky is one of the central categories of this philosophy. In Confucianism it is understood as fate, lot, </a:t>
            </a:r>
            <a:r>
              <a:rPr lang="en-US" sz="2200" b="1" dirty="0">
                <a:solidFill>
                  <a:srgbClr val="C00000"/>
                </a:solidFill>
              </a:rPr>
              <a:t>Tao.</a:t>
            </a:r>
            <a:r>
              <a:rPr lang="en-US" sz="2200" dirty="0"/>
              <a:t> Sky looks after the justice in the world and protects social inequality.</a:t>
            </a:r>
            <a:endParaRPr lang="ru-RU" sz="2200" dirty="0"/>
          </a:p>
          <a:p>
            <a:pPr algn="ctr">
              <a:spcBef>
                <a:spcPts val="0"/>
              </a:spcBef>
              <a:buNone/>
            </a:pPr>
            <a:r>
              <a:rPr lang="en-US" sz="2200" dirty="0"/>
              <a:t>Confucius approved of cult of ancestors, but considered alive people to be more important than dead. Confucianists are supporters of society. The most attention is given to the problems of people’s relations and education. </a:t>
            </a:r>
          </a:p>
          <a:p>
            <a:pPr algn="ctr">
              <a:spcBef>
                <a:spcPts val="0"/>
              </a:spcBef>
              <a:buNone/>
            </a:pPr>
            <a:r>
              <a:rPr lang="en-US" sz="2200" dirty="0"/>
              <a:t>Confucius’ theory about morality is expressed in wined phrase: </a:t>
            </a:r>
            <a:r>
              <a:rPr lang="en-US" sz="2200" b="1" i="1" dirty="0">
                <a:solidFill>
                  <a:srgbClr val="C00000"/>
                </a:solidFill>
              </a:rPr>
              <a:t>“Don’t do the thing you don’t want to be done to you”. </a:t>
            </a:r>
            <a:r>
              <a:rPr lang="en-US" sz="2200" i="1" dirty="0">
                <a:solidFill>
                  <a:schemeClr val="tx1"/>
                </a:solidFill>
              </a:rPr>
              <a:t>It’s principle </a:t>
            </a:r>
            <a:r>
              <a:rPr lang="en-US" sz="2200" i="1" dirty="0">
                <a:solidFill>
                  <a:srgbClr val="C00000"/>
                </a:solidFill>
              </a:rPr>
              <a:t>Jen</a:t>
            </a:r>
            <a:r>
              <a:rPr lang="ru-RU" sz="2200" i="1" dirty="0">
                <a:solidFill>
                  <a:srgbClr val="C00000"/>
                </a:solidFill>
              </a:rPr>
              <a:t> </a:t>
            </a:r>
            <a:r>
              <a:rPr lang="en-US" sz="2200" i="1" dirty="0">
                <a:solidFill>
                  <a:srgbClr val="C00000"/>
                </a:solidFill>
              </a:rPr>
              <a:t>(Ren) </a:t>
            </a:r>
            <a:r>
              <a:rPr lang="en-US" sz="2200" i="1" dirty="0">
                <a:solidFill>
                  <a:schemeClr val="tx1"/>
                </a:solidFill>
              </a:rPr>
              <a:t>“humanity,” “humaneness,” “goodness”</a:t>
            </a:r>
            <a:r>
              <a:rPr lang="ru-RU" sz="2200" i="1" dirty="0">
                <a:solidFill>
                  <a:schemeClr val="tx1"/>
                </a:solidFill>
              </a:rPr>
              <a:t>.</a:t>
            </a:r>
          </a:p>
          <a:p>
            <a:pPr>
              <a:spcBef>
                <a:spcPts val="0"/>
              </a:spcBef>
              <a:buNone/>
            </a:pPr>
            <a:r>
              <a:rPr lang="en-US" sz="2200" i="1" dirty="0">
                <a:solidFill>
                  <a:schemeClr val="tx1"/>
                </a:solidFill>
              </a:rPr>
              <a:t>         </a:t>
            </a:r>
            <a:r>
              <a:rPr lang="en-US" sz="2200" i="1" dirty="0">
                <a:solidFill>
                  <a:srgbClr val="C00000"/>
                </a:solidFill>
              </a:rPr>
              <a:t>Xiao</a:t>
            </a:r>
            <a:r>
              <a:rPr lang="en-US" sz="2200" i="1" dirty="0">
                <a:solidFill>
                  <a:schemeClr val="tx1"/>
                </a:solidFill>
              </a:rPr>
              <a:t> principle - respect to ancestors</a:t>
            </a:r>
            <a:endParaRPr lang="ru-RU" sz="2200" i="1" dirty="0">
              <a:solidFill>
                <a:schemeClr val="tx1"/>
              </a:solidFill>
            </a:endParaRPr>
          </a:p>
        </p:txBody>
      </p:sp>
      <p:sp>
        <p:nvSpPr>
          <p:cNvPr id="3" name="Текст 2"/>
          <p:cNvSpPr>
            <a:spLocks noGrp="1"/>
          </p:cNvSpPr>
          <p:nvPr>
            <p:ph type="body" sz="half" idx="2"/>
          </p:nvPr>
        </p:nvSpPr>
        <p:spPr>
          <a:xfrm>
            <a:off x="457200" y="5661248"/>
            <a:ext cx="3008313" cy="864096"/>
          </a:xfrm>
        </p:spPr>
        <p:txBody>
          <a:bodyPr>
            <a:normAutofit/>
          </a:bodyPr>
          <a:lstStyle/>
          <a:p>
            <a:pPr algn="ctr"/>
            <a:r>
              <a:rPr lang="en-US" sz="2800" b="1" dirty="0">
                <a:solidFill>
                  <a:schemeClr val="accent2"/>
                </a:solidFill>
              </a:rPr>
              <a:t>Confucius</a:t>
            </a:r>
            <a:endParaRPr lang="ru-RU" sz="2800" b="1" dirty="0">
              <a:solidFill>
                <a:schemeClr val="accent2"/>
              </a:solidFill>
            </a:endParaRPr>
          </a:p>
        </p:txBody>
      </p:sp>
      <p:pic>
        <p:nvPicPr>
          <p:cNvPr id="3074" name="Picture 2" descr="C:\Users\solomea\Pictures\nb-1110.jpg"/>
          <p:cNvPicPr>
            <a:picLocks noChangeAspect="1" noChangeArrowheads="1"/>
          </p:cNvPicPr>
          <p:nvPr/>
        </p:nvPicPr>
        <p:blipFill>
          <a:blip r:embed="rId2"/>
          <a:srcRect/>
          <a:stretch>
            <a:fillRect/>
          </a:stretch>
        </p:blipFill>
        <p:spPr bwMode="auto">
          <a:xfrm>
            <a:off x="500034" y="285729"/>
            <a:ext cx="2571768" cy="492922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494116" y="0"/>
            <a:ext cx="5111750" cy="4797152"/>
          </a:xfrm>
        </p:spPr>
        <p:txBody>
          <a:bodyPr>
            <a:noAutofit/>
          </a:bodyPr>
          <a:lstStyle/>
          <a:p>
            <a:pPr algn="ctr">
              <a:spcBef>
                <a:spcPts val="0"/>
              </a:spcBef>
              <a:buNone/>
            </a:pPr>
            <a:r>
              <a:rPr lang="en-US" sz="2000" dirty="0"/>
              <a:t>The founder of </a:t>
            </a:r>
            <a:r>
              <a:rPr lang="en-US" sz="2000" b="1" i="1" dirty="0">
                <a:solidFill>
                  <a:srgbClr val="C00000"/>
                </a:solidFill>
              </a:rPr>
              <a:t>Taoism</a:t>
            </a:r>
            <a:r>
              <a:rPr lang="en-US" sz="2000" dirty="0"/>
              <a:t> was </a:t>
            </a:r>
            <a:r>
              <a:rPr lang="en-US" sz="2000" b="1" dirty="0">
                <a:solidFill>
                  <a:srgbClr val="C00000"/>
                </a:solidFill>
              </a:rPr>
              <a:t>Lao-tzu</a:t>
            </a:r>
            <a:r>
              <a:rPr lang="en-US" sz="2000" dirty="0"/>
              <a:t>, half-legendary person. For Taoism Tao is comprehensive world </a:t>
            </a:r>
            <a:r>
              <a:rPr lang="en-US" sz="2000" dirty="0" err="1"/>
              <a:t>outlooking</a:t>
            </a:r>
            <a:r>
              <a:rPr lang="en-US" sz="2000" dirty="0"/>
              <a:t> concept. It is the beginning and the end of everything in the world and comprehensive law of universe. </a:t>
            </a:r>
            <a:endParaRPr lang="ru-RU" sz="2000" dirty="0"/>
          </a:p>
          <a:p>
            <a:pPr algn="ctr">
              <a:spcBef>
                <a:spcPts val="0"/>
              </a:spcBef>
              <a:buNone/>
            </a:pPr>
            <a:r>
              <a:rPr lang="en-US" sz="2000" dirty="0"/>
              <a:t>According to main treatise of Taoism </a:t>
            </a:r>
            <a:endParaRPr lang="ru-RU" sz="2000" dirty="0"/>
          </a:p>
          <a:p>
            <a:pPr algn="ctr">
              <a:spcBef>
                <a:spcPts val="0"/>
              </a:spcBef>
              <a:buNone/>
            </a:pPr>
            <a:r>
              <a:rPr lang="en-US" sz="2000" dirty="0">
                <a:solidFill>
                  <a:srgbClr val="C00000"/>
                </a:solidFill>
              </a:rPr>
              <a:t>“</a:t>
            </a:r>
            <a:r>
              <a:rPr lang="en-US" sz="2000" b="1" dirty="0">
                <a:solidFill>
                  <a:srgbClr val="C00000"/>
                </a:solidFill>
              </a:rPr>
              <a:t>Tao-to-</a:t>
            </a:r>
            <a:r>
              <a:rPr lang="en-US" sz="2000" b="1" dirty="0" err="1">
                <a:solidFill>
                  <a:srgbClr val="C00000"/>
                </a:solidFill>
              </a:rPr>
              <a:t>ching</a:t>
            </a:r>
            <a:r>
              <a:rPr lang="en-US" sz="2000" dirty="0">
                <a:solidFill>
                  <a:srgbClr val="C00000"/>
                </a:solidFill>
              </a:rPr>
              <a:t>”</a:t>
            </a:r>
            <a:r>
              <a:rPr lang="en-US" sz="2000" dirty="0"/>
              <a:t>, the structure of universe have the following view. Nothing is prime. It is Tao, which haven’t got name. </a:t>
            </a:r>
            <a:endParaRPr lang="ru-RU" sz="2000" dirty="0"/>
          </a:p>
        </p:txBody>
      </p:sp>
      <p:sp>
        <p:nvSpPr>
          <p:cNvPr id="3" name="Текст 2"/>
          <p:cNvSpPr>
            <a:spLocks noGrp="1"/>
          </p:cNvSpPr>
          <p:nvPr>
            <p:ph type="body" sz="half" idx="2"/>
          </p:nvPr>
        </p:nvSpPr>
        <p:spPr>
          <a:xfrm>
            <a:off x="179513" y="5373216"/>
            <a:ext cx="3002676" cy="1080120"/>
          </a:xfrm>
        </p:spPr>
        <p:txBody>
          <a:bodyPr>
            <a:normAutofit/>
          </a:bodyPr>
          <a:lstStyle/>
          <a:p>
            <a:pPr algn="ctr"/>
            <a:r>
              <a:rPr lang="en-US" sz="2400" b="1" dirty="0">
                <a:solidFill>
                  <a:srgbClr val="C00000"/>
                </a:solidFill>
              </a:rPr>
              <a:t>Lao-tzu</a:t>
            </a:r>
            <a:endParaRPr lang="ru-RU"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573016"/>
            <a:ext cx="2985120" cy="276909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2" y="404664"/>
            <a:ext cx="2735692" cy="41450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215106"/>
          </a:xfrm>
        </p:spPr>
        <p:txBody>
          <a:bodyPr>
            <a:normAutofit/>
          </a:bodyPr>
          <a:lstStyle/>
          <a:p>
            <a:pPr>
              <a:buFont typeface="Wingdings" pitchFamily="2" charset="2"/>
              <a:buChar char="Ø"/>
            </a:pPr>
            <a:r>
              <a:rPr lang="en-US" sz="2800" dirty="0"/>
              <a:t>The territory of Eastern culture in usually was territories in valleys of big rivers (</a:t>
            </a:r>
            <a:r>
              <a:rPr lang="en-US" sz="2800" dirty="0" err="1"/>
              <a:t>Ind</a:t>
            </a:r>
            <a:r>
              <a:rPr lang="en-US" sz="2800" dirty="0"/>
              <a:t> and Ganga in India, </a:t>
            </a:r>
            <a:r>
              <a:rPr lang="en-US" sz="2800" dirty="0" err="1"/>
              <a:t>Huanhe</a:t>
            </a:r>
            <a:r>
              <a:rPr lang="en-US" sz="2800" dirty="0"/>
              <a:t> (yellow river) in China). And the basis of agriculture’s activity was </a:t>
            </a:r>
            <a:r>
              <a:rPr lang="en-US" sz="2800" b="1" dirty="0"/>
              <a:t>irrigation work</a:t>
            </a:r>
            <a:r>
              <a:rPr lang="ru-RU" sz="2800" b="1" dirty="0"/>
              <a:t>.</a:t>
            </a:r>
          </a:p>
          <a:p>
            <a:pPr>
              <a:buFont typeface="Wingdings" pitchFamily="2" charset="2"/>
              <a:buChar char="Ø"/>
            </a:pPr>
            <a:r>
              <a:rPr lang="en-US" sz="2800" dirty="0"/>
              <a:t>The main act of people was agriculture and basic role in all regions belonged to town.</a:t>
            </a:r>
            <a:endParaRPr lang="ru-RU" sz="2800" dirty="0"/>
          </a:p>
          <a:p>
            <a:pPr lvl="0">
              <a:buFont typeface="Wingdings" pitchFamily="2" charset="2"/>
              <a:buChar char="Ø"/>
            </a:pPr>
            <a:r>
              <a:rPr lang="en-US" sz="2800" dirty="0"/>
              <a:t>Revolutionary changes arose with discovery of iron</a:t>
            </a:r>
            <a:r>
              <a:rPr lang="ru-RU" sz="2800" b="1" dirty="0"/>
              <a:t>.</a:t>
            </a:r>
          </a:p>
          <a:p>
            <a:pPr lvl="0">
              <a:buFont typeface="Wingdings" pitchFamily="2" charset="2"/>
              <a:buChar char="Ø"/>
            </a:pPr>
            <a:r>
              <a:rPr lang="en-US" sz="2800" dirty="0"/>
              <a:t>Character of the power was despotic; tsar had absolute power and also deputy of God.</a:t>
            </a:r>
            <a:endParaRPr lang="ru-RU" sz="2800" dirty="0"/>
          </a:p>
          <a:p>
            <a:pPr>
              <a:buFont typeface="Wingdings" pitchFamily="2" charset="2"/>
              <a:buChar char="Ø"/>
            </a:pPr>
            <a:r>
              <a:rPr lang="en-US" sz="2800" dirty="0"/>
              <a:t>Formation of state was connected with formation of writing from </a:t>
            </a:r>
            <a:r>
              <a:rPr lang="en-US" sz="2800" dirty="0">
                <a:solidFill>
                  <a:srgbClr val="C00000"/>
                </a:solidFill>
              </a:rPr>
              <a:t>pictography</a:t>
            </a:r>
            <a:r>
              <a:rPr lang="en-US" sz="2800" dirty="0"/>
              <a:t> to </a:t>
            </a:r>
            <a:r>
              <a:rPr lang="en-US" sz="2800" dirty="0">
                <a:solidFill>
                  <a:srgbClr val="C00000"/>
                </a:solidFill>
              </a:rPr>
              <a:t>hieroglyphics</a:t>
            </a:r>
            <a:r>
              <a:rPr lang="en-US" sz="2800" dirty="0"/>
              <a:t>.</a:t>
            </a:r>
            <a:endParaRPr lang="ru-RU" sz="2800" dirty="0"/>
          </a:p>
          <a:p>
            <a:pPr lvl="0">
              <a:buFont typeface="Wingdings" pitchFamily="2" charset="2"/>
              <a:buChar char="Ø"/>
            </a:pPr>
            <a:endParaRPr lang="ru-RU" sz="2800" dirty="0"/>
          </a:p>
          <a:p>
            <a:pPr lvl="0">
              <a:buNone/>
            </a:pPr>
            <a:endParaRPr lang="ru-RU" sz="3000" b="1" dirty="0"/>
          </a:p>
          <a:p>
            <a:pPr lvl="0">
              <a:buFont typeface="Wingdings" pitchFamily="2" charset="2"/>
              <a:buChar char="Ø"/>
            </a:pPr>
            <a:endParaRPr lang="ru-RU" sz="3000" b="1" dirty="0"/>
          </a:p>
          <a:p>
            <a:endParaRPr lang="ru-RU"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8729666" cy="6643710"/>
          </a:xfrm>
        </p:spPr>
        <p:txBody>
          <a:bodyPr>
            <a:normAutofit lnSpcReduction="10000"/>
          </a:bodyPr>
          <a:lstStyle/>
          <a:p>
            <a:pPr algn="ctr">
              <a:buNone/>
            </a:pPr>
            <a:r>
              <a:rPr lang="en-US" sz="3600" b="1" dirty="0"/>
              <a:t>Ethical ideal of </a:t>
            </a:r>
            <a:r>
              <a:rPr lang="en-US" sz="3600" b="1" dirty="0" err="1"/>
              <a:t>Taoses</a:t>
            </a:r>
            <a:r>
              <a:rPr lang="en-US" sz="3600" b="1" dirty="0"/>
              <a:t> is world-wise man, who is like Tao, which haven’t got name. His main feature is victorious </a:t>
            </a:r>
            <a:r>
              <a:rPr lang="en-US" sz="3600" b="1" dirty="0">
                <a:solidFill>
                  <a:srgbClr val="C00000"/>
                </a:solidFill>
              </a:rPr>
              <a:t>inaction</a:t>
            </a:r>
            <a:r>
              <a:rPr lang="en-US" sz="3600" b="1" dirty="0"/>
              <a:t>. The principle of inaction as the highest principle of behavior is in the base of Taoist conception of ruling. </a:t>
            </a:r>
          </a:p>
          <a:p>
            <a:pPr algn="ctr">
              <a:buNone/>
            </a:pPr>
            <a:r>
              <a:rPr lang="en-US" sz="3600" b="1" dirty="0"/>
              <a:t>World-wise ruler leaves all to go its natural way – </a:t>
            </a:r>
            <a:r>
              <a:rPr lang="en-US" sz="3600" b="1" dirty="0">
                <a:solidFill>
                  <a:srgbClr val="C00000"/>
                </a:solidFill>
              </a:rPr>
              <a:t>Tao</a:t>
            </a:r>
            <a:r>
              <a:rPr lang="en-US" sz="3600" b="1" dirty="0"/>
              <a:t>. Therefore “the best ruler is that, about whom people know only that he exists”. The Taoist ideal is harmony of man with Universe and himself.</a:t>
            </a:r>
            <a:endParaRPr lang="ru-RU"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057525" y="285750"/>
            <a:ext cx="6086475" cy="6215063"/>
          </a:xfrm>
        </p:spPr>
        <p:txBody>
          <a:bodyPr>
            <a:normAutofit fontScale="85000" lnSpcReduction="20000"/>
          </a:bodyPr>
          <a:lstStyle/>
          <a:p>
            <a:pPr algn="ctr">
              <a:buNone/>
            </a:pPr>
            <a:r>
              <a:rPr lang="en-US" sz="3200" b="1" dirty="0"/>
              <a:t>The founder of </a:t>
            </a:r>
            <a:r>
              <a:rPr lang="en-US" sz="3200" b="1" dirty="0" err="1">
                <a:solidFill>
                  <a:srgbClr val="C00000"/>
                </a:solidFill>
              </a:rPr>
              <a:t>Moism</a:t>
            </a:r>
            <a:r>
              <a:rPr lang="en-US" sz="3200" b="1" dirty="0"/>
              <a:t> was Mo-</a:t>
            </a:r>
            <a:r>
              <a:rPr lang="en-US" sz="3200" b="1" dirty="0" err="1"/>
              <a:t>tzu</a:t>
            </a:r>
            <a:r>
              <a:rPr lang="en-US" sz="3200" b="1" dirty="0"/>
              <a:t>. </a:t>
            </a:r>
            <a:r>
              <a:rPr lang="en-US" sz="3200" b="1" dirty="0" err="1"/>
              <a:t>Moism</a:t>
            </a:r>
            <a:r>
              <a:rPr lang="en-US" sz="3200" b="1" dirty="0"/>
              <a:t> attempted to connect in one node the justice and profit. Justice is the profit. Criterion of truth by </a:t>
            </a:r>
            <a:r>
              <a:rPr lang="en-US" sz="3200" b="1" dirty="0" err="1"/>
              <a:t>moism</a:t>
            </a:r>
            <a:r>
              <a:rPr lang="en-US" sz="3200" b="1" dirty="0"/>
              <a:t> was the use of this knowledge for the realization of people’ interests in harmony with principle of “common love and profit”.</a:t>
            </a:r>
            <a:endParaRPr lang="ru-RU" sz="3200" b="1" dirty="0"/>
          </a:p>
          <a:p>
            <a:pPr algn="ctr">
              <a:buNone/>
            </a:pPr>
            <a:r>
              <a:rPr lang="en-US" sz="3200" b="1" dirty="0"/>
              <a:t>School of law or </a:t>
            </a:r>
            <a:r>
              <a:rPr lang="en-US" sz="3200" b="1" dirty="0" err="1">
                <a:solidFill>
                  <a:srgbClr val="C00000"/>
                </a:solidFill>
              </a:rPr>
              <a:t>Legism</a:t>
            </a:r>
            <a:r>
              <a:rPr lang="en-US" sz="3200" b="1" dirty="0"/>
              <a:t> proclaimed motto: “the main value is law!” The main purpose was the victory of its kingdom in the struggle of kingdoms. Art and philosophy were abolished; agriculture and war were considered as the main values.</a:t>
            </a:r>
            <a:endParaRPr lang="ru-RU" sz="3200" b="1" dirty="0"/>
          </a:p>
          <a:p>
            <a:pPr>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2540000" cy="5194300"/>
          </a:xfrm>
          <a:prstGeom prst="rect">
            <a:avLst/>
          </a:prstGeom>
        </p:spPr>
      </p:pic>
      <p:sp>
        <p:nvSpPr>
          <p:cNvPr id="5" name="Rectangle 1"/>
          <p:cNvSpPr>
            <a:spLocks noGrp="1" noChangeArrowheads="1"/>
          </p:cNvSpPr>
          <p:nvPr>
            <p:ph type="title"/>
          </p:nvPr>
        </p:nvSpPr>
        <p:spPr bwMode="auto">
          <a:xfrm>
            <a:off x="467544" y="5471836"/>
            <a:ext cx="2376263" cy="120546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ctr" defTabSz="914400" eaLnBrk="0" fontAlgn="base" hangingPunct="0">
              <a:spcAft>
                <a:spcPct val="0"/>
              </a:spcAft>
            </a:pPr>
            <a:r>
              <a:rPr lang="en-US" altLang="ru-RU" sz="2000" b="1" dirty="0">
                <a:solidFill>
                  <a:srgbClr val="FF0000"/>
                </a:solidFill>
                <a:latin typeface="Times New Roman" panose="02020603050405020304" pitchFamily="18" charset="0"/>
                <a:cs typeface="Times New Roman" panose="02020603050405020304" pitchFamily="18" charset="0"/>
              </a:rPr>
              <a:t>Qin </a:t>
            </a:r>
            <a:r>
              <a:rPr lang="en-US" altLang="ru-RU" sz="2000" b="1" dirty="0" err="1">
                <a:solidFill>
                  <a:srgbClr val="FF0000"/>
                </a:solidFill>
                <a:latin typeface="Times New Roman" panose="02020603050405020304" pitchFamily="18" charset="0"/>
                <a:cs typeface="Times New Roman" panose="02020603050405020304" pitchFamily="18" charset="0"/>
              </a:rPr>
              <a:t>Shihuandi</a:t>
            </a:r>
            <a:r>
              <a:rPr lang="en-US" altLang="ru-RU" sz="2000" b="1" dirty="0">
                <a:solidFill>
                  <a:srgbClr val="FF0000"/>
                </a:solidFill>
                <a:latin typeface="Times New Roman" panose="02020603050405020304" pitchFamily="18" charset="0"/>
                <a:cs typeface="Times New Roman" panose="02020603050405020304" pitchFamily="18" charset="0"/>
              </a:rPr>
              <a:t> </a:t>
            </a:r>
            <a:br>
              <a:rPr lang="en-US" altLang="ru-RU" sz="2000" b="1" dirty="0">
                <a:solidFill>
                  <a:srgbClr val="FF0000"/>
                </a:solidFill>
                <a:latin typeface="Times New Roman" panose="02020603050405020304" pitchFamily="18" charset="0"/>
                <a:cs typeface="Times New Roman" panose="02020603050405020304" pitchFamily="18" charset="0"/>
              </a:rPr>
            </a:br>
            <a:r>
              <a:rPr lang="en-US" altLang="ru-RU" sz="2000" b="1" dirty="0">
                <a:solidFill>
                  <a:srgbClr val="FF0000"/>
                </a:solidFill>
                <a:latin typeface="Times New Roman" panose="02020603050405020304" pitchFamily="18" charset="0"/>
                <a:cs typeface="Times New Roman" panose="02020603050405020304" pitchFamily="18" charset="0"/>
              </a:rPr>
              <a:t>Emperor of China  he </a:t>
            </a:r>
            <a:r>
              <a:rPr lang="en-US" altLang="ru-RU" sz="2000" b="1" dirty="0" err="1">
                <a:solidFill>
                  <a:srgbClr val="FF0000"/>
                </a:solidFill>
                <a:latin typeface="Times New Roman" panose="02020603050405020304" pitchFamily="18" charset="0"/>
                <a:cs typeface="Times New Roman" panose="02020603050405020304" pitchFamily="18" charset="0"/>
              </a:rPr>
              <a:t>bilt</a:t>
            </a:r>
            <a:r>
              <a:rPr lang="en-US" altLang="ru-RU" sz="2000" b="1" dirty="0">
                <a:solidFill>
                  <a:srgbClr val="FF0000"/>
                </a:solidFill>
                <a:latin typeface="Times New Roman" panose="02020603050405020304" pitchFamily="18" charset="0"/>
                <a:cs typeface="Times New Roman" panose="02020603050405020304" pitchFamily="18" charset="0"/>
              </a:rPr>
              <a:t> he Great </a:t>
            </a:r>
            <a:r>
              <a:rPr lang="en-US" altLang="ru-RU" sz="2000" b="1" dirty="0" err="1">
                <a:solidFill>
                  <a:srgbClr val="FF0000"/>
                </a:solidFill>
                <a:latin typeface="Times New Roman" panose="02020603050405020304" pitchFamily="18" charset="0"/>
                <a:cs typeface="Times New Roman" panose="02020603050405020304" pitchFamily="18" charset="0"/>
              </a:rPr>
              <a:t>Chineese</a:t>
            </a:r>
            <a:r>
              <a:rPr lang="en-US" altLang="ru-RU" sz="2000" b="1" dirty="0">
                <a:solidFill>
                  <a:srgbClr val="FF0000"/>
                </a:solidFill>
                <a:latin typeface="Times New Roman" panose="02020603050405020304" pitchFamily="18" charset="0"/>
                <a:cs typeface="Times New Roman" panose="02020603050405020304" pitchFamily="18" charset="0"/>
              </a:rPr>
              <a:t> wall</a:t>
            </a:r>
            <a:endParaRPr kumimoji="0" lang="ru-RU" altLang="ru-RU"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145" y="836712"/>
            <a:ext cx="4392487" cy="5459830"/>
          </a:xfrm>
        </p:spPr>
      </p:pic>
      <p:pic>
        <p:nvPicPr>
          <p:cNvPr id="5" name="Объект 4"/>
          <p:cNvPicPr>
            <a:picLocks noGrp="1" noChangeAspect="1"/>
          </p:cNvPicPr>
          <p:nvPr>
            <p:ph sz="half" idx="2"/>
          </p:nvPr>
        </p:nvPicPr>
        <p:blipFill>
          <a:blip r:embed="rId3"/>
          <a:stretch>
            <a:fillRect/>
          </a:stretch>
        </p:blipFill>
        <p:spPr>
          <a:xfrm>
            <a:off x="4932040" y="692697"/>
            <a:ext cx="3528392" cy="5112567"/>
          </a:xfrm>
          <a:prstGeom prst="rect">
            <a:avLst/>
          </a:prstGeom>
        </p:spPr>
      </p:pic>
      <p:sp>
        <p:nvSpPr>
          <p:cNvPr id="8" name="Прямоугольник 7"/>
          <p:cNvSpPr/>
          <p:nvPr/>
        </p:nvSpPr>
        <p:spPr>
          <a:xfrm>
            <a:off x="4788023" y="688046"/>
            <a:ext cx="4372925" cy="5262979"/>
          </a:xfrm>
          <a:prstGeom prst="rect">
            <a:avLst/>
          </a:prstGeom>
        </p:spPr>
        <p:txBody>
          <a:bodyPr wrap="square">
            <a:spAutoFit/>
          </a:bodyPr>
          <a:lstStyle/>
          <a:p>
            <a:pPr lvl="0" algn="ctr">
              <a:spcBef>
                <a:spcPts val="0"/>
              </a:spcBef>
              <a:buClr>
                <a:srgbClr val="FFCA08"/>
              </a:buClr>
            </a:pPr>
            <a:r>
              <a:rPr lang="en-US" sz="2800" dirty="0">
                <a:solidFill>
                  <a:prstClr val="black">
                    <a:lumMod val="75000"/>
                    <a:lumOff val="25000"/>
                  </a:prstClr>
                </a:solidFill>
              </a:rPr>
              <a:t>In Ancient India, society was divided into </a:t>
            </a:r>
            <a:r>
              <a:rPr lang="en-US" sz="2800" b="1" dirty="0">
                <a:solidFill>
                  <a:srgbClr val="C00000"/>
                </a:solidFill>
              </a:rPr>
              <a:t>varnas</a:t>
            </a:r>
            <a:r>
              <a:rPr lang="en-US" sz="2800" dirty="0">
                <a:solidFill>
                  <a:prstClr val="black">
                    <a:lumMod val="75000"/>
                    <a:lumOff val="25000"/>
                  </a:prstClr>
                </a:solidFill>
              </a:rPr>
              <a:t> (according to professions): the </a:t>
            </a:r>
            <a:r>
              <a:rPr lang="en-US" sz="2800" b="1" dirty="0" err="1">
                <a:solidFill>
                  <a:srgbClr val="C00000"/>
                </a:solidFill>
              </a:rPr>
              <a:t>brahm</a:t>
            </a:r>
            <a:r>
              <a:rPr lang="ru-RU" sz="2800" b="1" dirty="0">
                <a:solidFill>
                  <a:srgbClr val="C00000"/>
                </a:solidFill>
              </a:rPr>
              <a:t>а</a:t>
            </a:r>
            <a:r>
              <a:rPr lang="en-US" sz="2800" b="1" dirty="0">
                <a:solidFill>
                  <a:srgbClr val="C00000"/>
                </a:solidFill>
              </a:rPr>
              <a:t>ns</a:t>
            </a:r>
            <a:r>
              <a:rPr lang="en-US" sz="2800" dirty="0">
                <a:solidFill>
                  <a:srgbClr val="C00000"/>
                </a:solidFill>
              </a:rPr>
              <a:t> </a:t>
            </a:r>
            <a:r>
              <a:rPr lang="en-US" sz="2800" dirty="0">
                <a:solidFill>
                  <a:prstClr val="black">
                    <a:lumMod val="75000"/>
                    <a:lumOff val="25000"/>
                  </a:prstClr>
                </a:solidFill>
              </a:rPr>
              <a:t>are responsible for teaching and maintaining knowledge, </a:t>
            </a:r>
            <a:r>
              <a:rPr lang="en-US" sz="2800" b="1" dirty="0">
                <a:solidFill>
                  <a:srgbClr val="C00000"/>
                </a:solidFill>
              </a:rPr>
              <a:t>kshatriya</a:t>
            </a:r>
            <a:r>
              <a:rPr lang="en-US" sz="2800" dirty="0">
                <a:solidFill>
                  <a:prstClr val="black">
                    <a:lumMod val="75000"/>
                    <a:lumOff val="25000"/>
                  </a:prstClr>
                </a:solidFill>
              </a:rPr>
              <a:t> - warriors and kings, </a:t>
            </a:r>
            <a:r>
              <a:rPr lang="en-US" sz="2800" b="1" dirty="0" err="1">
                <a:solidFill>
                  <a:srgbClr val="C00000"/>
                </a:solidFill>
              </a:rPr>
              <a:t>vaisya</a:t>
            </a:r>
            <a:r>
              <a:rPr lang="en-US" sz="2800" dirty="0">
                <a:solidFill>
                  <a:prstClr val="black">
                    <a:lumMod val="75000"/>
                    <a:lumOff val="25000"/>
                  </a:prstClr>
                </a:solidFill>
              </a:rPr>
              <a:t> -farmers or merchants, and </a:t>
            </a:r>
            <a:r>
              <a:rPr lang="en-US" sz="2800" b="1" dirty="0" err="1">
                <a:solidFill>
                  <a:srgbClr val="C00000"/>
                </a:solidFill>
              </a:rPr>
              <a:t>shudra</a:t>
            </a:r>
            <a:r>
              <a:rPr lang="en-US" sz="2800" dirty="0">
                <a:solidFill>
                  <a:srgbClr val="C00000"/>
                </a:solidFill>
              </a:rPr>
              <a:t> </a:t>
            </a:r>
            <a:r>
              <a:rPr lang="en-US" sz="2800" dirty="0">
                <a:solidFill>
                  <a:prstClr val="black">
                    <a:lumMod val="75000"/>
                    <a:lumOff val="25000"/>
                  </a:prstClr>
                </a:solidFill>
              </a:rPr>
              <a:t>- servants and handicraftsman.</a:t>
            </a:r>
          </a:p>
        </p:txBody>
      </p:sp>
    </p:spTree>
    <p:extLst>
      <p:ext uri="{BB962C8B-B14F-4D97-AF65-F5344CB8AC3E}">
        <p14:creationId xmlns:p14="http://schemas.microsoft.com/office/powerpoint/2010/main" val="163434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pPr algn="ctr"/>
            <a:r>
              <a:rPr lang="en-US" sz="3600" b="1" u="sng" dirty="0">
                <a:solidFill>
                  <a:srgbClr val="C00000"/>
                </a:solidFill>
              </a:rPr>
              <a:t>Philosophy of Ancient India</a:t>
            </a:r>
            <a:r>
              <a:rPr lang="ru-RU" sz="3600" b="1" u="sng" dirty="0">
                <a:solidFill>
                  <a:srgbClr val="C00000"/>
                </a:solidFill>
                <a:latin typeface="+mn-lt"/>
              </a:rPr>
              <a:t>. </a:t>
            </a:r>
          </a:p>
        </p:txBody>
      </p:sp>
      <p:sp>
        <p:nvSpPr>
          <p:cNvPr id="3" name="Содержимое 2"/>
          <p:cNvSpPr>
            <a:spLocks noGrp="1"/>
          </p:cNvSpPr>
          <p:nvPr>
            <p:ph idx="1"/>
          </p:nvPr>
        </p:nvSpPr>
        <p:spPr>
          <a:xfrm>
            <a:off x="214282" y="836712"/>
            <a:ext cx="8715436" cy="5904655"/>
          </a:xfrm>
        </p:spPr>
        <p:txBody>
          <a:bodyPr>
            <a:normAutofit fontScale="85000" lnSpcReduction="20000"/>
          </a:bodyPr>
          <a:lstStyle/>
          <a:p>
            <a:pPr indent="411480" algn="ctr">
              <a:lnSpc>
                <a:spcPct val="170000"/>
              </a:lnSpc>
              <a:spcBef>
                <a:spcPts val="0"/>
              </a:spcBef>
              <a:buNone/>
            </a:pPr>
            <a:r>
              <a:rPr lang="en-US" sz="3200" dirty="0"/>
              <a:t>The oldest memorial of literature is </a:t>
            </a:r>
            <a:r>
              <a:rPr lang="en-US" sz="3200" b="1" dirty="0">
                <a:solidFill>
                  <a:srgbClr val="C00000"/>
                </a:solidFill>
              </a:rPr>
              <a:t>Vedas</a:t>
            </a:r>
            <a:r>
              <a:rPr lang="ru-RU" sz="3200" b="1" dirty="0">
                <a:solidFill>
                  <a:srgbClr val="C00000"/>
                </a:solidFill>
              </a:rPr>
              <a:t> </a:t>
            </a:r>
            <a:r>
              <a:rPr lang="ru-RU" sz="3200" dirty="0">
                <a:solidFill>
                  <a:schemeClr val="tx1"/>
                </a:solidFill>
              </a:rPr>
              <a:t>(</a:t>
            </a:r>
            <a:r>
              <a:rPr lang="en-US" sz="3200" dirty="0">
                <a:solidFill>
                  <a:schemeClr val="tx1"/>
                </a:solidFill>
              </a:rPr>
              <a:t>written near II</a:t>
            </a:r>
            <a:r>
              <a:rPr lang="ru-RU" sz="3200" dirty="0">
                <a:solidFill>
                  <a:schemeClr val="tx1"/>
                </a:solidFill>
              </a:rPr>
              <a:t> </a:t>
            </a:r>
            <a:r>
              <a:rPr lang="en-US" sz="3200" dirty="0">
                <a:solidFill>
                  <a:schemeClr val="tx1"/>
                </a:solidFill>
              </a:rPr>
              <a:t>thousand years B.C.</a:t>
            </a:r>
            <a:r>
              <a:rPr lang="ru-RU" sz="3200" dirty="0">
                <a:solidFill>
                  <a:schemeClr val="tx1"/>
                </a:solidFill>
              </a:rPr>
              <a:t>)</a:t>
            </a:r>
            <a:r>
              <a:rPr lang="en-US" sz="3200" dirty="0">
                <a:solidFill>
                  <a:schemeClr val="tx1"/>
                </a:solidFill>
              </a:rPr>
              <a:t> </a:t>
            </a:r>
            <a:r>
              <a:rPr lang="en-US" sz="3200" dirty="0"/>
              <a:t>The word “Vedas” means </a:t>
            </a:r>
            <a:r>
              <a:rPr lang="en-US" sz="3200" b="1" dirty="0">
                <a:solidFill>
                  <a:srgbClr val="C00000"/>
                </a:solidFill>
              </a:rPr>
              <a:t>knowledge</a:t>
            </a:r>
            <a:r>
              <a:rPr lang="ru-RU" sz="3200" dirty="0">
                <a:solidFill>
                  <a:srgbClr val="C00000"/>
                </a:solidFill>
              </a:rPr>
              <a:t>. </a:t>
            </a:r>
            <a:endParaRPr lang="en-US" sz="3200" dirty="0">
              <a:solidFill>
                <a:srgbClr val="C00000"/>
              </a:solidFill>
            </a:endParaRPr>
          </a:p>
          <a:p>
            <a:pPr indent="411480" algn="ctr">
              <a:lnSpc>
                <a:spcPct val="170000"/>
              </a:lnSpc>
              <a:spcBef>
                <a:spcPts val="0"/>
              </a:spcBef>
              <a:buNone/>
            </a:pPr>
            <a:endParaRPr lang="en-US" sz="3200" dirty="0">
              <a:solidFill>
                <a:srgbClr val="C00000"/>
              </a:solidFill>
            </a:endParaRPr>
          </a:p>
          <a:p>
            <a:pPr indent="411480" algn="ctr">
              <a:spcBef>
                <a:spcPts val="0"/>
              </a:spcBef>
              <a:buNone/>
            </a:pPr>
            <a:r>
              <a:rPr lang="en-US" sz="3200" b="1" dirty="0">
                <a:solidFill>
                  <a:srgbClr val="C00000"/>
                </a:solidFill>
              </a:rPr>
              <a:t>Vedas divided on four parts:</a:t>
            </a:r>
          </a:p>
          <a:p>
            <a:pPr marL="800100" indent="-457200" algn="ctr">
              <a:lnSpc>
                <a:spcPct val="160000"/>
              </a:lnSpc>
              <a:spcBef>
                <a:spcPts val="0"/>
              </a:spcBef>
              <a:buFont typeface="Wingdings" panose="05000000000000000000" pitchFamily="2" charset="2"/>
              <a:buChar char="v"/>
            </a:pPr>
            <a:r>
              <a:rPr lang="en-US" sz="3200" dirty="0">
                <a:solidFill>
                  <a:schemeClr val="accent2"/>
                </a:solidFill>
              </a:rPr>
              <a:t>Rigveda</a:t>
            </a:r>
            <a:r>
              <a:rPr lang="en-US" sz="3200" dirty="0"/>
              <a:t> - Veda of hymns </a:t>
            </a:r>
            <a:endParaRPr lang="ru-RU" sz="3200" dirty="0"/>
          </a:p>
          <a:p>
            <a:pPr marL="800100" indent="-457200" algn="ctr">
              <a:lnSpc>
                <a:spcPct val="160000"/>
              </a:lnSpc>
              <a:spcBef>
                <a:spcPts val="0"/>
              </a:spcBef>
              <a:buFont typeface="Wingdings" panose="05000000000000000000" pitchFamily="2" charset="2"/>
              <a:buChar char="v"/>
            </a:pPr>
            <a:r>
              <a:rPr lang="en-US" sz="3200" dirty="0">
                <a:solidFill>
                  <a:schemeClr val="accent2"/>
                </a:solidFill>
              </a:rPr>
              <a:t>Yajurveda</a:t>
            </a:r>
            <a:r>
              <a:rPr lang="en-US" sz="3200" dirty="0"/>
              <a:t> - Veda of worship rituals</a:t>
            </a:r>
            <a:endParaRPr lang="ru-RU" sz="3200" dirty="0"/>
          </a:p>
          <a:p>
            <a:pPr marL="800100" indent="-457200" algn="ctr">
              <a:lnSpc>
                <a:spcPct val="160000"/>
              </a:lnSpc>
              <a:spcBef>
                <a:spcPts val="0"/>
              </a:spcBef>
              <a:buFont typeface="Wingdings" panose="05000000000000000000" pitchFamily="2" charset="2"/>
              <a:buChar char="v"/>
            </a:pPr>
            <a:r>
              <a:rPr lang="en-US" sz="3200" dirty="0" err="1">
                <a:solidFill>
                  <a:schemeClr val="accent2"/>
                </a:solidFill>
              </a:rPr>
              <a:t>Samaveda</a:t>
            </a:r>
            <a:r>
              <a:rPr lang="en-US" sz="3200" dirty="0"/>
              <a:t> - The Veda of </a:t>
            </a:r>
            <a:br>
              <a:rPr lang="en-US" sz="3200" dirty="0"/>
            </a:br>
            <a:r>
              <a:rPr lang="en-US" sz="3200" dirty="0"/>
              <a:t>songs</a:t>
            </a:r>
            <a:endParaRPr lang="ru-RU" sz="3200" dirty="0"/>
          </a:p>
          <a:p>
            <a:pPr marL="800100" indent="-457200" algn="ctr">
              <a:lnSpc>
                <a:spcPct val="160000"/>
              </a:lnSpc>
              <a:spcBef>
                <a:spcPts val="0"/>
              </a:spcBef>
              <a:buFont typeface="Wingdings" panose="05000000000000000000" pitchFamily="2" charset="2"/>
              <a:buChar char="v"/>
            </a:pPr>
            <a:r>
              <a:rPr lang="en-US" sz="3200" dirty="0" err="1">
                <a:solidFill>
                  <a:schemeClr val="accent2"/>
                </a:solidFill>
              </a:rPr>
              <a:t>Atharva</a:t>
            </a:r>
            <a:r>
              <a:rPr lang="en-US" sz="3200" dirty="0">
                <a:solidFill>
                  <a:schemeClr val="accent2"/>
                </a:solidFill>
              </a:rPr>
              <a:t> Veda </a:t>
            </a:r>
            <a:r>
              <a:rPr lang="en-US" sz="3200" dirty="0"/>
              <a:t>- The Veda of spells</a:t>
            </a:r>
            <a:endParaRPr lang="ru-RU" sz="32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280919" cy="6336704"/>
          </a:xfrm>
        </p:spPr>
        <p:txBody>
          <a:bodyPr>
            <a:normAutofit/>
          </a:bodyPr>
          <a:lstStyle/>
          <a:p>
            <a:pPr marL="0" indent="0" algn="ctr">
              <a:buNone/>
            </a:pPr>
            <a:r>
              <a:rPr lang="en-US" sz="3400" dirty="0"/>
              <a:t>After that  from different religious schools were written -</a:t>
            </a:r>
            <a:r>
              <a:rPr lang="en-US" sz="3400" b="1" dirty="0">
                <a:solidFill>
                  <a:srgbClr val="C00000"/>
                </a:solidFill>
              </a:rPr>
              <a:t>Brahmans </a:t>
            </a:r>
            <a:r>
              <a:rPr lang="en-US" sz="3400" dirty="0"/>
              <a:t>– that contains mythological and ritual additions and commentary to Vedas. </a:t>
            </a:r>
          </a:p>
          <a:p>
            <a:pPr marL="0" indent="0" algn="ctr">
              <a:buNone/>
            </a:pPr>
            <a:r>
              <a:rPr lang="en-US" sz="3400" dirty="0"/>
              <a:t>The third part - </a:t>
            </a:r>
            <a:r>
              <a:rPr lang="en-US" sz="3400" b="1" dirty="0" err="1">
                <a:solidFill>
                  <a:srgbClr val="C00000"/>
                </a:solidFill>
              </a:rPr>
              <a:t>Aranyaki</a:t>
            </a:r>
            <a:r>
              <a:rPr lang="en-US" sz="3400" dirty="0"/>
              <a:t>, describes the lifestyle of ascetics, who lived in forests. </a:t>
            </a:r>
          </a:p>
          <a:p>
            <a:pPr marL="0" indent="0" algn="ctr">
              <a:buNone/>
            </a:pPr>
            <a:r>
              <a:rPr lang="en-US" sz="3400" b="1" dirty="0">
                <a:solidFill>
                  <a:srgbClr val="C00000"/>
                </a:solidFill>
              </a:rPr>
              <a:t>Upanishads </a:t>
            </a:r>
            <a:r>
              <a:rPr lang="en-US" sz="3400" dirty="0"/>
              <a:t>the fourth part of </a:t>
            </a:r>
            <a:r>
              <a:rPr lang="en-US" sz="3400" dirty="0">
                <a:solidFill>
                  <a:srgbClr val="C00000"/>
                </a:solidFill>
              </a:rPr>
              <a:t>Shruti</a:t>
            </a:r>
            <a:r>
              <a:rPr lang="en-US" sz="3400" dirty="0"/>
              <a:t> (holy books)- the most philosophical part. </a:t>
            </a:r>
          </a:p>
          <a:p>
            <a:pPr marL="0" indent="0" algn="ctr">
              <a:buNone/>
            </a:pPr>
            <a:r>
              <a:rPr lang="en-US" sz="3400" dirty="0"/>
              <a:t>The word Upanishads  means </a:t>
            </a:r>
            <a:r>
              <a:rPr lang="en-US" sz="3400" i="1" dirty="0">
                <a:solidFill>
                  <a:srgbClr val="C00000"/>
                </a:solidFill>
              </a:rPr>
              <a:t>“sitting near teacher getting knowledge”</a:t>
            </a:r>
            <a:r>
              <a:rPr lang="en-US" sz="3400" dirty="0"/>
              <a:t>.</a:t>
            </a:r>
          </a:p>
          <a:p>
            <a:pPr marL="0" indent="0" algn="ctr">
              <a:buNone/>
            </a:pPr>
            <a:endParaRPr lang="ru-RU" sz="3200" dirty="0"/>
          </a:p>
        </p:txBody>
      </p:sp>
    </p:spTree>
    <p:extLst>
      <p:ext uri="{BB962C8B-B14F-4D97-AF65-F5344CB8AC3E}">
        <p14:creationId xmlns:p14="http://schemas.microsoft.com/office/powerpoint/2010/main" val="12019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42844" y="4365104"/>
            <a:ext cx="9001156" cy="2160240"/>
          </a:xfrm>
        </p:spPr>
        <p:txBody>
          <a:bodyPr>
            <a:noAutofit/>
          </a:bodyPr>
          <a:lstStyle/>
          <a:p>
            <a:pPr algn="ctr">
              <a:buNone/>
            </a:pPr>
            <a:r>
              <a:rPr lang="en-US" sz="2700" dirty="0"/>
              <a:t>The fundamental doctrine of Vedas and Upanishads is the theory about the basis of universe. </a:t>
            </a:r>
            <a:endParaRPr lang="ru-RU" sz="2700" dirty="0"/>
          </a:p>
          <a:p>
            <a:pPr algn="ctr">
              <a:buNone/>
            </a:pPr>
            <a:r>
              <a:rPr lang="en-US" sz="2700" dirty="0"/>
              <a:t>This basis is united absolute origin – </a:t>
            </a:r>
            <a:r>
              <a:rPr lang="en-US" sz="2700" b="1" dirty="0">
                <a:solidFill>
                  <a:srgbClr val="C00000"/>
                </a:solidFill>
              </a:rPr>
              <a:t>Brahman</a:t>
            </a:r>
            <a:r>
              <a:rPr lang="en-US" sz="2700" dirty="0">
                <a:solidFill>
                  <a:srgbClr val="C00000"/>
                </a:solidFill>
              </a:rPr>
              <a:t>.</a:t>
            </a:r>
            <a:r>
              <a:rPr lang="en-US" sz="2700" dirty="0"/>
              <a:t> </a:t>
            </a:r>
            <a:r>
              <a:rPr lang="en-US" sz="2700" i="1" dirty="0">
                <a:solidFill>
                  <a:srgbClr val="C00000"/>
                </a:solidFill>
              </a:rPr>
              <a:t>All things result from it, are supported by it and dissolve in it.</a:t>
            </a:r>
            <a:endParaRPr lang="ru-RU" sz="2700" i="1" dirty="0">
              <a:solidFill>
                <a:srgbClr val="C00000"/>
              </a:solidFill>
            </a:endParaRPr>
          </a:p>
          <a:p>
            <a:pPr indent="411480">
              <a:buNone/>
            </a:pPr>
            <a:endParaRPr lang="ru-RU" sz="28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6632"/>
            <a:ext cx="6264696" cy="41536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188640"/>
            <a:ext cx="7562801" cy="6336704"/>
          </a:xfrm>
        </p:spPr>
        <p:txBody>
          <a:bodyPr>
            <a:normAutofit/>
          </a:bodyPr>
          <a:lstStyle/>
          <a:p>
            <a:pPr algn="ctr">
              <a:buNone/>
            </a:pPr>
            <a:r>
              <a:rPr lang="en-US" sz="2800" dirty="0"/>
              <a:t>In Ancient India the essence of man was comprehended at first through the cognition of characteristics of his mentality. </a:t>
            </a:r>
            <a:endParaRPr lang="ru-RU" sz="2800" dirty="0"/>
          </a:p>
          <a:p>
            <a:pPr algn="ctr">
              <a:buNone/>
            </a:pPr>
            <a:r>
              <a:rPr lang="en-US" sz="2800" dirty="0"/>
              <a:t>Breath -  </a:t>
            </a:r>
            <a:r>
              <a:rPr lang="en-US" sz="2800" b="1" dirty="0" err="1">
                <a:solidFill>
                  <a:srgbClr val="C00000"/>
                </a:solidFill>
              </a:rPr>
              <a:t>prana</a:t>
            </a:r>
            <a:r>
              <a:rPr lang="en-US" sz="2800" dirty="0"/>
              <a:t>- was considered the beginning of human life. Joining with </a:t>
            </a:r>
            <a:r>
              <a:rPr lang="en-US" sz="2800" b="1" dirty="0" err="1">
                <a:solidFill>
                  <a:srgbClr val="C00000"/>
                </a:solidFill>
              </a:rPr>
              <a:t>manas</a:t>
            </a:r>
            <a:r>
              <a:rPr lang="en-US" sz="2800" dirty="0"/>
              <a:t> - mind, </a:t>
            </a:r>
            <a:r>
              <a:rPr lang="en-US" sz="2800" dirty="0" err="1"/>
              <a:t>prana</a:t>
            </a:r>
            <a:r>
              <a:rPr lang="en-US" sz="2800" dirty="0"/>
              <a:t> forms </a:t>
            </a:r>
            <a:r>
              <a:rPr lang="en-US" sz="2800" b="1" dirty="0">
                <a:solidFill>
                  <a:srgbClr val="C00000"/>
                </a:solidFill>
              </a:rPr>
              <a:t>Atman</a:t>
            </a:r>
            <a:r>
              <a:rPr lang="en-US" sz="2800" dirty="0"/>
              <a:t>. </a:t>
            </a:r>
            <a:r>
              <a:rPr lang="en-US" sz="2800" i="1" dirty="0">
                <a:solidFill>
                  <a:srgbClr val="C00000"/>
                </a:solidFill>
              </a:rPr>
              <a:t>Atman is individual and universally-space mental being, taking place in all persons and things. </a:t>
            </a:r>
            <a:endParaRPr lang="ru-RU" sz="2800" i="1" dirty="0">
              <a:solidFill>
                <a:srgbClr val="C00000"/>
              </a:solidFill>
            </a:endParaRPr>
          </a:p>
          <a:p>
            <a:pPr algn="ctr">
              <a:buNone/>
            </a:pPr>
            <a:r>
              <a:rPr lang="en-US" sz="2800" dirty="0"/>
              <a:t>Brahman and Atman become identical with each other, when a man achieves </a:t>
            </a:r>
            <a:r>
              <a:rPr lang="en-US" sz="2800" i="1" dirty="0">
                <a:solidFill>
                  <a:srgbClr val="C00000"/>
                </a:solidFill>
              </a:rPr>
              <a:t>the highest spiritual manifestations</a:t>
            </a:r>
            <a:r>
              <a:rPr lang="en-US" sz="2800" dirty="0"/>
              <a:t>.</a:t>
            </a:r>
            <a:endParaRPr lang="ru-RU" sz="2800" dirty="0"/>
          </a:p>
          <a:p>
            <a:endParaRPr lang="ru-RU" sz="2800" dirty="0"/>
          </a:p>
        </p:txBody>
      </p:sp>
    </p:spTree>
    <p:extLst>
      <p:ext uri="{BB962C8B-B14F-4D97-AF65-F5344CB8AC3E}">
        <p14:creationId xmlns:p14="http://schemas.microsoft.com/office/powerpoint/2010/main" val="339036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srcRect t="2747" b="2747"/>
          <a:stretch>
            <a:fillRect/>
          </a:stretch>
        </p:blipFill>
        <p:spPr>
          <a:xfrm>
            <a:off x="467544" y="0"/>
            <a:ext cx="6120680" cy="3717032"/>
          </a:xfrm>
          <a:prstGeom prst="rect">
            <a:avLst/>
          </a:prstGeom>
        </p:spPr>
      </p:pic>
      <p:sp>
        <p:nvSpPr>
          <p:cNvPr id="4" name="Текст 3"/>
          <p:cNvSpPr>
            <a:spLocks noGrp="1"/>
          </p:cNvSpPr>
          <p:nvPr>
            <p:ph type="body" sz="half" idx="2"/>
          </p:nvPr>
        </p:nvSpPr>
        <p:spPr>
          <a:xfrm>
            <a:off x="323528" y="3789040"/>
            <a:ext cx="8568952" cy="3068960"/>
          </a:xfrm>
        </p:spPr>
        <p:txBody>
          <a:bodyPr>
            <a:normAutofit/>
          </a:bodyPr>
          <a:lstStyle/>
          <a:p>
            <a:r>
              <a:rPr lang="en-US" sz="2000" b="1" dirty="0"/>
              <a:t>After death of body, soul doesn’t disappear. This process, cycle of regeneration has the name </a:t>
            </a:r>
            <a:r>
              <a:rPr lang="en-US" sz="2000" b="1" dirty="0">
                <a:solidFill>
                  <a:srgbClr val="C00000"/>
                </a:solidFill>
              </a:rPr>
              <a:t>sansara</a:t>
            </a:r>
            <a:r>
              <a:rPr lang="en-US" sz="2000" b="1" dirty="0"/>
              <a:t>. </a:t>
            </a:r>
          </a:p>
          <a:p>
            <a:r>
              <a:rPr lang="en-US" sz="2000" b="1" dirty="0"/>
              <a:t>This process is not accidental. There is low of retribution – </a:t>
            </a:r>
            <a:r>
              <a:rPr lang="en-US" sz="2000" b="1" dirty="0">
                <a:solidFill>
                  <a:srgbClr val="C00000"/>
                </a:solidFill>
              </a:rPr>
              <a:t>karma.</a:t>
            </a:r>
          </a:p>
          <a:p>
            <a:r>
              <a:rPr lang="en-US" sz="2000" b="1" dirty="0"/>
              <a:t>Enlightened is а man who can win the low of retribution – karma and achieve </a:t>
            </a:r>
            <a:r>
              <a:rPr lang="en-US" sz="2000" b="1" dirty="0">
                <a:solidFill>
                  <a:srgbClr val="C00000"/>
                </a:solidFill>
              </a:rPr>
              <a:t>moksha </a:t>
            </a:r>
            <a:r>
              <a:rPr lang="en-US" sz="2000" b="1" dirty="0"/>
              <a:t>or </a:t>
            </a:r>
            <a:r>
              <a:rPr lang="en-US" sz="2000" b="1" dirty="0">
                <a:solidFill>
                  <a:srgbClr val="C00000"/>
                </a:solidFill>
              </a:rPr>
              <a:t>nirvana</a:t>
            </a:r>
            <a:r>
              <a:rPr lang="en-US" sz="2000" b="1" dirty="0"/>
              <a:t>.</a:t>
            </a:r>
          </a:p>
          <a:p>
            <a:r>
              <a:rPr lang="en-US" sz="2000" b="1" dirty="0"/>
              <a:t>The word nirvana means “disappearance”, “end”, “stop of existence”. Nirvana is release from sansara and karma, stop of sufferings and reincarnation (regeneration).</a:t>
            </a:r>
          </a:p>
          <a:p>
            <a:endParaRPr lang="ru-RU" sz="2000" b="1" dirty="0"/>
          </a:p>
        </p:txBody>
      </p:sp>
    </p:spTree>
    <p:extLst>
      <p:ext uri="{BB962C8B-B14F-4D97-AF65-F5344CB8AC3E}">
        <p14:creationId xmlns:p14="http://schemas.microsoft.com/office/powerpoint/2010/main" val="360650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715436" cy="6215106"/>
          </a:xfrm>
        </p:spPr>
        <p:txBody>
          <a:bodyPr>
            <a:normAutofit fontScale="92500" lnSpcReduction="20000"/>
          </a:bodyPr>
          <a:lstStyle/>
          <a:p>
            <a:pPr algn="ctr">
              <a:buNone/>
            </a:pPr>
            <a:r>
              <a:rPr lang="en-US" sz="2800" b="1" i="1" dirty="0">
                <a:solidFill>
                  <a:schemeClr val="tx1"/>
                </a:solidFill>
              </a:rPr>
              <a:t>Acceptance of the authority of the Vedas </a:t>
            </a:r>
          </a:p>
          <a:p>
            <a:pPr algn="ctr">
              <a:buNone/>
            </a:pPr>
            <a:r>
              <a:rPr lang="en-US" sz="2800" b="1" i="1" u="sng" dirty="0">
                <a:solidFill>
                  <a:srgbClr val="0070C0"/>
                </a:solidFill>
              </a:rPr>
              <a:t>orthodox system</a:t>
            </a:r>
            <a:r>
              <a:rPr lang="ru-RU" sz="2800" b="1" i="1" u="sng" dirty="0">
                <a:solidFill>
                  <a:srgbClr val="0070C0"/>
                </a:solidFill>
              </a:rPr>
              <a:t>:</a:t>
            </a:r>
          </a:p>
          <a:p>
            <a:pPr>
              <a:buFont typeface="Wingdings" panose="05000000000000000000" pitchFamily="2" charset="2"/>
              <a:buChar char="v"/>
            </a:pPr>
            <a:r>
              <a:rPr lang="en-US" sz="2800" b="1" dirty="0">
                <a:solidFill>
                  <a:srgbClr val="C00000"/>
                </a:solidFill>
              </a:rPr>
              <a:t>Vedanta </a:t>
            </a:r>
          </a:p>
          <a:p>
            <a:pPr>
              <a:buFont typeface="Wingdings" panose="05000000000000000000" pitchFamily="2" charset="2"/>
              <a:buChar char="v"/>
            </a:pPr>
            <a:r>
              <a:rPr lang="en-US" sz="2800" b="1" dirty="0">
                <a:solidFill>
                  <a:srgbClr val="C00000"/>
                </a:solidFill>
              </a:rPr>
              <a:t>Mimansa </a:t>
            </a:r>
          </a:p>
          <a:p>
            <a:pPr>
              <a:buFont typeface="Wingdings" panose="05000000000000000000" pitchFamily="2" charset="2"/>
              <a:buChar char="v"/>
            </a:pPr>
            <a:r>
              <a:rPr lang="en-US" sz="2800" b="1" dirty="0">
                <a:solidFill>
                  <a:srgbClr val="C00000"/>
                </a:solidFill>
              </a:rPr>
              <a:t>Yoga</a:t>
            </a:r>
          </a:p>
          <a:p>
            <a:pPr>
              <a:buFont typeface="Wingdings" panose="05000000000000000000" pitchFamily="2" charset="2"/>
              <a:buChar char="v"/>
            </a:pPr>
            <a:r>
              <a:rPr lang="en-US" sz="2800" b="1" dirty="0" err="1">
                <a:solidFill>
                  <a:srgbClr val="C00000"/>
                </a:solidFill>
              </a:rPr>
              <a:t>Samkhya</a:t>
            </a:r>
            <a:endParaRPr lang="en-US" sz="2800" b="1" dirty="0">
              <a:solidFill>
                <a:srgbClr val="C00000"/>
              </a:solidFill>
            </a:endParaRPr>
          </a:p>
          <a:p>
            <a:pPr>
              <a:buFont typeface="Wingdings" panose="05000000000000000000" pitchFamily="2" charset="2"/>
              <a:buChar char="v"/>
            </a:pPr>
            <a:r>
              <a:rPr lang="en-US" sz="2800" b="1" dirty="0" err="1">
                <a:solidFill>
                  <a:srgbClr val="C00000"/>
                </a:solidFill>
              </a:rPr>
              <a:t>Vaishesika</a:t>
            </a:r>
            <a:endParaRPr lang="en-US" sz="2800" b="1" dirty="0">
              <a:solidFill>
                <a:srgbClr val="C00000"/>
              </a:solidFill>
            </a:endParaRPr>
          </a:p>
          <a:p>
            <a:pPr>
              <a:buFont typeface="Wingdings" panose="05000000000000000000" pitchFamily="2" charset="2"/>
              <a:buChar char="v"/>
            </a:pPr>
            <a:r>
              <a:rPr lang="en-US" sz="2800" b="1" dirty="0" err="1">
                <a:solidFill>
                  <a:srgbClr val="C00000"/>
                </a:solidFill>
              </a:rPr>
              <a:t>Nyaya</a:t>
            </a:r>
            <a:endParaRPr lang="ru-RU" sz="2800" b="1" dirty="0">
              <a:solidFill>
                <a:srgbClr val="C00000"/>
              </a:solidFill>
            </a:endParaRPr>
          </a:p>
          <a:p>
            <a:pPr algn="ctr">
              <a:buNone/>
            </a:pPr>
            <a:r>
              <a:rPr lang="en-US" sz="2800" b="1" i="1" dirty="0">
                <a:solidFill>
                  <a:schemeClr val="tx1"/>
                </a:solidFill>
              </a:rPr>
              <a:t>Not acceptance of authority</a:t>
            </a:r>
            <a:r>
              <a:rPr lang="ru-RU" sz="2800" b="1" i="1" dirty="0">
                <a:solidFill>
                  <a:schemeClr val="tx1"/>
                </a:solidFill>
              </a:rPr>
              <a:t> </a:t>
            </a:r>
            <a:r>
              <a:rPr lang="en-US" sz="2800" b="1" i="1" dirty="0">
                <a:solidFill>
                  <a:schemeClr val="tx1"/>
                </a:solidFill>
              </a:rPr>
              <a:t>of Vedas </a:t>
            </a:r>
          </a:p>
          <a:p>
            <a:pPr algn="ctr">
              <a:buNone/>
            </a:pPr>
            <a:r>
              <a:rPr lang="en-US" sz="2800" b="1" i="1" u="sng" dirty="0">
                <a:solidFill>
                  <a:srgbClr val="0070C0"/>
                </a:solidFill>
              </a:rPr>
              <a:t>unorthodox systems</a:t>
            </a:r>
            <a:r>
              <a:rPr lang="ru-RU" sz="2800" b="1" i="1" u="sng" dirty="0">
                <a:solidFill>
                  <a:srgbClr val="0070C0"/>
                </a:solidFill>
              </a:rPr>
              <a:t>:</a:t>
            </a:r>
          </a:p>
          <a:p>
            <a:pPr>
              <a:buFont typeface="Wingdings" panose="05000000000000000000" pitchFamily="2" charset="2"/>
              <a:buChar char="v"/>
            </a:pPr>
            <a:r>
              <a:rPr lang="en-US" sz="2800" b="1" dirty="0" err="1">
                <a:solidFill>
                  <a:srgbClr val="C00000"/>
                </a:solidFill>
              </a:rPr>
              <a:t>Carvaca</a:t>
            </a:r>
            <a:r>
              <a:rPr lang="en-US" sz="2800" b="1" dirty="0">
                <a:solidFill>
                  <a:srgbClr val="C00000"/>
                </a:solidFill>
              </a:rPr>
              <a:t> (radical materialism)</a:t>
            </a:r>
          </a:p>
          <a:p>
            <a:pPr>
              <a:buFont typeface="Wingdings" panose="05000000000000000000" pitchFamily="2" charset="2"/>
              <a:buChar char="v"/>
            </a:pPr>
            <a:r>
              <a:rPr lang="en-US" sz="2800" b="1" dirty="0">
                <a:solidFill>
                  <a:srgbClr val="C00000"/>
                </a:solidFill>
              </a:rPr>
              <a:t>Buddhism</a:t>
            </a:r>
          </a:p>
          <a:p>
            <a:pPr>
              <a:buFont typeface="Wingdings" panose="05000000000000000000" pitchFamily="2" charset="2"/>
              <a:buChar char="v"/>
            </a:pPr>
            <a:r>
              <a:rPr lang="en-US" sz="2800" b="1" dirty="0">
                <a:solidFill>
                  <a:srgbClr val="C00000"/>
                </a:solidFill>
              </a:rPr>
              <a:t>Jainism</a:t>
            </a:r>
            <a:endParaRPr lang="ru-RU" sz="2800" b="1" dirty="0">
              <a:solidFill>
                <a:srgbClr val="C00000"/>
              </a:solidFill>
            </a:endParaRPr>
          </a:p>
          <a:p>
            <a:pPr>
              <a:buFont typeface="Wingdings" pitchFamily="2" charset="2"/>
              <a:buChar char="§"/>
            </a:pPr>
            <a:endParaRPr lang="ru-RU" b="1" dirty="0"/>
          </a:p>
          <a:p>
            <a:pPr>
              <a:buFont typeface="Wingdings" pitchFamily="2" charset="2"/>
              <a:buChar char="§"/>
            </a:pPr>
            <a:endParaRPr lang="ru-RU" b="1" dirty="0"/>
          </a:p>
          <a:p>
            <a:pPr>
              <a:buFont typeface="Wingdings" pitchFamily="2" charset="2"/>
              <a:buChar char="§"/>
            </a:pPr>
            <a:endParaRPr lang="ru-RU" b="1" dirty="0"/>
          </a:p>
        </p:txBody>
      </p:sp>
    </p:spTree>
  </p:cSld>
  <p:clrMapOvr>
    <a:masterClrMapping/>
  </p:clrMapOvr>
</p:sld>
</file>

<file path=ppt/theme/theme1.xml><?xml version="1.0" encoding="utf-8"?>
<a:theme xmlns:a="http://schemas.openxmlformats.org/drawingml/2006/main" name="Грань">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1243</TotalTime>
  <Words>1759</Words>
  <Application>Microsoft Office PowerPoint</Application>
  <PresentationFormat>Экран (4:3)</PresentationFormat>
  <Paragraphs>104</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Courier New</vt:lpstr>
      <vt:lpstr>Times New Roman</vt:lpstr>
      <vt:lpstr>Trebuchet MS</vt:lpstr>
      <vt:lpstr>Wingdings</vt:lpstr>
      <vt:lpstr>Wingdings 3</vt:lpstr>
      <vt:lpstr>Грань</vt:lpstr>
      <vt:lpstr> Theme: Philosophy of Ancient East. Peculiarity of Eastern culture and Eastern philosophy. </vt:lpstr>
      <vt:lpstr>Презентация PowerPoint</vt:lpstr>
      <vt:lpstr>Презентация PowerPoint</vt:lpstr>
      <vt:lpstr>Philosophy of Ancient India.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 “Book of change” is distinguished ten elements of being:  in, yan, sky, earth, man, fire, water, metal, tree, ground. </vt:lpstr>
      <vt:lpstr>Презентация PowerPoint</vt:lpstr>
      <vt:lpstr>Презентация PowerPoint</vt:lpstr>
      <vt:lpstr>Презентация PowerPoint</vt:lpstr>
      <vt:lpstr>Qin Shihuandi  Emperor of China  he bilt he Great Chineese wall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111</cp:revision>
  <dcterms:created xsi:type="dcterms:W3CDTF">2012-08-14T13:30:11Z</dcterms:created>
  <dcterms:modified xsi:type="dcterms:W3CDTF">2022-09-15T07:40:21Z</dcterms:modified>
</cp:coreProperties>
</file>