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40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4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00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1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46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1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85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14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54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4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5B5DA-9EA8-4DF2-BA86-32334692179B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4CD04-B6CB-41A1-A4E8-D03EC4EF14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73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9471" y="2007266"/>
            <a:ext cx="9144000" cy="1340618"/>
          </a:xfrm>
        </p:spPr>
        <p:txBody>
          <a:bodyPr>
            <a:normAutofit fontScale="90000"/>
          </a:bodyPr>
          <a:lstStyle/>
          <a:p>
            <a:r>
              <a:rPr lang="ru-RU" dirty="0"/>
              <a:t>Квест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28502" y="4796656"/>
            <a:ext cx="4886633" cy="1655762"/>
          </a:xfrm>
        </p:spPr>
        <p:txBody>
          <a:bodyPr/>
          <a:lstStyle/>
          <a:p>
            <a:pPr algn="l"/>
            <a:r>
              <a:rPr lang="ru-RU" dirty="0"/>
              <a:t>Выполнил: ассистент кафедры молекулярной биологии и генетики Чирсков П.Р.</a:t>
            </a:r>
          </a:p>
        </p:txBody>
      </p:sp>
    </p:spTree>
    <p:extLst>
      <p:ext uri="{BB962C8B-B14F-4D97-AF65-F5344CB8AC3E}">
        <p14:creationId xmlns:p14="http://schemas.microsoft.com/office/powerpoint/2010/main" val="31073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и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Цель – сформировать представлении о лабораторной диагностики инфекционных агентов в практических условиях</a:t>
            </a:r>
          </a:p>
          <a:p>
            <a:endParaRPr lang="ru-RU" dirty="0"/>
          </a:p>
          <a:p>
            <a:r>
              <a:rPr lang="ru-RU" dirty="0"/>
              <a:t>Задачи</a:t>
            </a:r>
          </a:p>
          <a:p>
            <a:pPr lvl="1"/>
            <a:r>
              <a:rPr lang="ru-RU" dirty="0"/>
              <a:t>Проверить уровень знаний по диагностике и эпидемиологии инфекционных заболеваний</a:t>
            </a:r>
          </a:p>
          <a:p>
            <a:pPr lvl="1"/>
            <a:r>
              <a:rPr lang="ru-RU" dirty="0"/>
              <a:t>Оценить работу в коллективе</a:t>
            </a:r>
          </a:p>
          <a:p>
            <a:pPr lvl="1"/>
            <a:r>
              <a:rPr lang="ru-RU" dirty="0"/>
              <a:t>Оценить уровень критического мышления </a:t>
            </a:r>
          </a:p>
        </p:txBody>
      </p:sp>
    </p:spTree>
    <p:extLst>
      <p:ext uri="{BB962C8B-B14F-4D97-AF65-F5344CB8AC3E}">
        <p14:creationId xmlns:p14="http://schemas.microsoft.com/office/powerpoint/2010/main" val="280927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69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/>
              <a:t>Условие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471" y="1325563"/>
            <a:ext cx="11621729" cy="515932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Поселок С., расположенный в одном из крупных южных портовых городов РФ, с населением 100000 человек, застроен одноэтажными домами. Источником водоснабжения являются горные реки. Уборные с выгребными ямами содержатся в неудовлетворительном санитарном состоянии. Территория приусадебных участков часто загрязняется фекалиями. В личном пользовании населения большое количество крупного рогатого скота. Летом скот пасется вблизи населенного пункта и нередко заходит на приусадебные участки. 12.08. в инфекционное отделение южного крупного портового города П. с населением 100000 человек поступил местный житель с диагнозом «пищевая </a:t>
            </a:r>
            <a:r>
              <a:rPr lang="ru-RU" dirty="0" err="1"/>
              <a:t>токсикоинфекция</a:t>
            </a:r>
            <a:r>
              <a:rPr lang="ru-RU" dirty="0"/>
              <a:t>».  Ретроспективный эпидемиологический анализ показал, что в июле текущего года заболеваемость ОКИ была в несколько раз выше, чем в прошлые годы. В конце июня текущего года в порту в течение 10 дней находился теплоход с иностранными туристами из разных стран Азии и Африки. Из данных анамнеза выяснилось, что больной являлся хозяином дома в котором проживали в течение 10 дней туристы из  Индии. </a:t>
            </a:r>
          </a:p>
          <a:p>
            <a:r>
              <a:rPr lang="ru-RU" dirty="0"/>
              <a:t> Роли</a:t>
            </a:r>
          </a:p>
          <a:p>
            <a:pPr lvl="1"/>
            <a:r>
              <a:rPr lang="ru-RU" dirty="0">
                <a:hlinkClick r:id="rId2" action="ppaction://hlinksldjump"/>
              </a:rPr>
              <a:t>Бактериологи</a:t>
            </a:r>
            <a:endParaRPr lang="ru-RU" dirty="0"/>
          </a:p>
          <a:p>
            <a:pPr lvl="1"/>
            <a:r>
              <a:rPr lang="ru-RU" dirty="0">
                <a:hlinkClick r:id="rId3" action="ppaction://hlinksldjump"/>
              </a:rPr>
              <a:t>Эпидемиологи</a:t>
            </a:r>
            <a:endParaRPr lang="ru-RU" dirty="0"/>
          </a:p>
          <a:p>
            <a:pPr lvl="1"/>
            <a:endParaRPr lang="ru-RU" dirty="0"/>
          </a:p>
        </p:txBody>
      </p:sp>
      <p:sp>
        <p:nvSpPr>
          <p:cNvPr id="4" name="Управляющая кнопка: в конец 3">
            <a:hlinkClick r:id="" action="ppaction://hlinkshowjump?jump=lastslide" highlightClick="1"/>
          </p:cNvPr>
          <p:cNvSpPr/>
          <p:nvPr/>
        </p:nvSpPr>
        <p:spPr>
          <a:xfrm>
            <a:off x="10530348" y="5973097"/>
            <a:ext cx="1661652" cy="884903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49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Эпидемиологи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Определите группу </a:t>
            </a:r>
            <a:r>
              <a:rPr lang="ru-RU" dirty="0" err="1"/>
              <a:t>эпид</a:t>
            </a:r>
            <a:r>
              <a:rPr lang="ru-RU" dirty="0"/>
              <a:t> разведки, начальника подразделения.</a:t>
            </a:r>
          </a:p>
          <a:p>
            <a:r>
              <a:rPr lang="ru-RU" dirty="0"/>
              <a:t>Поставьте предварительный диагноз </a:t>
            </a:r>
          </a:p>
          <a:p>
            <a:r>
              <a:rPr lang="ru-RU" dirty="0"/>
              <a:t>Определите возможный источник инфекции. </a:t>
            </a:r>
          </a:p>
          <a:p>
            <a:r>
              <a:rPr lang="ru-RU" dirty="0"/>
              <a:t>Составьте план противоэпидемических мероприятий.</a:t>
            </a:r>
          </a:p>
          <a:p>
            <a:r>
              <a:rPr lang="ru-RU" dirty="0"/>
              <a:t>Подготовьте отчет в формате устного ответа (10-15 мин)</a:t>
            </a: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085871" y="5751871"/>
            <a:ext cx="1106129" cy="110612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383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Бактериологи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Распределитесь в группе по направлениям исследования, и выберите руководителя лабораторной базы</a:t>
            </a:r>
          </a:p>
          <a:p>
            <a:r>
              <a:rPr lang="ru-RU" dirty="0"/>
              <a:t>Дифференциальная диагностика каких инфекций наиболее вероятна?</a:t>
            </a:r>
          </a:p>
          <a:p>
            <a:r>
              <a:rPr lang="ru-RU" dirty="0"/>
              <a:t>Рассчитайте примерный перечень оборудования, тест-систем, расходных материалов и необходимой реагентов </a:t>
            </a:r>
          </a:p>
          <a:p>
            <a:r>
              <a:rPr lang="ru-RU" dirty="0"/>
              <a:t>Преимущественно какими методами будут проводиться исследования</a:t>
            </a:r>
          </a:p>
          <a:p>
            <a:r>
              <a:rPr lang="ru-RU" dirty="0"/>
              <a:t>Подготовьте отчет в формате устного ответа (10-15 мин)</a:t>
            </a: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085871" y="5758835"/>
            <a:ext cx="1106129" cy="110612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228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Оценка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Группа эпидемиологов оценивает работу бактериологов</a:t>
            </a:r>
          </a:p>
          <a:p>
            <a:pPr marL="0" indent="0">
              <a:buNone/>
            </a:pPr>
            <a:r>
              <a:rPr lang="ru-RU" dirty="0"/>
              <a:t>Группа бактериологов оценивает работу эпидемиологов</a:t>
            </a:r>
          </a:p>
          <a:p>
            <a:pPr marL="0" indent="0">
              <a:buNone/>
            </a:pPr>
            <a:r>
              <a:rPr lang="ru-RU" dirty="0"/>
              <a:t>Начальник эпидемиологов оценивает работу каждого в своем подразделении</a:t>
            </a:r>
          </a:p>
          <a:p>
            <a:pPr marL="0" indent="0">
              <a:buNone/>
            </a:pPr>
            <a:r>
              <a:rPr lang="ru-RU" dirty="0"/>
              <a:t>Начальник лабораторной службы оценивает работу каждого в своем подразделении</a:t>
            </a:r>
          </a:p>
        </p:txBody>
      </p:sp>
    </p:spTree>
    <p:extLst>
      <p:ext uri="{BB962C8B-B14F-4D97-AF65-F5344CB8AC3E}">
        <p14:creationId xmlns:p14="http://schemas.microsoft.com/office/powerpoint/2010/main" val="28239115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2678</TotalTime>
  <Words>322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Квест  </vt:lpstr>
      <vt:lpstr>Цель и задачи</vt:lpstr>
      <vt:lpstr>Условие</vt:lpstr>
      <vt:lpstr>Эпидемиологи задание</vt:lpstr>
      <vt:lpstr>Бактериологи задание</vt:lpstr>
      <vt:lpstr>Оценка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Павел Чирсков</cp:lastModifiedBy>
  <cp:revision>8</cp:revision>
  <dcterms:created xsi:type="dcterms:W3CDTF">2019-12-03T10:25:24Z</dcterms:created>
  <dcterms:modified xsi:type="dcterms:W3CDTF">2020-11-17T20:09:14Z</dcterms:modified>
</cp:coreProperties>
</file>