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8"/>
  </p:notesMasterIdLst>
  <p:sldIdLst>
    <p:sldId id="278" r:id="rId2"/>
    <p:sldId id="285" r:id="rId3"/>
    <p:sldId id="286" r:id="rId4"/>
    <p:sldId id="288" r:id="rId5"/>
    <p:sldId id="289" r:id="rId6"/>
    <p:sldId id="292" r:id="rId7"/>
    <p:sldId id="328" r:id="rId8"/>
    <p:sldId id="293" r:id="rId9"/>
    <p:sldId id="294" r:id="rId10"/>
    <p:sldId id="296" r:id="rId11"/>
    <p:sldId id="297" r:id="rId12"/>
    <p:sldId id="298" r:id="rId13"/>
    <p:sldId id="299" r:id="rId14"/>
    <p:sldId id="317" r:id="rId15"/>
    <p:sldId id="324" r:id="rId16"/>
    <p:sldId id="325" r:id="rId17"/>
    <p:sldId id="326" r:id="rId18"/>
    <p:sldId id="300" r:id="rId19"/>
    <p:sldId id="316" r:id="rId20"/>
    <p:sldId id="315" r:id="rId21"/>
    <p:sldId id="314" r:id="rId22"/>
    <p:sldId id="318" r:id="rId23"/>
    <p:sldId id="321" r:id="rId24"/>
    <p:sldId id="320" r:id="rId25"/>
    <p:sldId id="319" r:id="rId26"/>
    <p:sldId id="327" r:id="rId27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8877"/>
    <a:srgbClr val="007366"/>
    <a:srgbClr val="E5C78C"/>
    <a:srgbClr val="947848"/>
    <a:srgbClr val="8C71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65" autoAdjust="0"/>
    <p:restoredTop sz="94660" autoAdjust="0"/>
  </p:normalViewPr>
  <p:slideViewPr>
    <p:cSldViewPr snapToGrid="0">
      <p:cViewPr varScale="1">
        <p:scale>
          <a:sx n="92" d="100"/>
          <a:sy n="92" d="100"/>
        </p:scale>
        <p:origin x="96" y="240"/>
      </p:cViewPr>
      <p:guideLst>
        <p:guide orient="horz" pos="2381"/>
        <p:guide pos="3367"/>
      </p:guideLst>
    </p:cSldViewPr>
  </p:slideViewPr>
  <p:outlineViewPr>
    <p:cViewPr>
      <p:scale>
        <a:sx n="33" d="100"/>
        <a:sy n="33" d="100"/>
      </p:scale>
      <p:origin x="0" y="499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B2B005-925F-4A57-84BC-D25A17949157}" type="doc">
      <dgm:prSet loTypeId="urn:microsoft.com/office/officeart/2005/8/layout/hierarchy4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FDE248D-9A6A-42AA-AD5D-FBF312542480}">
      <dgm:prSet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pPr rtl="0"/>
          <a:r>
            <a:rPr lang="ru-RU" sz="2000" dirty="0" smtClean="0"/>
            <a:t>Раствор (</a:t>
          </a:r>
          <a:r>
            <a:rPr lang="en-US" sz="2000" dirty="0" err="1" smtClean="0"/>
            <a:t>Solutio</a:t>
          </a:r>
          <a:r>
            <a:rPr lang="en-US" sz="2000" dirty="0" smtClean="0"/>
            <a:t>)</a:t>
          </a:r>
          <a:endParaRPr lang="ru-RU" sz="2000" dirty="0"/>
        </a:p>
      </dgm:t>
    </dgm:pt>
    <dgm:pt modelId="{81A8A7B2-F34D-47D1-8FAE-25655A814506}" type="parTrans" cxnId="{565E7E58-93BE-419C-BDC8-5E20E40E2F88}">
      <dgm:prSet/>
      <dgm:spPr/>
      <dgm:t>
        <a:bodyPr/>
        <a:lstStyle/>
        <a:p>
          <a:endParaRPr lang="ru-RU" sz="2000"/>
        </a:p>
      </dgm:t>
    </dgm:pt>
    <dgm:pt modelId="{9335E0F7-D0E4-4792-A79E-CC7E50AF67FB}" type="sibTrans" cxnId="{565E7E58-93BE-419C-BDC8-5E20E40E2F88}">
      <dgm:prSet/>
      <dgm:spPr/>
      <dgm:t>
        <a:bodyPr/>
        <a:lstStyle/>
        <a:p>
          <a:endParaRPr lang="ru-RU" sz="2000"/>
        </a:p>
      </dgm:t>
    </dgm:pt>
    <dgm:pt modelId="{4F8729F4-EC29-4CFA-9FCB-5177B4DB3E7B}">
      <dgm:prSet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pPr rtl="0"/>
          <a:r>
            <a:rPr lang="ru-RU" sz="2000" dirty="0" smtClean="0"/>
            <a:t>Настой (</a:t>
          </a:r>
          <a:r>
            <a:rPr lang="en-US" sz="2000" dirty="0" err="1" smtClean="0"/>
            <a:t>Infusum</a:t>
          </a:r>
          <a:r>
            <a:rPr lang="ru-RU" sz="2000" dirty="0" smtClean="0"/>
            <a:t>)</a:t>
          </a:r>
          <a:endParaRPr lang="ru-RU" sz="2000" dirty="0"/>
        </a:p>
      </dgm:t>
    </dgm:pt>
    <dgm:pt modelId="{0E96A61D-BF46-424B-9D06-7A69DCC5F1FE}" type="parTrans" cxnId="{9544A47F-5198-4E7E-BA64-647181CE0E34}">
      <dgm:prSet/>
      <dgm:spPr/>
      <dgm:t>
        <a:bodyPr/>
        <a:lstStyle/>
        <a:p>
          <a:endParaRPr lang="ru-RU" sz="2000"/>
        </a:p>
      </dgm:t>
    </dgm:pt>
    <dgm:pt modelId="{DE7194BD-9CDC-476A-8A6D-0B125405EABE}" type="sibTrans" cxnId="{9544A47F-5198-4E7E-BA64-647181CE0E34}">
      <dgm:prSet/>
      <dgm:spPr/>
      <dgm:t>
        <a:bodyPr/>
        <a:lstStyle/>
        <a:p>
          <a:endParaRPr lang="ru-RU" sz="2000"/>
        </a:p>
      </dgm:t>
    </dgm:pt>
    <dgm:pt modelId="{66131040-57A1-4D6F-8607-90DB5198235A}">
      <dgm:prSet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pPr rtl="0"/>
          <a:r>
            <a:rPr lang="ru-RU" sz="2000" dirty="0" smtClean="0"/>
            <a:t>Настойка (</a:t>
          </a:r>
          <a:r>
            <a:rPr lang="en-US" sz="2000" dirty="0" err="1" smtClean="0"/>
            <a:t>Tincturae</a:t>
          </a:r>
          <a:r>
            <a:rPr lang="ru-RU" sz="2000" dirty="0" smtClean="0"/>
            <a:t>)</a:t>
          </a:r>
          <a:endParaRPr lang="ru-RU" sz="2000" dirty="0"/>
        </a:p>
      </dgm:t>
    </dgm:pt>
    <dgm:pt modelId="{4BCCA5C9-28C7-46AE-ADF1-18410CAD684B}" type="parTrans" cxnId="{2C386242-D49B-4A8D-8FC3-44A122A5BFDE}">
      <dgm:prSet/>
      <dgm:spPr/>
      <dgm:t>
        <a:bodyPr/>
        <a:lstStyle/>
        <a:p>
          <a:endParaRPr lang="ru-RU" sz="2000"/>
        </a:p>
      </dgm:t>
    </dgm:pt>
    <dgm:pt modelId="{525AB69C-3288-4F26-997E-A3FC6E480FE7}" type="sibTrans" cxnId="{2C386242-D49B-4A8D-8FC3-44A122A5BFDE}">
      <dgm:prSet/>
      <dgm:spPr/>
      <dgm:t>
        <a:bodyPr/>
        <a:lstStyle/>
        <a:p>
          <a:endParaRPr lang="ru-RU" sz="2000"/>
        </a:p>
      </dgm:t>
    </dgm:pt>
    <dgm:pt modelId="{FD15E21F-D29D-4FB3-B5D2-2803DD294FD8}">
      <dgm:prSet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pPr rtl="0"/>
          <a:r>
            <a:rPr lang="ru-RU" sz="2000" dirty="0" smtClean="0"/>
            <a:t>Отвар </a:t>
          </a:r>
          <a:r>
            <a:rPr lang="en-US" sz="2000" dirty="0" smtClean="0"/>
            <a:t>(</a:t>
          </a:r>
          <a:r>
            <a:rPr lang="en-US" sz="2000" dirty="0" err="1" smtClean="0"/>
            <a:t>Decoctum</a:t>
          </a:r>
          <a:r>
            <a:rPr lang="en-US" sz="2000" dirty="0" smtClean="0"/>
            <a:t>)</a:t>
          </a:r>
          <a:endParaRPr lang="ru-RU" sz="2000" dirty="0"/>
        </a:p>
      </dgm:t>
    </dgm:pt>
    <dgm:pt modelId="{FAF58EBC-C39D-4476-BAE7-F2B81723D421}" type="parTrans" cxnId="{90FC20A6-649B-4C2D-A663-EADA28DA4E4A}">
      <dgm:prSet/>
      <dgm:spPr/>
      <dgm:t>
        <a:bodyPr/>
        <a:lstStyle/>
        <a:p>
          <a:endParaRPr lang="ru-RU" sz="2000"/>
        </a:p>
      </dgm:t>
    </dgm:pt>
    <dgm:pt modelId="{B3220EE7-5736-4467-8519-1F9D2D3D2B5D}" type="sibTrans" cxnId="{90FC20A6-649B-4C2D-A663-EADA28DA4E4A}">
      <dgm:prSet/>
      <dgm:spPr/>
      <dgm:t>
        <a:bodyPr/>
        <a:lstStyle/>
        <a:p>
          <a:endParaRPr lang="ru-RU" sz="2000"/>
        </a:p>
      </dgm:t>
    </dgm:pt>
    <dgm:pt modelId="{9B56BEEA-2C9E-4CEB-A0BF-E5FFB173E3BA}">
      <dgm:prSet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pPr rtl="0"/>
          <a:r>
            <a:rPr lang="ru-RU" sz="2000" dirty="0" smtClean="0"/>
            <a:t>Экстракт </a:t>
          </a:r>
          <a:r>
            <a:rPr lang="en-US" sz="2000" dirty="0" smtClean="0"/>
            <a:t>(</a:t>
          </a:r>
          <a:r>
            <a:rPr lang="en-US" sz="2000" dirty="0" err="1" smtClean="0"/>
            <a:t>Extractum</a:t>
          </a:r>
          <a:r>
            <a:rPr lang="ru-RU" sz="2000" dirty="0" smtClean="0"/>
            <a:t>)</a:t>
          </a:r>
          <a:endParaRPr lang="ru-RU" sz="2000" dirty="0"/>
        </a:p>
      </dgm:t>
    </dgm:pt>
    <dgm:pt modelId="{8087AE0A-1936-47B8-AF1C-109F72AF39EB}" type="parTrans" cxnId="{74C82C44-FA91-4A95-84E4-496122F85808}">
      <dgm:prSet/>
      <dgm:spPr/>
      <dgm:t>
        <a:bodyPr/>
        <a:lstStyle/>
        <a:p>
          <a:endParaRPr lang="ru-RU"/>
        </a:p>
      </dgm:t>
    </dgm:pt>
    <dgm:pt modelId="{3413FD87-12E7-416C-9B27-AF6185397ABA}" type="sibTrans" cxnId="{74C82C44-FA91-4A95-84E4-496122F85808}">
      <dgm:prSet/>
      <dgm:spPr/>
      <dgm:t>
        <a:bodyPr/>
        <a:lstStyle/>
        <a:p>
          <a:endParaRPr lang="ru-RU"/>
        </a:p>
      </dgm:t>
    </dgm:pt>
    <dgm:pt modelId="{8FDE8E8A-D4F9-48D3-A23E-53D9C1BEA4C4}" type="pres">
      <dgm:prSet presAssocID="{5DB2B005-925F-4A57-84BC-D25A17949157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19A45221-7AB3-439B-9C4C-AC3DE6323DC4}" type="pres">
      <dgm:prSet presAssocID="{8FDE248D-9A6A-42AA-AD5D-FBF312542480}" presName="vertOne" presStyleCnt="0"/>
      <dgm:spPr/>
    </dgm:pt>
    <dgm:pt modelId="{13F55688-E069-46AD-8B23-7FDBF6B2CF3A}" type="pres">
      <dgm:prSet presAssocID="{8FDE248D-9A6A-42AA-AD5D-FBF312542480}" presName="txOne" presStyleLbl="node0" presStyleIdx="0" presStyleCnt="5" custScaleX="9044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ADB1D92-7AE1-4673-B48F-36C25D0C5F3F}" type="pres">
      <dgm:prSet presAssocID="{8FDE248D-9A6A-42AA-AD5D-FBF312542480}" presName="horzOne" presStyleCnt="0"/>
      <dgm:spPr/>
    </dgm:pt>
    <dgm:pt modelId="{8529B33D-C4C2-4422-B417-B309EFFE6C4C}" type="pres">
      <dgm:prSet presAssocID="{9335E0F7-D0E4-4792-A79E-CC7E50AF67FB}" presName="sibSpaceOne" presStyleCnt="0"/>
      <dgm:spPr/>
    </dgm:pt>
    <dgm:pt modelId="{4A609E18-3DCA-4817-B4E5-736F515AD26F}" type="pres">
      <dgm:prSet presAssocID="{4F8729F4-EC29-4CFA-9FCB-5177B4DB3E7B}" presName="vertOne" presStyleCnt="0"/>
      <dgm:spPr/>
    </dgm:pt>
    <dgm:pt modelId="{9598B34C-1AF1-43DC-8931-9A989BBEBC77}" type="pres">
      <dgm:prSet presAssocID="{4F8729F4-EC29-4CFA-9FCB-5177B4DB3E7B}" presName="txOne" presStyleLbl="node0" presStyleIdx="1" presStyleCnt="5" custScaleX="9939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20C6EA9-7DB8-402F-8AC4-E9EC27DB61C6}" type="pres">
      <dgm:prSet presAssocID="{4F8729F4-EC29-4CFA-9FCB-5177B4DB3E7B}" presName="horzOne" presStyleCnt="0"/>
      <dgm:spPr/>
    </dgm:pt>
    <dgm:pt modelId="{E068F1B2-2799-4428-8FED-37B96ABE59D1}" type="pres">
      <dgm:prSet presAssocID="{DE7194BD-9CDC-476A-8A6D-0B125405EABE}" presName="sibSpaceOne" presStyleCnt="0"/>
      <dgm:spPr/>
    </dgm:pt>
    <dgm:pt modelId="{FF2C2F08-7E67-4A52-B331-EB43B13187A4}" type="pres">
      <dgm:prSet presAssocID="{66131040-57A1-4D6F-8607-90DB5198235A}" presName="vertOne" presStyleCnt="0"/>
      <dgm:spPr/>
    </dgm:pt>
    <dgm:pt modelId="{6C9C11E9-B737-4D3D-821F-2BFF0347730E}" type="pres">
      <dgm:prSet presAssocID="{66131040-57A1-4D6F-8607-90DB5198235A}" presName="txOne" presStyleLbl="node0" presStyleIdx="2" presStyleCnt="5" custScaleX="9678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D613F80-F46D-4AFA-9C4A-6E7BA73D2216}" type="pres">
      <dgm:prSet presAssocID="{66131040-57A1-4D6F-8607-90DB5198235A}" presName="horzOne" presStyleCnt="0"/>
      <dgm:spPr/>
    </dgm:pt>
    <dgm:pt modelId="{C9951931-C658-4AA2-B58A-F21DC235460E}" type="pres">
      <dgm:prSet presAssocID="{525AB69C-3288-4F26-997E-A3FC6E480FE7}" presName="sibSpaceOne" presStyleCnt="0"/>
      <dgm:spPr/>
    </dgm:pt>
    <dgm:pt modelId="{4E21AA88-AFE3-4286-BF44-3C801F29FC16}" type="pres">
      <dgm:prSet presAssocID="{FD15E21F-D29D-4FB3-B5D2-2803DD294FD8}" presName="vertOne" presStyleCnt="0"/>
      <dgm:spPr/>
    </dgm:pt>
    <dgm:pt modelId="{774BEE98-08CE-45AB-9388-E7F42DA92E56}" type="pres">
      <dgm:prSet presAssocID="{FD15E21F-D29D-4FB3-B5D2-2803DD294FD8}" presName="txOne" presStyleLbl="node0" presStyleIdx="3" presStyleCnt="5" custScaleX="9627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405678B-4B71-46C6-BC16-662E73F6C3DF}" type="pres">
      <dgm:prSet presAssocID="{FD15E21F-D29D-4FB3-B5D2-2803DD294FD8}" presName="horzOne" presStyleCnt="0"/>
      <dgm:spPr/>
    </dgm:pt>
    <dgm:pt modelId="{C63A7698-7DA0-495C-8244-D202FD783707}" type="pres">
      <dgm:prSet presAssocID="{B3220EE7-5736-4467-8519-1F9D2D3D2B5D}" presName="sibSpaceOne" presStyleCnt="0"/>
      <dgm:spPr/>
    </dgm:pt>
    <dgm:pt modelId="{1E1895B1-63C2-40D3-A8EB-5AC34EDB014F}" type="pres">
      <dgm:prSet presAssocID="{9B56BEEA-2C9E-4CEB-A0BF-E5FFB173E3BA}" presName="vertOne" presStyleCnt="0"/>
      <dgm:spPr/>
    </dgm:pt>
    <dgm:pt modelId="{7F9C433D-D390-449E-BDD4-A84257AFA560}" type="pres">
      <dgm:prSet presAssocID="{9B56BEEA-2C9E-4CEB-A0BF-E5FFB173E3BA}" presName="txOne" presStyleLbl="node0" presStyleIdx="4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021932F-C5DC-45B1-8F43-1D34CEE9951A}" type="pres">
      <dgm:prSet presAssocID="{9B56BEEA-2C9E-4CEB-A0BF-E5FFB173E3BA}" presName="horzOne" presStyleCnt="0"/>
      <dgm:spPr/>
    </dgm:pt>
  </dgm:ptLst>
  <dgm:cxnLst>
    <dgm:cxn modelId="{2C386242-D49B-4A8D-8FC3-44A122A5BFDE}" srcId="{5DB2B005-925F-4A57-84BC-D25A17949157}" destId="{66131040-57A1-4D6F-8607-90DB5198235A}" srcOrd="2" destOrd="0" parTransId="{4BCCA5C9-28C7-46AE-ADF1-18410CAD684B}" sibTransId="{525AB69C-3288-4F26-997E-A3FC6E480FE7}"/>
    <dgm:cxn modelId="{90FC20A6-649B-4C2D-A663-EADA28DA4E4A}" srcId="{5DB2B005-925F-4A57-84BC-D25A17949157}" destId="{FD15E21F-D29D-4FB3-B5D2-2803DD294FD8}" srcOrd="3" destOrd="0" parTransId="{FAF58EBC-C39D-4476-BAE7-F2B81723D421}" sibTransId="{B3220EE7-5736-4467-8519-1F9D2D3D2B5D}"/>
    <dgm:cxn modelId="{26812D41-CB15-4E1E-8142-DD939034E0C6}" type="presOf" srcId="{5DB2B005-925F-4A57-84BC-D25A17949157}" destId="{8FDE8E8A-D4F9-48D3-A23E-53D9C1BEA4C4}" srcOrd="0" destOrd="0" presId="urn:microsoft.com/office/officeart/2005/8/layout/hierarchy4"/>
    <dgm:cxn modelId="{43CFB52F-4A3D-457B-808A-593C02EFA0A6}" type="presOf" srcId="{9B56BEEA-2C9E-4CEB-A0BF-E5FFB173E3BA}" destId="{7F9C433D-D390-449E-BDD4-A84257AFA560}" srcOrd="0" destOrd="0" presId="urn:microsoft.com/office/officeart/2005/8/layout/hierarchy4"/>
    <dgm:cxn modelId="{74C82C44-FA91-4A95-84E4-496122F85808}" srcId="{5DB2B005-925F-4A57-84BC-D25A17949157}" destId="{9B56BEEA-2C9E-4CEB-A0BF-E5FFB173E3BA}" srcOrd="4" destOrd="0" parTransId="{8087AE0A-1936-47B8-AF1C-109F72AF39EB}" sibTransId="{3413FD87-12E7-416C-9B27-AF6185397ABA}"/>
    <dgm:cxn modelId="{FE73E11A-B1BF-4172-9F8D-464A21D57252}" type="presOf" srcId="{66131040-57A1-4D6F-8607-90DB5198235A}" destId="{6C9C11E9-B737-4D3D-821F-2BFF0347730E}" srcOrd="0" destOrd="0" presId="urn:microsoft.com/office/officeart/2005/8/layout/hierarchy4"/>
    <dgm:cxn modelId="{D94D91CE-B53A-4CAA-9022-5C7833362196}" type="presOf" srcId="{4F8729F4-EC29-4CFA-9FCB-5177B4DB3E7B}" destId="{9598B34C-1AF1-43DC-8931-9A989BBEBC77}" srcOrd="0" destOrd="0" presId="urn:microsoft.com/office/officeart/2005/8/layout/hierarchy4"/>
    <dgm:cxn modelId="{C6954455-46C0-4117-8705-A190FE543424}" type="presOf" srcId="{8FDE248D-9A6A-42AA-AD5D-FBF312542480}" destId="{13F55688-E069-46AD-8B23-7FDBF6B2CF3A}" srcOrd="0" destOrd="0" presId="urn:microsoft.com/office/officeart/2005/8/layout/hierarchy4"/>
    <dgm:cxn modelId="{71656C98-0AB6-40E5-BF3A-7CCB0E810F17}" type="presOf" srcId="{FD15E21F-D29D-4FB3-B5D2-2803DD294FD8}" destId="{774BEE98-08CE-45AB-9388-E7F42DA92E56}" srcOrd="0" destOrd="0" presId="urn:microsoft.com/office/officeart/2005/8/layout/hierarchy4"/>
    <dgm:cxn modelId="{9544A47F-5198-4E7E-BA64-647181CE0E34}" srcId="{5DB2B005-925F-4A57-84BC-D25A17949157}" destId="{4F8729F4-EC29-4CFA-9FCB-5177B4DB3E7B}" srcOrd="1" destOrd="0" parTransId="{0E96A61D-BF46-424B-9D06-7A69DCC5F1FE}" sibTransId="{DE7194BD-9CDC-476A-8A6D-0B125405EABE}"/>
    <dgm:cxn modelId="{565E7E58-93BE-419C-BDC8-5E20E40E2F88}" srcId="{5DB2B005-925F-4A57-84BC-D25A17949157}" destId="{8FDE248D-9A6A-42AA-AD5D-FBF312542480}" srcOrd="0" destOrd="0" parTransId="{81A8A7B2-F34D-47D1-8FAE-25655A814506}" sibTransId="{9335E0F7-D0E4-4792-A79E-CC7E50AF67FB}"/>
    <dgm:cxn modelId="{6761830D-EDC6-46A7-BAFD-9225CD67FD6E}" type="presParOf" srcId="{8FDE8E8A-D4F9-48D3-A23E-53D9C1BEA4C4}" destId="{19A45221-7AB3-439B-9C4C-AC3DE6323DC4}" srcOrd="0" destOrd="0" presId="urn:microsoft.com/office/officeart/2005/8/layout/hierarchy4"/>
    <dgm:cxn modelId="{DD60E6CA-3D35-4BA0-8D29-56C1856FA0DE}" type="presParOf" srcId="{19A45221-7AB3-439B-9C4C-AC3DE6323DC4}" destId="{13F55688-E069-46AD-8B23-7FDBF6B2CF3A}" srcOrd="0" destOrd="0" presId="urn:microsoft.com/office/officeart/2005/8/layout/hierarchy4"/>
    <dgm:cxn modelId="{8A797D50-48E4-42D3-BEAE-C810C597C37B}" type="presParOf" srcId="{19A45221-7AB3-439B-9C4C-AC3DE6323DC4}" destId="{6ADB1D92-7AE1-4673-B48F-36C25D0C5F3F}" srcOrd="1" destOrd="0" presId="urn:microsoft.com/office/officeart/2005/8/layout/hierarchy4"/>
    <dgm:cxn modelId="{040DE3CD-8AC5-4B81-920B-E7AD1B17DFA5}" type="presParOf" srcId="{8FDE8E8A-D4F9-48D3-A23E-53D9C1BEA4C4}" destId="{8529B33D-C4C2-4422-B417-B309EFFE6C4C}" srcOrd="1" destOrd="0" presId="urn:microsoft.com/office/officeart/2005/8/layout/hierarchy4"/>
    <dgm:cxn modelId="{6E78C018-A28F-4B91-94AD-0E2A2AA38A26}" type="presParOf" srcId="{8FDE8E8A-D4F9-48D3-A23E-53D9C1BEA4C4}" destId="{4A609E18-3DCA-4817-B4E5-736F515AD26F}" srcOrd="2" destOrd="0" presId="urn:microsoft.com/office/officeart/2005/8/layout/hierarchy4"/>
    <dgm:cxn modelId="{65CFBAE6-0413-4FCB-BF94-52E6B613AF6D}" type="presParOf" srcId="{4A609E18-3DCA-4817-B4E5-736F515AD26F}" destId="{9598B34C-1AF1-43DC-8931-9A989BBEBC77}" srcOrd="0" destOrd="0" presId="urn:microsoft.com/office/officeart/2005/8/layout/hierarchy4"/>
    <dgm:cxn modelId="{2702C84B-3A99-4A08-BC07-7CA2819EFCD4}" type="presParOf" srcId="{4A609E18-3DCA-4817-B4E5-736F515AD26F}" destId="{920C6EA9-7DB8-402F-8AC4-E9EC27DB61C6}" srcOrd="1" destOrd="0" presId="urn:microsoft.com/office/officeart/2005/8/layout/hierarchy4"/>
    <dgm:cxn modelId="{D4CA5955-819C-458F-BAEC-B02D19D24E5D}" type="presParOf" srcId="{8FDE8E8A-D4F9-48D3-A23E-53D9C1BEA4C4}" destId="{E068F1B2-2799-4428-8FED-37B96ABE59D1}" srcOrd="3" destOrd="0" presId="urn:microsoft.com/office/officeart/2005/8/layout/hierarchy4"/>
    <dgm:cxn modelId="{F7D7C2DE-E169-4D17-AA87-2174EADEB3A1}" type="presParOf" srcId="{8FDE8E8A-D4F9-48D3-A23E-53D9C1BEA4C4}" destId="{FF2C2F08-7E67-4A52-B331-EB43B13187A4}" srcOrd="4" destOrd="0" presId="urn:microsoft.com/office/officeart/2005/8/layout/hierarchy4"/>
    <dgm:cxn modelId="{340FEB3D-8B11-4852-B7D2-83BF1421B491}" type="presParOf" srcId="{FF2C2F08-7E67-4A52-B331-EB43B13187A4}" destId="{6C9C11E9-B737-4D3D-821F-2BFF0347730E}" srcOrd="0" destOrd="0" presId="urn:microsoft.com/office/officeart/2005/8/layout/hierarchy4"/>
    <dgm:cxn modelId="{00927CBA-895D-4900-9FA7-B5EB3F16E274}" type="presParOf" srcId="{FF2C2F08-7E67-4A52-B331-EB43B13187A4}" destId="{2D613F80-F46D-4AFA-9C4A-6E7BA73D2216}" srcOrd="1" destOrd="0" presId="urn:microsoft.com/office/officeart/2005/8/layout/hierarchy4"/>
    <dgm:cxn modelId="{C67434A5-9252-47EB-8D9C-A2F2CB9B2993}" type="presParOf" srcId="{8FDE8E8A-D4F9-48D3-A23E-53D9C1BEA4C4}" destId="{C9951931-C658-4AA2-B58A-F21DC235460E}" srcOrd="5" destOrd="0" presId="urn:microsoft.com/office/officeart/2005/8/layout/hierarchy4"/>
    <dgm:cxn modelId="{4CFBD6DA-9433-42FC-9282-A0B19F318E82}" type="presParOf" srcId="{8FDE8E8A-D4F9-48D3-A23E-53D9C1BEA4C4}" destId="{4E21AA88-AFE3-4286-BF44-3C801F29FC16}" srcOrd="6" destOrd="0" presId="urn:microsoft.com/office/officeart/2005/8/layout/hierarchy4"/>
    <dgm:cxn modelId="{FD96CFDF-A6A1-4548-8382-D50B0A8DE4CD}" type="presParOf" srcId="{4E21AA88-AFE3-4286-BF44-3C801F29FC16}" destId="{774BEE98-08CE-45AB-9388-E7F42DA92E56}" srcOrd="0" destOrd="0" presId="urn:microsoft.com/office/officeart/2005/8/layout/hierarchy4"/>
    <dgm:cxn modelId="{A2C79747-5BB1-41FC-99C8-6360D3007E74}" type="presParOf" srcId="{4E21AA88-AFE3-4286-BF44-3C801F29FC16}" destId="{0405678B-4B71-46C6-BC16-662E73F6C3DF}" srcOrd="1" destOrd="0" presId="urn:microsoft.com/office/officeart/2005/8/layout/hierarchy4"/>
    <dgm:cxn modelId="{04B85A02-52D3-4224-B668-E5B47FF2D411}" type="presParOf" srcId="{8FDE8E8A-D4F9-48D3-A23E-53D9C1BEA4C4}" destId="{C63A7698-7DA0-495C-8244-D202FD783707}" srcOrd="7" destOrd="0" presId="urn:microsoft.com/office/officeart/2005/8/layout/hierarchy4"/>
    <dgm:cxn modelId="{783D4B6F-E0B6-444C-AD2A-ECC8EC598398}" type="presParOf" srcId="{8FDE8E8A-D4F9-48D3-A23E-53D9C1BEA4C4}" destId="{1E1895B1-63C2-40D3-A8EB-5AC34EDB014F}" srcOrd="8" destOrd="0" presId="urn:microsoft.com/office/officeart/2005/8/layout/hierarchy4"/>
    <dgm:cxn modelId="{192EA934-BB7A-4BFE-A32F-9E69F90AE187}" type="presParOf" srcId="{1E1895B1-63C2-40D3-A8EB-5AC34EDB014F}" destId="{7F9C433D-D390-449E-BDD4-A84257AFA560}" srcOrd="0" destOrd="0" presId="urn:microsoft.com/office/officeart/2005/8/layout/hierarchy4"/>
    <dgm:cxn modelId="{0F445125-E60C-48DC-A04A-B2996D9E3091}" type="presParOf" srcId="{1E1895B1-63C2-40D3-A8EB-5AC34EDB014F}" destId="{C021932F-C5DC-45B1-8F43-1D34CEE9951A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DB2B005-925F-4A57-84BC-D25A17949157}" type="doc">
      <dgm:prSet loTypeId="urn:microsoft.com/office/officeart/2005/8/layout/hierarchy4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FDE248D-9A6A-42AA-AD5D-FBF312542480}">
      <dgm:prSet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pPr rtl="0"/>
          <a:r>
            <a:rPr lang="ru-RU" sz="2000" dirty="0" smtClean="0"/>
            <a:t>Линимент </a:t>
          </a:r>
          <a:r>
            <a:rPr lang="en-US" sz="2000" dirty="0" smtClean="0"/>
            <a:t>(</a:t>
          </a:r>
          <a:r>
            <a:rPr lang="en-US" sz="2000" dirty="0" err="1" smtClean="0"/>
            <a:t>Linimentum</a:t>
          </a:r>
          <a:r>
            <a:rPr lang="ru-RU" sz="2000" dirty="0" smtClean="0"/>
            <a:t>)</a:t>
          </a:r>
          <a:endParaRPr lang="ru-RU" sz="2000" dirty="0"/>
        </a:p>
      </dgm:t>
    </dgm:pt>
    <dgm:pt modelId="{81A8A7B2-F34D-47D1-8FAE-25655A814506}" type="parTrans" cxnId="{565E7E58-93BE-419C-BDC8-5E20E40E2F88}">
      <dgm:prSet/>
      <dgm:spPr/>
      <dgm:t>
        <a:bodyPr/>
        <a:lstStyle/>
        <a:p>
          <a:endParaRPr lang="ru-RU" sz="2000"/>
        </a:p>
      </dgm:t>
    </dgm:pt>
    <dgm:pt modelId="{9335E0F7-D0E4-4792-A79E-CC7E50AF67FB}" type="sibTrans" cxnId="{565E7E58-93BE-419C-BDC8-5E20E40E2F88}">
      <dgm:prSet/>
      <dgm:spPr/>
      <dgm:t>
        <a:bodyPr/>
        <a:lstStyle/>
        <a:p>
          <a:endParaRPr lang="ru-RU" sz="2000"/>
        </a:p>
      </dgm:t>
    </dgm:pt>
    <dgm:pt modelId="{4F8729F4-EC29-4CFA-9FCB-5177B4DB3E7B}">
      <dgm:prSet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pPr rtl="0"/>
          <a:r>
            <a:rPr lang="ru-RU" sz="2000" dirty="0" smtClean="0"/>
            <a:t>Микстура</a:t>
          </a:r>
        </a:p>
        <a:p>
          <a:pPr rtl="0"/>
          <a:r>
            <a:rPr lang="ru-RU" sz="2000" dirty="0" smtClean="0"/>
            <a:t>(</a:t>
          </a:r>
          <a:r>
            <a:rPr lang="en-US" sz="2000" dirty="0" err="1" smtClean="0"/>
            <a:t>Mixutarae</a:t>
          </a:r>
          <a:r>
            <a:rPr lang="en-US" sz="2000" dirty="0" smtClean="0"/>
            <a:t>)</a:t>
          </a:r>
          <a:endParaRPr lang="ru-RU" sz="2000" dirty="0"/>
        </a:p>
      </dgm:t>
    </dgm:pt>
    <dgm:pt modelId="{0E96A61D-BF46-424B-9D06-7A69DCC5F1FE}" type="parTrans" cxnId="{9544A47F-5198-4E7E-BA64-647181CE0E34}">
      <dgm:prSet/>
      <dgm:spPr/>
      <dgm:t>
        <a:bodyPr/>
        <a:lstStyle/>
        <a:p>
          <a:endParaRPr lang="ru-RU" sz="2000"/>
        </a:p>
      </dgm:t>
    </dgm:pt>
    <dgm:pt modelId="{DE7194BD-9CDC-476A-8A6D-0B125405EABE}" type="sibTrans" cxnId="{9544A47F-5198-4E7E-BA64-647181CE0E34}">
      <dgm:prSet/>
      <dgm:spPr/>
      <dgm:t>
        <a:bodyPr/>
        <a:lstStyle/>
        <a:p>
          <a:endParaRPr lang="ru-RU" sz="2000"/>
        </a:p>
      </dgm:t>
    </dgm:pt>
    <dgm:pt modelId="{66131040-57A1-4D6F-8607-90DB5198235A}">
      <dgm:prSet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pPr rtl="0"/>
          <a:r>
            <a:rPr lang="ru-RU" sz="2000" dirty="0" smtClean="0"/>
            <a:t>Слизь</a:t>
          </a:r>
        </a:p>
        <a:p>
          <a:pPr rtl="0"/>
          <a:r>
            <a:rPr lang="ru-RU" sz="2000" dirty="0" smtClean="0"/>
            <a:t>(</a:t>
          </a:r>
          <a:r>
            <a:rPr lang="en-US" sz="2000" dirty="0" err="1" smtClean="0"/>
            <a:t>Mucilago</a:t>
          </a:r>
          <a:r>
            <a:rPr lang="en-US" sz="2000" dirty="0" smtClean="0"/>
            <a:t>)</a:t>
          </a:r>
          <a:endParaRPr lang="ru-RU" sz="2000" dirty="0"/>
        </a:p>
      </dgm:t>
    </dgm:pt>
    <dgm:pt modelId="{4BCCA5C9-28C7-46AE-ADF1-18410CAD684B}" type="parTrans" cxnId="{2C386242-D49B-4A8D-8FC3-44A122A5BFDE}">
      <dgm:prSet/>
      <dgm:spPr/>
      <dgm:t>
        <a:bodyPr/>
        <a:lstStyle/>
        <a:p>
          <a:endParaRPr lang="ru-RU" sz="2000"/>
        </a:p>
      </dgm:t>
    </dgm:pt>
    <dgm:pt modelId="{525AB69C-3288-4F26-997E-A3FC6E480FE7}" type="sibTrans" cxnId="{2C386242-D49B-4A8D-8FC3-44A122A5BFDE}">
      <dgm:prSet/>
      <dgm:spPr/>
      <dgm:t>
        <a:bodyPr/>
        <a:lstStyle/>
        <a:p>
          <a:endParaRPr lang="ru-RU" sz="2000"/>
        </a:p>
      </dgm:t>
    </dgm:pt>
    <dgm:pt modelId="{FD15E21F-D29D-4FB3-B5D2-2803DD294FD8}">
      <dgm:prSet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pPr rtl="0"/>
          <a:r>
            <a:rPr lang="ru-RU" sz="2000" dirty="0" smtClean="0"/>
            <a:t>Эмульсия</a:t>
          </a:r>
          <a:endParaRPr lang="en-US" sz="2000" dirty="0" smtClean="0"/>
        </a:p>
        <a:p>
          <a:pPr rtl="0"/>
          <a:r>
            <a:rPr lang="en-US" sz="2000" dirty="0" smtClean="0"/>
            <a:t>(</a:t>
          </a:r>
          <a:r>
            <a:rPr lang="en-US" sz="2000" dirty="0" err="1" smtClean="0"/>
            <a:t>Emulsum</a:t>
          </a:r>
          <a:r>
            <a:rPr lang="en-US" sz="2000" dirty="0" smtClean="0"/>
            <a:t>)</a:t>
          </a:r>
          <a:endParaRPr lang="ru-RU" sz="2000" dirty="0"/>
        </a:p>
      </dgm:t>
    </dgm:pt>
    <dgm:pt modelId="{FAF58EBC-C39D-4476-BAE7-F2B81723D421}" type="parTrans" cxnId="{90FC20A6-649B-4C2D-A663-EADA28DA4E4A}">
      <dgm:prSet/>
      <dgm:spPr/>
      <dgm:t>
        <a:bodyPr/>
        <a:lstStyle/>
        <a:p>
          <a:endParaRPr lang="ru-RU" sz="2000"/>
        </a:p>
      </dgm:t>
    </dgm:pt>
    <dgm:pt modelId="{B3220EE7-5736-4467-8519-1F9D2D3D2B5D}" type="sibTrans" cxnId="{90FC20A6-649B-4C2D-A663-EADA28DA4E4A}">
      <dgm:prSet/>
      <dgm:spPr/>
      <dgm:t>
        <a:bodyPr/>
        <a:lstStyle/>
        <a:p>
          <a:endParaRPr lang="ru-RU" sz="2000"/>
        </a:p>
      </dgm:t>
    </dgm:pt>
    <dgm:pt modelId="{ED6F27B1-ABA4-468F-8D26-132958079673}">
      <dgm:prSet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pPr rtl="0"/>
          <a:r>
            <a:rPr lang="ru-RU" sz="2000" dirty="0" smtClean="0"/>
            <a:t>Суспензия</a:t>
          </a:r>
          <a:endParaRPr lang="en-US" sz="2000" dirty="0" smtClean="0"/>
        </a:p>
        <a:p>
          <a:pPr rtl="0"/>
          <a:r>
            <a:rPr lang="en-US" sz="2000" dirty="0" smtClean="0"/>
            <a:t>(</a:t>
          </a:r>
          <a:r>
            <a:rPr lang="en-US" sz="2000" dirty="0" err="1" smtClean="0"/>
            <a:t>Suspensio</a:t>
          </a:r>
          <a:r>
            <a:rPr lang="en-US" sz="2000" dirty="0" smtClean="0"/>
            <a:t>)</a:t>
          </a:r>
          <a:endParaRPr lang="ru-RU" sz="2000" dirty="0"/>
        </a:p>
      </dgm:t>
    </dgm:pt>
    <dgm:pt modelId="{651ED62B-2FAD-4F31-BE9A-F93B1A38ADD1}" type="parTrans" cxnId="{8EFBDF03-1E7A-431A-A3F4-C91FDB96BC03}">
      <dgm:prSet/>
      <dgm:spPr/>
      <dgm:t>
        <a:bodyPr/>
        <a:lstStyle/>
        <a:p>
          <a:endParaRPr lang="ru-RU"/>
        </a:p>
      </dgm:t>
    </dgm:pt>
    <dgm:pt modelId="{017C8CA0-7233-4F61-81F5-E316126A18C7}" type="sibTrans" cxnId="{8EFBDF03-1E7A-431A-A3F4-C91FDB96BC03}">
      <dgm:prSet/>
      <dgm:spPr/>
      <dgm:t>
        <a:bodyPr/>
        <a:lstStyle/>
        <a:p>
          <a:endParaRPr lang="ru-RU"/>
        </a:p>
      </dgm:t>
    </dgm:pt>
    <dgm:pt modelId="{8FDE8E8A-D4F9-48D3-A23E-53D9C1BEA4C4}" type="pres">
      <dgm:prSet presAssocID="{5DB2B005-925F-4A57-84BC-D25A17949157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19A45221-7AB3-439B-9C4C-AC3DE6323DC4}" type="pres">
      <dgm:prSet presAssocID="{8FDE248D-9A6A-42AA-AD5D-FBF312542480}" presName="vertOne" presStyleCnt="0"/>
      <dgm:spPr/>
    </dgm:pt>
    <dgm:pt modelId="{13F55688-E069-46AD-8B23-7FDBF6B2CF3A}" type="pres">
      <dgm:prSet presAssocID="{8FDE248D-9A6A-42AA-AD5D-FBF312542480}" presName="txOne" presStyleLbl="node0" presStyleIdx="0" presStyleCnt="5" custScaleX="11636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ADB1D92-7AE1-4673-B48F-36C25D0C5F3F}" type="pres">
      <dgm:prSet presAssocID="{8FDE248D-9A6A-42AA-AD5D-FBF312542480}" presName="horzOne" presStyleCnt="0"/>
      <dgm:spPr/>
    </dgm:pt>
    <dgm:pt modelId="{8529B33D-C4C2-4422-B417-B309EFFE6C4C}" type="pres">
      <dgm:prSet presAssocID="{9335E0F7-D0E4-4792-A79E-CC7E50AF67FB}" presName="sibSpaceOne" presStyleCnt="0"/>
      <dgm:spPr/>
    </dgm:pt>
    <dgm:pt modelId="{4A609E18-3DCA-4817-B4E5-736F515AD26F}" type="pres">
      <dgm:prSet presAssocID="{4F8729F4-EC29-4CFA-9FCB-5177B4DB3E7B}" presName="vertOne" presStyleCnt="0"/>
      <dgm:spPr/>
    </dgm:pt>
    <dgm:pt modelId="{9598B34C-1AF1-43DC-8931-9A989BBEBC77}" type="pres">
      <dgm:prSet presAssocID="{4F8729F4-EC29-4CFA-9FCB-5177B4DB3E7B}" presName="txOne" presStyleLbl="node0" presStyleIdx="1" presStyleCnt="5" custScaleX="10299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20C6EA9-7DB8-402F-8AC4-E9EC27DB61C6}" type="pres">
      <dgm:prSet presAssocID="{4F8729F4-EC29-4CFA-9FCB-5177B4DB3E7B}" presName="horzOne" presStyleCnt="0"/>
      <dgm:spPr/>
    </dgm:pt>
    <dgm:pt modelId="{E068F1B2-2799-4428-8FED-37B96ABE59D1}" type="pres">
      <dgm:prSet presAssocID="{DE7194BD-9CDC-476A-8A6D-0B125405EABE}" presName="sibSpaceOne" presStyleCnt="0"/>
      <dgm:spPr/>
    </dgm:pt>
    <dgm:pt modelId="{FF2C2F08-7E67-4A52-B331-EB43B13187A4}" type="pres">
      <dgm:prSet presAssocID="{66131040-57A1-4D6F-8607-90DB5198235A}" presName="vertOne" presStyleCnt="0"/>
      <dgm:spPr/>
    </dgm:pt>
    <dgm:pt modelId="{6C9C11E9-B737-4D3D-821F-2BFF0347730E}" type="pres">
      <dgm:prSet presAssocID="{66131040-57A1-4D6F-8607-90DB5198235A}" presName="txOne" presStyleLbl="node0" presStyleIdx="2" presStyleCnt="5" custScaleX="9678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D613F80-F46D-4AFA-9C4A-6E7BA73D2216}" type="pres">
      <dgm:prSet presAssocID="{66131040-57A1-4D6F-8607-90DB5198235A}" presName="horzOne" presStyleCnt="0"/>
      <dgm:spPr/>
    </dgm:pt>
    <dgm:pt modelId="{C9951931-C658-4AA2-B58A-F21DC235460E}" type="pres">
      <dgm:prSet presAssocID="{525AB69C-3288-4F26-997E-A3FC6E480FE7}" presName="sibSpaceOne" presStyleCnt="0"/>
      <dgm:spPr/>
    </dgm:pt>
    <dgm:pt modelId="{4E21AA88-AFE3-4286-BF44-3C801F29FC16}" type="pres">
      <dgm:prSet presAssocID="{FD15E21F-D29D-4FB3-B5D2-2803DD294FD8}" presName="vertOne" presStyleCnt="0"/>
      <dgm:spPr/>
    </dgm:pt>
    <dgm:pt modelId="{774BEE98-08CE-45AB-9388-E7F42DA92E56}" type="pres">
      <dgm:prSet presAssocID="{FD15E21F-D29D-4FB3-B5D2-2803DD294FD8}" presName="txOne" presStyleLbl="node0" presStyleIdx="3" presStyleCnt="5" custScaleX="9627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405678B-4B71-46C6-BC16-662E73F6C3DF}" type="pres">
      <dgm:prSet presAssocID="{FD15E21F-D29D-4FB3-B5D2-2803DD294FD8}" presName="horzOne" presStyleCnt="0"/>
      <dgm:spPr/>
    </dgm:pt>
    <dgm:pt modelId="{C63A7698-7DA0-495C-8244-D202FD783707}" type="pres">
      <dgm:prSet presAssocID="{B3220EE7-5736-4467-8519-1F9D2D3D2B5D}" presName="sibSpaceOne" presStyleCnt="0"/>
      <dgm:spPr/>
    </dgm:pt>
    <dgm:pt modelId="{D68759B2-71EB-4EEA-9826-C98119943D1D}" type="pres">
      <dgm:prSet presAssocID="{ED6F27B1-ABA4-468F-8D26-132958079673}" presName="vertOne" presStyleCnt="0"/>
      <dgm:spPr/>
    </dgm:pt>
    <dgm:pt modelId="{A92D57A5-5C97-49BD-8E5D-339C74069FC7}" type="pres">
      <dgm:prSet presAssocID="{ED6F27B1-ABA4-468F-8D26-132958079673}" presName="txOne" presStyleLbl="node0" presStyleIdx="4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FFCCE5A-F04A-47F0-BDA6-C87C88DDEB1F}" type="pres">
      <dgm:prSet presAssocID="{ED6F27B1-ABA4-468F-8D26-132958079673}" presName="horzOne" presStyleCnt="0"/>
      <dgm:spPr/>
    </dgm:pt>
  </dgm:ptLst>
  <dgm:cxnLst>
    <dgm:cxn modelId="{2C386242-D49B-4A8D-8FC3-44A122A5BFDE}" srcId="{5DB2B005-925F-4A57-84BC-D25A17949157}" destId="{66131040-57A1-4D6F-8607-90DB5198235A}" srcOrd="2" destOrd="0" parTransId="{4BCCA5C9-28C7-46AE-ADF1-18410CAD684B}" sibTransId="{525AB69C-3288-4F26-997E-A3FC6E480FE7}"/>
    <dgm:cxn modelId="{90FC20A6-649B-4C2D-A663-EADA28DA4E4A}" srcId="{5DB2B005-925F-4A57-84BC-D25A17949157}" destId="{FD15E21F-D29D-4FB3-B5D2-2803DD294FD8}" srcOrd="3" destOrd="0" parTransId="{FAF58EBC-C39D-4476-BAE7-F2B81723D421}" sibTransId="{B3220EE7-5736-4467-8519-1F9D2D3D2B5D}"/>
    <dgm:cxn modelId="{6C7C660F-871F-4DD4-A5A2-A3C95212347B}" type="presOf" srcId="{4F8729F4-EC29-4CFA-9FCB-5177B4DB3E7B}" destId="{9598B34C-1AF1-43DC-8931-9A989BBEBC77}" srcOrd="0" destOrd="0" presId="urn:microsoft.com/office/officeart/2005/8/layout/hierarchy4"/>
    <dgm:cxn modelId="{38BC4BC3-EA9D-4BD0-955C-17411D709A60}" type="presOf" srcId="{ED6F27B1-ABA4-468F-8D26-132958079673}" destId="{A92D57A5-5C97-49BD-8E5D-339C74069FC7}" srcOrd="0" destOrd="0" presId="urn:microsoft.com/office/officeart/2005/8/layout/hierarchy4"/>
    <dgm:cxn modelId="{2E19CE2B-1503-4AAD-B439-514879A589E7}" type="presOf" srcId="{8FDE248D-9A6A-42AA-AD5D-FBF312542480}" destId="{13F55688-E069-46AD-8B23-7FDBF6B2CF3A}" srcOrd="0" destOrd="0" presId="urn:microsoft.com/office/officeart/2005/8/layout/hierarchy4"/>
    <dgm:cxn modelId="{C7FDAF2F-6903-4E95-B93F-24B5249AAEA7}" type="presOf" srcId="{66131040-57A1-4D6F-8607-90DB5198235A}" destId="{6C9C11E9-B737-4D3D-821F-2BFF0347730E}" srcOrd="0" destOrd="0" presId="urn:microsoft.com/office/officeart/2005/8/layout/hierarchy4"/>
    <dgm:cxn modelId="{8EFBDF03-1E7A-431A-A3F4-C91FDB96BC03}" srcId="{5DB2B005-925F-4A57-84BC-D25A17949157}" destId="{ED6F27B1-ABA4-468F-8D26-132958079673}" srcOrd="4" destOrd="0" parTransId="{651ED62B-2FAD-4F31-BE9A-F93B1A38ADD1}" sibTransId="{017C8CA0-7233-4F61-81F5-E316126A18C7}"/>
    <dgm:cxn modelId="{96276676-E9C1-4E89-A30D-994D6CD7BE69}" type="presOf" srcId="{FD15E21F-D29D-4FB3-B5D2-2803DD294FD8}" destId="{774BEE98-08CE-45AB-9388-E7F42DA92E56}" srcOrd="0" destOrd="0" presId="urn:microsoft.com/office/officeart/2005/8/layout/hierarchy4"/>
    <dgm:cxn modelId="{FF449D8F-5A44-43DD-A707-6169902F159D}" type="presOf" srcId="{5DB2B005-925F-4A57-84BC-D25A17949157}" destId="{8FDE8E8A-D4F9-48D3-A23E-53D9C1BEA4C4}" srcOrd="0" destOrd="0" presId="urn:microsoft.com/office/officeart/2005/8/layout/hierarchy4"/>
    <dgm:cxn modelId="{9544A47F-5198-4E7E-BA64-647181CE0E34}" srcId="{5DB2B005-925F-4A57-84BC-D25A17949157}" destId="{4F8729F4-EC29-4CFA-9FCB-5177B4DB3E7B}" srcOrd="1" destOrd="0" parTransId="{0E96A61D-BF46-424B-9D06-7A69DCC5F1FE}" sibTransId="{DE7194BD-9CDC-476A-8A6D-0B125405EABE}"/>
    <dgm:cxn modelId="{565E7E58-93BE-419C-BDC8-5E20E40E2F88}" srcId="{5DB2B005-925F-4A57-84BC-D25A17949157}" destId="{8FDE248D-9A6A-42AA-AD5D-FBF312542480}" srcOrd="0" destOrd="0" parTransId="{81A8A7B2-F34D-47D1-8FAE-25655A814506}" sibTransId="{9335E0F7-D0E4-4792-A79E-CC7E50AF67FB}"/>
    <dgm:cxn modelId="{C7249956-E495-427E-8C80-E8244CAFC00C}" type="presParOf" srcId="{8FDE8E8A-D4F9-48D3-A23E-53D9C1BEA4C4}" destId="{19A45221-7AB3-439B-9C4C-AC3DE6323DC4}" srcOrd="0" destOrd="0" presId="urn:microsoft.com/office/officeart/2005/8/layout/hierarchy4"/>
    <dgm:cxn modelId="{B773D0CB-63BD-4DB8-916D-34C274C591A7}" type="presParOf" srcId="{19A45221-7AB3-439B-9C4C-AC3DE6323DC4}" destId="{13F55688-E069-46AD-8B23-7FDBF6B2CF3A}" srcOrd="0" destOrd="0" presId="urn:microsoft.com/office/officeart/2005/8/layout/hierarchy4"/>
    <dgm:cxn modelId="{9E182930-4411-4AA6-BE42-C3E1C4E91E7C}" type="presParOf" srcId="{19A45221-7AB3-439B-9C4C-AC3DE6323DC4}" destId="{6ADB1D92-7AE1-4673-B48F-36C25D0C5F3F}" srcOrd="1" destOrd="0" presId="urn:microsoft.com/office/officeart/2005/8/layout/hierarchy4"/>
    <dgm:cxn modelId="{B5DEEF27-68EF-44F1-B8BB-C803C1AE913D}" type="presParOf" srcId="{8FDE8E8A-D4F9-48D3-A23E-53D9C1BEA4C4}" destId="{8529B33D-C4C2-4422-B417-B309EFFE6C4C}" srcOrd="1" destOrd="0" presId="urn:microsoft.com/office/officeart/2005/8/layout/hierarchy4"/>
    <dgm:cxn modelId="{51F90167-7A57-4FFB-8976-8694A505C73F}" type="presParOf" srcId="{8FDE8E8A-D4F9-48D3-A23E-53D9C1BEA4C4}" destId="{4A609E18-3DCA-4817-B4E5-736F515AD26F}" srcOrd="2" destOrd="0" presId="urn:microsoft.com/office/officeart/2005/8/layout/hierarchy4"/>
    <dgm:cxn modelId="{2BE0B919-0741-465F-93D8-E462BB392FE9}" type="presParOf" srcId="{4A609E18-3DCA-4817-B4E5-736F515AD26F}" destId="{9598B34C-1AF1-43DC-8931-9A989BBEBC77}" srcOrd="0" destOrd="0" presId="urn:microsoft.com/office/officeart/2005/8/layout/hierarchy4"/>
    <dgm:cxn modelId="{6777A5B6-8241-465D-92AD-DDB26D919361}" type="presParOf" srcId="{4A609E18-3DCA-4817-B4E5-736F515AD26F}" destId="{920C6EA9-7DB8-402F-8AC4-E9EC27DB61C6}" srcOrd="1" destOrd="0" presId="urn:microsoft.com/office/officeart/2005/8/layout/hierarchy4"/>
    <dgm:cxn modelId="{3DB752CF-1C1D-4250-A0EB-2F50AC851868}" type="presParOf" srcId="{8FDE8E8A-D4F9-48D3-A23E-53D9C1BEA4C4}" destId="{E068F1B2-2799-4428-8FED-37B96ABE59D1}" srcOrd="3" destOrd="0" presId="urn:microsoft.com/office/officeart/2005/8/layout/hierarchy4"/>
    <dgm:cxn modelId="{E6A62250-4394-47BA-8952-CBD33C906D0E}" type="presParOf" srcId="{8FDE8E8A-D4F9-48D3-A23E-53D9C1BEA4C4}" destId="{FF2C2F08-7E67-4A52-B331-EB43B13187A4}" srcOrd="4" destOrd="0" presId="urn:microsoft.com/office/officeart/2005/8/layout/hierarchy4"/>
    <dgm:cxn modelId="{02179D09-44B8-4A22-93D8-2F4FF0BF52BD}" type="presParOf" srcId="{FF2C2F08-7E67-4A52-B331-EB43B13187A4}" destId="{6C9C11E9-B737-4D3D-821F-2BFF0347730E}" srcOrd="0" destOrd="0" presId="urn:microsoft.com/office/officeart/2005/8/layout/hierarchy4"/>
    <dgm:cxn modelId="{38613303-E8FB-456C-B7A5-4553E48FD9EB}" type="presParOf" srcId="{FF2C2F08-7E67-4A52-B331-EB43B13187A4}" destId="{2D613F80-F46D-4AFA-9C4A-6E7BA73D2216}" srcOrd="1" destOrd="0" presId="urn:microsoft.com/office/officeart/2005/8/layout/hierarchy4"/>
    <dgm:cxn modelId="{AD02DC54-7447-43E8-B25F-3B2DDC41C6D8}" type="presParOf" srcId="{8FDE8E8A-D4F9-48D3-A23E-53D9C1BEA4C4}" destId="{C9951931-C658-4AA2-B58A-F21DC235460E}" srcOrd="5" destOrd="0" presId="urn:microsoft.com/office/officeart/2005/8/layout/hierarchy4"/>
    <dgm:cxn modelId="{BDF5A476-E45C-4B12-90A2-38002CB57BBB}" type="presParOf" srcId="{8FDE8E8A-D4F9-48D3-A23E-53D9C1BEA4C4}" destId="{4E21AA88-AFE3-4286-BF44-3C801F29FC16}" srcOrd="6" destOrd="0" presId="urn:microsoft.com/office/officeart/2005/8/layout/hierarchy4"/>
    <dgm:cxn modelId="{5B4948FB-70EE-492F-A3A7-A62FEA20D9C7}" type="presParOf" srcId="{4E21AA88-AFE3-4286-BF44-3C801F29FC16}" destId="{774BEE98-08CE-45AB-9388-E7F42DA92E56}" srcOrd="0" destOrd="0" presId="urn:microsoft.com/office/officeart/2005/8/layout/hierarchy4"/>
    <dgm:cxn modelId="{784C373A-0758-4D8E-9415-1EC157EF2105}" type="presParOf" srcId="{4E21AA88-AFE3-4286-BF44-3C801F29FC16}" destId="{0405678B-4B71-46C6-BC16-662E73F6C3DF}" srcOrd="1" destOrd="0" presId="urn:microsoft.com/office/officeart/2005/8/layout/hierarchy4"/>
    <dgm:cxn modelId="{BA3A7616-E4B2-4D92-8CBA-099EC4149D6B}" type="presParOf" srcId="{8FDE8E8A-D4F9-48D3-A23E-53D9C1BEA4C4}" destId="{C63A7698-7DA0-495C-8244-D202FD783707}" srcOrd="7" destOrd="0" presId="urn:microsoft.com/office/officeart/2005/8/layout/hierarchy4"/>
    <dgm:cxn modelId="{8A6BF655-D201-43C2-B891-5A6150CE6877}" type="presParOf" srcId="{8FDE8E8A-D4F9-48D3-A23E-53D9C1BEA4C4}" destId="{D68759B2-71EB-4EEA-9826-C98119943D1D}" srcOrd="8" destOrd="0" presId="urn:microsoft.com/office/officeart/2005/8/layout/hierarchy4"/>
    <dgm:cxn modelId="{04830EA3-E22A-4B58-A66A-CA95F526B858}" type="presParOf" srcId="{D68759B2-71EB-4EEA-9826-C98119943D1D}" destId="{A92D57A5-5C97-49BD-8E5D-339C74069FC7}" srcOrd="0" destOrd="0" presId="urn:microsoft.com/office/officeart/2005/8/layout/hierarchy4"/>
    <dgm:cxn modelId="{7E7558C7-A270-4B30-BCC5-B91C5387D185}" type="presParOf" srcId="{D68759B2-71EB-4EEA-9826-C98119943D1D}" destId="{BFFCCE5A-F04A-47F0-BDA6-C87C88DDEB1F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F55688-E069-46AD-8B23-7FDBF6B2CF3A}">
      <dsp:nvSpPr>
        <dsp:cNvPr id="0" name=""/>
        <dsp:cNvSpPr/>
      </dsp:nvSpPr>
      <dsp:spPr>
        <a:xfrm>
          <a:off x="3656" y="0"/>
          <a:ext cx="1535972" cy="2095799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Раствор (</a:t>
          </a:r>
          <a:r>
            <a:rPr lang="en-US" sz="2000" kern="1200" dirty="0" err="1" smtClean="0"/>
            <a:t>Solutio</a:t>
          </a:r>
          <a:r>
            <a:rPr lang="en-US" sz="2000" kern="1200" dirty="0" smtClean="0"/>
            <a:t>)</a:t>
          </a:r>
          <a:endParaRPr lang="ru-RU" sz="2000" kern="1200" dirty="0"/>
        </a:p>
      </dsp:txBody>
      <dsp:txXfrm>
        <a:off x="48643" y="44987"/>
        <a:ext cx="1445998" cy="2005825"/>
      </dsp:txXfrm>
    </dsp:sp>
    <dsp:sp modelId="{9598B34C-1AF1-43DC-8931-9A989BBEBC77}">
      <dsp:nvSpPr>
        <dsp:cNvPr id="0" name=""/>
        <dsp:cNvSpPr/>
      </dsp:nvSpPr>
      <dsp:spPr>
        <a:xfrm>
          <a:off x="1824920" y="0"/>
          <a:ext cx="1687873" cy="2095799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Настой (</a:t>
          </a:r>
          <a:r>
            <a:rPr lang="en-US" sz="2000" kern="1200" dirty="0" err="1" smtClean="0"/>
            <a:t>Infusum</a:t>
          </a:r>
          <a:r>
            <a:rPr lang="ru-RU" sz="2000" kern="1200" dirty="0" smtClean="0"/>
            <a:t>)</a:t>
          </a:r>
          <a:endParaRPr lang="ru-RU" sz="2000" kern="1200" dirty="0"/>
        </a:p>
      </dsp:txBody>
      <dsp:txXfrm>
        <a:off x="1874356" y="49436"/>
        <a:ext cx="1589001" cy="1996927"/>
      </dsp:txXfrm>
    </dsp:sp>
    <dsp:sp modelId="{6C9C11E9-B737-4D3D-821F-2BFF0347730E}">
      <dsp:nvSpPr>
        <dsp:cNvPr id="0" name=""/>
        <dsp:cNvSpPr/>
      </dsp:nvSpPr>
      <dsp:spPr>
        <a:xfrm>
          <a:off x="3798085" y="0"/>
          <a:ext cx="1643602" cy="2095799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Настойка (</a:t>
          </a:r>
          <a:r>
            <a:rPr lang="en-US" sz="2000" kern="1200" dirty="0" err="1" smtClean="0"/>
            <a:t>Tincturae</a:t>
          </a:r>
          <a:r>
            <a:rPr lang="ru-RU" sz="2000" kern="1200" dirty="0" smtClean="0"/>
            <a:t>)</a:t>
          </a:r>
          <a:endParaRPr lang="ru-RU" sz="2000" kern="1200" dirty="0"/>
        </a:p>
      </dsp:txBody>
      <dsp:txXfrm>
        <a:off x="3846224" y="48139"/>
        <a:ext cx="1547324" cy="1999521"/>
      </dsp:txXfrm>
    </dsp:sp>
    <dsp:sp modelId="{774BEE98-08CE-45AB-9388-E7F42DA92E56}">
      <dsp:nvSpPr>
        <dsp:cNvPr id="0" name=""/>
        <dsp:cNvSpPr/>
      </dsp:nvSpPr>
      <dsp:spPr>
        <a:xfrm>
          <a:off x="5726979" y="0"/>
          <a:ext cx="1634941" cy="2095799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Отвар </a:t>
          </a:r>
          <a:r>
            <a:rPr lang="en-US" sz="2000" kern="1200" dirty="0" smtClean="0"/>
            <a:t>(</a:t>
          </a:r>
          <a:r>
            <a:rPr lang="en-US" sz="2000" kern="1200" dirty="0" err="1" smtClean="0"/>
            <a:t>Decoctum</a:t>
          </a:r>
          <a:r>
            <a:rPr lang="en-US" sz="2000" kern="1200" dirty="0" smtClean="0"/>
            <a:t>)</a:t>
          </a:r>
          <a:endParaRPr lang="ru-RU" sz="2000" kern="1200" dirty="0"/>
        </a:p>
      </dsp:txBody>
      <dsp:txXfrm>
        <a:off x="5774865" y="47886"/>
        <a:ext cx="1539169" cy="2000027"/>
      </dsp:txXfrm>
    </dsp:sp>
    <dsp:sp modelId="{7F9C433D-D390-449E-BDD4-A84257AFA560}">
      <dsp:nvSpPr>
        <dsp:cNvPr id="0" name=""/>
        <dsp:cNvSpPr/>
      </dsp:nvSpPr>
      <dsp:spPr>
        <a:xfrm>
          <a:off x="7647213" y="0"/>
          <a:ext cx="1698164" cy="2095799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Экстракт </a:t>
          </a:r>
          <a:r>
            <a:rPr lang="en-US" sz="2000" kern="1200" dirty="0" smtClean="0"/>
            <a:t>(</a:t>
          </a:r>
          <a:r>
            <a:rPr lang="en-US" sz="2000" kern="1200" dirty="0" err="1" smtClean="0"/>
            <a:t>Extractum</a:t>
          </a:r>
          <a:r>
            <a:rPr lang="ru-RU" sz="2000" kern="1200" dirty="0" smtClean="0"/>
            <a:t>)</a:t>
          </a:r>
          <a:endParaRPr lang="ru-RU" sz="2000" kern="1200" dirty="0"/>
        </a:p>
      </dsp:txBody>
      <dsp:txXfrm>
        <a:off x="7696951" y="49738"/>
        <a:ext cx="1598688" cy="199632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F55688-E069-46AD-8B23-7FDBF6B2CF3A}">
      <dsp:nvSpPr>
        <dsp:cNvPr id="0" name=""/>
        <dsp:cNvSpPr/>
      </dsp:nvSpPr>
      <dsp:spPr>
        <a:xfrm>
          <a:off x="4407" y="0"/>
          <a:ext cx="1875108" cy="2275167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Линимент </a:t>
          </a:r>
          <a:r>
            <a:rPr lang="en-US" sz="2000" kern="1200" dirty="0" smtClean="0"/>
            <a:t>(</a:t>
          </a:r>
          <a:r>
            <a:rPr lang="en-US" sz="2000" kern="1200" dirty="0" err="1" smtClean="0"/>
            <a:t>Linimentum</a:t>
          </a:r>
          <a:r>
            <a:rPr lang="ru-RU" sz="2000" kern="1200" dirty="0" smtClean="0"/>
            <a:t>)</a:t>
          </a:r>
          <a:endParaRPr lang="ru-RU" sz="2000" kern="1200" dirty="0"/>
        </a:p>
      </dsp:txBody>
      <dsp:txXfrm>
        <a:off x="59327" y="54920"/>
        <a:ext cx="1765268" cy="2165327"/>
      </dsp:txXfrm>
    </dsp:sp>
    <dsp:sp modelId="{9598B34C-1AF1-43DC-8931-9A989BBEBC77}">
      <dsp:nvSpPr>
        <dsp:cNvPr id="0" name=""/>
        <dsp:cNvSpPr/>
      </dsp:nvSpPr>
      <dsp:spPr>
        <a:xfrm>
          <a:off x="2150235" y="0"/>
          <a:ext cx="1659708" cy="2275167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Микстура</a:t>
          </a:r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(</a:t>
          </a:r>
          <a:r>
            <a:rPr lang="en-US" sz="2000" kern="1200" dirty="0" err="1" smtClean="0"/>
            <a:t>Mixutarae</a:t>
          </a:r>
          <a:r>
            <a:rPr lang="en-US" sz="2000" kern="1200" dirty="0" smtClean="0"/>
            <a:t>)</a:t>
          </a:r>
          <a:endParaRPr lang="ru-RU" sz="2000" kern="1200" dirty="0"/>
        </a:p>
      </dsp:txBody>
      <dsp:txXfrm>
        <a:off x="2198846" y="48611"/>
        <a:ext cx="1562486" cy="2177945"/>
      </dsp:txXfrm>
    </dsp:sp>
    <dsp:sp modelId="{6C9C11E9-B737-4D3D-821F-2BFF0347730E}">
      <dsp:nvSpPr>
        <dsp:cNvPr id="0" name=""/>
        <dsp:cNvSpPr/>
      </dsp:nvSpPr>
      <dsp:spPr>
        <a:xfrm>
          <a:off x="4080664" y="0"/>
          <a:ext cx="1559654" cy="2275167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Слизь</a:t>
          </a:r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(</a:t>
          </a:r>
          <a:r>
            <a:rPr lang="en-US" sz="2000" kern="1200" dirty="0" err="1" smtClean="0"/>
            <a:t>Mucilago</a:t>
          </a:r>
          <a:r>
            <a:rPr lang="en-US" sz="2000" kern="1200" dirty="0" smtClean="0"/>
            <a:t>)</a:t>
          </a:r>
          <a:endParaRPr lang="ru-RU" sz="2000" kern="1200" dirty="0"/>
        </a:p>
      </dsp:txBody>
      <dsp:txXfrm>
        <a:off x="4126345" y="45681"/>
        <a:ext cx="1468292" cy="2183805"/>
      </dsp:txXfrm>
    </dsp:sp>
    <dsp:sp modelId="{774BEE98-08CE-45AB-9388-E7F42DA92E56}">
      <dsp:nvSpPr>
        <dsp:cNvPr id="0" name=""/>
        <dsp:cNvSpPr/>
      </dsp:nvSpPr>
      <dsp:spPr>
        <a:xfrm>
          <a:off x="5911039" y="0"/>
          <a:ext cx="1551436" cy="2275167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Эмульсия</a:t>
          </a:r>
          <a:endParaRPr lang="en-US" sz="2000" kern="1200" dirty="0" smtClean="0"/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(</a:t>
          </a:r>
          <a:r>
            <a:rPr lang="en-US" sz="2000" kern="1200" dirty="0" err="1" smtClean="0"/>
            <a:t>Emulsum</a:t>
          </a:r>
          <a:r>
            <a:rPr lang="en-US" sz="2000" kern="1200" dirty="0" smtClean="0"/>
            <a:t>)</a:t>
          </a:r>
          <a:endParaRPr lang="ru-RU" sz="2000" kern="1200" dirty="0"/>
        </a:p>
      </dsp:txBody>
      <dsp:txXfrm>
        <a:off x="5956479" y="45440"/>
        <a:ext cx="1460556" cy="2184287"/>
      </dsp:txXfrm>
    </dsp:sp>
    <dsp:sp modelId="{A92D57A5-5C97-49BD-8E5D-339C74069FC7}">
      <dsp:nvSpPr>
        <dsp:cNvPr id="0" name=""/>
        <dsp:cNvSpPr/>
      </dsp:nvSpPr>
      <dsp:spPr>
        <a:xfrm>
          <a:off x="7733196" y="0"/>
          <a:ext cx="1611430" cy="2275167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Суспензия</a:t>
          </a:r>
          <a:endParaRPr lang="en-US" sz="2000" kern="1200" dirty="0" smtClean="0"/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(</a:t>
          </a:r>
          <a:r>
            <a:rPr lang="en-US" sz="2000" kern="1200" dirty="0" err="1" smtClean="0"/>
            <a:t>Suspensio</a:t>
          </a:r>
          <a:r>
            <a:rPr lang="en-US" sz="2000" kern="1200" dirty="0" smtClean="0"/>
            <a:t>)</a:t>
          </a:r>
          <a:endParaRPr lang="ru-RU" sz="2000" kern="1200" dirty="0"/>
        </a:p>
      </dsp:txBody>
      <dsp:txXfrm>
        <a:off x="7780393" y="47197"/>
        <a:ext cx="1517036" cy="21807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90AF6B-8470-4AA0-AED0-2667EEC0DF47}" type="datetimeFigureOut">
              <a:rPr lang="ru-RU" smtClean="0"/>
              <a:t>19.01.2024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685800"/>
            <a:ext cx="48482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BDFB0B-D49A-4ADA-8FBA-98B13173FA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31297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08247-7A0E-475E-935F-F60317B016CC}" type="datetimeFigureOut">
              <a:rPr lang="ru-RU" smtClean="0"/>
              <a:t>19.01.2024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BDAE7-0887-4F9D-B8C3-6969604FC3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8333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A639E6-5645-4DB0-B919-88082D92B7C3}" type="datetimeFigureOut">
              <a:rPr lang="ru-RU"/>
              <a:pPr>
                <a:defRPr/>
              </a:pPr>
              <a:t>19.01.2024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36221E-BE44-4C85-AC8F-5094F378732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16616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A08247-7A0E-475E-935F-F60317B016CC}" type="datetimeFigureOut">
              <a:rPr lang="ru-RU" smtClean="0"/>
              <a:t>19.01.2024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BDAE7-0887-4F9D-B8C3-6969604FC3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511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95500" y="2594461"/>
            <a:ext cx="7422952" cy="2352677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ru-RU" sz="4000" dirty="0" smtClean="0">
                <a:solidFill>
                  <a:srgbClr val="007366"/>
                </a:solidFill>
                <a:latin typeface="Austin Cyr Bold" panose="02020803070702030403" pitchFamily="18" charset="-52"/>
              </a:rPr>
              <a:t>ПРАВИЛА ВЫПИСЫВАНИЯ РЕЦЕПТОВ ДЛЯ ЖИДКИХ </a:t>
            </a:r>
            <a:r>
              <a:rPr lang="ru-RU" sz="4000" smtClean="0">
                <a:solidFill>
                  <a:srgbClr val="007366"/>
                </a:solidFill>
                <a:latin typeface="Austin Cyr Bold" panose="02020803070702030403" pitchFamily="18" charset="-52"/>
              </a:rPr>
              <a:t>ЛЕКАРСТВЕННЫХ ФОРМ </a:t>
            </a:r>
            <a:endParaRPr lang="ru-RU" sz="4000" dirty="0">
              <a:solidFill>
                <a:srgbClr val="007366"/>
              </a:solidFill>
              <a:latin typeface="Austin Cyr Bold" panose="02020803070702030403" pitchFamily="18" charset="-52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580" y="523819"/>
            <a:ext cx="4553936" cy="1543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9140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2">
            <a:extLst>
              <a:ext uri="{FF2B5EF4-FFF2-40B4-BE49-F238E27FC236}">
                <a16:creationId xmlns:a16="http://schemas.microsoft.com/office/drawing/2014/main" id="{8335ABAF-6E49-4430-A980-28392B80CE90}"/>
              </a:ext>
            </a:extLst>
          </p:cNvPr>
          <p:cNvSpPr txBox="1">
            <a:spLocks/>
          </p:cNvSpPr>
          <p:nvPr/>
        </p:nvSpPr>
        <p:spPr>
          <a:xfrm>
            <a:off x="187668" y="7000822"/>
            <a:ext cx="3830150" cy="6291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solidFill>
                  <a:srgbClr val="078877"/>
                </a:solidFill>
                <a:latin typeface="Alegreya Sans" panose="00000500000000000000" pitchFamily="2" charset="0"/>
              </a:rPr>
              <a:t>volgmed.ru</a:t>
            </a:r>
            <a:r>
              <a:rPr lang="ru-RU" sz="1800" dirty="0">
                <a:solidFill>
                  <a:srgbClr val="078877"/>
                </a:solidFill>
                <a:latin typeface="Alegreya Sans" panose="00000500000000000000" pitchFamily="2" charset="0"/>
              </a:rPr>
              <a:t> </a:t>
            </a:r>
          </a:p>
        </p:txBody>
      </p:sp>
      <p:sp>
        <p:nvSpPr>
          <p:cNvPr id="6" name="Подзаголовок 2">
            <a:extLst>
              <a:ext uri="{FF2B5EF4-FFF2-40B4-BE49-F238E27FC236}">
                <a16:creationId xmlns:a16="http://schemas.microsoft.com/office/drawing/2014/main" id="{5C73DAE1-4080-4B39-9E7F-DA8C5B93AF1E}"/>
              </a:ext>
            </a:extLst>
          </p:cNvPr>
          <p:cNvSpPr txBox="1">
            <a:spLocks/>
          </p:cNvSpPr>
          <p:nvPr/>
        </p:nvSpPr>
        <p:spPr>
          <a:xfrm>
            <a:off x="9816578" y="7014676"/>
            <a:ext cx="777532" cy="6291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1800" dirty="0" smtClean="0">
                <a:solidFill>
                  <a:srgbClr val="078877"/>
                </a:solidFill>
                <a:latin typeface="Alegreya Sans" panose="00000500000000000000" pitchFamily="2" charset="0"/>
              </a:rPr>
              <a:t>2024 </a:t>
            </a:r>
            <a:endParaRPr lang="ru-RU" sz="1800" dirty="0">
              <a:solidFill>
                <a:srgbClr val="078877"/>
              </a:solidFill>
              <a:latin typeface="Alegreya Sans" panose="00000500000000000000" pitchFamily="2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2E906B5F-565B-493E-8076-F023584B8BF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27167" y="406590"/>
            <a:ext cx="1405131" cy="1368555"/>
          </a:xfrm>
          <a:prstGeom prst="rect">
            <a:avLst/>
          </a:prstGeom>
        </p:spPr>
      </p:pic>
      <p:sp>
        <p:nvSpPr>
          <p:cNvPr id="8" name="Объект 2"/>
          <p:cNvSpPr>
            <a:spLocks noGrp="1"/>
          </p:cNvSpPr>
          <p:nvPr>
            <p:ph idx="1"/>
          </p:nvPr>
        </p:nvSpPr>
        <p:spPr>
          <a:xfrm>
            <a:off x="468313" y="692150"/>
            <a:ext cx="8229600" cy="865188"/>
          </a:xfrm>
        </p:spPr>
        <p:txBody>
          <a:bodyPr>
            <a:normAutofit/>
          </a:bodyPr>
          <a:lstStyle/>
          <a:p>
            <a:pPr marL="0" indent="0" eaLnBrk="1" hangingPunct="1">
              <a:buFont typeface="Arial" charset="0"/>
              <a:buNone/>
            </a:pPr>
            <a:r>
              <a:rPr lang="ru-RU" altLang="ru-RU" sz="2000" dirty="0" smtClean="0"/>
              <a:t>Выписать: на 10 приемов раствор кальция хлорида </a:t>
            </a:r>
            <a:r>
              <a:rPr lang="en-US" altLang="ru-RU" sz="2000" dirty="0" smtClean="0"/>
              <a:t>(</a:t>
            </a:r>
            <a:r>
              <a:rPr lang="en-US" altLang="ru-RU" sz="2000" dirty="0" err="1" smtClean="0"/>
              <a:t>Calcii</a:t>
            </a:r>
            <a:r>
              <a:rPr lang="en-US" altLang="ru-RU" sz="2000" dirty="0" smtClean="0"/>
              <a:t> </a:t>
            </a:r>
            <a:r>
              <a:rPr lang="en-US" altLang="ru-RU" sz="2000" dirty="0" err="1" smtClean="0"/>
              <a:t>chloridum</a:t>
            </a:r>
            <a:r>
              <a:rPr lang="ru-RU" altLang="ru-RU" sz="2000" dirty="0" smtClean="0"/>
              <a:t>), разовая доза 0,25. По 1 столовой ложке 3 раза в день.</a:t>
            </a:r>
          </a:p>
          <a:p>
            <a:pPr marL="0" indent="0" eaLnBrk="1" hangingPunct="1">
              <a:buFont typeface="Arial" charset="0"/>
              <a:buNone/>
            </a:pPr>
            <a:endParaRPr lang="ru-RU" altLang="ru-RU" sz="2000" dirty="0" smtClean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0443434"/>
              </p:ext>
            </p:extLst>
          </p:nvPr>
        </p:nvGraphicFramePr>
        <p:xfrm>
          <a:off x="468313" y="1594168"/>
          <a:ext cx="4824413" cy="1188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38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70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01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Rp</a:t>
                      </a:r>
                      <a:r>
                        <a:rPr lang="en-US" sz="2000" dirty="0" smtClean="0"/>
                        <a:t>.: </a:t>
                      </a:r>
                      <a:endParaRPr lang="ru-RU" sz="2000" dirty="0"/>
                    </a:p>
                  </a:txBody>
                  <a:tcPr marL="91431" marR="9143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ru-RU" sz="2000" dirty="0" err="1" smtClean="0"/>
                        <a:t>Calcii</a:t>
                      </a:r>
                      <a:r>
                        <a:rPr lang="en-US" altLang="ru-RU" sz="2000" dirty="0" smtClean="0"/>
                        <a:t> </a:t>
                      </a:r>
                      <a:r>
                        <a:rPr lang="en-US" altLang="ru-RU" sz="2000" dirty="0" err="1" smtClean="0"/>
                        <a:t>chloridi</a:t>
                      </a:r>
                      <a:endParaRPr lang="ru-RU" sz="2000" dirty="0" smtClean="0"/>
                    </a:p>
                  </a:txBody>
                  <a:tcPr marL="91431" marR="9143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2,5</a:t>
                      </a:r>
                      <a:endParaRPr lang="ru-RU" sz="2000" dirty="0"/>
                    </a:p>
                  </a:txBody>
                  <a:tcPr marL="91431" marR="9143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L="91431" marR="9143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Aq.purif</a:t>
                      </a:r>
                      <a:r>
                        <a:rPr lang="en-US" sz="2000" dirty="0" smtClean="0"/>
                        <a:t>.</a:t>
                      </a:r>
                      <a:endParaRPr lang="ru-RU" sz="2000" dirty="0"/>
                    </a:p>
                  </a:txBody>
                  <a:tcPr marL="91431" marR="9143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ad 150ml</a:t>
                      </a:r>
                      <a:endParaRPr lang="ru-RU" sz="2000" dirty="0"/>
                    </a:p>
                  </a:txBody>
                  <a:tcPr marL="91431" marR="9143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2000" dirty="0" smtClean="0"/>
                        <a:t>М.</a:t>
                      </a:r>
                      <a:r>
                        <a:rPr lang="en-US" sz="2000" dirty="0" smtClean="0"/>
                        <a:t>D.S.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ru-RU" sz="2000" baseline="0" dirty="0" smtClean="0"/>
                        <a:t>По 1 </a:t>
                      </a:r>
                      <a:r>
                        <a:rPr lang="ru-RU" sz="2000" baseline="0" dirty="0" err="1" smtClean="0"/>
                        <a:t>ст.л</a:t>
                      </a:r>
                      <a:r>
                        <a:rPr lang="ru-RU" sz="2000" baseline="0" dirty="0" smtClean="0"/>
                        <a:t>. 3 раза в день.</a:t>
                      </a:r>
                      <a:endParaRPr lang="ru-RU" sz="2000" dirty="0"/>
                    </a:p>
                  </a:txBody>
                  <a:tcPr marL="91431" marR="9143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 sz="2400" dirty="0" smtClean="0"/>
                    </a:p>
                  </a:txBody>
                  <a:tcPr marL="91433" marR="91433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" name="Прямоугольник 5"/>
          <p:cNvSpPr>
            <a:spLocks noChangeArrowheads="1"/>
          </p:cNvSpPr>
          <p:nvPr/>
        </p:nvSpPr>
        <p:spPr bwMode="auto">
          <a:xfrm>
            <a:off x="900113" y="3203575"/>
            <a:ext cx="34559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/>
              <a:t>#</a:t>
            </a:r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5824538" y="1412875"/>
            <a:ext cx="2238375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dirty="0">
                <a:solidFill>
                  <a:srgbClr val="078877"/>
                </a:solidFill>
              </a:rPr>
              <a:t>10 приёмов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dirty="0">
                <a:solidFill>
                  <a:srgbClr val="078877"/>
                </a:solidFill>
              </a:rPr>
              <a:t>по 1 </a:t>
            </a:r>
            <a:r>
              <a:rPr lang="ru-RU" altLang="ru-RU" sz="1600" dirty="0" err="1">
                <a:solidFill>
                  <a:srgbClr val="078877"/>
                </a:solidFill>
              </a:rPr>
              <a:t>ст.л</a:t>
            </a:r>
            <a:r>
              <a:rPr lang="ru-RU" altLang="ru-RU" sz="1600" dirty="0">
                <a:solidFill>
                  <a:srgbClr val="078877"/>
                </a:solidFill>
              </a:rPr>
              <a:t>. (15 мл)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1600" dirty="0">
                <a:solidFill>
                  <a:srgbClr val="078877"/>
                </a:solidFill>
              </a:rPr>
              <a:t>V </a:t>
            </a:r>
            <a:r>
              <a:rPr lang="ru-RU" altLang="ru-RU" sz="1600" dirty="0">
                <a:solidFill>
                  <a:srgbClr val="078877"/>
                </a:solidFill>
              </a:rPr>
              <a:t>общ. = 10*15= 150 мл</a:t>
            </a:r>
            <a:endParaRPr lang="en-US" altLang="ru-RU" sz="1600" dirty="0">
              <a:solidFill>
                <a:srgbClr val="078877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1600" dirty="0">
                <a:solidFill>
                  <a:srgbClr val="078877"/>
                </a:solidFill>
              </a:rPr>
              <a:t>m </a:t>
            </a:r>
            <a:r>
              <a:rPr lang="ru-RU" altLang="ru-RU" sz="1600" dirty="0">
                <a:solidFill>
                  <a:srgbClr val="078877"/>
                </a:solidFill>
              </a:rPr>
              <a:t>(</a:t>
            </a:r>
            <a:r>
              <a:rPr lang="en-US" altLang="ru-RU" sz="1600" dirty="0">
                <a:solidFill>
                  <a:srgbClr val="078877"/>
                </a:solidFill>
              </a:rPr>
              <a:t>CaCl</a:t>
            </a:r>
            <a:r>
              <a:rPr lang="en-US" altLang="ru-RU" sz="1600" baseline="-25000" dirty="0">
                <a:solidFill>
                  <a:srgbClr val="078877"/>
                </a:solidFill>
              </a:rPr>
              <a:t>2</a:t>
            </a:r>
            <a:r>
              <a:rPr lang="en-US" altLang="ru-RU" sz="1600" dirty="0">
                <a:solidFill>
                  <a:srgbClr val="078877"/>
                </a:solidFill>
              </a:rPr>
              <a:t>) = 10*0,25</a:t>
            </a:r>
          </a:p>
        </p:txBody>
      </p:sp>
      <p:pic>
        <p:nvPicPr>
          <p:cNvPr id="12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4538" y="2438400"/>
            <a:ext cx="2132012" cy="119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Объект 2"/>
          <p:cNvSpPr txBox="1">
            <a:spLocks/>
          </p:cNvSpPr>
          <p:nvPr/>
        </p:nvSpPr>
        <p:spPr bwMode="auto">
          <a:xfrm>
            <a:off x="468313" y="3716338"/>
            <a:ext cx="8229600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ru-RU" altLang="ru-RU" sz="2000" dirty="0"/>
              <a:t>Выписать: 150 мл раствора калия йодида (</a:t>
            </a:r>
            <a:r>
              <a:rPr lang="en-US" altLang="ru-RU" sz="2000" dirty="0" err="1"/>
              <a:t>Kalii</a:t>
            </a:r>
            <a:r>
              <a:rPr lang="en-US" altLang="ru-RU" sz="2000" dirty="0"/>
              <a:t> </a:t>
            </a:r>
            <a:r>
              <a:rPr lang="en-US" altLang="ru-RU" sz="2000" dirty="0" err="1"/>
              <a:t>iodidum</a:t>
            </a:r>
            <a:r>
              <a:rPr lang="ru-RU" altLang="ru-RU" sz="2000" dirty="0"/>
              <a:t>) для приема внутрь столовыми ложками. Разовая доза 0,5.</a:t>
            </a:r>
          </a:p>
          <a:p>
            <a:pPr eaLnBrk="1" hangingPunct="1">
              <a:buFont typeface="Arial" charset="0"/>
              <a:buNone/>
            </a:pPr>
            <a:endParaRPr lang="ru-RU" altLang="ru-RU" sz="2000" dirty="0"/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6893507"/>
              </p:ext>
            </p:extLst>
          </p:nvPr>
        </p:nvGraphicFramePr>
        <p:xfrm>
          <a:off x="468313" y="4794250"/>
          <a:ext cx="4824412" cy="1188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38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704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01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Rp</a:t>
                      </a:r>
                      <a:r>
                        <a:rPr lang="en-US" sz="2000" dirty="0" smtClean="0"/>
                        <a:t>.: </a:t>
                      </a:r>
                      <a:endParaRPr lang="ru-RU" sz="2000" dirty="0"/>
                    </a:p>
                  </a:txBody>
                  <a:tcPr marL="91431" marR="9143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/>
                        <a:t>Kalii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iodidi</a:t>
                      </a:r>
                      <a:endParaRPr lang="ru-RU" sz="2000" dirty="0" smtClean="0"/>
                    </a:p>
                  </a:txBody>
                  <a:tcPr marL="91431" marR="9143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5,0</a:t>
                      </a:r>
                      <a:endParaRPr lang="ru-RU" sz="2000" dirty="0"/>
                    </a:p>
                  </a:txBody>
                  <a:tcPr marL="91431" marR="9143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L="91431" marR="9143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Aq.purif</a:t>
                      </a:r>
                      <a:r>
                        <a:rPr lang="en-US" sz="2000" dirty="0" smtClean="0"/>
                        <a:t>.</a:t>
                      </a:r>
                      <a:endParaRPr lang="ru-RU" sz="2000" dirty="0"/>
                    </a:p>
                  </a:txBody>
                  <a:tcPr marL="91431" marR="9143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ad 150ml</a:t>
                      </a:r>
                      <a:endParaRPr lang="ru-RU" sz="2000" dirty="0"/>
                    </a:p>
                  </a:txBody>
                  <a:tcPr marL="91431" marR="9143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2000" dirty="0" smtClean="0"/>
                        <a:t>М.</a:t>
                      </a:r>
                      <a:r>
                        <a:rPr lang="en-US" sz="2000" dirty="0" smtClean="0"/>
                        <a:t>D.S.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ru-RU" sz="2000" baseline="0" dirty="0" smtClean="0"/>
                        <a:t>По 1 </a:t>
                      </a:r>
                      <a:r>
                        <a:rPr lang="ru-RU" sz="2000" baseline="0" dirty="0" err="1" smtClean="0"/>
                        <a:t>ст.л</a:t>
                      </a:r>
                      <a:r>
                        <a:rPr lang="ru-RU" sz="2000" baseline="0" dirty="0" smtClean="0"/>
                        <a:t>. 3 раза в день.</a:t>
                      </a:r>
                      <a:endParaRPr lang="ru-RU" sz="2000" dirty="0"/>
                    </a:p>
                  </a:txBody>
                  <a:tcPr marL="91431" marR="9143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 sz="2400" dirty="0" smtClean="0"/>
                    </a:p>
                  </a:txBody>
                  <a:tcPr marL="91433" marR="91433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5908675" y="4437063"/>
            <a:ext cx="2151063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1600" dirty="0">
                <a:solidFill>
                  <a:srgbClr val="078877"/>
                </a:solidFill>
              </a:rPr>
              <a:t>V </a:t>
            </a:r>
            <a:r>
              <a:rPr lang="ru-RU" altLang="ru-RU" sz="1600" dirty="0">
                <a:solidFill>
                  <a:srgbClr val="078877"/>
                </a:solidFill>
              </a:rPr>
              <a:t>общ. = 150 мл</a:t>
            </a:r>
            <a:endParaRPr lang="en-US" altLang="ru-RU" sz="1600" dirty="0">
              <a:solidFill>
                <a:srgbClr val="078877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1600" dirty="0">
                <a:solidFill>
                  <a:srgbClr val="078877"/>
                </a:solidFill>
              </a:rPr>
              <a:t>N </a:t>
            </a:r>
            <a:r>
              <a:rPr lang="ru-RU" altLang="ru-RU" sz="1600" dirty="0">
                <a:solidFill>
                  <a:srgbClr val="078877"/>
                </a:solidFill>
              </a:rPr>
              <a:t>приемов=150/15=10</a:t>
            </a:r>
            <a:endParaRPr lang="en-US" altLang="ru-RU" sz="1600" dirty="0">
              <a:solidFill>
                <a:srgbClr val="078877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1600" dirty="0">
                <a:solidFill>
                  <a:srgbClr val="078877"/>
                </a:solidFill>
              </a:rPr>
              <a:t>m </a:t>
            </a:r>
            <a:r>
              <a:rPr lang="ru-RU" altLang="ru-RU" sz="1600" dirty="0">
                <a:solidFill>
                  <a:srgbClr val="078877"/>
                </a:solidFill>
              </a:rPr>
              <a:t>(К</a:t>
            </a:r>
            <a:r>
              <a:rPr lang="en-US" altLang="ru-RU" sz="1600" dirty="0">
                <a:solidFill>
                  <a:srgbClr val="078877"/>
                </a:solidFill>
              </a:rPr>
              <a:t>l) = 10*0</a:t>
            </a:r>
            <a:r>
              <a:rPr lang="ru-RU" altLang="ru-RU" sz="1600" dirty="0">
                <a:solidFill>
                  <a:srgbClr val="078877"/>
                </a:solidFill>
              </a:rPr>
              <a:t>,5</a:t>
            </a:r>
            <a:endParaRPr lang="en-US" altLang="ru-RU" sz="1600" dirty="0">
              <a:solidFill>
                <a:srgbClr val="078877"/>
              </a:solidFill>
            </a:endParaRPr>
          </a:p>
        </p:txBody>
      </p:sp>
      <p:pic>
        <p:nvPicPr>
          <p:cNvPr id="16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1075" y="5276850"/>
            <a:ext cx="1800225" cy="1316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17557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одзаголовок 2">
            <a:extLst>
              <a:ext uri="{FF2B5EF4-FFF2-40B4-BE49-F238E27FC236}">
                <a16:creationId xmlns:a16="http://schemas.microsoft.com/office/drawing/2014/main" id="{8335ABAF-6E49-4430-A980-28392B80CE90}"/>
              </a:ext>
            </a:extLst>
          </p:cNvPr>
          <p:cNvSpPr txBox="1">
            <a:spLocks/>
          </p:cNvSpPr>
          <p:nvPr/>
        </p:nvSpPr>
        <p:spPr>
          <a:xfrm>
            <a:off x="187668" y="7000822"/>
            <a:ext cx="3830150" cy="6291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solidFill>
                  <a:srgbClr val="078877"/>
                </a:solidFill>
                <a:latin typeface="Alegreya Sans" panose="00000500000000000000" pitchFamily="2" charset="0"/>
              </a:rPr>
              <a:t>volgmed.ru</a:t>
            </a:r>
            <a:r>
              <a:rPr lang="ru-RU" sz="1800" dirty="0">
                <a:solidFill>
                  <a:srgbClr val="078877"/>
                </a:solidFill>
                <a:latin typeface="Alegreya Sans" panose="00000500000000000000" pitchFamily="2" charset="0"/>
              </a:rPr>
              <a:t> </a:t>
            </a:r>
          </a:p>
        </p:txBody>
      </p:sp>
      <p:sp>
        <p:nvSpPr>
          <p:cNvPr id="11" name="Подзаголовок 2">
            <a:extLst>
              <a:ext uri="{FF2B5EF4-FFF2-40B4-BE49-F238E27FC236}">
                <a16:creationId xmlns:a16="http://schemas.microsoft.com/office/drawing/2014/main" id="{5C73DAE1-4080-4B39-9E7F-DA8C5B93AF1E}"/>
              </a:ext>
            </a:extLst>
          </p:cNvPr>
          <p:cNvSpPr txBox="1">
            <a:spLocks/>
          </p:cNvSpPr>
          <p:nvPr/>
        </p:nvSpPr>
        <p:spPr>
          <a:xfrm>
            <a:off x="9816578" y="7014676"/>
            <a:ext cx="777532" cy="6291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1800" dirty="0" smtClean="0">
                <a:solidFill>
                  <a:srgbClr val="078877"/>
                </a:solidFill>
                <a:latin typeface="Alegreya Sans" panose="00000500000000000000" pitchFamily="2" charset="0"/>
              </a:rPr>
              <a:t>2024 </a:t>
            </a:r>
            <a:endParaRPr lang="ru-RU" sz="1800" dirty="0">
              <a:solidFill>
                <a:srgbClr val="078877"/>
              </a:solidFill>
              <a:latin typeface="Alegreya Sans" panose="00000500000000000000" pitchFamily="2" charset="0"/>
            </a:endParaRP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2E906B5F-565B-493E-8076-F023584B8BF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27167" y="406590"/>
            <a:ext cx="1405131" cy="1368555"/>
          </a:xfrm>
          <a:prstGeom prst="rect">
            <a:avLst/>
          </a:prstGeom>
        </p:spPr>
      </p:pic>
      <p:sp>
        <p:nvSpPr>
          <p:cNvPr id="14" name="Объект 2"/>
          <p:cNvSpPr>
            <a:spLocks noGrp="1"/>
          </p:cNvSpPr>
          <p:nvPr>
            <p:ph idx="1"/>
          </p:nvPr>
        </p:nvSpPr>
        <p:spPr>
          <a:xfrm>
            <a:off x="468313" y="692150"/>
            <a:ext cx="8229600" cy="865188"/>
          </a:xfrm>
        </p:spPr>
        <p:txBody>
          <a:bodyPr>
            <a:normAutofit/>
          </a:bodyPr>
          <a:lstStyle/>
          <a:p>
            <a:pPr marL="0" indent="0" eaLnBrk="1" hangingPunct="1">
              <a:buFont typeface="Arial" charset="0"/>
              <a:buNone/>
            </a:pPr>
            <a:r>
              <a:rPr lang="ru-RU" altLang="ru-RU" sz="2000" dirty="0" smtClean="0"/>
              <a:t>Выписать: 170 мл </a:t>
            </a:r>
            <a:r>
              <a:rPr lang="ru-RU" altLang="ru-RU" sz="2000" b="1" dirty="0" err="1" smtClean="0"/>
              <a:t>официнального</a:t>
            </a:r>
            <a:r>
              <a:rPr lang="ru-RU" altLang="ru-RU" sz="2000" dirty="0" smtClean="0"/>
              <a:t> раствора «</a:t>
            </a:r>
            <a:r>
              <a:rPr lang="ru-RU" altLang="ru-RU" sz="2000" dirty="0" err="1" smtClean="0"/>
              <a:t>Альмагель</a:t>
            </a:r>
            <a:r>
              <a:rPr lang="ru-RU" altLang="ru-RU" sz="2000" dirty="0" smtClean="0"/>
              <a:t>» </a:t>
            </a:r>
            <a:r>
              <a:rPr lang="en-US" altLang="ru-RU" sz="2000" dirty="0" smtClean="0"/>
              <a:t>(</a:t>
            </a:r>
            <a:r>
              <a:rPr lang="en-US" altLang="ru-RU" sz="2000" dirty="0" err="1" smtClean="0"/>
              <a:t>Almagel</a:t>
            </a:r>
            <a:r>
              <a:rPr lang="ru-RU" altLang="ru-RU" sz="2000" dirty="0" smtClean="0"/>
              <a:t>) для приема внутрь по 1-2 </a:t>
            </a:r>
            <a:r>
              <a:rPr lang="ru-RU" altLang="ru-RU" sz="2000" dirty="0" err="1" smtClean="0"/>
              <a:t>ч.л</a:t>
            </a:r>
            <a:r>
              <a:rPr lang="ru-RU" altLang="ru-RU" sz="2000" dirty="0" smtClean="0"/>
              <a:t>. 4 раза в день.</a:t>
            </a:r>
          </a:p>
          <a:p>
            <a:pPr marL="0" indent="0" eaLnBrk="1" hangingPunct="1">
              <a:buFont typeface="Arial" charset="0"/>
              <a:buNone/>
            </a:pPr>
            <a:endParaRPr lang="ru-RU" altLang="ru-RU" sz="2000" dirty="0" smtClean="0"/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1122261"/>
              </p:ext>
            </p:extLst>
          </p:nvPr>
        </p:nvGraphicFramePr>
        <p:xfrm>
          <a:off x="447675" y="1628775"/>
          <a:ext cx="4824413" cy="792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38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705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Rp</a:t>
                      </a:r>
                      <a:r>
                        <a:rPr lang="en-US" sz="2000" dirty="0" smtClean="0"/>
                        <a:t>.: </a:t>
                      </a:r>
                      <a:endParaRPr lang="ru-RU" sz="2000" dirty="0"/>
                    </a:p>
                  </a:txBody>
                  <a:tcPr marL="91431" marR="9143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«</a:t>
                      </a:r>
                      <a:r>
                        <a:rPr lang="en-US" sz="2000" dirty="0" err="1" smtClean="0"/>
                        <a:t>Almagel</a:t>
                      </a:r>
                      <a:r>
                        <a:rPr lang="ru-RU" sz="2000" dirty="0" smtClean="0"/>
                        <a:t>» 170</a:t>
                      </a:r>
                      <a:r>
                        <a:rPr lang="ru-RU" sz="2000" baseline="0" dirty="0" smtClean="0"/>
                        <a:t> </a:t>
                      </a:r>
                      <a:r>
                        <a:rPr lang="en-US" sz="2000" baseline="0" dirty="0" smtClean="0"/>
                        <a:t>ml</a:t>
                      </a:r>
                      <a:endParaRPr lang="ru-RU" sz="2000" dirty="0" smtClean="0"/>
                    </a:p>
                  </a:txBody>
                  <a:tcPr marL="91431" marR="9143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L="91431" marR="9143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D.S.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ru-RU" sz="2000" baseline="0" dirty="0" smtClean="0"/>
                        <a:t>Внутрь по 1</a:t>
                      </a:r>
                      <a:r>
                        <a:rPr lang="en-US" sz="2000" baseline="0" dirty="0" smtClean="0"/>
                        <a:t>-2 </a:t>
                      </a:r>
                      <a:r>
                        <a:rPr lang="ru-RU" sz="2000" baseline="0" dirty="0" err="1" smtClean="0"/>
                        <a:t>ч.л</a:t>
                      </a:r>
                      <a:r>
                        <a:rPr lang="ru-RU" sz="2000" baseline="0" dirty="0" smtClean="0"/>
                        <a:t>. 4 раза в день</a:t>
                      </a:r>
                      <a:endParaRPr lang="ru-RU" sz="2000" dirty="0"/>
                    </a:p>
                  </a:txBody>
                  <a:tcPr marL="91431" marR="9143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" name="Прямоугольник 5"/>
          <p:cNvSpPr>
            <a:spLocks noChangeArrowheads="1"/>
          </p:cNvSpPr>
          <p:nvPr/>
        </p:nvSpPr>
        <p:spPr bwMode="auto">
          <a:xfrm>
            <a:off x="900113" y="2420938"/>
            <a:ext cx="34559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/>
              <a:t>#</a:t>
            </a:r>
          </a:p>
        </p:txBody>
      </p:sp>
      <p:sp>
        <p:nvSpPr>
          <p:cNvPr id="17" name="Объект 2"/>
          <p:cNvSpPr txBox="1">
            <a:spLocks/>
          </p:cNvSpPr>
          <p:nvPr/>
        </p:nvSpPr>
        <p:spPr bwMode="auto">
          <a:xfrm>
            <a:off x="468313" y="2852738"/>
            <a:ext cx="8229600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ru-RU" altLang="ru-RU" sz="2000" dirty="0"/>
              <a:t>Выписать: 50 мл 25% </a:t>
            </a:r>
            <a:r>
              <a:rPr lang="ru-RU" altLang="ru-RU" sz="2000" b="1" dirty="0"/>
              <a:t>стерильного</a:t>
            </a:r>
            <a:r>
              <a:rPr lang="ru-RU" altLang="ru-RU" sz="2000" dirty="0"/>
              <a:t> раствора сернокислой магнезии </a:t>
            </a:r>
            <a:r>
              <a:rPr lang="en-US" altLang="ru-RU" sz="2000" dirty="0"/>
              <a:t>(</a:t>
            </a:r>
            <a:r>
              <a:rPr lang="en-US" altLang="ru-RU" sz="2000" dirty="0" err="1"/>
              <a:t>Magnesii</a:t>
            </a:r>
            <a:r>
              <a:rPr lang="en-US" altLang="ru-RU" sz="2000" dirty="0"/>
              <a:t> sulfas</a:t>
            </a:r>
            <a:r>
              <a:rPr lang="ru-RU" altLang="ru-RU" sz="2000" dirty="0"/>
              <a:t>) для внутримышечного введения по 10 мл.</a:t>
            </a:r>
          </a:p>
          <a:p>
            <a:pPr eaLnBrk="1" hangingPunct="1">
              <a:buFont typeface="Arial" charset="0"/>
              <a:buNone/>
            </a:pPr>
            <a:endParaRPr lang="ru-RU" altLang="ru-RU" sz="2000" dirty="0"/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2171641"/>
              </p:ext>
            </p:extLst>
          </p:nvPr>
        </p:nvGraphicFramePr>
        <p:xfrm>
          <a:off x="468313" y="4167188"/>
          <a:ext cx="4824412" cy="1188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38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704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01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Rp</a:t>
                      </a:r>
                      <a:r>
                        <a:rPr lang="en-US" sz="2000" dirty="0" smtClean="0"/>
                        <a:t>.: </a:t>
                      </a:r>
                      <a:endParaRPr lang="ru-RU" sz="2000" dirty="0"/>
                    </a:p>
                  </a:txBody>
                  <a:tcPr marL="91431" marR="9143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Sol.</a:t>
                      </a:r>
                      <a:r>
                        <a:rPr lang="en-US" altLang="ru-RU" sz="2000" dirty="0" smtClean="0"/>
                        <a:t> </a:t>
                      </a:r>
                      <a:r>
                        <a:rPr lang="en-US" altLang="ru-RU" sz="2000" dirty="0" err="1" smtClean="0"/>
                        <a:t>Magnesii</a:t>
                      </a:r>
                      <a:r>
                        <a:rPr lang="en-US" altLang="ru-RU" sz="2000" dirty="0" smtClean="0"/>
                        <a:t> </a:t>
                      </a:r>
                      <a:r>
                        <a:rPr lang="en-US" altLang="ru-RU" sz="2000" dirty="0" err="1" smtClean="0"/>
                        <a:t>sulfatis</a:t>
                      </a:r>
                      <a:r>
                        <a:rPr lang="en-US" altLang="ru-RU" sz="2000" baseline="0" dirty="0"/>
                        <a:t> </a:t>
                      </a:r>
                      <a:r>
                        <a:rPr lang="en-US" altLang="ru-RU" sz="2000" baseline="0" dirty="0" smtClean="0"/>
                        <a:t>25%-50ml</a:t>
                      </a:r>
                      <a:endParaRPr lang="ru-RU" sz="2000" dirty="0" smtClean="0"/>
                    </a:p>
                  </a:txBody>
                  <a:tcPr marL="91431" marR="9143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 sz="2400" dirty="0"/>
                    </a:p>
                  </a:txBody>
                  <a:tcPr marL="91433" marR="91433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L="91431" marR="9143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Steril</a:t>
                      </a:r>
                      <a:r>
                        <a:rPr lang="en-US" sz="2000" dirty="0" smtClean="0"/>
                        <a:t>.!</a:t>
                      </a:r>
                      <a:endParaRPr lang="ru-RU" sz="2000" dirty="0"/>
                    </a:p>
                  </a:txBody>
                  <a:tcPr marL="91431" marR="9143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L="91431" marR="9143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2000" dirty="0" smtClean="0"/>
                        <a:t>D.S.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ru-RU" sz="2000" baseline="0" dirty="0" smtClean="0"/>
                        <a:t>Внутримышечно по 10 мл.</a:t>
                      </a:r>
                      <a:endParaRPr lang="ru-RU" sz="2000" dirty="0"/>
                    </a:p>
                  </a:txBody>
                  <a:tcPr marL="91431" marR="9143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 sz="2400" dirty="0" smtClean="0"/>
                    </a:p>
                  </a:txBody>
                  <a:tcPr marL="91433" marR="91433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5785572" y="4181475"/>
            <a:ext cx="2592387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1600" dirty="0" err="1">
                <a:solidFill>
                  <a:srgbClr val="078877"/>
                </a:solidFill>
              </a:rPr>
              <a:t>Sterelisa</a:t>
            </a:r>
            <a:r>
              <a:rPr lang="en-US" altLang="ru-RU" sz="1600" dirty="0">
                <a:solidFill>
                  <a:srgbClr val="078877"/>
                </a:solidFill>
              </a:rPr>
              <a:t>! (</a:t>
            </a:r>
            <a:r>
              <a:rPr lang="en-US" altLang="ru-RU" sz="1600" dirty="0" err="1">
                <a:solidFill>
                  <a:srgbClr val="078877"/>
                </a:solidFill>
              </a:rPr>
              <a:t>Sterelisetur</a:t>
            </a:r>
            <a:r>
              <a:rPr lang="en-US" altLang="ru-RU" sz="1600" dirty="0">
                <a:solidFill>
                  <a:srgbClr val="078877"/>
                </a:solidFill>
              </a:rPr>
              <a:t>!</a:t>
            </a:r>
            <a:r>
              <a:rPr lang="ru-RU" altLang="ru-RU" sz="1600" dirty="0">
                <a:solidFill>
                  <a:srgbClr val="078877"/>
                </a:solidFill>
              </a:rPr>
              <a:t>) –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dirty="0">
                <a:solidFill>
                  <a:srgbClr val="078877"/>
                </a:solidFill>
              </a:rPr>
              <a:t>Простерилизуй! (Пусть будет простерилизовано!) </a:t>
            </a:r>
          </a:p>
        </p:txBody>
      </p:sp>
    </p:spTree>
    <p:extLst>
      <p:ext uri="{BB962C8B-B14F-4D97-AF65-F5344CB8AC3E}">
        <p14:creationId xmlns:p14="http://schemas.microsoft.com/office/powerpoint/2010/main" val="1434639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одзаголовок 2">
            <a:extLst>
              <a:ext uri="{FF2B5EF4-FFF2-40B4-BE49-F238E27FC236}">
                <a16:creationId xmlns:a16="http://schemas.microsoft.com/office/drawing/2014/main" id="{8335ABAF-6E49-4430-A980-28392B80CE90}"/>
              </a:ext>
            </a:extLst>
          </p:cNvPr>
          <p:cNvSpPr txBox="1">
            <a:spLocks/>
          </p:cNvSpPr>
          <p:nvPr/>
        </p:nvSpPr>
        <p:spPr>
          <a:xfrm>
            <a:off x="187668" y="7000822"/>
            <a:ext cx="3830150" cy="6291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solidFill>
                  <a:srgbClr val="078877"/>
                </a:solidFill>
                <a:latin typeface="Alegreya Sans" panose="00000500000000000000" pitchFamily="2" charset="0"/>
              </a:rPr>
              <a:t>volgmed.ru</a:t>
            </a:r>
            <a:r>
              <a:rPr lang="ru-RU" sz="1800" dirty="0">
                <a:solidFill>
                  <a:srgbClr val="078877"/>
                </a:solidFill>
                <a:latin typeface="Alegreya Sans" panose="00000500000000000000" pitchFamily="2" charset="0"/>
              </a:rPr>
              <a:t> </a:t>
            </a:r>
          </a:p>
        </p:txBody>
      </p:sp>
      <p:sp>
        <p:nvSpPr>
          <p:cNvPr id="9" name="Подзаголовок 2">
            <a:extLst>
              <a:ext uri="{FF2B5EF4-FFF2-40B4-BE49-F238E27FC236}">
                <a16:creationId xmlns:a16="http://schemas.microsoft.com/office/drawing/2014/main" id="{5C73DAE1-4080-4B39-9E7F-DA8C5B93AF1E}"/>
              </a:ext>
            </a:extLst>
          </p:cNvPr>
          <p:cNvSpPr txBox="1">
            <a:spLocks/>
          </p:cNvSpPr>
          <p:nvPr/>
        </p:nvSpPr>
        <p:spPr>
          <a:xfrm>
            <a:off x="9816578" y="7014676"/>
            <a:ext cx="777532" cy="6291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1800" dirty="0" smtClean="0">
                <a:solidFill>
                  <a:srgbClr val="078877"/>
                </a:solidFill>
                <a:latin typeface="Alegreya Sans" panose="00000500000000000000" pitchFamily="2" charset="0"/>
              </a:rPr>
              <a:t>202</a:t>
            </a:r>
            <a:r>
              <a:rPr lang="en-US" sz="1800" dirty="0" smtClean="0">
                <a:solidFill>
                  <a:srgbClr val="078877"/>
                </a:solidFill>
                <a:latin typeface="Alegreya Sans" panose="00000500000000000000" pitchFamily="2" charset="0"/>
              </a:rPr>
              <a:t>4</a:t>
            </a:r>
            <a:r>
              <a:rPr lang="ru-RU" sz="1800" dirty="0" smtClean="0">
                <a:solidFill>
                  <a:srgbClr val="078877"/>
                </a:solidFill>
                <a:latin typeface="Alegreya Sans" panose="00000500000000000000" pitchFamily="2" charset="0"/>
              </a:rPr>
              <a:t> </a:t>
            </a:r>
            <a:endParaRPr lang="ru-RU" sz="1800" dirty="0">
              <a:solidFill>
                <a:srgbClr val="078877"/>
              </a:solidFill>
              <a:latin typeface="Alegreya Sans" panose="00000500000000000000" pitchFamily="2" charset="0"/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2E906B5F-565B-493E-8076-F023584B8BF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27167" y="406590"/>
            <a:ext cx="1405131" cy="1368555"/>
          </a:xfrm>
          <a:prstGeom prst="rect">
            <a:avLst/>
          </a:prstGeom>
        </p:spPr>
      </p:pic>
      <p:sp>
        <p:nvSpPr>
          <p:cNvPr id="12" name="Объект 2"/>
          <p:cNvSpPr>
            <a:spLocks noGrp="1"/>
          </p:cNvSpPr>
          <p:nvPr>
            <p:ph idx="1"/>
          </p:nvPr>
        </p:nvSpPr>
        <p:spPr>
          <a:xfrm>
            <a:off x="468313" y="692150"/>
            <a:ext cx="8229600" cy="865188"/>
          </a:xfrm>
        </p:spPr>
        <p:txBody>
          <a:bodyPr>
            <a:normAutofit/>
          </a:bodyPr>
          <a:lstStyle/>
          <a:p>
            <a:pPr marL="0" indent="0" eaLnBrk="1" hangingPunct="1">
              <a:buFont typeface="Arial" charset="0"/>
              <a:buNone/>
            </a:pPr>
            <a:r>
              <a:rPr lang="ru-RU" altLang="ru-RU" sz="2000" dirty="0" smtClean="0"/>
              <a:t>Выписать: 6 ампул по 1 мл, содержащих 20% </a:t>
            </a:r>
            <a:r>
              <a:rPr lang="ru-RU" altLang="ru-RU" sz="2000" b="1" dirty="0" smtClean="0"/>
              <a:t>масляный</a:t>
            </a:r>
            <a:r>
              <a:rPr lang="ru-RU" altLang="ru-RU" sz="2000" dirty="0" smtClean="0"/>
              <a:t> раствор </a:t>
            </a:r>
            <a:r>
              <a:rPr lang="ru-RU" altLang="ru-RU" sz="2000" dirty="0" err="1" smtClean="0"/>
              <a:t>камфоры</a:t>
            </a:r>
            <a:r>
              <a:rPr lang="ru-RU" altLang="ru-RU" sz="2000" dirty="0" smtClean="0"/>
              <a:t> (</a:t>
            </a:r>
            <a:r>
              <a:rPr lang="en-US" altLang="ru-RU" sz="2000" dirty="0" err="1" smtClean="0"/>
              <a:t>Camphora</a:t>
            </a:r>
            <a:r>
              <a:rPr lang="ru-RU" altLang="ru-RU" sz="2000" dirty="0" smtClean="0"/>
              <a:t>). Для подкожного введения.</a:t>
            </a:r>
          </a:p>
          <a:p>
            <a:pPr marL="0" indent="0" eaLnBrk="1" hangingPunct="1">
              <a:buFont typeface="Arial" charset="0"/>
              <a:buNone/>
            </a:pPr>
            <a:endParaRPr lang="ru-RU" altLang="ru-RU" sz="2000" dirty="0" smtClean="0"/>
          </a:p>
        </p:txBody>
      </p:sp>
      <p:sp>
        <p:nvSpPr>
          <p:cNvPr id="13" name="Прямоугольник 5"/>
          <p:cNvSpPr>
            <a:spLocks noChangeArrowheads="1"/>
          </p:cNvSpPr>
          <p:nvPr/>
        </p:nvSpPr>
        <p:spPr bwMode="auto">
          <a:xfrm>
            <a:off x="1429543" y="3172619"/>
            <a:ext cx="34559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 dirty="0"/>
              <a:t>#</a:t>
            </a:r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6732588" y="2432050"/>
            <a:ext cx="216058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1600" dirty="0">
                <a:solidFill>
                  <a:srgbClr val="078877"/>
                </a:solidFill>
              </a:rPr>
              <a:t>in </a:t>
            </a:r>
            <a:r>
              <a:rPr lang="en-US" altLang="ru-RU" sz="1600" dirty="0" err="1">
                <a:solidFill>
                  <a:srgbClr val="078877"/>
                </a:solidFill>
              </a:rPr>
              <a:t>ampullis</a:t>
            </a:r>
            <a:r>
              <a:rPr lang="en-US" altLang="ru-RU" sz="1600" dirty="0">
                <a:solidFill>
                  <a:srgbClr val="078877"/>
                </a:solidFill>
              </a:rPr>
              <a:t> – </a:t>
            </a:r>
            <a:r>
              <a:rPr lang="ru-RU" altLang="ru-RU" sz="1600" dirty="0">
                <a:solidFill>
                  <a:srgbClr val="078877"/>
                </a:solidFill>
              </a:rPr>
              <a:t>в ампулах</a:t>
            </a: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4489885"/>
              </p:ext>
            </p:extLst>
          </p:nvPr>
        </p:nvGraphicFramePr>
        <p:xfrm>
          <a:off x="447675" y="1916113"/>
          <a:ext cx="5419725" cy="1188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99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398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99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Rp</a:t>
                      </a:r>
                      <a:r>
                        <a:rPr lang="en-US" sz="2000" dirty="0" smtClean="0"/>
                        <a:t>.: </a:t>
                      </a:r>
                      <a:endParaRPr lang="ru-RU" sz="2000" dirty="0"/>
                    </a:p>
                  </a:txBody>
                  <a:tcPr marL="91418" marR="9141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ru-RU" sz="2000" dirty="0" smtClean="0"/>
                        <a:t>Sol. </a:t>
                      </a:r>
                      <a:r>
                        <a:rPr lang="en-US" altLang="ru-RU" sz="2000" dirty="0" err="1" smtClean="0"/>
                        <a:t>Camphorae</a:t>
                      </a:r>
                      <a:r>
                        <a:rPr lang="en-US" altLang="ru-RU" sz="2000" dirty="0" smtClean="0"/>
                        <a:t> </a:t>
                      </a:r>
                      <a:r>
                        <a:rPr lang="en-US" altLang="ru-RU" sz="2000" dirty="0" err="1" smtClean="0"/>
                        <a:t>oleosae</a:t>
                      </a:r>
                      <a:endParaRPr lang="ru-RU" sz="2000" dirty="0" smtClean="0"/>
                    </a:p>
                  </a:txBody>
                  <a:tcPr marL="91418" marR="9141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20%-1ml</a:t>
                      </a:r>
                      <a:endParaRPr lang="ru-RU" sz="2000" dirty="0"/>
                    </a:p>
                  </a:txBody>
                  <a:tcPr marL="91418" marR="9141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L="91418" marR="9141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D.t.d.N</a:t>
                      </a:r>
                      <a:r>
                        <a:rPr lang="en-US" sz="2000" dirty="0" smtClean="0"/>
                        <a:t>. 6 in amp.</a:t>
                      </a:r>
                      <a:endParaRPr lang="ru-RU" sz="2000" dirty="0"/>
                    </a:p>
                  </a:txBody>
                  <a:tcPr marL="91418" marR="9141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L="91418" marR="9141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2000" dirty="0" smtClean="0"/>
                        <a:t>S.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ru-RU" sz="2000" baseline="0" dirty="0" smtClean="0"/>
                        <a:t>Для подкожного введения</a:t>
                      </a:r>
                      <a:endParaRPr lang="ru-RU" sz="2000" dirty="0"/>
                    </a:p>
                  </a:txBody>
                  <a:tcPr marL="91418" marR="9141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 sz="2400" dirty="0" smtClean="0"/>
                    </a:p>
                  </a:txBody>
                  <a:tcPr marL="91433" marR="91433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6" name="Объект 2"/>
          <p:cNvSpPr txBox="1">
            <a:spLocks/>
          </p:cNvSpPr>
          <p:nvPr/>
        </p:nvSpPr>
        <p:spPr bwMode="auto">
          <a:xfrm>
            <a:off x="468313" y="3573463"/>
            <a:ext cx="8229600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ru-RU" altLang="ru-RU" sz="2000" dirty="0"/>
              <a:t>Выписать: 6 ампул по 1 мл, содержащих 0,1% раствор адреналина гидрохлорида (</a:t>
            </a:r>
            <a:r>
              <a:rPr lang="en-US" altLang="ru-RU" sz="2000" dirty="0" err="1"/>
              <a:t>Epinephrinum</a:t>
            </a:r>
            <a:r>
              <a:rPr lang="en-US" altLang="ru-RU" sz="2000" dirty="0"/>
              <a:t>*</a:t>
            </a:r>
            <a:r>
              <a:rPr lang="ru-RU" altLang="ru-RU" sz="2000" dirty="0"/>
              <a:t>). Для подкожного введения.</a:t>
            </a:r>
          </a:p>
          <a:p>
            <a:pPr eaLnBrk="1" hangingPunct="1">
              <a:buFont typeface="Arial" charset="0"/>
              <a:buNone/>
            </a:pPr>
            <a:endParaRPr lang="ru-RU" altLang="ru-RU" sz="2000" dirty="0"/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4687024"/>
              </p:ext>
            </p:extLst>
          </p:nvPr>
        </p:nvGraphicFramePr>
        <p:xfrm>
          <a:off x="450850" y="4779963"/>
          <a:ext cx="5421313" cy="1188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47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737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04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Rp</a:t>
                      </a:r>
                      <a:r>
                        <a:rPr lang="en-US" sz="2000" dirty="0" smtClean="0"/>
                        <a:t>.: </a:t>
                      </a:r>
                      <a:endParaRPr lang="ru-RU" sz="2000" dirty="0"/>
                    </a:p>
                  </a:txBody>
                  <a:tcPr marL="91445" marR="91445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ru-RU" sz="2000" dirty="0" smtClean="0"/>
                        <a:t>Sol. </a:t>
                      </a:r>
                      <a:r>
                        <a:rPr lang="en-US" altLang="ru-RU" sz="2000" dirty="0" err="1" smtClean="0"/>
                        <a:t>Epinephrin</a:t>
                      </a:r>
                      <a:r>
                        <a:rPr lang="en-US" sz="2000" dirty="0" err="1" smtClean="0"/>
                        <a:t>i</a:t>
                      </a:r>
                      <a:r>
                        <a:rPr lang="en-US" sz="2000" baseline="0" dirty="0" smtClean="0"/>
                        <a:t>         0,1%-</a:t>
                      </a:r>
                      <a:r>
                        <a:rPr lang="en-US" sz="2000" dirty="0" smtClean="0"/>
                        <a:t>1ml</a:t>
                      </a:r>
                      <a:endParaRPr lang="ru-RU" sz="2000" dirty="0"/>
                    </a:p>
                  </a:txBody>
                  <a:tcPr marL="91445" marR="91445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 sz="2400" dirty="0"/>
                    </a:p>
                  </a:txBody>
                  <a:tcPr marL="91431" marR="9143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L="91445" marR="91445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D.t.d.N</a:t>
                      </a:r>
                      <a:r>
                        <a:rPr lang="en-US" sz="2000" dirty="0" smtClean="0"/>
                        <a:t>. 6 in amp.</a:t>
                      </a:r>
                      <a:endParaRPr lang="ru-RU" sz="2000" dirty="0"/>
                    </a:p>
                  </a:txBody>
                  <a:tcPr marL="91445" marR="91445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L="91445" marR="91445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2000" dirty="0" smtClean="0"/>
                        <a:t>S.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ru-RU" sz="2000" baseline="0" dirty="0" smtClean="0"/>
                        <a:t>Для подкожного введения</a:t>
                      </a:r>
                      <a:endParaRPr lang="ru-RU" sz="2000" dirty="0"/>
                    </a:p>
                  </a:txBody>
                  <a:tcPr marL="91445" marR="91445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 sz="2400" dirty="0" smtClean="0"/>
                    </a:p>
                  </a:txBody>
                  <a:tcPr marL="91433" marR="91433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0824930"/>
              </p:ext>
            </p:extLst>
          </p:nvPr>
        </p:nvGraphicFramePr>
        <p:xfrm>
          <a:off x="5102224" y="4766974"/>
          <a:ext cx="5421313" cy="1188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47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737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04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Rp</a:t>
                      </a:r>
                      <a:r>
                        <a:rPr lang="en-US" sz="2000" dirty="0" smtClean="0"/>
                        <a:t>.: </a:t>
                      </a:r>
                      <a:endParaRPr lang="ru-RU" sz="2000" dirty="0"/>
                    </a:p>
                  </a:txBody>
                  <a:tcPr marL="91445" marR="91445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ru-RU" sz="2000" dirty="0" smtClean="0"/>
                        <a:t>Sol. </a:t>
                      </a:r>
                      <a:r>
                        <a:rPr lang="en-US" altLang="ru-RU" sz="2000" dirty="0" err="1" smtClean="0"/>
                        <a:t>Epinephrin</a:t>
                      </a:r>
                      <a:r>
                        <a:rPr lang="en-US" sz="2000" dirty="0" err="1" smtClean="0"/>
                        <a:t>i</a:t>
                      </a:r>
                      <a:r>
                        <a:rPr lang="en-US" sz="2000" baseline="0" dirty="0" smtClean="0"/>
                        <a:t>         1 mg/ml-</a:t>
                      </a:r>
                      <a:r>
                        <a:rPr lang="en-US" sz="2000" dirty="0" smtClean="0"/>
                        <a:t>1ml</a:t>
                      </a:r>
                      <a:endParaRPr lang="ru-RU" sz="2000" dirty="0"/>
                    </a:p>
                  </a:txBody>
                  <a:tcPr marL="91445" marR="91445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 sz="2400" dirty="0"/>
                    </a:p>
                  </a:txBody>
                  <a:tcPr marL="91431" marR="9143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L="91445" marR="91445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D.t.d.N</a:t>
                      </a:r>
                      <a:r>
                        <a:rPr lang="en-US" sz="2000" dirty="0" smtClean="0"/>
                        <a:t>. 6 in amp.</a:t>
                      </a:r>
                      <a:endParaRPr lang="ru-RU" sz="2000" dirty="0"/>
                    </a:p>
                  </a:txBody>
                  <a:tcPr marL="91445" marR="91445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L="91445" marR="91445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2000" dirty="0" smtClean="0"/>
                        <a:t>S.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ru-RU" sz="2000" baseline="0" dirty="0" smtClean="0"/>
                        <a:t>Для подкожного введения</a:t>
                      </a:r>
                      <a:endParaRPr lang="ru-RU" sz="2000" dirty="0"/>
                    </a:p>
                  </a:txBody>
                  <a:tcPr marL="91445" marR="91445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 sz="2400" dirty="0" smtClean="0"/>
                    </a:p>
                  </a:txBody>
                  <a:tcPr marL="91433" marR="91433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3813464" y="6162387"/>
            <a:ext cx="237461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1600" dirty="0" smtClean="0">
                <a:solidFill>
                  <a:srgbClr val="078877"/>
                </a:solidFill>
              </a:rPr>
              <a:t>0,1% = 0,001 (g) = 1 (mg)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600" dirty="0">
              <a:solidFill>
                <a:srgbClr val="07887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4823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1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2">
            <a:extLst>
              <a:ext uri="{FF2B5EF4-FFF2-40B4-BE49-F238E27FC236}">
                <a16:creationId xmlns:a16="http://schemas.microsoft.com/office/drawing/2014/main" id="{8335ABAF-6E49-4430-A980-28392B80CE90}"/>
              </a:ext>
            </a:extLst>
          </p:cNvPr>
          <p:cNvSpPr txBox="1">
            <a:spLocks/>
          </p:cNvSpPr>
          <p:nvPr/>
        </p:nvSpPr>
        <p:spPr>
          <a:xfrm>
            <a:off x="187668" y="7000822"/>
            <a:ext cx="3830150" cy="6291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solidFill>
                  <a:srgbClr val="078877"/>
                </a:solidFill>
                <a:latin typeface="Alegreya Sans" panose="00000500000000000000" pitchFamily="2" charset="0"/>
              </a:rPr>
              <a:t>volgmed.ru</a:t>
            </a:r>
            <a:r>
              <a:rPr lang="ru-RU" sz="1800" dirty="0">
                <a:solidFill>
                  <a:srgbClr val="078877"/>
                </a:solidFill>
                <a:latin typeface="Alegreya Sans" panose="00000500000000000000" pitchFamily="2" charset="0"/>
              </a:rPr>
              <a:t> </a:t>
            </a:r>
          </a:p>
        </p:txBody>
      </p:sp>
      <p:sp>
        <p:nvSpPr>
          <p:cNvPr id="10" name="Подзаголовок 2">
            <a:extLst>
              <a:ext uri="{FF2B5EF4-FFF2-40B4-BE49-F238E27FC236}">
                <a16:creationId xmlns:a16="http://schemas.microsoft.com/office/drawing/2014/main" id="{5C73DAE1-4080-4B39-9E7F-DA8C5B93AF1E}"/>
              </a:ext>
            </a:extLst>
          </p:cNvPr>
          <p:cNvSpPr txBox="1">
            <a:spLocks/>
          </p:cNvSpPr>
          <p:nvPr/>
        </p:nvSpPr>
        <p:spPr>
          <a:xfrm>
            <a:off x="9816578" y="7014676"/>
            <a:ext cx="777532" cy="6291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1800" dirty="0" smtClean="0">
                <a:solidFill>
                  <a:srgbClr val="078877"/>
                </a:solidFill>
                <a:latin typeface="Alegreya Sans" panose="00000500000000000000" pitchFamily="2" charset="0"/>
              </a:rPr>
              <a:t>2024 </a:t>
            </a:r>
            <a:endParaRPr lang="ru-RU" sz="1800" dirty="0">
              <a:solidFill>
                <a:srgbClr val="078877"/>
              </a:solidFill>
              <a:latin typeface="Alegreya Sans" panose="00000500000000000000" pitchFamily="2" charset="0"/>
            </a:endParaRP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2E906B5F-565B-493E-8076-F023584B8BF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27167" y="406590"/>
            <a:ext cx="1405131" cy="1368555"/>
          </a:xfrm>
          <a:prstGeom prst="rect">
            <a:avLst/>
          </a:prstGeom>
        </p:spPr>
      </p:pic>
      <p:sp>
        <p:nvSpPr>
          <p:cNvPr id="13" name="Объект 2"/>
          <p:cNvSpPr>
            <a:spLocks noGrp="1"/>
          </p:cNvSpPr>
          <p:nvPr>
            <p:ph idx="1"/>
          </p:nvPr>
        </p:nvSpPr>
        <p:spPr>
          <a:xfrm>
            <a:off x="468313" y="372110"/>
            <a:ext cx="8229600" cy="128905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altLang="ru-RU" sz="2000" dirty="0" smtClean="0"/>
              <a:t>Выписать: </a:t>
            </a:r>
            <a:r>
              <a:rPr lang="en-US" altLang="ru-RU" sz="2000" dirty="0" smtClean="0"/>
              <a:t>5 </a:t>
            </a:r>
            <a:r>
              <a:rPr lang="ru-RU" altLang="ru-RU" sz="2000" dirty="0" smtClean="0"/>
              <a:t>ампул по 1 мл (5 МЕ/мл) окситоцина </a:t>
            </a:r>
            <a:r>
              <a:rPr lang="en-US" altLang="ru-RU" sz="2000" dirty="0" smtClean="0"/>
              <a:t>(</a:t>
            </a:r>
            <a:r>
              <a:rPr lang="en-US" altLang="ru-RU" sz="2000" dirty="0" err="1" smtClean="0"/>
              <a:t>Oxytocinum</a:t>
            </a:r>
            <a:r>
              <a:rPr lang="ru-RU" altLang="ru-RU" sz="2000" dirty="0" smtClean="0"/>
              <a:t>). Вводить </a:t>
            </a:r>
            <a:r>
              <a:rPr lang="ru-RU" altLang="ru-RU" sz="2000" dirty="0" err="1" smtClean="0"/>
              <a:t>капельно</a:t>
            </a:r>
            <a:r>
              <a:rPr lang="ru-RU" altLang="ru-RU" sz="2000" dirty="0" smtClean="0"/>
              <a:t> внутривенно по 1 мл в 250 мл 5% раствора глюкозы</a:t>
            </a:r>
          </a:p>
          <a:p>
            <a:pPr marL="0" indent="0" eaLnBrk="1" hangingPunct="1">
              <a:buFont typeface="Arial" charset="0"/>
              <a:buNone/>
            </a:pPr>
            <a:endParaRPr lang="ru-RU" altLang="ru-RU" sz="2000" dirty="0" smtClean="0"/>
          </a:p>
        </p:txBody>
      </p:sp>
      <p:sp>
        <p:nvSpPr>
          <p:cNvPr id="14" name="Прямоугольник 5"/>
          <p:cNvSpPr>
            <a:spLocks noChangeArrowheads="1"/>
          </p:cNvSpPr>
          <p:nvPr/>
        </p:nvSpPr>
        <p:spPr bwMode="auto">
          <a:xfrm>
            <a:off x="1429543" y="2909119"/>
            <a:ext cx="34559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 dirty="0"/>
              <a:t>#</a:t>
            </a:r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7982268" y="1835150"/>
            <a:ext cx="2160587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dirty="0" err="1">
                <a:solidFill>
                  <a:srgbClr val="078877"/>
                </a:solidFill>
              </a:rPr>
              <a:t>Официнальные</a:t>
            </a:r>
            <a:r>
              <a:rPr lang="ru-RU" altLang="ru-RU" sz="1600" dirty="0">
                <a:solidFill>
                  <a:srgbClr val="078877"/>
                </a:solidFill>
              </a:rPr>
              <a:t> растворы выписывать без указания лекарственной формы!</a:t>
            </a:r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9595614"/>
              </p:ext>
            </p:extLst>
          </p:nvPr>
        </p:nvGraphicFramePr>
        <p:xfrm>
          <a:off x="468313" y="1141462"/>
          <a:ext cx="7400925" cy="17367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563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807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38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7011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Rp</a:t>
                      </a:r>
                      <a:r>
                        <a:rPr lang="en-US" sz="2000" dirty="0" smtClean="0"/>
                        <a:t>.: </a:t>
                      </a:r>
                      <a:endParaRPr lang="ru-RU" sz="2000" dirty="0"/>
                    </a:p>
                  </a:txBody>
                  <a:tcPr marL="91418" marR="91418" marT="45659" marB="45659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ru-RU" sz="2000" dirty="0" err="1" smtClean="0"/>
                        <a:t>Oxytocini</a:t>
                      </a:r>
                      <a:r>
                        <a:rPr lang="ru-RU" altLang="ru-RU" sz="2000" dirty="0" smtClean="0"/>
                        <a:t> </a:t>
                      </a:r>
                      <a:r>
                        <a:rPr lang="en-US" altLang="ru-RU" sz="2000" dirty="0" smtClean="0"/>
                        <a:t>1 ml</a:t>
                      </a:r>
                      <a:r>
                        <a:rPr lang="ru-RU" altLang="ru-RU" sz="2000" dirty="0" smtClean="0"/>
                        <a:t> (5 </a:t>
                      </a:r>
                      <a:r>
                        <a:rPr lang="en-US" altLang="ru-RU" sz="2000" dirty="0" smtClean="0"/>
                        <a:t>ME</a:t>
                      </a:r>
                      <a:r>
                        <a:rPr lang="ru-RU" altLang="ru-RU" sz="2000" dirty="0" smtClean="0"/>
                        <a:t> –</a:t>
                      </a:r>
                      <a:r>
                        <a:rPr lang="ru-RU" altLang="ru-RU" sz="2000" baseline="0" dirty="0" smtClean="0"/>
                        <a:t> 1 </a:t>
                      </a:r>
                      <a:r>
                        <a:rPr lang="en-US" altLang="ru-RU" sz="2000" dirty="0" smtClean="0"/>
                        <a:t>ml</a:t>
                      </a:r>
                      <a:r>
                        <a:rPr lang="ru-RU" altLang="ru-RU" sz="2000" dirty="0" smtClean="0"/>
                        <a:t>)</a:t>
                      </a:r>
                      <a:r>
                        <a:rPr lang="en-US" altLang="ru-RU" sz="2000" dirty="0" smtClean="0"/>
                        <a:t> </a:t>
                      </a:r>
                      <a:endParaRPr lang="ru-RU" sz="2000" dirty="0" smtClean="0"/>
                    </a:p>
                  </a:txBody>
                  <a:tcPr marL="91418" marR="91418" marT="45659" marB="45659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L="91418" marR="91418" marT="45659" marB="45659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011">
                <a:tc rowSpan="2"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L="91418" marR="91418" marT="45659" marB="45659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D.t.d.N</a:t>
                      </a:r>
                      <a:r>
                        <a:rPr lang="en-US" sz="2000" dirty="0" smtClean="0"/>
                        <a:t>.</a:t>
                      </a:r>
                      <a:r>
                        <a:rPr lang="en-US" sz="2000" baseline="0" dirty="0" smtClean="0"/>
                        <a:t> 5 in amp.</a:t>
                      </a:r>
                      <a:endParaRPr lang="ru-RU" sz="2000" dirty="0"/>
                    </a:p>
                  </a:txBody>
                  <a:tcPr marL="91418" marR="91418" marT="45659" marB="45659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L="91418" marR="91418" marT="45659" marB="45659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704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2000" dirty="0" smtClean="0"/>
                        <a:t>S.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ru-RU" sz="2000" baseline="0" dirty="0" smtClean="0"/>
                        <a:t>Вводить </a:t>
                      </a:r>
                      <a:r>
                        <a:rPr lang="ru-RU" sz="2000" baseline="0" dirty="0" err="1" smtClean="0"/>
                        <a:t>капельно</a:t>
                      </a:r>
                      <a:r>
                        <a:rPr lang="ru-RU" sz="2000" baseline="0" dirty="0" smtClean="0"/>
                        <a:t> внутривенно по 1 мл в 250 мл 5% </a:t>
                      </a:r>
                      <a:r>
                        <a:rPr lang="ru-RU" sz="2000" baseline="0" dirty="0" err="1" smtClean="0"/>
                        <a:t>развтора</a:t>
                      </a:r>
                      <a:r>
                        <a:rPr lang="ru-RU" sz="2000" baseline="0" dirty="0" smtClean="0"/>
                        <a:t> глюкозы</a:t>
                      </a:r>
                    </a:p>
                  </a:txBody>
                  <a:tcPr marL="91418" marR="91418" marT="45659" marB="45659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 sz="2400" dirty="0" smtClean="0"/>
                    </a:p>
                  </a:txBody>
                  <a:tcPr marL="91433" marR="91433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7" name="Объект 2"/>
          <p:cNvSpPr txBox="1">
            <a:spLocks/>
          </p:cNvSpPr>
          <p:nvPr/>
        </p:nvSpPr>
        <p:spPr bwMode="auto">
          <a:xfrm>
            <a:off x="447675" y="3333115"/>
            <a:ext cx="8229600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ru-RU" altLang="ru-RU" sz="2000" dirty="0"/>
              <a:t>Выписать: 6 ампул по 1 мл, содержащих кордиамин (</a:t>
            </a:r>
            <a:r>
              <a:rPr lang="en-US" altLang="ru-RU" sz="2000" dirty="0" err="1"/>
              <a:t>Cordiaminum</a:t>
            </a:r>
            <a:r>
              <a:rPr lang="ru-RU" altLang="ru-RU" sz="2000" dirty="0"/>
              <a:t>). Для подкожного введения.</a:t>
            </a:r>
          </a:p>
          <a:p>
            <a:pPr eaLnBrk="1" hangingPunct="1">
              <a:buFont typeface="Arial" charset="0"/>
              <a:buNone/>
            </a:pPr>
            <a:endParaRPr lang="ru-RU" altLang="ru-RU" sz="2000" dirty="0"/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9347124"/>
              </p:ext>
            </p:extLst>
          </p:nvPr>
        </p:nvGraphicFramePr>
        <p:xfrm>
          <a:off x="468313" y="4309108"/>
          <a:ext cx="5419725" cy="1188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439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58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99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Rp</a:t>
                      </a:r>
                      <a:r>
                        <a:rPr lang="en-US" sz="2000" dirty="0" smtClean="0"/>
                        <a:t>.: </a:t>
                      </a:r>
                      <a:endParaRPr lang="ru-RU" sz="2000" dirty="0"/>
                    </a:p>
                  </a:txBody>
                  <a:tcPr marL="91418" marR="9141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/>
                        <a:t>Cordiamini</a:t>
                      </a:r>
                      <a:r>
                        <a:rPr lang="en-US" sz="2000" baseline="0" dirty="0" smtClean="0"/>
                        <a:t>         </a:t>
                      </a:r>
                      <a:r>
                        <a:rPr lang="en-US" sz="2000" dirty="0" smtClean="0"/>
                        <a:t>1ml</a:t>
                      </a:r>
                      <a:endParaRPr lang="ru-RU" sz="2000" dirty="0"/>
                    </a:p>
                  </a:txBody>
                  <a:tcPr marL="91418" marR="9141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 sz="2400" dirty="0"/>
                    </a:p>
                  </a:txBody>
                  <a:tcPr marL="91431" marR="9143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L="91418" marR="9141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D.t.d.N</a:t>
                      </a:r>
                      <a:r>
                        <a:rPr lang="en-US" sz="2000" dirty="0" smtClean="0"/>
                        <a:t>. 6 in amp.</a:t>
                      </a:r>
                      <a:endParaRPr lang="ru-RU" sz="2000" dirty="0"/>
                    </a:p>
                  </a:txBody>
                  <a:tcPr marL="91418" marR="9141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L="91418" marR="9141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2000" dirty="0" smtClean="0"/>
                        <a:t>S.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ru-RU" sz="2000" baseline="0" dirty="0" smtClean="0"/>
                        <a:t>Для подкожного введения</a:t>
                      </a:r>
                      <a:endParaRPr lang="ru-RU" sz="2000" dirty="0"/>
                    </a:p>
                  </a:txBody>
                  <a:tcPr marL="91418" marR="9141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 sz="2400" dirty="0" smtClean="0"/>
                    </a:p>
                  </a:txBody>
                  <a:tcPr marL="91433" marR="91433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261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2">
            <a:extLst>
              <a:ext uri="{FF2B5EF4-FFF2-40B4-BE49-F238E27FC236}">
                <a16:creationId xmlns:a16="http://schemas.microsoft.com/office/drawing/2014/main" id="{8335ABAF-6E49-4430-A980-28392B80CE90}"/>
              </a:ext>
            </a:extLst>
          </p:cNvPr>
          <p:cNvSpPr txBox="1">
            <a:spLocks/>
          </p:cNvSpPr>
          <p:nvPr/>
        </p:nvSpPr>
        <p:spPr>
          <a:xfrm>
            <a:off x="187668" y="7000822"/>
            <a:ext cx="3830150" cy="6291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solidFill>
                  <a:srgbClr val="078877"/>
                </a:solidFill>
                <a:latin typeface="Alegreya Sans" panose="00000500000000000000" pitchFamily="2" charset="0"/>
              </a:rPr>
              <a:t>volgmed.ru</a:t>
            </a:r>
            <a:r>
              <a:rPr lang="ru-RU" sz="1800" dirty="0">
                <a:solidFill>
                  <a:srgbClr val="078877"/>
                </a:solidFill>
                <a:latin typeface="Alegreya Sans" panose="00000500000000000000" pitchFamily="2" charset="0"/>
              </a:rPr>
              <a:t> </a:t>
            </a:r>
          </a:p>
        </p:txBody>
      </p:sp>
      <p:sp>
        <p:nvSpPr>
          <p:cNvPr id="7" name="Подзаголовок 2">
            <a:extLst>
              <a:ext uri="{FF2B5EF4-FFF2-40B4-BE49-F238E27FC236}">
                <a16:creationId xmlns:a16="http://schemas.microsoft.com/office/drawing/2014/main" id="{5C73DAE1-4080-4B39-9E7F-DA8C5B93AF1E}"/>
              </a:ext>
            </a:extLst>
          </p:cNvPr>
          <p:cNvSpPr txBox="1">
            <a:spLocks/>
          </p:cNvSpPr>
          <p:nvPr/>
        </p:nvSpPr>
        <p:spPr>
          <a:xfrm>
            <a:off x="9816578" y="7014676"/>
            <a:ext cx="777532" cy="6291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1800" dirty="0" smtClean="0">
                <a:solidFill>
                  <a:srgbClr val="078877"/>
                </a:solidFill>
                <a:latin typeface="Alegreya Sans" panose="00000500000000000000" pitchFamily="2" charset="0"/>
              </a:rPr>
              <a:t>2024 </a:t>
            </a:r>
            <a:endParaRPr lang="ru-RU" sz="1800" dirty="0">
              <a:solidFill>
                <a:srgbClr val="078877"/>
              </a:solidFill>
              <a:latin typeface="Alegreya Sans" panose="00000500000000000000" pitchFamily="2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2E906B5F-565B-493E-8076-F023584B8BF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27167" y="406590"/>
            <a:ext cx="1405131" cy="1368555"/>
          </a:xfrm>
          <a:prstGeom prst="rect">
            <a:avLst/>
          </a:prstGeom>
        </p:spPr>
      </p:pic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468313" y="331788"/>
            <a:ext cx="8229600" cy="865187"/>
          </a:xfrm>
        </p:spPr>
        <p:txBody>
          <a:bodyPr>
            <a:noAutofit/>
          </a:bodyPr>
          <a:lstStyle/>
          <a:p>
            <a:pPr marL="0" indent="0" eaLnBrk="1" hangingPunct="1">
              <a:buFont typeface="Arial" charset="0"/>
              <a:buNone/>
            </a:pPr>
            <a:r>
              <a:rPr lang="ru-RU" altLang="ru-RU" sz="2000" dirty="0" smtClean="0"/>
              <a:t>Выписать: 500 мл 0,5% стерильного раствора новокаина </a:t>
            </a:r>
            <a:r>
              <a:rPr lang="en-US" altLang="ru-RU" sz="2000" dirty="0" smtClean="0"/>
              <a:t>(</a:t>
            </a:r>
            <a:r>
              <a:rPr lang="en-US" altLang="ru-RU" sz="2000" dirty="0" err="1" smtClean="0"/>
              <a:t>Procainum</a:t>
            </a:r>
            <a:r>
              <a:rPr lang="en-US" altLang="ru-RU" sz="2000" dirty="0" smtClean="0"/>
              <a:t>*</a:t>
            </a:r>
            <a:r>
              <a:rPr lang="ru-RU" altLang="ru-RU" sz="2000" dirty="0" smtClean="0"/>
              <a:t>) на изотоническом растворе натрия хлорида </a:t>
            </a:r>
            <a:r>
              <a:rPr lang="en-US" altLang="ru-RU" sz="2000" dirty="0" smtClean="0"/>
              <a:t>(</a:t>
            </a:r>
            <a:r>
              <a:rPr lang="en-US" altLang="ru-RU" sz="2000" dirty="0" err="1" smtClean="0"/>
              <a:t>Natrii</a:t>
            </a:r>
            <a:r>
              <a:rPr lang="en-US" altLang="ru-RU" sz="2000" dirty="0" smtClean="0"/>
              <a:t> </a:t>
            </a:r>
            <a:r>
              <a:rPr lang="en-US" altLang="ru-RU" sz="2000" dirty="0" err="1" smtClean="0"/>
              <a:t>chloridum</a:t>
            </a:r>
            <a:r>
              <a:rPr lang="ru-RU" altLang="ru-RU" sz="2000" dirty="0" smtClean="0"/>
              <a:t>). Для инфильтрационной анестезии.</a:t>
            </a:r>
          </a:p>
          <a:p>
            <a:pPr marL="0" indent="0" eaLnBrk="1" hangingPunct="1">
              <a:buFont typeface="Arial" charset="0"/>
              <a:buNone/>
            </a:pPr>
            <a:endParaRPr lang="ru-RU" altLang="ru-RU" sz="2000" dirty="0" smtClean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2452093"/>
              </p:ext>
            </p:extLst>
          </p:nvPr>
        </p:nvGraphicFramePr>
        <p:xfrm>
          <a:off x="468313" y="1412876"/>
          <a:ext cx="6551612" cy="17123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080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435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15058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Rp</a:t>
                      </a:r>
                      <a:r>
                        <a:rPr lang="en-US" sz="2000" dirty="0" smtClean="0"/>
                        <a:t>.: </a:t>
                      </a:r>
                      <a:endParaRPr lang="ru-RU" sz="2000" dirty="0"/>
                    </a:p>
                  </a:txBody>
                  <a:tcPr marT="45727" marB="4572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ru-RU" sz="2000" dirty="0" err="1" smtClean="0"/>
                        <a:t>Procaini</a:t>
                      </a:r>
                      <a:r>
                        <a:rPr lang="ru-RU" altLang="ru-RU" sz="2000" dirty="0" smtClean="0"/>
                        <a:t> 2,5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/>
                        <a:t>Sol.Natrii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chloridi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isotonicae</a:t>
                      </a:r>
                      <a:r>
                        <a:rPr lang="ru-RU" sz="2000" baseline="0" dirty="0" smtClean="0"/>
                        <a:t> 0,9%</a:t>
                      </a:r>
                      <a:r>
                        <a:rPr lang="en-US" sz="2000" baseline="0" dirty="0" smtClean="0"/>
                        <a:t> ad 500ml</a:t>
                      </a:r>
                      <a:endParaRPr lang="ru-RU" sz="2000" dirty="0" smtClean="0"/>
                    </a:p>
                  </a:txBody>
                  <a:tcPr marT="45727" marB="4572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699"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T="45727" marB="4572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/>
                        <a:t>M.Steril</a:t>
                      </a:r>
                      <a:r>
                        <a:rPr lang="en-US" sz="2000" dirty="0" smtClean="0"/>
                        <a:t>.!</a:t>
                      </a:r>
                      <a:endParaRPr lang="ru-RU" sz="2000" dirty="0" smtClean="0"/>
                    </a:p>
                  </a:txBody>
                  <a:tcPr marT="45727" marB="4572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67976598"/>
                  </a:ext>
                </a:extLst>
              </a:tr>
              <a:tr h="615058"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T="45727" marB="4572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D.S.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ru-RU" sz="2000" baseline="0" dirty="0" smtClean="0"/>
                        <a:t>Для инфильтрационной анестезии</a:t>
                      </a:r>
                      <a:endParaRPr lang="ru-RU" sz="2000" dirty="0"/>
                    </a:p>
                  </a:txBody>
                  <a:tcPr marT="45727" marB="4572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Прямоугольник 5"/>
          <p:cNvSpPr>
            <a:spLocks noChangeArrowheads="1"/>
          </p:cNvSpPr>
          <p:nvPr/>
        </p:nvSpPr>
        <p:spPr bwMode="auto">
          <a:xfrm>
            <a:off x="1331913" y="3255963"/>
            <a:ext cx="34559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/>
              <a:t>#</a:t>
            </a:r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7736898" y="1527175"/>
            <a:ext cx="1512888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dirty="0">
                <a:solidFill>
                  <a:srgbClr val="078877"/>
                </a:solidFill>
              </a:rPr>
              <a:t>500-100%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dirty="0">
                <a:solidFill>
                  <a:srgbClr val="078877"/>
                </a:solidFill>
              </a:rPr>
              <a:t>Х-0,5%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dirty="0">
                <a:solidFill>
                  <a:srgbClr val="078877"/>
                </a:solidFill>
              </a:rPr>
              <a:t>Х=500*0,5/100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dirty="0">
                <a:solidFill>
                  <a:srgbClr val="078877"/>
                </a:solidFill>
              </a:rPr>
              <a:t>Х=2,5</a:t>
            </a:r>
          </a:p>
        </p:txBody>
      </p:sp>
      <p:sp>
        <p:nvSpPr>
          <p:cNvPr id="12" name="Объект 2"/>
          <p:cNvSpPr txBox="1">
            <a:spLocks/>
          </p:cNvSpPr>
          <p:nvPr/>
        </p:nvSpPr>
        <p:spPr bwMode="auto">
          <a:xfrm>
            <a:off x="468313" y="3500438"/>
            <a:ext cx="8229600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ru-RU" altLang="ru-RU" sz="2000" dirty="0"/>
              <a:t>Выписать: </a:t>
            </a:r>
            <a:r>
              <a:rPr lang="en-US" altLang="ru-RU" sz="2000" dirty="0"/>
              <a:t>10 </a:t>
            </a:r>
            <a:r>
              <a:rPr lang="ru-RU" altLang="ru-RU" sz="2000" dirty="0"/>
              <a:t>флаконов натриевой соли </a:t>
            </a:r>
            <a:r>
              <a:rPr lang="ru-RU" altLang="ru-RU" sz="2000" dirty="0" err="1"/>
              <a:t>бензилпенициллина</a:t>
            </a:r>
            <a:r>
              <a:rPr lang="ru-RU" altLang="ru-RU" sz="2000" dirty="0"/>
              <a:t> по 500000ЕД </a:t>
            </a:r>
            <a:r>
              <a:rPr lang="en-US" altLang="ru-RU" sz="2000" dirty="0"/>
              <a:t>(</a:t>
            </a:r>
            <a:r>
              <a:rPr lang="en-US" altLang="ru-RU" sz="2000" dirty="0" err="1"/>
              <a:t>Benzylpenicillini</a:t>
            </a:r>
            <a:r>
              <a:rPr lang="en-US" altLang="ru-RU" sz="2000" dirty="0"/>
              <a:t> </a:t>
            </a:r>
            <a:r>
              <a:rPr lang="en-US" altLang="ru-RU" sz="2000" dirty="0" err="1"/>
              <a:t>natrii</a:t>
            </a:r>
            <a:r>
              <a:rPr lang="ru-RU" altLang="ru-RU" sz="2000" dirty="0"/>
              <a:t>). Для внутривенного введения через 4 часа. Содержимое флакона растворить в 3 мл 0,25% раствора новокаина.</a:t>
            </a:r>
          </a:p>
          <a:p>
            <a:pPr eaLnBrk="1" hangingPunct="1">
              <a:buFont typeface="Arial" charset="0"/>
              <a:buNone/>
            </a:pPr>
            <a:endParaRPr lang="ru-RU" altLang="ru-RU" sz="2000" dirty="0"/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8028315"/>
              </p:ext>
            </p:extLst>
          </p:nvPr>
        </p:nvGraphicFramePr>
        <p:xfrm>
          <a:off x="468313" y="4636897"/>
          <a:ext cx="7559675" cy="14021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324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272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8270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Rp</a:t>
                      </a:r>
                      <a:r>
                        <a:rPr lang="en-US" sz="2000" dirty="0" smtClean="0"/>
                        <a:t>.: </a:t>
                      </a:r>
                      <a:endParaRPr lang="ru-RU" sz="2000" dirty="0"/>
                    </a:p>
                  </a:txBody>
                  <a:tcPr marL="91417" marR="91417" marT="45729" marB="45729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ru-RU" sz="2000" dirty="0" err="1" smtClean="0"/>
                        <a:t>Benzylpenicillini</a:t>
                      </a:r>
                      <a:r>
                        <a:rPr lang="en-US" altLang="ru-RU" sz="2000" dirty="0" smtClean="0"/>
                        <a:t> </a:t>
                      </a:r>
                      <a:r>
                        <a:rPr lang="en-US" altLang="ru-RU" sz="2000" dirty="0" err="1" smtClean="0"/>
                        <a:t>natrii</a:t>
                      </a:r>
                      <a:r>
                        <a:rPr lang="ru-RU" altLang="ru-RU" sz="2000" dirty="0" smtClean="0"/>
                        <a:t>    500000ЕД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/>
                        <a:t>D.t.d.N</a:t>
                      </a:r>
                      <a:r>
                        <a:rPr lang="en-US" sz="2000" dirty="0" smtClean="0"/>
                        <a:t>.</a:t>
                      </a:r>
                      <a:r>
                        <a:rPr lang="en-US" sz="2000" baseline="0" dirty="0" smtClean="0"/>
                        <a:t> 10</a:t>
                      </a:r>
                      <a:endParaRPr lang="ru-RU" sz="2000" dirty="0" smtClean="0"/>
                    </a:p>
                  </a:txBody>
                  <a:tcPr marL="91417" marR="91417" marT="45729" marB="45729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270"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L="91417" marR="91417" marT="45729" marB="45729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S.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ru-RU" altLang="ru-RU" sz="2000" dirty="0" smtClean="0"/>
                        <a:t>Содержимое флакона растворить в 3 мл 0,25% раствора новокаина.</a:t>
                      </a:r>
                      <a:r>
                        <a:rPr lang="en-US" altLang="ru-RU" sz="2000" dirty="0" smtClean="0"/>
                        <a:t> </a:t>
                      </a:r>
                      <a:r>
                        <a:rPr lang="ru-RU" altLang="ru-RU" sz="2000" dirty="0" smtClean="0"/>
                        <a:t>Вводить</a:t>
                      </a:r>
                      <a:r>
                        <a:rPr lang="ru-RU" altLang="ru-RU" sz="2000" baseline="0" dirty="0" smtClean="0"/>
                        <a:t> внутримышечно.</a:t>
                      </a:r>
                      <a:endParaRPr lang="ru-RU" sz="2000" dirty="0"/>
                    </a:p>
                  </a:txBody>
                  <a:tcPr marL="91417" marR="91417" marT="45729" marB="45729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1442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2">
            <a:extLst>
              <a:ext uri="{FF2B5EF4-FFF2-40B4-BE49-F238E27FC236}">
                <a16:creationId xmlns:a16="http://schemas.microsoft.com/office/drawing/2014/main" id="{8335ABAF-6E49-4430-A980-28392B80CE90}"/>
              </a:ext>
            </a:extLst>
          </p:cNvPr>
          <p:cNvSpPr txBox="1">
            <a:spLocks/>
          </p:cNvSpPr>
          <p:nvPr/>
        </p:nvSpPr>
        <p:spPr>
          <a:xfrm>
            <a:off x="187668" y="7000822"/>
            <a:ext cx="3830150" cy="6291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solidFill>
                  <a:srgbClr val="078877"/>
                </a:solidFill>
                <a:latin typeface="Alegreya Sans" panose="00000500000000000000" pitchFamily="2" charset="0"/>
              </a:rPr>
              <a:t>volgmed.ru</a:t>
            </a:r>
            <a:r>
              <a:rPr lang="ru-RU" sz="1800" dirty="0">
                <a:solidFill>
                  <a:srgbClr val="078877"/>
                </a:solidFill>
                <a:latin typeface="Alegreya Sans" panose="00000500000000000000" pitchFamily="2" charset="0"/>
              </a:rPr>
              <a:t> </a:t>
            </a:r>
          </a:p>
        </p:txBody>
      </p:sp>
      <p:sp>
        <p:nvSpPr>
          <p:cNvPr id="7" name="Подзаголовок 2">
            <a:extLst>
              <a:ext uri="{FF2B5EF4-FFF2-40B4-BE49-F238E27FC236}">
                <a16:creationId xmlns:a16="http://schemas.microsoft.com/office/drawing/2014/main" id="{5C73DAE1-4080-4B39-9E7F-DA8C5B93AF1E}"/>
              </a:ext>
            </a:extLst>
          </p:cNvPr>
          <p:cNvSpPr txBox="1">
            <a:spLocks/>
          </p:cNvSpPr>
          <p:nvPr/>
        </p:nvSpPr>
        <p:spPr>
          <a:xfrm>
            <a:off x="9816578" y="7014676"/>
            <a:ext cx="777532" cy="6291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1800" dirty="0" smtClean="0">
                <a:solidFill>
                  <a:srgbClr val="078877"/>
                </a:solidFill>
                <a:latin typeface="Alegreya Sans" panose="00000500000000000000" pitchFamily="2" charset="0"/>
              </a:rPr>
              <a:t>2024 </a:t>
            </a:r>
            <a:endParaRPr lang="ru-RU" sz="1800" dirty="0">
              <a:solidFill>
                <a:srgbClr val="078877"/>
              </a:solidFill>
              <a:latin typeface="Alegreya Sans" panose="00000500000000000000" pitchFamily="2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2E906B5F-565B-493E-8076-F023584B8BF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27167" y="406590"/>
            <a:ext cx="1405131" cy="1368555"/>
          </a:xfrm>
          <a:prstGeom prst="rect">
            <a:avLst/>
          </a:prstGeom>
        </p:spPr>
      </p:pic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468313" y="331788"/>
            <a:ext cx="8229600" cy="865187"/>
          </a:xfrm>
          <a:noFill/>
        </p:spPr>
        <p:txBody>
          <a:bodyPr>
            <a:noAutofit/>
          </a:bodyPr>
          <a:lstStyle/>
          <a:p>
            <a:pPr marL="0" indent="0" eaLnBrk="1" hangingPunct="1">
              <a:buFont typeface="Arial" charset="0"/>
              <a:buNone/>
            </a:pPr>
            <a:r>
              <a:rPr lang="ru-RU" altLang="ru-RU" sz="2000" dirty="0" smtClean="0"/>
              <a:t>Выписать: 10 ампул, содержащих 2 мл раствора </a:t>
            </a:r>
            <a:r>
              <a:rPr lang="ru-RU" altLang="ru-RU" sz="2000" dirty="0" err="1" smtClean="0"/>
              <a:t>артикаина</a:t>
            </a:r>
            <a:r>
              <a:rPr lang="ru-RU" altLang="ru-RU" sz="2000" dirty="0" smtClean="0"/>
              <a:t> (</a:t>
            </a:r>
            <a:r>
              <a:rPr lang="en-US" altLang="ru-RU" sz="2000" dirty="0" err="1" smtClean="0"/>
              <a:t>Articainum</a:t>
            </a:r>
            <a:r>
              <a:rPr lang="ru-RU" altLang="ru-RU" sz="2000" dirty="0" smtClean="0"/>
              <a:t>) в концентрации 10 мг/мл и </a:t>
            </a:r>
            <a:r>
              <a:rPr lang="ru-RU" altLang="ru-RU" sz="2000" dirty="0" err="1" smtClean="0"/>
              <a:t>эпинефрин</a:t>
            </a:r>
            <a:r>
              <a:rPr lang="ru-RU" altLang="ru-RU" sz="2000" dirty="0" smtClean="0"/>
              <a:t> (</a:t>
            </a:r>
            <a:r>
              <a:rPr lang="en-US" altLang="ru-RU" sz="2000" dirty="0" err="1" smtClean="0"/>
              <a:t>Epinephrinum</a:t>
            </a:r>
            <a:r>
              <a:rPr lang="ru-RU" altLang="ru-RU" sz="2000" dirty="0" smtClean="0"/>
              <a:t>) 0,005мг/мл. Вводить под слизистую оболочку верхней челюсти</a:t>
            </a:r>
          </a:p>
          <a:p>
            <a:pPr marL="0" indent="0" eaLnBrk="1" hangingPunct="1">
              <a:buFont typeface="Arial" charset="0"/>
              <a:buNone/>
            </a:pPr>
            <a:endParaRPr lang="ru-RU" altLang="ru-RU" sz="2000" dirty="0" smtClean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7018327"/>
              </p:ext>
            </p:extLst>
          </p:nvPr>
        </p:nvGraphicFramePr>
        <p:xfrm>
          <a:off x="468313" y="1239755"/>
          <a:ext cx="9737031" cy="210343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42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947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23084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Rp</a:t>
                      </a:r>
                      <a:r>
                        <a:rPr lang="en-US" sz="2000" dirty="0" smtClean="0"/>
                        <a:t>.: </a:t>
                      </a:r>
                      <a:endParaRPr lang="ru-RU" sz="2000" dirty="0"/>
                    </a:p>
                  </a:txBody>
                  <a:tcPr marT="45727" marB="4572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ru-RU" sz="2000" dirty="0" smtClean="0"/>
                        <a:t>Sol. </a:t>
                      </a:r>
                      <a:r>
                        <a:rPr lang="en-US" altLang="ru-RU" sz="2000" dirty="0" err="1" smtClean="0"/>
                        <a:t>Articaini</a:t>
                      </a:r>
                      <a:r>
                        <a:rPr lang="en-US" altLang="ru-RU" sz="2000" dirty="0" smtClean="0"/>
                        <a:t> 10 mg/ml - 2 ml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/>
                        <a:t>Epinephrini</a:t>
                      </a:r>
                      <a:r>
                        <a:rPr lang="en-US" sz="2000" dirty="0" smtClean="0"/>
                        <a:t> 0,005mg/ml</a:t>
                      </a:r>
                      <a:endParaRPr lang="ru-RU" sz="2000" dirty="0" smtClean="0"/>
                    </a:p>
                  </a:txBody>
                  <a:tcPr marT="45727" marB="4572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69"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T="45727" marB="4572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/>
                        <a:t>D.t.d.N</a:t>
                      </a:r>
                      <a:r>
                        <a:rPr lang="en-US" sz="2000" dirty="0" smtClean="0"/>
                        <a:t>. 10 in amp.</a:t>
                      </a:r>
                      <a:endParaRPr lang="ru-RU" sz="2000" dirty="0" smtClean="0"/>
                    </a:p>
                  </a:txBody>
                  <a:tcPr marT="45727" marB="4572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67976598"/>
                  </a:ext>
                </a:extLst>
              </a:tr>
              <a:tr h="823084"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T="45727" marB="4572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S.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ru-RU" sz="2000" baseline="0" dirty="0" smtClean="0"/>
                        <a:t>Вводить под слизистую оболочку верхней челюсти</a:t>
                      </a:r>
                    </a:p>
                    <a:p>
                      <a:endParaRPr lang="ru-RU" sz="2000" dirty="0"/>
                    </a:p>
                  </a:txBody>
                  <a:tcPr marT="45727" marB="4572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Прямоугольник 5"/>
          <p:cNvSpPr>
            <a:spLocks noChangeArrowheads="1"/>
          </p:cNvSpPr>
          <p:nvPr/>
        </p:nvSpPr>
        <p:spPr bwMode="auto">
          <a:xfrm>
            <a:off x="1342304" y="2882817"/>
            <a:ext cx="34559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 dirty="0"/>
              <a:t>#</a:t>
            </a:r>
          </a:p>
        </p:txBody>
      </p:sp>
      <p:sp>
        <p:nvSpPr>
          <p:cNvPr id="12" name="Объект 2"/>
          <p:cNvSpPr txBox="1">
            <a:spLocks/>
          </p:cNvSpPr>
          <p:nvPr/>
        </p:nvSpPr>
        <p:spPr bwMode="auto">
          <a:xfrm>
            <a:off x="468313" y="3311170"/>
            <a:ext cx="8229600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ru-RU" altLang="ru-RU" sz="2000" dirty="0"/>
              <a:t>Выписать: </a:t>
            </a:r>
            <a:r>
              <a:rPr lang="en-US" altLang="ru-RU" sz="2000" dirty="0" smtClean="0"/>
              <a:t>5 </a:t>
            </a:r>
            <a:r>
              <a:rPr lang="ru-RU" altLang="ru-RU" sz="2000" dirty="0" smtClean="0"/>
              <a:t>флаконов препарата Гепарина </a:t>
            </a:r>
            <a:r>
              <a:rPr lang="en-US" altLang="ru-RU" sz="2000" dirty="0" smtClean="0"/>
              <a:t>(</a:t>
            </a:r>
            <a:r>
              <a:rPr lang="en-US" altLang="ru-RU" sz="2000" dirty="0" err="1" smtClean="0"/>
              <a:t>Heparinum</a:t>
            </a:r>
            <a:r>
              <a:rPr lang="ru-RU" altLang="ru-RU" sz="2000" dirty="0" smtClean="0"/>
              <a:t>) по 5 мл (5000 МЕ/мл). Вводить подкожно по 5000 МЕ каждые 12 часов</a:t>
            </a:r>
            <a:endParaRPr lang="ru-RU" altLang="ru-RU" sz="2000" dirty="0"/>
          </a:p>
          <a:p>
            <a:pPr eaLnBrk="1" hangingPunct="1">
              <a:buFont typeface="Arial" charset="0"/>
              <a:buNone/>
            </a:pPr>
            <a:endParaRPr lang="ru-RU" altLang="ru-RU" sz="2000" dirty="0"/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452530"/>
              </p:ext>
            </p:extLst>
          </p:nvPr>
        </p:nvGraphicFramePr>
        <p:xfrm>
          <a:off x="468313" y="4031486"/>
          <a:ext cx="9161419" cy="16462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32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581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23119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Rp</a:t>
                      </a:r>
                      <a:r>
                        <a:rPr lang="en-US" sz="2000" dirty="0" smtClean="0"/>
                        <a:t>.: </a:t>
                      </a:r>
                      <a:endParaRPr lang="ru-RU" sz="2000" dirty="0"/>
                    </a:p>
                  </a:txBody>
                  <a:tcPr marL="91417" marR="91417" marT="45729" marB="45729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ru-RU" sz="2000" dirty="0" err="1" smtClean="0"/>
                        <a:t>Heparini</a:t>
                      </a:r>
                      <a:r>
                        <a:rPr lang="en-US" altLang="ru-RU" sz="2000" dirty="0" smtClean="0"/>
                        <a:t> 5 ml</a:t>
                      </a:r>
                      <a:r>
                        <a:rPr lang="ru-RU" altLang="ru-RU" sz="2000" dirty="0" smtClean="0"/>
                        <a:t> (</a:t>
                      </a:r>
                      <a:r>
                        <a:rPr lang="en-US" altLang="ru-RU" sz="2000" dirty="0" smtClean="0"/>
                        <a:t>5000 ME</a:t>
                      </a:r>
                      <a:r>
                        <a:rPr lang="ru-RU" altLang="ru-RU" sz="2000" dirty="0" smtClean="0"/>
                        <a:t>-1</a:t>
                      </a:r>
                      <a:r>
                        <a:rPr lang="en-US" altLang="ru-RU" sz="2000" dirty="0" smtClean="0"/>
                        <a:t>ml</a:t>
                      </a:r>
                      <a:r>
                        <a:rPr lang="ru-RU" altLang="ru-RU" sz="2000" dirty="0" smtClean="0"/>
                        <a:t>)</a:t>
                      </a:r>
                      <a:r>
                        <a:rPr lang="en-US" altLang="ru-RU" sz="2000" dirty="0" smtClean="0"/>
                        <a:t> </a:t>
                      </a:r>
                      <a:endParaRPr lang="ru-RU" altLang="ru-RU" sz="20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/>
                        <a:t>D.t.d.N</a:t>
                      </a:r>
                      <a:r>
                        <a:rPr lang="en-US" sz="2000" dirty="0" smtClean="0"/>
                        <a:t>.</a:t>
                      </a:r>
                      <a:r>
                        <a:rPr lang="en-US" sz="2000" baseline="0" dirty="0" smtClean="0"/>
                        <a:t> 5</a:t>
                      </a:r>
                      <a:endParaRPr lang="ru-RU" sz="2000" dirty="0" smtClean="0"/>
                    </a:p>
                  </a:txBody>
                  <a:tcPr marL="91417" marR="91417" marT="45729" marB="45729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3119"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L="91417" marR="91417" marT="45729" marB="45729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S.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ru-RU" altLang="ru-RU" sz="2000" dirty="0" smtClean="0"/>
                        <a:t>Вводить подкожно по 5000 МЕ каждые 12 часов</a:t>
                      </a:r>
                    </a:p>
                  </a:txBody>
                  <a:tcPr marL="91417" marR="91417" marT="45729" marB="45729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190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2">
            <a:extLst>
              <a:ext uri="{FF2B5EF4-FFF2-40B4-BE49-F238E27FC236}">
                <a16:creationId xmlns:a16="http://schemas.microsoft.com/office/drawing/2014/main" id="{8335ABAF-6E49-4430-A980-28392B80CE90}"/>
              </a:ext>
            </a:extLst>
          </p:cNvPr>
          <p:cNvSpPr txBox="1">
            <a:spLocks/>
          </p:cNvSpPr>
          <p:nvPr/>
        </p:nvSpPr>
        <p:spPr>
          <a:xfrm>
            <a:off x="187668" y="7000822"/>
            <a:ext cx="3830150" cy="6291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solidFill>
                  <a:srgbClr val="078877"/>
                </a:solidFill>
                <a:latin typeface="Alegreya Sans" panose="00000500000000000000" pitchFamily="2" charset="0"/>
              </a:rPr>
              <a:t>volgmed.ru</a:t>
            </a:r>
            <a:r>
              <a:rPr lang="ru-RU" sz="1800" dirty="0">
                <a:solidFill>
                  <a:srgbClr val="078877"/>
                </a:solidFill>
                <a:latin typeface="Alegreya Sans" panose="00000500000000000000" pitchFamily="2" charset="0"/>
              </a:rPr>
              <a:t> </a:t>
            </a:r>
          </a:p>
        </p:txBody>
      </p:sp>
      <p:sp>
        <p:nvSpPr>
          <p:cNvPr id="7" name="Подзаголовок 2">
            <a:extLst>
              <a:ext uri="{FF2B5EF4-FFF2-40B4-BE49-F238E27FC236}">
                <a16:creationId xmlns:a16="http://schemas.microsoft.com/office/drawing/2014/main" id="{5C73DAE1-4080-4B39-9E7F-DA8C5B93AF1E}"/>
              </a:ext>
            </a:extLst>
          </p:cNvPr>
          <p:cNvSpPr txBox="1">
            <a:spLocks/>
          </p:cNvSpPr>
          <p:nvPr/>
        </p:nvSpPr>
        <p:spPr>
          <a:xfrm>
            <a:off x="9816578" y="7014676"/>
            <a:ext cx="777532" cy="6291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1800" dirty="0" smtClean="0">
                <a:solidFill>
                  <a:srgbClr val="078877"/>
                </a:solidFill>
                <a:latin typeface="Alegreya Sans" panose="00000500000000000000" pitchFamily="2" charset="0"/>
              </a:rPr>
              <a:t>2024 </a:t>
            </a:r>
            <a:endParaRPr lang="ru-RU" sz="1800" dirty="0">
              <a:solidFill>
                <a:srgbClr val="078877"/>
              </a:solidFill>
              <a:latin typeface="Alegreya Sans" panose="00000500000000000000" pitchFamily="2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2E906B5F-565B-493E-8076-F023584B8BF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27167" y="406590"/>
            <a:ext cx="1405131" cy="1368555"/>
          </a:xfrm>
          <a:prstGeom prst="rect">
            <a:avLst/>
          </a:prstGeom>
        </p:spPr>
      </p:pic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468313" y="331788"/>
            <a:ext cx="8229600" cy="1227137"/>
          </a:xfrm>
        </p:spPr>
        <p:txBody>
          <a:bodyPr>
            <a:noAutofit/>
          </a:bodyPr>
          <a:lstStyle/>
          <a:p>
            <a:pPr marL="0" indent="0" eaLnBrk="1" hangingPunct="1">
              <a:buFont typeface="Arial" charset="0"/>
              <a:buNone/>
            </a:pPr>
            <a:r>
              <a:rPr lang="ru-RU" altLang="ru-RU" sz="2000" dirty="0" smtClean="0"/>
              <a:t>Выписать: </a:t>
            </a:r>
            <a:r>
              <a:rPr lang="en-US" altLang="ru-RU" sz="2000" dirty="0" smtClean="0"/>
              <a:t>5 </a:t>
            </a:r>
            <a:r>
              <a:rPr lang="ru-RU" altLang="ru-RU" sz="2000" dirty="0" smtClean="0"/>
              <a:t>ампул по 20 мл эмульсии* </a:t>
            </a:r>
            <a:r>
              <a:rPr lang="ru-RU" altLang="ru-RU" sz="2000" dirty="0" err="1" smtClean="0"/>
              <a:t>пропофола</a:t>
            </a:r>
            <a:r>
              <a:rPr lang="ru-RU" altLang="ru-RU" sz="2000" dirty="0" smtClean="0"/>
              <a:t> </a:t>
            </a:r>
            <a:r>
              <a:rPr lang="en-US" altLang="ru-RU" sz="2000" dirty="0" smtClean="0"/>
              <a:t>(</a:t>
            </a:r>
            <a:r>
              <a:rPr lang="en-US" altLang="ru-RU" sz="2000" dirty="0" err="1" smtClean="0"/>
              <a:t>Propofolum</a:t>
            </a:r>
            <a:r>
              <a:rPr lang="ru-RU" altLang="ru-RU" sz="2000" dirty="0" smtClean="0"/>
              <a:t>), содержащей 10 мг препарата в 1 мл. Вводить в/в 20 мл однократно.</a:t>
            </a:r>
          </a:p>
          <a:p>
            <a:pPr marL="0" indent="0" eaLnBrk="1" hangingPunct="1">
              <a:buFont typeface="Arial" charset="0"/>
              <a:buNone/>
            </a:pPr>
            <a:endParaRPr lang="ru-RU" altLang="ru-RU" sz="2000" dirty="0" smtClean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2453747"/>
              </p:ext>
            </p:extLst>
          </p:nvPr>
        </p:nvGraphicFramePr>
        <p:xfrm>
          <a:off x="595267" y="1081412"/>
          <a:ext cx="9737031" cy="13943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42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947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2135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Rp</a:t>
                      </a:r>
                      <a:r>
                        <a:rPr lang="en-US" sz="2000" dirty="0" smtClean="0"/>
                        <a:t>.: </a:t>
                      </a:r>
                      <a:endParaRPr lang="ru-RU" sz="2000" dirty="0"/>
                    </a:p>
                  </a:txBody>
                  <a:tcPr marT="45727" marB="4572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/>
                        <a:t>Emuls</a:t>
                      </a:r>
                      <a:r>
                        <a:rPr lang="en-US" sz="2000" dirty="0" smtClean="0"/>
                        <a:t>. </a:t>
                      </a:r>
                      <a:r>
                        <a:rPr lang="en-US" sz="2000" dirty="0" err="1" smtClean="0"/>
                        <a:t>Propofoli</a:t>
                      </a:r>
                      <a:r>
                        <a:rPr lang="en-US" sz="2000" dirty="0" smtClean="0"/>
                        <a:t> 10 mg/ml</a:t>
                      </a:r>
                      <a:r>
                        <a:rPr lang="en-US" sz="2000" baseline="0" dirty="0" smtClean="0"/>
                        <a:t> – 20 ml</a:t>
                      </a:r>
                      <a:endParaRPr lang="ru-RU" sz="2000" dirty="0" smtClean="0"/>
                    </a:p>
                  </a:txBody>
                  <a:tcPr marT="45727" marB="4572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4360"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T="45727" marB="4572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/>
                        <a:t>D.t.d.N</a:t>
                      </a:r>
                      <a:r>
                        <a:rPr lang="en-US" sz="2000" dirty="0" smtClean="0"/>
                        <a:t>. 5 in amp.</a:t>
                      </a:r>
                      <a:endParaRPr lang="ru-RU" sz="2000" dirty="0" smtClean="0"/>
                    </a:p>
                  </a:txBody>
                  <a:tcPr marT="45727" marB="4572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67976598"/>
                  </a:ext>
                </a:extLst>
              </a:tr>
              <a:tr h="601848"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T="45727" marB="4572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S.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ru-RU" sz="2000" baseline="0" dirty="0" smtClean="0"/>
                        <a:t>Вводить внутривенно 20 мл однократно.</a:t>
                      </a:r>
                      <a:endParaRPr lang="ru-RU" sz="2000" dirty="0"/>
                    </a:p>
                  </a:txBody>
                  <a:tcPr marT="45727" marB="4572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Прямоугольник 5"/>
          <p:cNvSpPr>
            <a:spLocks noChangeArrowheads="1"/>
          </p:cNvSpPr>
          <p:nvPr/>
        </p:nvSpPr>
        <p:spPr bwMode="auto">
          <a:xfrm>
            <a:off x="1383868" y="2399755"/>
            <a:ext cx="34559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 dirty="0"/>
              <a:t>#</a:t>
            </a:r>
          </a:p>
        </p:txBody>
      </p:sp>
      <p:sp>
        <p:nvSpPr>
          <p:cNvPr id="12" name="Объект 2"/>
          <p:cNvSpPr txBox="1">
            <a:spLocks/>
          </p:cNvSpPr>
          <p:nvPr/>
        </p:nvSpPr>
        <p:spPr bwMode="auto">
          <a:xfrm>
            <a:off x="468313" y="2664638"/>
            <a:ext cx="8229600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buNone/>
            </a:pPr>
            <a:r>
              <a:rPr lang="ru-RU" altLang="ru-RU" sz="2000" dirty="0"/>
              <a:t>Выписать: </a:t>
            </a:r>
            <a:r>
              <a:rPr lang="en-US" altLang="ru-RU" sz="2000" dirty="0" smtClean="0"/>
              <a:t>5 </a:t>
            </a:r>
            <a:r>
              <a:rPr lang="ru-RU" altLang="ru-RU" sz="2000" dirty="0" smtClean="0"/>
              <a:t>флаконов по 10 мл </a:t>
            </a:r>
            <a:r>
              <a:rPr lang="ru-RU" altLang="ru-RU" sz="2000" dirty="0" err="1" smtClean="0"/>
              <a:t>официнальной</a:t>
            </a:r>
            <a:r>
              <a:rPr lang="ru-RU" altLang="ru-RU" sz="2000" dirty="0" smtClean="0"/>
              <a:t> </a:t>
            </a:r>
            <a:r>
              <a:rPr lang="ru-RU" altLang="ru-RU" sz="2000" dirty="0"/>
              <a:t>суспензии</a:t>
            </a:r>
            <a:r>
              <a:rPr lang="ru-RU" altLang="ru-RU" sz="2000" baseline="30000" dirty="0"/>
              <a:t>#</a:t>
            </a:r>
            <a:r>
              <a:rPr lang="ru-RU" altLang="ru-RU" sz="2000" dirty="0"/>
              <a:t> </a:t>
            </a:r>
            <a:r>
              <a:rPr lang="ru-RU" altLang="ru-RU" sz="2000" dirty="0" smtClean="0"/>
              <a:t>100 МЕ/мл </a:t>
            </a:r>
            <a:r>
              <a:rPr lang="ru-RU" altLang="ru-RU" sz="2000" dirty="0" err="1" smtClean="0"/>
              <a:t>изофан</a:t>
            </a:r>
            <a:r>
              <a:rPr lang="ru-RU" altLang="ru-RU" sz="2000" dirty="0" smtClean="0"/>
              <a:t>-инсулин ЧМ </a:t>
            </a:r>
            <a:r>
              <a:rPr lang="en-US" altLang="ru-RU" sz="2000" dirty="0" smtClean="0"/>
              <a:t>(Insulin </a:t>
            </a:r>
            <a:r>
              <a:rPr lang="en-US" altLang="ru-RU" sz="2000" dirty="0" err="1" smtClean="0"/>
              <a:t>isophan</a:t>
            </a:r>
            <a:r>
              <a:rPr lang="en-US" altLang="ru-RU" sz="2000" dirty="0" smtClean="0"/>
              <a:t> HM</a:t>
            </a:r>
            <a:r>
              <a:rPr lang="ru-RU" altLang="ru-RU" sz="2000" dirty="0" smtClean="0"/>
              <a:t>). Вводить п/к по 40 МЕ 1 раз в день</a:t>
            </a:r>
            <a:endParaRPr lang="ru-RU" altLang="ru-RU" sz="2000" dirty="0"/>
          </a:p>
          <a:p>
            <a:pPr eaLnBrk="1" hangingPunct="1">
              <a:buFont typeface="Arial" charset="0"/>
              <a:buNone/>
            </a:pPr>
            <a:endParaRPr lang="ru-RU" altLang="ru-RU" sz="2000" dirty="0"/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1860066"/>
              </p:ext>
            </p:extLst>
          </p:nvPr>
        </p:nvGraphicFramePr>
        <p:xfrm>
          <a:off x="468313" y="3812419"/>
          <a:ext cx="9161419" cy="13098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32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581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8752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Rp</a:t>
                      </a:r>
                      <a:r>
                        <a:rPr lang="en-US" sz="2000" dirty="0" smtClean="0"/>
                        <a:t>.: </a:t>
                      </a:r>
                      <a:endParaRPr lang="ru-RU" sz="2000" dirty="0"/>
                    </a:p>
                  </a:txBody>
                  <a:tcPr marL="91417" marR="91417" marT="45729" marB="45729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ru-RU" sz="2000" dirty="0" err="1" smtClean="0"/>
                        <a:t>Susp</a:t>
                      </a:r>
                      <a:r>
                        <a:rPr lang="en-US" altLang="ru-RU" sz="2000" dirty="0" smtClean="0"/>
                        <a:t>.</a:t>
                      </a:r>
                      <a:r>
                        <a:rPr lang="en-US" altLang="ru-RU" sz="2000" baseline="0" dirty="0" smtClean="0"/>
                        <a:t> Insulin </a:t>
                      </a:r>
                      <a:r>
                        <a:rPr lang="en-US" altLang="ru-RU" sz="2000" baseline="0" dirty="0" err="1" smtClean="0"/>
                        <a:t>isophan</a:t>
                      </a:r>
                      <a:r>
                        <a:rPr lang="en-US" altLang="ru-RU" sz="2000" baseline="0" dirty="0" smtClean="0"/>
                        <a:t> HM 100 ME/ml – 10 ml</a:t>
                      </a:r>
                      <a:endParaRPr lang="ru-RU" altLang="ru-RU" sz="20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/>
                        <a:t>D.t.d.N</a:t>
                      </a:r>
                      <a:r>
                        <a:rPr lang="en-US" sz="2000" dirty="0" smtClean="0"/>
                        <a:t>.</a:t>
                      </a:r>
                      <a:r>
                        <a:rPr lang="en-US" sz="2000" baseline="0" dirty="0" smtClean="0"/>
                        <a:t> 5</a:t>
                      </a:r>
                      <a:endParaRPr lang="ru-RU" sz="2000" dirty="0" smtClean="0"/>
                    </a:p>
                  </a:txBody>
                  <a:tcPr marL="91417" marR="91417" marT="45729" marB="45729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8752"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L="91417" marR="91417" marT="45729" marB="45729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S.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ru-RU" altLang="ru-RU" sz="2000" dirty="0" smtClean="0"/>
                        <a:t>Вводить п/к по 40 МЕ 1 раз в день</a:t>
                      </a:r>
                    </a:p>
                  </a:txBody>
                  <a:tcPr marL="91417" marR="91417" marT="45729" marB="45729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1950851" y="6128218"/>
            <a:ext cx="7865727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>
                <a:solidFill>
                  <a:srgbClr val="078877"/>
                </a:solidFill>
              </a:rPr>
              <a:t>*Эмульсии </a:t>
            </a:r>
            <a:r>
              <a:rPr lang="ru-RU" sz="1400" dirty="0">
                <a:solidFill>
                  <a:srgbClr val="078877"/>
                </a:solidFill>
              </a:rPr>
              <a:t>– двухфазные дисперсные системы типа вода – масло, где количественно меньшая масса (масло) находится в стойком взвешенном состоянии с помощью эмульгатора (</a:t>
            </a:r>
            <a:r>
              <a:rPr lang="ru-RU" sz="1400" dirty="0" err="1">
                <a:solidFill>
                  <a:srgbClr val="078877"/>
                </a:solidFill>
              </a:rPr>
              <a:t>желатоза</a:t>
            </a:r>
            <a:r>
              <a:rPr lang="ru-RU" sz="1400" dirty="0">
                <a:solidFill>
                  <a:srgbClr val="078877"/>
                </a:solidFill>
              </a:rPr>
              <a:t>, камеди, в семенных эмульсиях – белки семян и др.).</a:t>
            </a:r>
          </a:p>
          <a:p>
            <a:pPr algn="just"/>
            <a:r>
              <a:rPr lang="ru-RU" sz="1400" baseline="30000" dirty="0" smtClean="0">
                <a:solidFill>
                  <a:srgbClr val="078877"/>
                </a:solidFill>
              </a:rPr>
              <a:t>#</a:t>
            </a:r>
            <a:r>
              <a:rPr lang="ru-RU" sz="1400" dirty="0" smtClean="0">
                <a:solidFill>
                  <a:srgbClr val="078877"/>
                </a:solidFill>
              </a:rPr>
              <a:t>Суспензия </a:t>
            </a:r>
            <a:r>
              <a:rPr lang="ru-RU" sz="1400" dirty="0">
                <a:solidFill>
                  <a:srgbClr val="078877"/>
                </a:solidFill>
              </a:rPr>
              <a:t>– жидкая лекарственная форма, представляющая собой взвесь измельченного (тонкого, тончайшего) нерастворимого в воде или жидком масле порошка</a:t>
            </a:r>
            <a:r>
              <a:rPr lang="ru-RU" sz="1400" dirty="0" smtClean="0">
                <a:solidFill>
                  <a:srgbClr val="078877"/>
                </a:solidFill>
              </a:rPr>
              <a:t>.</a:t>
            </a:r>
            <a:endParaRPr lang="ru-RU" sz="1400" dirty="0">
              <a:solidFill>
                <a:srgbClr val="07887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253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2">
            <a:extLst>
              <a:ext uri="{FF2B5EF4-FFF2-40B4-BE49-F238E27FC236}">
                <a16:creationId xmlns:a16="http://schemas.microsoft.com/office/drawing/2014/main" id="{8335ABAF-6E49-4430-A980-28392B80CE90}"/>
              </a:ext>
            </a:extLst>
          </p:cNvPr>
          <p:cNvSpPr txBox="1">
            <a:spLocks/>
          </p:cNvSpPr>
          <p:nvPr/>
        </p:nvSpPr>
        <p:spPr>
          <a:xfrm>
            <a:off x="187668" y="7000822"/>
            <a:ext cx="3830150" cy="6291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solidFill>
                  <a:srgbClr val="078877"/>
                </a:solidFill>
                <a:latin typeface="Alegreya Sans" panose="00000500000000000000" pitchFamily="2" charset="0"/>
              </a:rPr>
              <a:t>volgmed.ru</a:t>
            </a:r>
            <a:r>
              <a:rPr lang="ru-RU" sz="1800" dirty="0">
                <a:solidFill>
                  <a:srgbClr val="078877"/>
                </a:solidFill>
                <a:latin typeface="Alegreya Sans" panose="00000500000000000000" pitchFamily="2" charset="0"/>
              </a:rPr>
              <a:t> </a:t>
            </a:r>
          </a:p>
        </p:txBody>
      </p:sp>
      <p:sp>
        <p:nvSpPr>
          <p:cNvPr id="7" name="Подзаголовок 2">
            <a:extLst>
              <a:ext uri="{FF2B5EF4-FFF2-40B4-BE49-F238E27FC236}">
                <a16:creationId xmlns:a16="http://schemas.microsoft.com/office/drawing/2014/main" id="{5C73DAE1-4080-4B39-9E7F-DA8C5B93AF1E}"/>
              </a:ext>
            </a:extLst>
          </p:cNvPr>
          <p:cNvSpPr txBox="1">
            <a:spLocks/>
          </p:cNvSpPr>
          <p:nvPr/>
        </p:nvSpPr>
        <p:spPr>
          <a:xfrm>
            <a:off x="9816578" y="7014676"/>
            <a:ext cx="777532" cy="6291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1800" dirty="0" smtClean="0">
                <a:solidFill>
                  <a:srgbClr val="078877"/>
                </a:solidFill>
                <a:latin typeface="Alegreya Sans" panose="00000500000000000000" pitchFamily="2" charset="0"/>
              </a:rPr>
              <a:t>2024 </a:t>
            </a:r>
            <a:endParaRPr lang="ru-RU" sz="1800" dirty="0">
              <a:solidFill>
                <a:srgbClr val="078877"/>
              </a:solidFill>
              <a:latin typeface="Alegreya Sans" panose="00000500000000000000" pitchFamily="2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2E906B5F-565B-493E-8076-F023584B8BF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27167" y="406590"/>
            <a:ext cx="1405131" cy="1368555"/>
          </a:xfrm>
          <a:prstGeom prst="rect">
            <a:avLst/>
          </a:prstGeom>
        </p:spPr>
      </p:pic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468313" y="331788"/>
            <a:ext cx="8229600" cy="1227137"/>
          </a:xfrm>
        </p:spPr>
        <p:txBody>
          <a:bodyPr>
            <a:noAutofit/>
          </a:bodyPr>
          <a:lstStyle/>
          <a:p>
            <a:pPr marL="0" indent="0" eaLnBrk="1" hangingPunct="1">
              <a:buFont typeface="Arial" charset="0"/>
              <a:buNone/>
            </a:pPr>
            <a:r>
              <a:rPr lang="ru-RU" altLang="ru-RU" sz="2000" dirty="0" smtClean="0"/>
              <a:t>Выписать: </a:t>
            </a:r>
            <a:r>
              <a:rPr lang="en-US" altLang="ru-RU" sz="2000" dirty="0" smtClean="0"/>
              <a:t>100 </a:t>
            </a:r>
            <a:r>
              <a:rPr lang="ru-RU" altLang="ru-RU" sz="2000" dirty="0" smtClean="0"/>
              <a:t>мл сиропа* </a:t>
            </a:r>
            <a:r>
              <a:rPr lang="ru-RU" altLang="ru-RU" sz="2000" dirty="0" err="1" smtClean="0"/>
              <a:t>линкомицина</a:t>
            </a:r>
            <a:r>
              <a:rPr lang="ru-RU" altLang="ru-RU" sz="2000" dirty="0" smtClean="0"/>
              <a:t>  гидрохлорида </a:t>
            </a:r>
            <a:r>
              <a:rPr lang="en-US" altLang="ru-RU" sz="2000" dirty="0" smtClean="0"/>
              <a:t>(</a:t>
            </a:r>
            <a:r>
              <a:rPr lang="en-US" altLang="ru-RU" sz="2000" dirty="0" err="1" smtClean="0"/>
              <a:t>Lincomycini</a:t>
            </a:r>
            <a:r>
              <a:rPr lang="en-US" altLang="ru-RU" sz="2000" dirty="0" smtClean="0"/>
              <a:t> </a:t>
            </a:r>
            <a:r>
              <a:rPr lang="en-US" altLang="ru-RU" sz="2000" dirty="0" err="1" smtClean="0"/>
              <a:t>hydrochloridum</a:t>
            </a:r>
            <a:r>
              <a:rPr lang="ru-RU" altLang="ru-RU" sz="2000" dirty="0" smtClean="0"/>
              <a:t>). Внутрь по 1 чайной ложке 3 раза в день за 2 часа до еды.</a:t>
            </a:r>
          </a:p>
          <a:p>
            <a:pPr marL="0" indent="0" eaLnBrk="1" hangingPunct="1">
              <a:buFont typeface="Arial" charset="0"/>
              <a:buNone/>
            </a:pPr>
            <a:endParaRPr lang="ru-RU" altLang="ru-RU" sz="2000" dirty="0" smtClean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6800475"/>
              </p:ext>
            </p:extLst>
          </p:nvPr>
        </p:nvGraphicFramePr>
        <p:xfrm>
          <a:off x="468313" y="1166275"/>
          <a:ext cx="9737031" cy="13456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42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947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2605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Rp</a:t>
                      </a:r>
                      <a:r>
                        <a:rPr lang="en-US" sz="2000" dirty="0" smtClean="0"/>
                        <a:t>.: </a:t>
                      </a:r>
                      <a:endParaRPr lang="ru-RU" sz="2000" dirty="0"/>
                    </a:p>
                  </a:txBody>
                  <a:tcPr marT="45727" marB="4572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Sir. </a:t>
                      </a:r>
                      <a:r>
                        <a:rPr lang="en-US" sz="2000" dirty="0" err="1" smtClean="0"/>
                        <a:t>Lincomycini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hydrochloridi</a:t>
                      </a:r>
                      <a:r>
                        <a:rPr lang="en-US" sz="2000" baseline="0" dirty="0" smtClean="0"/>
                        <a:t> 100 ml</a:t>
                      </a:r>
                      <a:endParaRPr lang="ru-RU" sz="2000" dirty="0" smtClean="0"/>
                    </a:p>
                  </a:txBody>
                  <a:tcPr marT="45727" marB="4572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3084"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T="45727" marB="4572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D.S.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ru-RU" sz="2000" baseline="0" dirty="0" smtClean="0"/>
                        <a:t>Внутрь по 1 чайной ложке 3 раза в день за 2 часа до еды.</a:t>
                      </a:r>
                    </a:p>
                  </a:txBody>
                  <a:tcPr marT="45727" marB="4572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Прямоугольник 5"/>
          <p:cNvSpPr>
            <a:spLocks noChangeArrowheads="1"/>
          </p:cNvSpPr>
          <p:nvPr/>
        </p:nvSpPr>
        <p:spPr bwMode="auto">
          <a:xfrm>
            <a:off x="1373476" y="2182293"/>
            <a:ext cx="34559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 dirty="0"/>
              <a:t>#</a:t>
            </a:r>
          </a:p>
        </p:txBody>
      </p:sp>
      <p:sp>
        <p:nvSpPr>
          <p:cNvPr id="12" name="Объект 2"/>
          <p:cNvSpPr txBox="1">
            <a:spLocks/>
          </p:cNvSpPr>
          <p:nvPr/>
        </p:nvSpPr>
        <p:spPr bwMode="auto">
          <a:xfrm>
            <a:off x="468313" y="2570966"/>
            <a:ext cx="8229600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buNone/>
            </a:pPr>
            <a:r>
              <a:rPr lang="ru-RU" altLang="ru-RU" sz="2000" dirty="0"/>
              <a:t>Выписать: </a:t>
            </a:r>
            <a:r>
              <a:rPr lang="ru-RU" altLang="ru-RU" sz="2000" dirty="0" smtClean="0"/>
              <a:t>Грудной эликсир</a:t>
            </a:r>
            <a:r>
              <a:rPr lang="ru-RU" sz="2000" baseline="30000" dirty="0">
                <a:solidFill>
                  <a:srgbClr val="252626"/>
                </a:solidFill>
              </a:rPr>
              <a:t> #</a:t>
            </a:r>
            <a:r>
              <a:rPr lang="ru-RU" altLang="ru-RU" sz="2000" dirty="0" smtClean="0"/>
              <a:t> </a:t>
            </a:r>
            <a:r>
              <a:rPr lang="en-US" altLang="ru-RU" sz="2000" dirty="0" smtClean="0"/>
              <a:t>(Elixir </a:t>
            </a:r>
            <a:r>
              <a:rPr lang="en-US" altLang="ru-RU" sz="2000" dirty="0" err="1" smtClean="0"/>
              <a:t>pectorale</a:t>
            </a:r>
            <a:r>
              <a:rPr lang="ru-RU" altLang="ru-RU" sz="2000" dirty="0" smtClean="0"/>
              <a:t>) 50 мл. Внутрь по 25 капель 3 раза в день.</a:t>
            </a:r>
            <a:endParaRPr lang="ru-RU" altLang="ru-RU" sz="2000" dirty="0"/>
          </a:p>
          <a:p>
            <a:pPr eaLnBrk="1" hangingPunct="1">
              <a:buFont typeface="Arial" charset="0"/>
              <a:buNone/>
            </a:pPr>
            <a:endParaRPr lang="ru-RU" altLang="ru-RU" sz="2000" dirty="0"/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3320533"/>
              </p:ext>
            </p:extLst>
          </p:nvPr>
        </p:nvGraphicFramePr>
        <p:xfrm>
          <a:off x="468313" y="3495155"/>
          <a:ext cx="9161419" cy="9983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32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581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7601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Rp</a:t>
                      </a:r>
                      <a:r>
                        <a:rPr lang="en-US" sz="2000" dirty="0" smtClean="0"/>
                        <a:t>.: </a:t>
                      </a:r>
                      <a:endParaRPr lang="ru-RU" sz="2000" dirty="0"/>
                    </a:p>
                  </a:txBody>
                  <a:tcPr marL="91417" marR="91417" marT="45729" marB="45729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ru-RU" sz="2000" dirty="0" err="1" smtClean="0"/>
                        <a:t>Elixiris</a:t>
                      </a:r>
                      <a:r>
                        <a:rPr lang="en-US" altLang="ru-RU" sz="2000" dirty="0" smtClean="0"/>
                        <a:t> </a:t>
                      </a:r>
                      <a:r>
                        <a:rPr lang="en-US" altLang="ru-RU" sz="2000" dirty="0" err="1" smtClean="0"/>
                        <a:t>pectoralis</a:t>
                      </a:r>
                      <a:r>
                        <a:rPr lang="en-US" altLang="ru-RU" sz="2000" dirty="0" smtClean="0"/>
                        <a:t> 50 ml</a:t>
                      </a:r>
                      <a:endParaRPr lang="ru-RU" altLang="ru-RU" sz="2000" dirty="0" smtClean="0"/>
                    </a:p>
                  </a:txBody>
                  <a:tcPr marL="91417" marR="91417" marT="45729" marB="45729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2071"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L="91417" marR="91417" marT="45729" marB="45729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D.S.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ru-RU" altLang="ru-RU" sz="2000" dirty="0" smtClean="0"/>
                        <a:t>Внутрь по 25 капель 3 раза в день.</a:t>
                      </a:r>
                    </a:p>
                  </a:txBody>
                  <a:tcPr marL="91417" marR="91417" marT="45729" marB="45729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1988443" y="6145835"/>
            <a:ext cx="7526989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>
                <a:solidFill>
                  <a:srgbClr val="078877"/>
                </a:solidFill>
              </a:rPr>
              <a:t>*Сироп лекарственный</a:t>
            </a:r>
            <a:r>
              <a:rPr lang="en-US" sz="1400" dirty="0" smtClean="0">
                <a:solidFill>
                  <a:srgbClr val="078877"/>
                </a:solidFill>
              </a:rPr>
              <a:t> </a:t>
            </a:r>
            <a:r>
              <a:rPr lang="en-US" sz="1400" dirty="0">
                <a:solidFill>
                  <a:srgbClr val="078877"/>
                </a:solidFill>
              </a:rPr>
              <a:t>– </a:t>
            </a:r>
            <a:r>
              <a:rPr lang="ru-RU" sz="1400" dirty="0">
                <a:solidFill>
                  <a:srgbClr val="078877"/>
                </a:solidFill>
              </a:rPr>
              <a:t>концентрированные (40-80 %) водные растворы отдельных сахаров (сахарозы, глюкозы и др.; сироп простой – </a:t>
            </a:r>
            <a:r>
              <a:rPr lang="en-US" sz="1400" dirty="0" err="1">
                <a:solidFill>
                  <a:srgbClr val="078877"/>
                </a:solidFill>
              </a:rPr>
              <a:t>Sirupus</a:t>
            </a:r>
            <a:r>
              <a:rPr lang="en-US" sz="1400" dirty="0">
                <a:solidFill>
                  <a:srgbClr val="078877"/>
                </a:solidFill>
              </a:rPr>
              <a:t> simplex) </a:t>
            </a:r>
            <a:r>
              <a:rPr lang="ru-RU" sz="1400" dirty="0">
                <a:solidFill>
                  <a:srgbClr val="078877"/>
                </a:solidFill>
              </a:rPr>
              <a:t>или их смесей, которые могут содержать лекарственные </a:t>
            </a:r>
            <a:r>
              <a:rPr lang="ru-RU" sz="1400" dirty="0" smtClean="0">
                <a:solidFill>
                  <a:srgbClr val="078877"/>
                </a:solidFill>
              </a:rPr>
              <a:t>вещества</a:t>
            </a:r>
            <a:r>
              <a:rPr lang="en-US" sz="1400" dirty="0" smtClean="0">
                <a:solidFill>
                  <a:srgbClr val="078877"/>
                </a:solidFill>
              </a:rPr>
              <a:t> </a:t>
            </a:r>
            <a:r>
              <a:rPr lang="ru-RU" sz="1400" dirty="0">
                <a:solidFill>
                  <a:srgbClr val="078877"/>
                </a:solidFill>
              </a:rPr>
              <a:t>и фруктовые пищевые </a:t>
            </a:r>
            <a:r>
              <a:rPr lang="ru-RU" sz="1400" dirty="0" smtClean="0">
                <a:solidFill>
                  <a:srgbClr val="078877"/>
                </a:solidFill>
              </a:rPr>
              <a:t>экстракты</a:t>
            </a:r>
            <a:r>
              <a:rPr lang="en-US" sz="1400" dirty="0" smtClean="0">
                <a:solidFill>
                  <a:srgbClr val="078877"/>
                </a:solidFill>
              </a:rPr>
              <a:t>. </a:t>
            </a:r>
            <a:endParaRPr lang="ru-RU" sz="1400" dirty="0" smtClean="0">
              <a:solidFill>
                <a:srgbClr val="078877"/>
              </a:solidFill>
            </a:endParaRPr>
          </a:p>
          <a:p>
            <a:pPr algn="just"/>
            <a:r>
              <a:rPr lang="ru-RU" sz="1400" baseline="30000" dirty="0" smtClean="0">
                <a:solidFill>
                  <a:srgbClr val="078877"/>
                </a:solidFill>
              </a:rPr>
              <a:t>#</a:t>
            </a:r>
            <a:r>
              <a:rPr lang="ru-RU" sz="1400" dirty="0" smtClean="0">
                <a:solidFill>
                  <a:srgbClr val="078877"/>
                </a:solidFill>
              </a:rPr>
              <a:t> Эликсиры - смесь </a:t>
            </a:r>
            <a:r>
              <a:rPr lang="ru-RU" sz="1400" dirty="0" err="1">
                <a:solidFill>
                  <a:srgbClr val="078877"/>
                </a:solidFill>
              </a:rPr>
              <a:t>спирто</a:t>
            </a:r>
            <a:r>
              <a:rPr lang="ru-RU" sz="1400" dirty="0">
                <a:solidFill>
                  <a:srgbClr val="078877"/>
                </a:solidFill>
              </a:rPr>
              <a:t>-водных извлечений из лекарственного растительного сырья с добавлением лекарственных веществ, сахаров и </a:t>
            </a:r>
            <a:r>
              <a:rPr lang="ru-RU" sz="1400" dirty="0" err="1">
                <a:solidFill>
                  <a:srgbClr val="078877"/>
                </a:solidFill>
              </a:rPr>
              <a:t>ароматизаторов</a:t>
            </a:r>
            <a:r>
              <a:rPr lang="ru-RU" sz="1400" dirty="0">
                <a:solidFill>
                  <a:srgbClr val="078877"/>
                </a:solidFill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726201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2">
            <a:extLst>
              <a:ext uri="{FF2B5EF4-FFF2-40B4-BE49-F238E27FC236}">
                <a16:creationId xmlns:a16="http://schemas.microsoft.com/office/drawing/2014/main" id="{8335ABAF-6E49-4430-A980-28392B80CE90}"/>
              </a:ext>
            </a:extLst>
          </p:cNvPr>
          <p:cNvSpPr txBox="1">
            <a:spLocks/>
          </p:cNvSpPr>
          <p:nvPr/>
        </p:nvSpPr>
        <p:spPr>
          <a:xfrm>
            <a:off x="187668" y="7000822"/>
            <a:ext cx="3830150" cy="6291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solidFill>
                  <a:srgbClr val="078877"/>
                </a:solidFill>
                <a:latin typeface="Alegreya Sans" panose="00000500000000000000" pitchFamily="2" charset="0"/>
              </a:rPr>
              <a:t>volgmed.ru</a:t>
            </a:r>
            <a:r>
              <a:rPr lang="ru-RU" sz="1800" dirty="0">
                <a:solidFill>
                  <a:srgbClr val="078877"/>
                </a:solidFill>
                <a:latin typeface="Alegreya Sans" panose="00000500000000000000" pitchFamily="2" charset="0"/>
              </a:rPr>
              <a:t> </a:t>
            </a:r>
          </a:p>
        </p:txBody>
      </p:sp>
      <p:sp>
        <p:nvSpPr>
          <p:cNvPr id="7" name="Подзаголовок 2">
            <a:extLst>
              <a:ext uri="{FF2B5EF4-FFF2-40B4-BE49-F238E27FC236}">
                <a16:creationId xmlns:a16="http://schemas.microsoft.com/office/drawing/2014/main" id="{5C73DAE1-4080-4B39-9E7F-DA8C5B93AF1E}"/>
              </a:ext>
            </a:extLst>
          </p:cNvPr>
          <p:cNvSpPr txBox="1">
            <a:spLocks/>
          </p:cNvSpPr>
          <p:nvPr/>
        </p:nvSpPr>
        <p:spPr>
          <a:xfrm>
            <a:off x="9816578" y="7014676"/>
            <a:ext cx="777532" cy="6291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1800" dirty="0" smtClean="0">
                <a:solidFill>
                  <a:srgbClr val="078877"/>
                </a:solidFill>
                <a:latin typeface="Alegreya Sans" panose="00000500000000000000" pitchFamily="2" charset="0"/>
              </a:rPr>
              <a:t>2024 </a:t>
            </a:r>
            <a:endParaRPr lang="ru-RU" sz="1800" dirty="0">
              <a:solidFill>
                <a:srgbClr val="078877"/>
              </a:solidFill>
              <a:latin typeface="Alegreya Sans" panose="00000500000000000000" pitchFamily="2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2E906B5F-565B-493E-8076-F023584B8BF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27167" y="406590"/>
            <a:ext cx="1405131" cy="1368555"/>
          </a:xfrm>
          <a:prstGeom prst="rect">
            <a:avLst/>
          </a:prstGeom>
        </p:spPr>
      </p:pic>
      <p:sp>
        <p:nvSpPr>
          <p:cNvPr id="11" name="Заголовок 1">
            <a:extLst>
              <a:ext uri="{FF2B5EF4-FFF2-40B4-BE49-F238E27FC236}">
                <a16:creationId xmlns:a16="http://schemas.microsoft.com/office/drawing/2014/main" id="{F5F27E39-0C9D-4D60-9656-813E85654411}"/>
              </a:ext>
            </a:extLst>
          </p:cNvPr>
          <p:cNvSpPr txBox="1">
            <a:spLocks/>
          </p:cNvSpPr>
          <p:nvPr/>
        </p:nvSpPr>
        <p:spPr>
          <a:xfrm>
            <a:off x="550554" y="406590"/>
            <a:ext cx="9701810" cy="6842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100794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5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ru-RU" sz="4800" dirty="0" smtClean="0">
                <a:solidFill>
                  <a:srgbClr val="078877"/>
                </a:solidFill>
                <a:latin typeface="Austin Cyr Bold" panose="02020803070702030403" pitchFamily="18" charset="-52"/>
              </a:rPr>
              <a:t>Экстрактивные лекарственные формы</a:t>
            </a:r>
            <a:endParaRPr lang="ru-RU" sz="4800" dirty="0">
              <a:solidFill>
                <a:srgbClr val="078877"/>
              </a:solidFill>
              <a:latin typeface="Austin Cyr Bold" panose="02020803070702030403" pitchFamily="18" charset="-52"/>
            </a:endParaRPr>
          </a:p>
        </p:txBody>
      </p:sp>
      <p:sp>
        <p:nvSpPr>
          <p:cNvPr id="13" name="Объект 2"/>
          <p:cNvSpPr>
            <a:spLocks noGrp="1"/>
          </p:cNvSpPr>
          <p:nvPr>
            <p:ph idx="1"/>
          </p:nvPr>
        </p:nvSpPr>
        <p:spPr>
          <a:xfrm>
            <a:off x="457200" y="2045653"/>
            <a:ext cx="8229600" cy="1296987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r>
              <a:rPr lang="ru-RU" altLang="ru-RU" sz="2000" dirty="0" smtClean="0"/>
              <a:t>Отвар (</a:t>
            </a:r>
            <a:r>
              <a:rPr lang="en-US" altLang="ru-RU" sz="2000" dirty="0" err="1" smtClean="0"/>
              <a:t>Decoctum</a:t>
            </a:r>
            <a:r>
              <a:rPr lang="ru-RU" altLang="ru-RU" sz="2000" dirty="0" smtClean="0"/>
              <a:t>) и настой (</a:t>
            </a:r>
            <a:r>
              <a:rPr lang="en-US" altLang="ru-RU" sz="2000" dirty="0" err="1" smtClean="0"/>
              <a:t>Infusum</a:t>
            </a:r>
            <a:r>
              <a:rPr lang="ru-RU" altLang="ru-RU" sz="2000" dirty="0" smtClean="0"/>
              <a:t>) - </a:t>
            </a:r>
            <a:r>
              <a:rPr lang="ru-RU" altLang="ru-RU" sz="2000" dirty="0" err="1" smtClean="0"/>
              <a:t>недозированные</a:t>
            </a:r>
            <a:r>
              <a:rPr lang="ru-RU" altLang="ru-RU" sz="2000" dirty="0" smtClean="0"/>
              <a:t> жидкие лекарственные формы, представляющие собой водное извлечение из растительного сырья, специально приготовленная для этой цели, предназначенная для внутреннего или наружного применения.</a:t>
            </a:r>
          </a:p>
        </p:txBody>
      </p:sp>
      <p:sp>
        <p:nvSpPr>
          <p:cNvPr id="14" name="Объект 2"/>
          <p:cNvSpPr txBox="1">
            <a:spLocks/>
          </p:cNvSpPr>
          <p:nvPr/>
        </p:nvSpPr>
        <p:spPr bwMode="auto">
          <a:xfrm>
            <a:off x="488950" y="3701415"/>
            <a:ext cx="8475663" cy="25209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  <a:defRPr/>
            </a:pPr>
            <a:r>
              <a:rPr lang="ru-RU" sz="2000" dirty="0" smtClean="0"/>
              <a:t>В Государственной фармакопее приняты </a:t>
            </a:r>
            <a:r>
              <a:rPr lang="ru-RU" sz="2000" b="1" dirty="0" smtClean="0"/>
              <a:t>концентрации</a:t>
            </a:r>
            <a:r>
              <a:rPr lang="ru-RU" sz="2000" dirty="0" smtClean="0"/>
              <a:t> настоев и отваров указанные </a:t>
            </a:r>
            <a:r>
              <a:rPr lang="ru-RU" sz="2000" b="1" dirty="0" smtClean="0"/>
              <a:t>в отношениях </a:t>
            </a:r>
            <a:r>
              <a:rPr lang="ru-RU" sz="2000" dirty="0" smtClean="0"/>
              <a:t>(1:30, 1:20, и т.д.) В этих случаях при выписывании настоев и отваров </a:t>
            </a:r>
            <a:r>
              <a:rPr lang="ru-RU" sz="2000" b="1" dirty="0" smtClean="0"/>
              <a:t>необходим пересчет на </a:t>
            </a:r>
            <a:r>
              <a:rPr lang="ru-RU" sz="2000" b="1" dirty="0" err="1" smtClean="0"/>
              <a:t>массо</a:t>
            </a:r>
            <a:r>
              <a:rPr lang="ru-RU" sz="2000" b="1" dirty="0" smtClean="0"/>
              <a:t>-объемную концентрацию</a:t>
            </a:r>
            <a:r>
              <a:rPr lang="ru-RU" sz="2000" dirty="0" smtClean="0"/>
              <a:t>.</a:t>
            </a:r>
          </a:p>
          <a:p>
            <a:pPr marL="0" indent="0" algn="ctr">
              <a:buFont typeface="Arial" panose="020B0604020202020204" pitchFamily="34" charset="0"/>
              <a:buNone/>
              <a:defRPr/>
            </a:pPr>
            <a:r>
              <a:rPr lang="ru-RU" sz="2000" dirty="0" smtClean="0"/>
              <a:t>Из растительного сырья с невысокой активностью настои и отвары готовят в </a:t>
            </a:r>
            <a:r>
              <a:rPr lang="ru-RU" sz="2000" b="1" dirty="0" smtClean="0"/>
              <a:t>концентрации 1:10</a:t>
            </a:r>
            <a:r>
              <a:rPr lang="ru-RU" sz="2000" dirty="0" smtClean="0"/>
              <a:t>. В этом случае количество растительного сырья в рецептах </a:t>
            </a:r>
            <a:r>
              <a:rPr lang="ru-RU" sz="2000" b="1" dirty="0" smtClean="0"/>
              <a:t>не указывают.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1525966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2">
            <a:extLst>
              <a:ext uri="{FF2B5EF4-FFF2-40B4-BE49-F238E27FC236}">
                <a16:creationId xmlns:a16="http://schemas.microsoft.com/office/drawing/2014/main" id="{8335ABAF-6E49-4430-A980-28392B80CE90}"/>
              </a:ext>
            </a:extLst>
          </p:cNvPr>
          <p:cNvSpPr txBox="1">
            <a:spLocks/>
          </p:cNvSpPr>
          <p:nvPr/>
        </p:nvSpPr>
        <p:spPr>
          <a:xfrm>
            <a:off x="187668" y="7000822"/>
            <a:ext cx="3830150" cy="6291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solidFill>
                  <a:srgbClr val="078877"/>
                </a:solidFill>
                <a:latin typeface="Alegreya Sans" panose="00000500000000000000" pitchFamily="2" charset="0"/>
              </a:rPr>
              <a:t>volgmed.ru</a:t>
            </a:r>
            <a:r>
              <a:rPr lang="ru-RU" sz="1800" dirty="0">
                <a:solidFill>
                  <a:srgbClr val="078877"/>
                </a:solidFill>
                <a:latin typeface="Alegreya Sans" panose="00000500000000000000" pitchFamily="2" charset="0"/>
              </a:rPr>
              <a:t> </a:t>
            </a:r>
          </a:p>
        </p:txBody>
      </p:sp>
      <p:sp>
        <p:nvSpPr>
          <p:cNvPr id="7" name="Подзаголовок 2">
            <a:extLst>
              <a:ext uri="{FF2B5EF4-FFF2-40B4-BE49-F238E27FC236}">
                <a16:creationId xmlns:a16="http://schemas.microsoft.com/office/drawing/2014/main" id="{5C73DAE1-4080-4B39-9E7F-DA8C5B93AF1E}"/>
              </a:ext>
            </a:extLst>
          </p:cNvPr>
          <p:cNvSpPr txBox="1">
            <a:spLocks/>
          </p:cNvSpPr>
          <p:nvPr/>
        </p:nvSpPr>
        <p:spPr>
          <a:xfrm>
            <a:off x="9816578" y="7014676"/>
            <a:ext cx="777532" cy="6291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1800" dirty="0" smtClean="0">
                <a:solidFill>
                  <a:srgbClr val="078877"/>
                </a:solidFill>
                <a:latin typeface="Alegreya Sans" panose="00000500000000000000" pitchFamily="2" charset="0"/>
              </a:rPr>
              <a:t>2024 </a:t>
            </a:r>
            <a:endParaRPr lang="ru-RU" sz="1800" dirty="0">
              <a:solidFill>
                <a:srgbClr val="078877"/>
              </a:solidFill>
              <a:latin typeface="Alegreya Sans" panose="00000500000000000000" pitchFamily="2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2E906B5F-565B-493E-8076-F023584B8BF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27167" y="406590"/>
            <a:ext cx="1405131" cy="1368555"/>
          </a:xfrm>
          <a:prstGeom prst="rect">
            <a:avLst/>
          </a:prstGeom>
        </p:spPr>
      </p:pic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468313" y="831850"/>
            <a:ext cx="8229600" cy="865188"/>
          </a:xfrm>
        </p:spPr>
        <p:txBody>
          <a:bodyPr>
            <a:normAutofit/>
          </a:bodyPr>
          <a:lstStyle/>
          <a:p>
            <a:pPr marL="0" indent="0">
              <a:buFont typeface="Arial" charset="0"/>
              <a:buNone/>
            </a:pPr>
            <a:r>
              <a:rPr lang="ru-RU" altLang="ru-RU" sz="2000" smtClean="0"/>
              <a:t>Выписать: 300 мл отвара коры дубы </a:t>
            </a:r>
            <a:r>
              <a:rPr lang="en-US" altLang="ru-RU" sz="2000" smtClean="0"/>
              <a:t>(cortex Quercus) 1</a:t>
            </a:r>
            <a:r>
              <a:rPr lang="ru-RU" altLang="ru-RU" sz="2000" smtClean="0"/>
              <a:t>:10 для полоскания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2582729"/>
              </p:ext>
            </p:extLst>
          </p:nvPr>
        </p:nvGraphicFramePr>
        <p:xfrm>
          <a:off x="495300" y="1697038"/>
          <a:ext cx="5589588" cy="792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94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0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Rp</a:t>
                      </a:r>
                      <a:r>
                        <a:rPr lang="en-US" sz="2000" dirty="0" smtClean="0"/>
                        <a:t>.: </a:t>
                      </a:r>
                      <a:endParaRPr lang="ru-RU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Dec. </a:t>
                      </a:r>
                      <a:r>
                        <a:rPr lang="en-US" sz="2000" dirty="0" err="1" smtClean="0"/>
                        <a:t>cor</a:t>
                      </a:r>
                      <a:r>
                        <a:rPr lang="ru-RU" sz="2000" dirty="0" smtClean="0"/>
                        <a:t>.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Quercus</a:t>
                      </a:r>
                      <a:r>
                        <a:rPr lang="en-US" sz="2000" dirty="0" smtClean="0"/>
                        <a:t>       300 ml</a:t>
                      </a:r>
                      <a:endParaRPr lang="ru-RU" sz="2000" dirty="0" smtClean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D.S.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ru-RU" sz="2000" baseline="0" dirty="0" smtClean="0"/>
                        <a:t>Для полоскания</a:t>
                      </a:r>
                      <a:endParaRPr lang="ru-RU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Прямоугольник 5"/>
          <p:cNvSpPr>
            <a:spLocks noChangeArrowheads="1"/>
          </p:cNvSpPr>
          <p:nvPr/>
        </p:nvSpPr>
        <p:spPr bwMode="auto">
          <a:xfrm>
            <a:off x="1331913" y="2817813"/>
            <a:ext cx="34559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/>
              <a:t>#</a:t>
            </a:r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6557963" y="1862138"/>
            <a:ext cx="15113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dirty="0" smtClean="0">
                <a:solidFill>
                  <a:srgbClr val="078877"/>
                </a:solidFill>
              </a:rPr>
              <a:t>Стандартное разведение 1:10 </a:t>
            </a:r>
            <a:r>
              <a:rPr lang="ru-RU" altLang="ru-RU" sz="1600" dirty="0">
                <a:solidFill>
                  <a:srgbClr val="078877"/>
                </a:solidFill>
              </a:rPr>
              <a:t>– не указываем!</a:t>
            </a:r>
          </a:p>
        </p:txBody>
      </p:sp>
      <p:sp>
        <p:nvSpPr>
          <p:cNvPr id="12" name="Объект 2"/>
          <p:cNvSpPr txBox="1">
            <a:spLocks/>
          </p:cNvSpPr>
          <p:nvPr/>
        </p:nvSpPr>
        <p:spPr bwMode="auto">
          <a:xfrm>
            <a:off x="468313" y="3278188"/>
            <a:ext cx="8229600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ru-RU" altLang="ru-RU" sz="2000" dirty="0"/>
              <a:t>Выписать: 180 мл настоя корня валерианы (</a:t>
            </a:r>
            <a:r>
              <a:rPr lang="en-US" altLang="ru-RU" sz="2000" dirty="0"/>
              <a:t>radix </a:t>
            </a:r>
            <a:r>
              <a:rPr lang="en-US" altLang="ru-RU" sz="2000" dirty="0" err="1"/>
              <a:t>Valerianae</a:t>
            </a:r>
            <a:r>
              <a:rPr lang="ru-RU" altLang="ru-RU" sz="2000" dirty="0"/>
              <a:t>) 1:30 для приема столовыми ложками.</a:t>
            </a:r>
          </a:p>
          <a:p>
            <a:pPr eaLnBrk="1" hangingPunct="1">
              <a:buFont typeface="Arial" charset="0"/>
              <a:buNone/>
            </a:pPr>
            <a:endParaRPr lang="ru-RU" altLang="ru-RU" sz="2000" dirty="0"/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0742601"/>
              </p:ext>
            </p:extLst>
          </p:nvPr>
        </p:nvGraphicFramePr>
        <p:xfrm>
          <a:off x="468313" y="4192588"/>
          <a:ext cx="5616575" cy="103663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927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238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384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Rp</a:t>
                      </a:r>
                      <a:r>
                        <a:rPr lang="en-US" sz="2000" dirty="0" smtClean="0"/>
                        <a:t>.: </a:t>
                      </a:r>
                      <a:endParaRPr lang="ru-RU" sz="2000" dirty="0"/>
                    </a:p>
                  </a:txBody>
                  <a:tcPr marL="91430" marR="91430" marT="45738" marB="4573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ru-RU" sz="2000" dirty="0" smtClean="0"/>
                        <a:t>Inf. rad</a:t>
                      </a:r>
                      <a:r>
                        <a:rPr lang="ru-RU" altLang="ru-RU" sz="2000" dirty="0" smtClean="0"/>
                        <a:t>.</a:t>
                      </a:r>
                      <a:r>
                        <a:rPr lang="en-US" altLang="ru-RU" sz="2000" dirty="0" smtClean="0"/>
                        <a:t> </a:t>
                      </a:r>
                      <a:r>
                        <a:rPr lang="en-US" altLang="ru-RU" sz="2000" dirty="0" err="1" smtClean="0"/>
                        <a:t>Valerianae</a:t>
                      </a:r>
                      <a:r>
                        <a:rPr lang="en-US" altLang="ru-RU" sz="2000" dirty="0" smtClean="0"/>
                        <a:t>   </a:t>
                      </a:r>
                      <a:r>
                        <a:rPr lang="ru-RU" altLang="ru-RU" sz="2000" dirty="0" smtClean="0"/>
                        <a:t>   </a:t>
                      </a:r>
                      <a:r>
                        <a:rPr lang="en-US" altLang="ru-RU" sz="2000" dirty="0" smtClean="0"/>
                        <a:t>6,0-180 ml</a:t>
                      </a:r>
                      <a:endParaRPr lang="ru-RU" altLang="ru-RU" sz="2000" dirty="0" smtClean="0"/>
                    </a:p>
                  </a:txBody>
                  <a:tcPr marL="91430" marR="91430" marT="45738" marB="4573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253"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L="91430" marR="91430" marT="45738" marB="4573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D.S.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ru-RU" sz="2000" baseline="0" dirty="0" smtClean="0"/>
                        <a:t>Принимать по столовой ложке.</a:t>
                      </a:r>
                      <a:endParaRPr lang="ru-RU" sz="2000" dirty="0"/>
                    </a:p>
                  </a:txBody>
                  <a:tcPr marL="91430" marR="91430" marT="45738" marB="4573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6523038" y="4192588"/>
            <a:ext cx="15113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dirty="0">
                <a:solidFill>
                  <a:srgbClr val="078877"/>
                </a:solidFill>
              </a:rPr>
              <a:t>1:30=Х:180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dirty="0">
                <a:solidFill>
                  <a:srgbClr val="078877"/>
                </a:solidFill>
              </a:rPr>
              <a:t>Х=180/30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dirty="0">
                <a:solidFill>
                  <a:srgbClr val="078877"/>
                </a:solidFill>
              </a:rPr>
              <a:t>Х=6,0</a:t>
            </a:r>
          </a:p>
        </p:txBody>
      </p:sp>
    </p:spTree>
    <p:extLst>
      <p:ext uri="{BB962C8B-B14F-4D97-AF65-F5344CB8AC3E}">
        <p14:creationId xmlns:p14="http://schemas.microsoft.com/office/powerpoint/2010/main" val="1636300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F27E39-0C9D-4D60-9656-813E856544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554" y="406590"/>
            <a:ext cx="9701810" cy="684277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ru-RU" sz="4800" dirty="0" err="1" smtClean="0">
                <a:solidFill>
                  <a:srgbClr val="078877"/>
                </a:solidFill>
                <a:latin typeface="Austin Cyr Bold" panose="02020803070702030403" pitchFamily="18" charset="-52"/>
              </a:rPr>
              <a:t>Инскрипция</a:t>
            </a:r>
            <a:endParaRPr lang="ru-RU" sz="4800" dirty="0">
              <a:solidFill>
                <a:srgbClr val="078877"/>
              </a:solidFill>
              <a:latin typeface="Austin Cyr Bold" panose="02020803070702030403" pitchFamily="18" charset="-52"/>
            </a:endParaRPr>
          </a:p>
        </p:txBody>
      </p:sp>
      <p:sp>
        <p:nvSpPr>
          <p:cNvPr id="8" name="Подзаголовок 2">
            <a:extLst>
              <a:ext uri="{FF2B5EF4-FFF2-40B4-BE49-F238E27FC236}">
                <a16:creationId xmlns:a16="http://schemas.microsoft.com/office/drawing/2014/main" id="{8335ABAF-6E49-4430-A980-28392B80CE90}"/>
              </a:ext>
            </a:extLst>
          </p:cNvPr>
          <p:cNvSpPr txBox="1">
            <a:spLocks/>
          </p:cNvSpPr>
          <p:nvPr/>
        </p:nvSpPr>
        <p:spPr>
          <a:xfrm>
            <a:off x="187668" y="7000822"/>
            <a:ext cx="3830150" cy="6291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solidFill>
                  <a:srgbClr val="078877"/>
                </a:solidFill>
                <a:latin typeface="Alegreya Sans" panose="00000500000000000000" pitchFamily="2" charset="0"/>
              </a:rPr>
              <a:t>volgmed.ru</a:t>
            </a:r>
            <a:r>
              <a:rPr lang="ru-RU" sz="1800" dirty="0">
                <a:solidFill>
                  <a:srgbClr val="078877"/>
                </a:solidFill>
                <a:latin typeface="Alegreya Sans" panose="00000500000000000000" pitchFamily="2" charset="0"/>
              </a:rPr>
              <a:t> </a:t>
            </a:r>
          </a:p>
        </p:txBody>
      </p:sp>
      <p:sp>
        <p:nvSpPr>
          <p:cNvPr id="9" name="Подзаголовок 2">
            <a:extLst>
              <a:ext uri="{FF2B5EF4-FFF2-40B4-BE49-F238E27FC236}">
                <a16:creationId xmlns:a16="http://schemas.microsoft.com/office/drawing/2014/main" id="{5C73DAE1-4080-4B39-9E7F-DA8C5B93AF1E}"/>
              </a:ext>
            </a:extLst>
          </p:cNvPr>
          <p:cNvSpPr txBox="1">
            <a:spLocks/>
          </p:cNvSpPr>
          <p:nvPr/>
        </p:nvSpPr>
        <p:spPr>
          <a:xfrm>
            <a:off x="9816578" y="7014676"/>
            <a:ext cx="777532" cy="6291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1800" dirty="0" smtClean="0">
                <a:solidFill>
                  <a:srgbClr val="078877"/>
                </a:solidFill>
                <a:latin typeface="Alegreya Sans" panose="00000500000000000000" pitchFamily="2" charset="0"/>
              </a:rPr>
              <a:t>2024 </a:t>
            </a:r>
            <a:endParaRPr lang="ru-RU" sz="1800" dirty="0">
              <a:solidFill>
                <a:srgbClr val="078877"/>
              </a:solidFill>
              <a:latin typeface="Alegreya Sans" panose="00000500000000000000" pitchFamily="2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E906B5F-565B-493E-8076-F023584B8BF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27167" y="406590"/>
            <a:ext cx="1405131" cy="1368555"/>
          </a:xfrm>
          <a:prstGeom prst="rect">
            <a:avLst/>
          </a:prstGeom>
        </p:spPr>
      </p:pic>
      <p:sp>
        <p:nvSpPr>
          <p:cNvPr id="10" name="Подзаголовок 4"/>
          <p:cNvSpPr>
            <a:spLocks noGrp="1"/>
          </p:cNvSpPr>
          <p:nvPr>
            <p:ph type="subTitle" idx="1"/>
          </p:nvPr>
        </p:nvSpPr>
        <p:spPr>
          <a:xfrm>
            <a:off x="550984" y="1775144"/>
            <a:ext cx="9654360" cy="4930455"/>
          </a:xfrm>
        </p:spPr>
        <p:txBody>
          <a:bodyPr>
            <a:normAutofit/>
          </a:bodyPr>
          <a:lstStyle/>
          <a:p>
            <a:r>
              <a:rPr lang="ru-RU" altLang="ru-RU" sz="3200" dirty="0"/>
              <a:t>Кафедра фармакологии и </a:t>
            </a:r>
            <a:r>
              <a:rPr lang="ru-RU" altLang="ru-RU" sz="3200" dirty="0" err="1"/>
              <a:t>биоинформатики</a:t>
            </a:r>
            <a:endParaRPr lang="ru-RU" altLang="ru-RU" sz="3200" dirty="0"/>
          </a:p>
          <a:p>
            <a:r>
              <a:rPr lang="ru-RU" altLang="ru-RU" sz="3200" u="sng" dirty="0"/>
              <a:t>взрослый</a:t>
            </a:r>
            <a:r>
              <a:rPr lang="ru-RU" altLang="ru-RU" sz="3200" dirty="0"/>
              <a:t>/детский</a:t>
            </a:r>
          </a:p>
          <a:p>
            <a:r>
              <a:rPr lang="ru-RU" altLang="ru-RU" sz="3200" dirty="0" smtClean="0"/>
              <a:t>«___» __________ 202___г.</a:t>
            </a:r>
            <a:endParaRPr lang="ru-RU" altLang="ru-RU" sz="3200" dirty="0"/>
          </a:p>
          <a:p>
            <a:r>
              <a:rPr lang="ru-RU" altLang="ru-RU" sz="3200" dirty="0"/>
              <a:t>Ф.И.О.(</a:t>
            </a:r>
            <a:r>
              <a:rPr lang="ru-RU" altLang="ru-RU" sz="3200" dirty="0" smtClean="0"/>
              <a:t>пациента) </a:t>
            </a:r>
            <a:r>
              <a:rPr lang="ru-RU" altLang="ru-RU" sz="3200" dirty="0"/>
              <a:t>Иванов И.И.</a:t>
            </a:r>
          </a:p>
          <a:p>
            <a:r>
              <a:rPr lang="ru-RU" altLang="ru-RU" sz="3200" dirty="0"/>
              <a:t>Дата рождения: 15.07.1979г.</a:t>
            </a:r>
          </a:p>
          <a:p>
            <a:r>
              <a:rPr lang="ru-RU" altLang="ru-RU" sz="3200" dirty="0"/>
              <a:t>Ф.И.О.(</a:t>
            </a:r>
            <a:r>
              <a:rPr lang="ru-RU" altLang="ru-RU" sz="3200" dirty="0" smtClean="0"/>
              <a:t>врача) </a:t>
            </a:r>
            <a:r>
              <a:rPr lang="ru-RU" altLang="ru-RU" sz="3200" dirty="0"/>
              <a:t>Таран А.С.</a:t>
            </a:r>
          </a:p>
        </p:txBody>
      </p:sp>
    </p:spTree>
    <p:extLst>
      <p:ext uri="{BB962C8B-B14F-4D97-AF65-F5344CB8AC3E}">
        <p14:creationId xmlns:p14="http://schemas.microsoft.com/office/powerpoint/2010/main" val="1187293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2">
            <a:extLst>
              <a:ext uri="{FF2B5EF4-FFF2-40B4-BE49-F238E27FC236}">
                <a16:creationId xmlns:a16="http://schemas.microsoft.com/office/drawing/2014/main" id="{8335ABAF-6E49-4430-A980-28392B80CE90}"/>
              </a:ext>
            </a:extLst>
          </p:cNvPr>
          <p:cNvSpPr txBox="1">
            <a:spLocks/>
          </p:cNvSpPr>
          <p:nvPr/>
        </p:nvSpPr>
        <p:spPr>
          <a:xfrm>
            <a:off x="187668" y="7000822"/>
            <a:ext cx="3830150" cy="6291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solidFill>
                  <a:srgbClr val="078877"/>
                </a:solidFill>
                <a:latin typeface="Alegreya Sans" panose="00000500000000000000" pitchFamily="2" charset="0"/>
              </a:rPr>
              <a:t>volgmed.ru</a:t>
            </a:r>
            <a:r>
              <a:rPr lang="ru-RU" sz="1800" dirty="0">
                <a:solidFill>
                  <a:srgbClr val="078877"/>
                </a:solidFill>
                <a:latin typeface="Alegreya Sans" panose="00000500000000000000" pitchFamily="2" charset="0"/>
              </a:rPr>
              <a:t> </a:t>
            </a:r>
          </a:p>
        </p:txBody>
      </p:sp>
      <p:sp>
        <p:nvSpPr>
          <p:cNvPr id="7" name="Подзаголовок 2">
            <a:extLst>
              <a:ext uri="{FF2B5EF4-FFF2-40B4-BE49-F238E27FC236}">
                <a16:creationId xmlns:a16="http://schemas.microsoft.com/office/drawing/2014/main" id="{5C73DAE1-4080-4B39-9E7F-DA8C5B93AF1E}"/>
              </a:ext>
            </a:extLst>
          </p:cNvPr>
          <p:cNvSpPr txBox="1">
            <a:spLocks/>
          </p:cNvSpPr>
          <p:nvPr/>
        </p:nvSpPr>
        <p:spPr>
          <a:xfrm>
            <a:off x="9816578" y="7014676"/>
            <a:ext cx="777532" cy="6291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1800" dirty="0" smtClean="0">
                <a:solidFill>
                  <a:srgbClr val="078877"/>
                </a:solidFill>
                <a:latin typeface="Alegreya Sans" panose="00000500000000000000" pitchFamily="2" charset="0"/>
              </a:rPr>
              <a:t>2024 </a:t>
            </a:r>
            <a:endParaRPr lang="ru-RU" sz="1800" dirty="0">
              <a:solidFill>
                <a:srgbClr val="078877"/>
              </a:solidFill>
              <a:latin typeface="Alegreya Sans" panose="00000500000000000000" pitchFamily="2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2E906B5F-565B-493E-8076-F023584B8BF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27167" y="406590"/>
            <a:ext cx="1405131" cy="1368555"/>
          </a:xfrm>
          <a:prstGeom prst="rect">
            <a:avLst/>
          </a:prstGeom>
        </p:spPr>
      </p:pic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468313" y="831850"/>
            <a:ext cx="8229600" cy="865188"/>
          </a:xfrm>
        </p:spPr>
        <p:txBody>
          <a:bodyPr>
            <a:normAutofit lnSpcReduction="10000"/>
          </a:bodyPr>
          <a:lstStyle/>
          <a:p>
            <a:pPr marL="0" indent="0" algn="ctr">
              <a:buFont typeface="Arial" charset="0"/>
              <a:buNone/>
            </a:pPr>
            <a:r>
              <a:rPr lang="ru-RU" altLang="ru-RU" sz="2000" smtClean="0"/>
              <a:t>Настойка (</a:t>
            </a:r>
            <a:r>
              <a:rPr lang="en-US" altLang="ru-RU" sz="2000" smtClean="0"/>
              <a:t>Tinctura</a:t>
            </a:r>
            <a:r>
              <a:rPr lang="ru-RU" altLang="ru-RU" sz="2000" smtClean="0"/>
              <a:t>) – жидкие прозрачные, в разной степени окрашенные спиртовые извлечения из растительного сырья, получаемые без нагревания и удаления экстрагента.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1182580"/>
              </p:ext>
            </p:extLst>
          </p:nvPr>
        </p:nvGraphicFramePr>
        <p:xfrm>
          <a:off x="468313" y="4602163"/>
          <a:ext cx="5588000" cy="792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92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987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Rp</a:t>
                      </a:r>
                      <a:r>
                        <a:rPr lang="en-US" sz="2000" dirty="0" smtClean="0"/>
                        <a:t>.: </a:t>
                      </a:r>
                      <a:endParaRPr lang="ru-RU" sz="2000" dirty="0"/>
                    </a:p>
                  </a:txBody>
                  <a:tcPr marL="91414" marR="91414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Tinct.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Valerianae</a:t>
                      </a:r>
                      <a:r>
                        <a:rPr lang="en-US" sz="2000" baseline="0" dirty="0" smtClean="0"/>
                        <a:t>       20 ml</a:t>
                      </a:r>
                      <a:endParaRPr lang="ru-RU" sz="2000" dirty="0" smtClean="0"/>
                    </a:p>
                  </a:txBody>
                  <a:tcPr marL="91414" marR="91414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L="91414" marR="91414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D.S.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ru-RU" sz="2000" baseline="0" dirty="0" smtClean="0"/>
                        <a:t>Принимать по 20 капель 3 раза в день</a:t>
                      </a:r>
                      <a:endParaRPr lang="ru-RU" sz="2000" dirty="0"/>
                    </a:p>
                  </a:txBody>
                  <a:tcPr marL="91414" marR="91414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Объект 2"/>
          <p:cNvSpPr txBox="1">
            <a:spLocks/>
          </p:cNvSpPr>
          <p:nvPr/>
        </p:nvSpPr>
        <p:spPr bwMode="auto">
          <a:xfrm>
            <a:off x="468313" y="1987550"/>
            <a:ext cx="8229600" cy="108108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  <a:defRPr/>
            </a:pPr>
            <a:r>
              <a:rPr lang="ru-RU" sz="2000" b="1" dirty="0" smtClean="0"/>
              <a:t>Все настойки </a:t>
            </a:r>
            <a:r>
              <a:rPr lang="ru-RU" sz="2000" b="1" dirty="0" err="1" smtClean="0"/>
              <a:t>официнальны</a:t>
            </a:r>
            <a:r>
              <a:rPr lang="ru-RU" sz="2000" dirty="0" smtClean="0"/>
              <a:t>! </a:t>
            </a:r>
          </a:p>
          <a:p>
            <a:pPr marL="0" indent="0" algn="ctr">
              <a:buFont typeface="Arial" panose="020B0604020202020204" pitchFamily="34" charset="0"/>
              <a:buNone/>
              <a:defRPr/>
            </a:pPr>
            <a:r>
              <a:rPr lang="ru-RU" sz="2000" dirty="0" smtClean="0"/>
              <a:t>Их приготовление определено заводской технологией, поэтому в рецептах </a:t>
            </a:r>
            <a:r>
              <a:rPr lang="ru-RU" sz="2000" b="1" dirty="0" smtClean="0"/>
              <a:t>не указывают ни части растений, ни концентрацию </a:t>
            </a:r>
            <a:r>
              <a:rPr lang="ru-RU" sz="2000" dirty="0" smtClean="0"/>
              <a:t>.</a:t>
            </a:r>
          </a:p>
        </p:txBody>
      </p:sp>
      <p:sp>
        <p:nvSpPr>
          <p:cNvPr id="11" name="Объект 2"/>
          <p:cNvSpPr txBox="1">
            <a:spLocks/>
          </p:cNvSpPr>
          <p:nvPr/>
        </p:nvSpPr>
        <p:spPr bwMode="auto">
          <a:xfrm>
            <a:off x="468313" y="3643313"/>
            <a:ext cx="8229600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buFont typeface="Arial" charset="0"/>
              <a:buNone/>
            </a:pPr>
            <a:r>
              <a:rPr lang="ru-RU" altLang="ru-RU" sz="2000" dirty="0"/>
              <a:t>Выписать: 20 мл настойки валерианы </a:t>
            </a:r>
            <a:r>
              <a:rPr lang="en-US" altLang="ru-RU" sz="2000" dirty="0"/>
              <a:t>(</a:t>
            </a:r>
            <a:r>
              <a:rPr lang="en-US" altLang="ru-RU" sz="2000" dirty="0" err="1"/>
              <a:t>Valeriana</a:t>
            </a:r>
            <a:r>
              <a:rPr lang="ru-RU" altLang="ru-RU" sz="2000" dirty="0"/>
              <a:t>). Принимать по 20 капель 3 раза в день.</a:t>
            </a:r>
          </a:p>
        </p:txBody>
      </p:sp>
    </p:spTree>
    <p:extLst>
      <p:ext uri="{BB962C8B-B14F-4D97-AF65-F5344CB8AC3E}">
        <p14:creationId xmlns:p14="http://schemas.microsoft.com/office/powerpoint/2010/main" val="3682765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2">
            <a:extLst>
              <a:ext uri="{FF2B5EF4-FFF2-40B4-BE49-F238E27FC236}">
                <a16:creationId xmlns:a16="http://schemas.microsoft.com/office/drawing/2014/main" id="{8335ABAF-6E49-4430-A980-28392B80CE90}"/>
              </a:ext>
            </a:extLst>
          </p:cNvPr>
          <p:cNvSpPr txBox="1">
            <a:spLocks/>
          </p:cNvSpPr>
          <p:nvPr/>
        </p:nvSpPr>
        <p:spPr>
          <a:xfrm>
            <a:off x="187668" y="7000822"/>
            <a:ext cx="3830150" cy="6291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solidFill>
                  <a:srgbClr val="078877"/>
                </a:solidFill>
                <a:latin typeface="Alegreya Sans" panose="00000500000000000000" pitchFamily="2" charset="0"/>
              </a:rPr>
              <a:t>volgmed.ru</a:t>
            </a:r>
            <a:r>
              <a:rPr lang="ru-RU" sz="1800" dirty="0">
                <a:solidFill>
                  <a:srgbClr val="078877"/>
                </a:solidFill>
                <a:latin typeface="Alegreya Sans" panose="00000500000000000000" pitchFamily="2" charset="0"/>
              </a:rPr>
              <a:t> </a:t>
            </a:r>
          </a:p>
        </p:txBody>
      </p:sp>
      <p:sp>
        <p:nvSpPr>
          <p:cNvPr id="7" name="Подзаголовок 2">
            <a:extLst>
              <a:ext uri="{FF2B5EF4-FFF2-40B4-BE49-F238E27FC236}">
                <a16:creationId xmlns:a16="http://schemas.microsoft.com/office/drawing/2014/main" id="{5C73DAE1-4080-4B39-9E7F-DA8C5B93AF1E}"/>
              </a:ext>
            </a:extLst>
          </p:cNvPr>
          <p:cNvSpPr txBox="1">
            <a:spLocks/>
          </p:cNvSpPr>
          <p:nvPr/>
        </p:nvSpPr>
        <p:spPr>
          <a:xfrm>
            <a:off x="9816578" y="7014676"/>
            <a:ext cx="777532" cy="6291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1800" dirty="0" smtClean="0">
                <a:solidFill>
                  <a:srgbClr val="078877"/>
                </a:solidFill>
                <a:latin typeface="Alegreya Sans" panose="00000500000000000000" pitchFamily="2" charset="0"/>
              </a:rPr>
              <a:t>2024 </a:t>
            </a:r>
            <a:endParaRPr lang="ru-RU" sz="1800" dirty="0">
              <a:solidFill>
                <a:srgbClr val="078877"/>
              </a:solidFill>
              <a:latin typeface="Alegreya Sans" panose="00000500000000000000" pitchFamily="2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2E906B5F-565B-493E-8076-F023584B8BF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27167" y="406590"/>
            <a:ext cx="1405131" cy="1368555"/>
          </a:xfrm>
          <a:prstGeom prst="rect">
            <a:avLst/>
          </a:prstGeom>
        </p:spPr>
      </p:pic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468313" y="831850"/>
            <a:ext cx="8229600" cy="865188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r>
              <a:rPr lang="ru-RU" altLang="ru-RU" sz="2000" smtClean="0"/>
              <a:t>Экстракт (</a:t>
            </a:r>
            <a:r>
              <a:rPr lang="en-US" altLang="ru-RU" sz="2000" smtClean="0"/>
              <a:t>Extractum</a:t>
            </a:r>
            <a:r>
              <a:rPr lang="ru-RU" altLang="ru-RU" sz="2000" smtClean="0"/>
              <a:t>) – концентрированная вытяжка, полученная из лекарственного растительного сырья.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1597678"/>
              </p:ext>
            </p:extLst>
          </p:nvPr>
        </p:nvGraphicFramePr>
        <p:xfrm>
          <a:off x="468313" y="4602163"/>
          <a:ext cx="5588000" cy="792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92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987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Rp</a:t>
                      </a:r>
                      <a:r>
                        <a:rPr lang="en-US" sz="2000" dirty="0" smtClean="0"/>
                        <a:t>.: </a:t>
                      </a:r>
                      <a:endParaRPr lang="ru-RU" sz="2000" dirty="0"/>
                    </a:p>
                  </a:txBody>
                  <a:tcPr marL="91414" marR="91414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/>
                        <a:t>Extr</a:t>
                      </a:r>
                      <a:r>
                        <a:rPr lang="ru-RU" sz="2000" dirty="0" smtClean="0"/>
                        <a:t>.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Crataegi</a:t>
                      </a:r>
                      <a:r>
                        <a:rPr lang="ru-RU" sz="2000" dirty="0" smtClean="0"/>
                        <a:t> </a:t>
                      </a:r>
                      <a:r>
                        <a:rPr lang="en-US" sz="2000" dirty="0" err="1" smtClean="0"/>
                        <a:t>fluidi</a:t>
                      </a:r>
                      <a:r>
                        <a:rPr lang="ru-RU" sz="2000" dirty="0" smtClean="0"/>
                        <a:t>    </a:t>
                      </a:r>
                      <a:r>
                        <a:rPr lang="en-US" sz="2000" baseline="0" dirty="0" smtClean="0"/>
                        <a:t>20 ml</a:t>
                      </a:r>
                      <a:endParaRPr lang="ru-RU" sz="2000" dirty="0" smtClean="0"/>
                    </a:p>
                  </a:txBody>
                  <a:tcPr marL="91414" marR="91414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L="91414" marR="91414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D.S.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ru-RU" sz="2000" baseline="0" dirty="0" smtClean="0"/>
                        <a:t>По 20 капель 3 р/д.</a:t>
                      </a:r>
                      <a:endParaRPr lang="ru-RU" sz="2000" dirty="0"/>
                    </a:p>
                  </a:txBody>
                  <a:tcPr marL="91414" marR="91414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Прямоугольник 5"/>
          <p:cNvSpPr>
            <a:spLocks noChangeArrowheads="1"/>
          </p:cNvSpPr>
          <p:nvPr/>
        </p:nvSpPr>
        <p:spPr bwMode="auto">
          <a:xfrm>
            <a:off x="1331913" y="5516563"/>
            <a:ext cx="34559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/>
              <a:t>#</a:t>
            </a:r>
          </a:p>
        </p:txBody>
      </p:sp>
      <p:sp>
        <p:nvSpPr>
          <p:cNvPr id="11" name="Объект 2"/>
          <p:cNvSpPr txBox="1">
            <a:spLocks/>
          </p:cNvSpPr>
          <p:nvPr/>
        </p:nvSpPr>
        <p:spPr bwMode="auto">
          <a:xfrm>
            <a:off x="468313" y="1987550"/>
            <a:ext cx="8229600" cy="14414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  <a:defRPr/>
            </a:pPr>
            <a:r>
              <a:rPr lang="ru-RU" sz="2000" b="1" dirty="0" smtClean="0"/>
              <a:t>Все экстракты </a:t>
            </a:r>
            <a:r>
              <a:rPr lang="ru-RU" sz="2000" b="1" dirty="0" err="1" smtClean="0"/>
              <a:t>официнальны</a:t>
            </a:r>
            <a:r>
              <a:rPr lang="ru-RU" sz="2000" dirty="0" smtClean="0"/>
              <a:t>! </a:t>
            </a:r>
          </a:p>
          <a:p>
            <a:pPr marL="0" indent="0" algn="ctr">
              <a:buFont typeface="Arial" panose="020B0604020202020204" pitchFamily="34" charset="0"/>
              <a:buNone/>
              <a:defRPr/>
            </a:pPr>
            <a:r>
              <a:rPr lang="ru-RU" sz="2000" dirty="0" smtClean="0"/>
              <a:t>Их приготовление определено заводской технологией, поэтому в рецептах </a:t>
            </a:r>
            <a:r>
              <a:rPr lang="ru-RU" sz="2000" b="1" dirty="0" smtClean="0"/>
              <a:t>не указывают ни характер растительного сырья, ни концентрацию </a:t>
            </a:r>
            <a:r>
              <a:rPr lang="ru-RU" sz="2000" dirty="0" smtClean="0"/>
              <a:t>.</a:t>
            </a:r>
          </a:p>
        </p:txBody>
      </p:sp>
      <p:sp>
        <p:nvSpPr>
          <p:cNvPr id="12" name="Объект 2"/>
          <p:cNvSpPr txBox="1">
            <a:spLocks/>
          </p:cNvSpPr>
          <p:nvPr/>
        </p:nvSpPr>
        <p:spPr bwMode="auto">
          <a:xfrm>
            <a:off x="468313" y="3643313"/>
            <a:ext cx="8229600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buFont typeface="Arial" charset="0"/>
              <a:buNone/>
            </a:pPr>
            <a:r>
              <a:rPr lang="ru-RU" altLang="ru-RU" sz="2000" dirty="0"/>
              <a:t>Выписать: 20 мл </a:t>
            </a:r>
            <a:r>
              <a:rPr lang="ru-RU" altLang="ru-RU" sz="2000" b="1" dirty="0"/>
              <a:t>жидкого</a:t>
            </a:r>
            <a:r>
              <a:rPr lang="ru-RU" altLang="ru-RU" sz="2000" dirty="0"/>
              <a:t> экстракта из плодов боярышника </a:t>
            </a:r>
            <a:r>
              <a:rPr lang="en-US" altLang="ru-RU" sz="2000" dirty="0"/>
              <a:t>(</a:t>
            </a:r>
            <a:r>
              <a:rPr lang="en-US" altLang="ru-RU" sz="2000" dirty="0" err="1"/>
              <a:t>Extractum</a:t>
            </a:r>
            <a:r>
              <a:rPr lang="en-US" altLang="ru-RU" sz="2000" dirty="0"/>
              <a:t> </a:t>
            </a:r>
            <a:r>
              <a:rPr lang="en-US" altLang="ru-RU" sz="2000" dirty="0" err="1"/>
              <a:t>Crataegi</a:t>
            </a:r>
            <a:r>
              <a:rPr lang="ru-RU" altLang="ru-RU" sz="2000" dirty="0"/>
              <a:t>). Назначить по 20 капель 3 раза в день.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6659563" y="4691063"/>
            <a:ext cx="18923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1800" dirty="0" err="1">
                <a:solidFill>
                  <a:srgbClr val="078877"/>
                </a:solidFill>
              </a:rPr>
              <a:t>Fluidum</a:t>
            </a:r>
            <a:r>
              <a:rPr lang="en-US" altLang="ru-RU" sz="1800" dirty="0">
                <a:solidFill>
                  <a:srgbClr val="078877"/>
                </a:solidFill>
              </a:rPr>
              <a:t> - </a:t>
            </a:r>
            <a:r>
              <a:rPr lang="ru-RU" altLang="ru-RU" sz="1800" dirty="0">
                <a:solidFill>
                  <a:srgbClr val="078877"/>
                </a:solidFill>
              </a:rPr>
              <a:t>жидкий</a:t>
            </a:r>
          </a:p>
        </p:txBody>
      </p:sp>
    </p:spTree>
    <p:extLst>
      <p:ext uri="{BB962C8B-B14F-4D97-AF65-F5344CB8AC3E}">
        <p14:creationId xmlns:p14="http://schemas.microsoft.com/office/powerpoint/2010/main" val="143240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2">
            <a:extLst>
              <a:ext uri="{FF2B5EF4-FFF2-40B4-BE49-F238E27FC236}">
                <a16:creationId xmlns:a16="http://schemas.microsoft.com/office/drawing/2014/main" id="{8335ABAF-6E49-4430-A980-28392B80CE90}"/>
              </a:ext>
            </a:extLst>
          </p:cNvPr>
          <p:cNvSpPr txBox="1">
            <a:spLocks/>
          </p:cNvSpPr>
          <p:nvPr/>
        </p:nvSpPr>
        <p:spPr>
          <a:xfrm>
            <a:off x="187668" y="7000822"/>
            <a:ext cx="3830150" cy="6291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solidFill>
                  <a:srgbClr val="078877"/>
                </a:solidFill>
                <a:latin typeface="Alegreya Sans" panose="00000500000000000000" pitchFamily="2" charset="0"/>
              </a:rPr>
              <a:t>volgmed.ru</a:t>
            </a:r>
            <a:r>
              <a:rPr lang="ru-RU" sz="1800" dirty="0">
                <a:solidFill>
                  <a:srgbClr val="078877"/>
                </a:solidFill>
                <a:latin typeface="Alegreya Sans" panose="00000500000000000000" pitchFamily="2" charset="0"/>
              </a:rPr>
              <a:t> </a:t>
            </a:r>
          </a:p>
        </p:txBody>
      </p:sp>
      <p:sp>
        <p:nvSpPr>
          <p:cNvPr id="7" name="Подзаголовок 2">
            <a:extLst>
              <a:ext uri="{FF2B5EF4-FFF2-40B4-BE49-F238E27FC236}">
                <a16:creationId xmlns:a16="http://schemas.microsoft.com/office/drawing/2014/main" id="{5C73DAE1-4080-4B39-9E7F-DA8C5B93AF1E}"/>
              </a:ext>
            </a:extLst>
          </p:cNvPr>
          <p:cNvSpPr txBox="1">
            <a:spLocks/>
          </p:cNvSpPr>
          <p:nvPr/>
        </p:nvSpPr>
        <p:spPr>
          <a:xfrm>
            <a:off x="9816578" y="7014676"/>
            <a:ext cx="777532" cy="6291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1800" dirty="0" smtClean="0">
                <a:solidFill>
                  <a:srgbClr val="078877"/>
                </a:solidFill>
                <a:latin typeface="Alegreya Sans" panose="00000500000000000000" pitchFamily="2" charset="0"/>
              </a:rPr>
              <a:t>2024 </a:t>
            </a:r>
            <a:endParaRPr lang="ru-RU" sz="1800" dirty="0">
              <a:solidFill>
                <a:srgbClr val="078877"/>
              </a:solidFill>
              <a:latin typeface="Alegreya Sans" panose="00000500000000000000" pitchFamily="2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2E906B5F-565B-493E-8076-F023584B8BF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27167" y="406590"/>
            <a:ext cx="1405131" cy="1368555"/>
          </a:xfrm>
          <a:prstGeom prst="rect">
            <a:avLst/>
          </a:prstGeom>
        </p:spPr>
      </p:pic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468313" y="831850"/>
            <a:ext cx="8229600" cy="865188"/>
          </a:xfrm>
        </p:spPr>
        <p:txBody>
          <a:bodyPr>
            <a:normAutofit lnSpcReduction="10000"/>
          </a:bodyPr>
          <a:lstStyle/>
          <a:p>
            <a:pPr marL="0" indent="0" algn="ctr">
              <a:buFont typeface="Arial" charset="0"/>
              <a:buNone/>
            </a:pPr>
            <a:r>
              <a:rPr lang="ru-RU" altLang="ru-RU" sz="2000" dirty="0" smtClean="0"/>
              <a:t>Микстуры </a:t>
            </a:r>
            <a:r>
              <a:rPr lang="en-US" altLang="ru-RU" sz="2000" dirty="0" smtClean="0"/>
              <a:t>(</a:t>
            </a:r>
            <a:r>
              <a:rPr lang="en-US" altLang="ru-RU" sz="2000" dirty="0" err="1" smtClean="0"/>
              <a:t>Mixturae</a:t>
            </a:r>
            <a:r>
              <a:rPr lang="ru-RU" altLang="ru-RU" sz="2000" dirty="0" smtClean="0"/>
              <a:t>) – жидкие </a:t>
            </a:r>
            <a:r>
              <a:rPr lang="ru-RU" altLang="ru-RU" sz="2000" dirty="0" err="1" smtClean="0"/>
              <a:t>л.ф</a:t>
            </a:r>
            <a:r>
              <a:rPr lang="ru-RU" altLang="ru-RU" sz="2000" dirty="0" smtClean="0"/>
              <a:t>., которые получают при растворении или смешивании в различных жидких основах нескольких твердых веществ или при смешивании нескольких жидкостей.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6947393"/>
              </p:ext>
            </p:extLst>
          </p:nvPr>
        </p:nvGraphicFramePr>
        <p:xfrm>
          <a:off x="468313" y="3471863"/>
          <a:ext cx="4608512" cy="1889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65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019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Rp</a:t>
                      </a:r>
                      <a:r>
                        <a:rPr lang="en-US" sz="2000" dirty="0" smtClean="0"/>
                        <a:t>.: </a:t>
                      </a:r>
                      <a:endParaRPr lang="ru-RU" sz="2000" dirty="0"/>
                    </a:p>
                  </a:txBody>
                  <a:tcPr marL="91431" marR="9143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/>
                        <a:t>Natrii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bromidi</a:t>
                      </a:r>
                      <a:r>
                        <a:rPr lang="en-US" sz="2000" dirty="0" smtClean="0"/>
                        <a:t>        5,0</a:t>
                      </a:r>
                      <a:endParaRPr lang="ru-RU" sz="2000" dirty="0" smtClean="0"/>
                    </a:p>
                  </a:txBody>
                  <a:tcPr marL="91431" marR="9143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L="91431" marR="9143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/>
                        <a:t>Kalii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bromidi</a:t>
                      </a:r>
                      <a:r>
                        <a:rPr lang="en-US" sz="2000" dirty="0" smtClean="0"/>
                        <a:t>           3,0</a:t>
                      </a:r>
                      <a:endParaRPr lang="ru-RU" sz="2000" dirty="0" smtClean="0"/>
                    </a:p>
                  </a:txBody>
                  <a:tcPr marL="91431" marR="9143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236016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L="91431" marR="9143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/>
                        <a:t>Aq.</a:t>
                      </a:r>
                      <a:r>
                        <a:rPr lang="en-US" sz="2000" baseline="0" dirty="0" err="1" smtClean="0"/>
                        <a:t>purif</a:t>
                      </a:r>
                      <a:r>
                        <a:rPr lang="en-US" sz="2000" baseline="0" dirty="0" smtClean="0"/>
                        <a:t>.        ad 150ml</a:t>
                      </a:r>
                      <a:endParaRPr lang="ru-RU" sz="2000" dirty="0" smtClean="0"/>
                    </a:p>
                  </a:txBody>
                  <a:tcPr marL="91431" marR="9143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634360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L="91431" marR="9143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M.D.S.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ru-RU" sz="2000" baseline="0" dirty="0" smtClean="0"/>
                        <a:t>Внутрь по 1 </a:t>
                      </a:r>
                      <a:r>
                        <a:rPr lang="ru-RU" sz="2000" baseline="0" dirty="0" err="1" smtClean="0"/>
                        <a:t>ст.л</a:t>
                      </a:r>
                      <a:r>
                        <a:rPr lang="ru-RU" sz="2000" baseline="0" dirty="0" smtClean="0"/>
                        <a:t>. 3 раза в день.</a:t>
                      </a:r>
                      <a:endParaRPr lang="ru-RU" sz="2000" dirty="0"/>
                    </a:p>
                  </a:txBody>
                  <a:tcPr marL="91431" marR="9143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Объект 2"/>
          <p:cNvSpPr txBox="1">
            <a:spLocks/>
          </p:cNvSpPr>
          <p:nvPr/>
        </p:nvSpPr>
        <p:spPr bwMode="auto">
          <a:xfrm>
            <a:off x="468313" y="1843088"/>
            <a:ext cx="8229600" cy="129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buFont typeface="Arial" charset="0"/>
              <a:buNone/>
            </a:pPr>
            <a:r>
              <a:rPr lang="ru-RU" altLang="ru-RU" sz="2000" dirty="0"/>
              <a:t>Выписать: микстуру на 10 приемов столовыми ложками, содержащую натрия бромид </a:t>
            </a:r>
            <a:r>
              <a:rPr lang="en-US" altLang="ru-RU" sz="2000" dirty="0"/>
              <a:t>(</a:t>
            </a:r>
            <a:r>
              <a:rPr lang="en-US" altLang="ru-RU" sz="2000" dirty="0" err="1"/>
              <a:t>Natrii</a:t>
            </a:r>
            <a:r>
              <a:rPr lang="en-US" altLang="ru-RU" sz="2000" dirty="0"/>
              <a:t> </a:t>
            </a:r>
            <a:r>
              <a:rPr lang="en-US" altLang="ru-RU" sz="2000" dirty="0" err="1"/>
              <a:t>bromidum</a:t>
            </a:r>
            <a:r>
              <a:rPr lang="ru-RU" altLang="ru-RU" sz="2000" dirty="0"/>
              <a:t>) с разовой дозой 0,5 и калия бромид </a:t>
            </a:r>
            <a:r>
              <a:rPr lang="en-US" altLang="ru-RU" sz="2000" dirty="0"/>
              <a:t>(</a:t>
            </a:r>
            <a:r>
              <a:rPr lang="en-US" altLang="ru-RU" sz="2000" dirty="0" err="1"/>
              <a:t>Kalii</a:t>
            </a:r>
            <a:r>
              <a:rPr lang="en-US" altLang="ru-RU" sz="2000" dirty="0"/>
              <a:t> </a:t>
            </a:r>
            <a:r>
              <a:rPr lang="en-US" altLang="ru-RU" sz="2000" dirty="0" err="1"/>
              <a:t>bromidum</a:t>
            </a:r>
            <a:r>
              <a:rPr lang="ru-RU" altLang="ru-RU" sz="2000" dirty="0"/>
              <a:t>) с разовой дозой 0,3. Принимать по одной </a:t>
            </a:r>
            <a:r>
              <a:rPr lang="ru-RU" altLang="ru-RU" sz="2000" dirty="0" err="1"/>
              <a:t>ст.л</a:t>
            </a:r>
            <a:r>
              <a:rPr lang="ru-RU" altLang="ru-RU" sz="2000" dirty="0"/>
              <a:t>. 3 раза в день.</a:t>
            </a:r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6084888" y="3186113"/>
            <a:ext cx="2236787" cy="132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dirty="0">
                <a:solidFill>
                  <a:srgbClr val="078877"/>
                </a:solidFill>
              </a:rPr>
              <a:t>10 приёмов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dirty="0">
                <a:solidFill>
                  <a:srgbClr val="078877"/>
                </a:solidFill>
              </a:rPr>
              <a:t>по 1 </a:t>
            </a:r>
            <a:r>
              <a:rPr lang="ru-RU" altLang="ru-RU" sz="1600" dirty="0" err="1">
                <a:solidFill>
                  <a:srgbClr val="078877"/>
                </a:solidFill>
              </a:rPr>
              <a:t>ст.л</a:t>
            </a:r>
            <a:r>
              <a:rPr lang="ru-RU" altLang="ru-RU" sz="1600" dirty="0">
                <a:solidFill>
                  <a:srgbClr val="078877"/>
                </a:solidFill>
              </a:rPr>
              <a:t>. (15 мл)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1600" dirty="0">
                <a:solidFill>
                  <a:srgbClr val="078877"/>
                </a:solidFill>
              </a:rPr>
              <a:t>V </a:t>
            </a:r>
            <a:r>
              <a:rPr lang="ru-RU" altLang="ru-RU" sz="1600" dirty="0">
                <a:solidFill>
                  <a:srgbClr val="078877"/>
                </a:solidFill>
              </a:rPr>
              <a:t>общ. = 10*15= 150 мл</a:t>
            </a:r>
            <a:endParaRPr lang="en-US" altLang="ru-RU" sz="1600" dirty="0">
              <a:solidFill>
                <a:srgbClr val="078877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1600" dirty="0">
                <a:solidFill>
                  <a:srgbClr val="078877"/>
                </a:solidFill>
              </a:rPr>
              <a:t>m </a:t>
            </a:r>
            <a:r>
              <a:rPr lang="ru-RU" altLang="ru-RU" sz="1600" dirty="0">
                <a:solidFill>
                  <a:srgbClr val="078877"/>
                </a:solidFill>
              </a:rPr>
              <a:t>(</a:t>
            </a:r>
            <a:r>
              <a:rPr lang="en-US" altLang="ru-RU" sz="1600" dirty="0" err="1">
                <a:solidFill>
                  <a:srgbClr val="078877"/>
                </a:solidFill>
              </a:rPr>
              <a:t>NaBr</a:t>
            </a:r>
            <a:r>
              <a:rPr lang="en-US" altLang="ru-RU" sz="1600" dirty="0">
                <a:solidFill>
                  <a:srgbClr val="078877"/>
                </a:solidFill>
              </a:rPr>
              <a:t>) = 10*0,5=5,0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1600" dirty="0">
                <a:solidFill>
                  <a:srgbClr val="078877"/>
                </a:solidFill>
              </a:rPr>
              <a:t>m (</a:t>
            </a:r>
            <a:r>
              <a:rPr lang="en-US" altLang="ru-RU" sz="1600" dirty="0" err="1">
                <a:solidFill>
                  <a:srgbClr val="078877"/>
                </a:solidFill>
              </a:rPr>
              <a:t>KBr</a:t>
            </a:r>
            <a:r>
              <a:rPr lang="en-US" altLang="ru-RU" sz="1600" dirty="0">
                <a:solidFill>
                  <a:srgbClr val="078877"/>
                </a:solidFill>
              </a:rPr>
              <a:t>) =10*0,3=3,0</a:t>
            </a: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8700" y="4681538"/>
            <a:ext cx="2143125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7086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2">
            <a:extLst>
              <a:ext uri="{FF2B5EF4-FFF2-40B4-BE49-F238E27FC236}">
                <a16:creationId xmlns:a16="http://schemas.microsoft.com/office/drawing/2014/main" id="{8335ABAF-6E49-4430-A980-28392B80CE90}"/>
              </a:ext>
            </a:extLst>
          </p:cNvPr>
          <p:cNvSpPr txBox="1">
            <a:spLocks/>
          </p:cNvSpPr>
          <p:nvPr/>
        </p:nvSpPr>
        <p:spPr>
          <a:xfrm>
            <a:off x="187668" y="7000822"/>
            <a:ext cx="3830150" cy="6291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solidFill>
                  <a:srgbClr val="078877"/>
                </a:solidFill>
                <a:latin typeface="Alegreya Sans" panose="00000500000000000000" pitchFamily="2" charset="0"/>
              </a:rPr>
              <a:t>volgmed.ru</a:t>
            </a:r>
            <a:r>
              <a:rPr lang="ru-RU" sz="1800" dirty="0">
                <a:solidFill>
                  <a:srgbClr val="078877"/>
                </a:solidFill>
                <a:latin typeface="Alegreya Sans" panose="00000500000000000000" pitchFamily="2" charset="0"/>
              </a:rPr>
              <a:t> </a:t>
            </a:r>
          </a:p>
        </p:txBody>
      </p:sp>
      <p:sp>
        <p:nvSpPr>
          <p:cNvPr id="7" name="Подзаголовок 2">
            <a:extLst>
              <a:ext uri="{FF2B5EF4-FFF2-40B4-BE49-F238E27FC236}">
                <a16:creationId xmlns:a16="http://schemas.microsoft.com/office/drawing/2014/main" id="{5C73DAE1-4080-4B39-9E7F-DA8C5B93AF1E}"/>
              </a:ext>
            </a:extLst>
          </p:cNvPr>
          <p:cNvSpPr txBox="1">
            <a:spLocks/>
          </p:cNvSpPr>
          <p:nvPr/>
        </p:nvSpPr>
        <p:spPr>
          <a:xfrm>
            <a:off x="9816578" y="7014676"/>
            <a:ext cx="777532" cy="6291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1800" dirty="0" smtClean="0">
                <a:solidFill>
                  <a:srgbClr val="078877"/>
                </a:solidFill>
                <a:latin typeface="Alegreya Sans" panose="00000500000000000000" pitchFamily="2" charset="0"/>
              </a:rPr>
              <a:t>2024 </a:t>
            </a:r>
            <a:endParaRPr lang="ru-RU" sz="1800" dirty="0">
              <a:solidFill>
                <a:srgbClr val="078877"/>
              </a:solidFill>
              <a:latin typeface="Alegreya Sans" panose="00000500000000000000" pitchFamily="2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2E906B5F-565B-493E-8076-F023584B8BF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27167" y="406590"/>
            <a:ext cx="1405131" cy="1368555"/>
          </a:xfrm>
          <a:prstGeom prst="rect">
            <a:avLst/>
          </a:prstGeom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4521772"/>
              </p:ext>
            </p:extLst>
          </p:nvPr>
        </p:nvGraphicFramePr>
        <p:xfrm>
          <a:off x="468313" y="2484438"/>
          <a:ext cx="5183187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404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427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Rp.:</a:t>
                      </a:r>
                      <a:endParaRPr lang="ru-RU" sz="2000" dirty="0"/>
                    </a:p>
                  </a:txBody>
                  <a:tcPr marL="91413" marR="91413" marT="45699" marB="45699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/>
                        <a:t>Inf.hb.</a:t>
                      </a:r>
                      <a:r>
                        <a:rPr lang="en-US" sz="2000" baseline="0" dirty="0" err="1" smtClean="0"/>
                        <a:t>Adonidis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vernalis</a:t>
                      </a:r>
                      <a:r>
                        <a:rPr lang="en-US" sz="2000" baseline="0" dirty="0" smtClean="0"/>
                        <a:t> 6</a:t>
                      </a:r>
                      <a:r>
                        <a:rPr lang="en-US" sz="2000" dirty="0" smtClean="0"/>
                        <a:t>,0-180ml</a:t>
                      </a:r>
                      <a:endParaRPr lang="ru-RU" sz="2000" dirty="0" smtClean="0"/>
                    </a:p>
                  </a:txBody>
                  <a:tcPr marL="91413" marR="91413" marT="45699" marB="45699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L="91413" marR="91413" marT="45699" marB="45699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/>
                        <a:t>Natrii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bromidi</a:t>
                      </a:r>
                      <a:r>
                        <a:rPr lang="en-US" sz="2000" dirty="0" smtClean="0"/>
                        <a:t>        6,0</a:t>
                      </a:r>
                      <a:endParaRPr lang="ru-RU" sz="2000" dirty="0" smtClean="0"/>
                    </a:p>
                  </a:txBody>
                  <a:tcPr marL="91413" marR="91413" marT="45699" marB="45699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2360166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L="91413" marR="91413" marT="45699" marB="45699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M.D.S.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ru-RU" sz="2000" baseline="0" dirty="0" smtClean="0"/>
                        <a:t>Внутрь по 1 </a:t>
                      </a:r>
                      <a:r>
                        <a:rPr lang="ru-RU" sz="2000" baseline="0" dirty="0" err="1" smtClean="0"/>
                        <a:t>ст.л</a:t>
                      </a:r>
                      <a:r>
                        <a:rPr lang="ru-RU" sz="2000" baseline="0" dirty="0" smtClean="0"/>
                        <a:t>. 3 раза в день.</a:t>
                      </a:r>
                      <a:endParaRPr lang="ru-RU" sz="2000" dirty="0"/>
                    </a:p>
                  </a:txBody>
                  <a:tcPr marL="91413" marR="91413" marT="45699" marB="45699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Объект 2"/>
          <p:cNvSpPr txBox="1">
            <a:spLocks/>
          </p:cNvSpPr>
          <p:nvPr/>
        </p:nvSpPr>
        <p:spPr bwMode="auto">
          <a:xfrm>
            <a:off x="468313" y="547688"/>
            <a:ext cx="8229600" cy="129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buFont typeface="Arial" charset="0"/>
              <a:buNone/>
            </a:pPr>
            <a:r>
              <a:rPr lang="ru-RU" altLang="ru-RU" sz="2000" dirty="0"/>
              <a:t>Выписать: 180 мл микстуры, содержащей настой травы черногорки </a:t>
            </a:r>
            <a:r>
              <a:rPr lang="en-US" altLang="ru-RU" sz="2000" dirty="0"/>
              <a:t>(</a:t>
            </a:r>
            <a:r>
              <a:rPr lang="en-US" altLang="ru-RU" sz="2000" dirty="0" err="1"/>
              <a:t>herba</a:t>
            </a:r>
            <a:r>
              <a:rPr lang="en-US" altLang="ru-RU" sz="2000" dirty="0"/>
              <a:t> </a:t>
            </a:r>
            <a:r>
              <a:rPr lang="en-US" altLang="ru-RU" sz="2000" dirty="0" err="1"/>
              <a:t>Adonidis</a:t>
            </a:r>
            <a:r>
              <a:rPr lang="en-US" altLang="ru-RU" sz="2000" dirty="0"/>
              <a:t> </a:t>
            </a:r>
            <a:r>
              <a:rPr lang="en-US" altLang="ru-RU" sz="2000" dirty="0" err="1"/>
              <a:t>vernalis</a:t>
            </a:r>
            <a:r>
              <a:rPr lang="ru-RU" altLang="ru-RU" sz="2000" dirty="0"/>
              <a:t>) из расчёта 1:30 и натрия бромид (</a:t>
            </a:r>
            <a:r>
              <a:rPr lang="en-US" altLang="ru-RU" sz="2000" dirty="0" err="1"/>
              <a:t>Natrii</a:t>
            </a:r>
            <a:r>
              <a:rPr lang="en-US" altLang="ru-RU" sz="2000" dirty="0"/>
              <a:t> </a:t>
            </a:r>
            <a:r>
              <a:rPr lang="en-US" altLang="ru-RU" sz="2000" dirty="0" err="1"/>
              <a:t>bromidum</a:t>
            </a:r>
            <a:r>
              <a:rPr lang="ru-RU" altLang="ru-RU" sz="2000" dirty="0"/>
              <a:t>), разовая доза 0,5. Для приема столовыми ложками 3 раза в день.</a:t>
            </a: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5580063" y="1808163"/>
            <a:ext cx="3163887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1600" dirty="0">
                <a:solidFill>
                  <a:srgbClr val="078877"/>
                </a:solidFill>
              </a:rPr>
              <a:t>V </a:t>
            </a:r>
            <a:r>
              <a:rPr lang="ru-RU" altLang="ru-RU" sz="1600" dirty="0">
                <a:solidFill>
                  <a:srgbClr val="078877"/>
                </a:solidFill>
              </a:rPr>
              <a:t>общ. = 180 мл</a:t>
            </a:r>
            <a:endParaRPr lang="en-US" altLang="ru-RU" sz="1600" dirty="0">
              <a:solidFill>
                <a:srgbClr val="078877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1600" dirty="0">
                <a:solidFill>
                  <a:srgbClr val="078877"/>
                </a:solidFill>
              </a:rPr>
              <a:t>1</a:t>
            </a:r>
            <a:r>
              <a:rPr lang="ru-RU" altLang="ru-RU" sz="1600" dirty="0">
                <a:solidFill>
                  <a:srgbClr val="078877"/>
                </a:solidFill>
              </a:rPr>
              <a:t>:30=Х:180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1600" dirty="0">
                <a:solidFill>
                  <a:srgbClr val="078877"/>
                </a:solidFill>
              </a:rPr>
              <a:t>m (</a:t>
            </a:r>
            <a:r>
              <a:rPr lang="ru-RU" altLang="ru-RU" sz="1600" dirty="0">
                <a:solidFill>
                  <a:srgbClr val="078877"/>
                </a:solidFill>
              </a:rPr>
              <a:t>травы черногорки</a:t>
            </a:r>
            <a:r>
              <a:rPr lang="en-US" altLang="ru-RU" sz="1600" dirty="0">
                <a:solidFill>
                  <a:srgbClr val="078877"/>
                </a:solidFill>
              </a:rPr>
              <a:t>)=180/30=6,0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1600" dirty="0">
                <a:solidFill>
                  <a:srgbClr val="078877"/>
                </a:solidFill>
              </a:rPr>
              <a:t>N </a:t>
            </a:r>
            <a:r>
              <a:rPr lang="ru-RU" altLang="ru-RU" sz="1600" dirty="0">
                <a:solidFill>
                  <a:srgbClr val="078877"/>
                </a:solidFill>
              </a:rPr>
              <a:t>приемов=180/15=12</a:t>
            </a:r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5580063" y="4724400"/>
            <a:ext cx="22971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1800" dirty="0">
                <a:solidFill>
                  <a:srgbClr val="078877"/>
                </a:solidFill>
              </a:rPr>
              <a:t>m </a:t>
            </a:r>
            <a:r>
              <a:rPr lang="ru-RU" altLang="ru-RU" sz="1800" dirty="0">
                <a:solidFill>
                  <a:srgbClr val="078877"/>
                </a:solidFill>
              </a:rPr>
              <a:t>(</a:t>
            </a:r>
            <a:r>
              <a:rPr lang="en-US" altLang="ru-RU" sz="1800" dirty="0" err="1">
                <a:solidFill>
                  <a:srgbClr val="078877"/>
                </a:solidFill>
              </a:rPr>
              <a:t>NaBr</a:t>
            </a:r>
            <a:r>
              <a:rPr lang="en-US" altLang="ru-RU" sz="1800" dirty="0">
                <a:solidFill>
                  <a:srgbClr val="078877"/>
                </a:solidFill>
              </a:rPr>
              <a:t>) = 12*0</a:t>
            </a:r>
            <a:r>
              <a:rPr lang="ru-RU" altLang="ru-RU" sz="1800" dirty="0">
                <a:solidFill>
                  <a:srgbClr val="078877"/>
                </a:solidFill>
              </a:rPr>
              <a:t>,5</a:t>
            </a:r>
            <a:r>
              <a:rPr lang="en-US" altLang="ru-RU" sz="1800" dirty="0">
                <a:solidFill>
                  <a:srgbClr val="078877"/>
                </a:solidFill>
              </a:rPr>
              <a:t>=6,0</a:t>
            </a: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3141663"/>
            <a:ext cx="2098675" cy="1208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14326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2">
            <a:extLst>
              <a:ext uri="{FF2B5EF4-FFF2-40B4-BE49-F238E27FC236}">
                <a16:creationId xmlns:a16="http://schemas.microsoft.com/office/drawing/2014/main" id="{8335ABAF-6E49-4430-A980-28392B80CE90}"/>
              </a:ext>
            </a:extLst>
          </p:cNvPr>
          <p:cNvSpPr txBox="1">
            <a:spLocks/>
          </p:cNvSpPr>
          <p:nvPr/>
        </p:nvSpPr>
        <p:spPr>
          <a:xfrm>
            <a:off x="187668" y="7000822"/>
            <a:ext cx="3830150" cy="6291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solidFill>
                  <a:srgbClr val="078877"/>
                </a:solidFill>
                <a:latin typeface="Alegreya Sans" panose="00000500000000000000" pitchFamily="2" charset="0"/>
              </a:rPr>
              <a:t>volgmed.ru</a:t>
            </a:r>
            <a:r>
              <a:rPr lang="ru-RU" sz="1800" dirty="0">
                <a:solidFill>
                  <a:srgbClr val="078877"/>
                </a:solidFill>
                <a:latin typeface="Alegreya Sans" panose="00000500000000000000" pitchFamily="2" charset="0"/>
              </a:rPr>
              <a:t> </a:t>
            </a:r>
          </a:p>
        </p:txBody>
      </p:sp>
      <p:sp>
        <p:nvSpPr>
          <p:cNvPr id="7" name="Подзаголовок 2">
            <a:extLst>
              <a:ext uri="{FF2B5EF4-FFF2-40B4-BE49-F238E27FC236}">
                <a16:creationId xmlns:a16="http://schemas.microsoft.com/office/drawing/2014/main" id="{5C73DAE1-4080-4B39-9E7F-DA8C5B93AF1E}"/>
              </a:ext>
            </a:extLst>
          </p:cNvPr>
          <p:cNvSpPr txBox="1">
            <a:spLocks/>
          </p:cNvSpPr>
          <p:nvPr/>
        </p:nvSpPr>
        <p:spPr>
          <a:xfrm>
            <a:off x="9816578" y="7014676"/>
            <a:ext cx="777532" cy="6291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1800" dirty="0" smtClean="0">
                <a:solidFill>
                  <a:srgbClr val="078877"/>
                </a:solidFill>
                <a:latin typeface="Alegreya Sans" panose="00000500000000000000" pitchFamily="2" charset="0"/>
              </a:rPr>
              <a:t>2024</a:t>
            </a:r>
            <a:endParaRPr lang="ru-RU" sz="1800" dirty="0">
              <a:solidFill>
                <a:srgbClr val="078877"/>
              </a:solidFill>
              <a:latin typeface="Alegreya Sans" panose="00000500000000000000" pitchFamily="2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2E906B5F-565B-493E-8076-F023584B8BF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27167" y="406590"/>
            <a:ext cx="1405131" cy="1368555"/>
          </a:xfrm>
          <a:prstGeom prst="rect">
            <a:avLst/>
          </a:prstGeom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5517889"/>
              </p:ext>
            </p:extLst>
          </p:nvPr>
        </p:nvGraphicFramePr>
        <p:xfrm>
          <a:off x="468313" y="1916113"/>
          <a:ext cx="4608512" cy="1493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84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Rp</a:t>
                      </a:r>
                      <a:r>
                        <a:rPr lang="en-US" sz="2000" dirty="0" smtClean="0"/>
                        <a:t>.: </a:t>
                      </a:r>
                      <a:endParaRPr lang="ru-RU" sz="2000" dirty="0"/>
                    </a:p>
                  </a:txBody>
                  <a:tcPr marL="91431" marR="9143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/>
                        <a:t>Inf.rad</a:t>
                      </a:r>
                      <a:r>
                        <a:rPr lang="en-US" sz="2000" dirty="0" smtClean="0"/>
                        <a:t>. </a:t>
                      </a:r>
                      <a:r>
                        <a:rPr lang="en-US" sz="2000" dirty="0" err="1" smtClean="0"/>
                        <a:t>Valerianae</a:t>
                      </a:r>
                      <a:r>
                        <a:rPr lang="en-US" sz="2000" dirty="0" smtClean="0"/>
                        <a:t>  6,0-180 ml</a:t>
                      </a:r>
                      <a:endParaRPr lang="ru-RU" sz="2000" dirty="0" smtClean="0"/>
                    </a:p>
                  </a:txBody>
                  <a:tcPr marL="91431" marR="9143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L="91431" marR="9143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Tinct.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Convallariae</a:t>
                      </a:r>
                      <a:r>
                        <a:rPr lang="en-US" sz="2000" baseline="0" dirty="0" smtClean="0"/>
                        <a:t>  6 ml</a:t>
                      </a:r>
                      <a:endParaRPr lang="ru-RU" sz="2000" dirty="0" smtClean="0"/>
                    </a:p>
                  </a:txBody>
                  <a:tcPr marL="91431" marR="9143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236016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L="91431" marR="9143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M.D.S.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ru-RU" sz="2000" baseline="0" dirty="0" smtClean="0"/>
                        <a:t>Внутрь по 1 </a:t>
                      </a:r>
                      <a:r>
                        <a:rPr lang="ru-RU" sz="2000" baseline="0" dirty="0" err="1" smtClean="0"/>
                        <a:t>ст.л</a:t>
                      </a:r>
                      <a:r>
                        <a:rPr lang="ru-RU" sz="2000" baseline="0" dirty="0" smtClean="0"/>
                        <a:t>. 3 раза в день.</a:t>
                      </a:r>
                      <a:endParaRPr lang="ru-RU" sz="2000" dirty="0"/>
                    </a:p>
                  </a:txBody>
                  <a:tcPr marL="91431" marR="9143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Объект 2"/>
          <p:cNvSpPr txBox="1">
            <a:spLocks/>
          </p:cNvSpPr>
          <p:nvPr/>
        </p:nvSpPr>
        <p:spPr bwMode="auto">
          <a:xfrm>
            <a:off x="468313" y="547688"/>
            <a:ext cx="8229600" cy="129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buFont typeface="Arial" charset="0"/>
              <a:buNone/>
            </a:pPr>
            <a:r>
              <a:rPr lang="ru-RU" altLang="ru-RU" sz="2000"/>
              <a:t>Выписать: 180 мл микстуры, содержащей настой корня валерианы </a:t>
            </a:r>
            <a:r>
              <a:rPr lang="en-US" altLang="ru-RU" sz="2000"/>
              <a:t>(radix Valerianae</a:t>
            </a:r>
            <a:r>
              <a:rPr lang="ru-RU" altLang="ru-RU" sz="2000"/>
              <a:t>) из расчета 1:30 и настойку майского ландыша </a:t>
            </a:r>
            <a:r>
              <a:rPr lang="en-US" altLang="ru-RU" sz="2000"/>
              <a:t>(Tinctura Convallariae</a:t>
            </a:r>
            <a:r>
              <a:rPr lang="ru-RU" altLang="ru-RU" sz="2000"/>
              <a:t>), разовая доза 10 капель. Принимать по 1 ст.л. на прием.</a:t>
            </a: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5580063" y="1808163"/>
            <a:ext cx="3313112" cy="280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dirty="0">
                <a:solidFill>
                  <a:srgbClr val="078877"/>
                </a:solidFill>
              </a:rPr>
              <a:t>20 капель = 1 мл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dirty="0">
                <a:solidFill>
                  <a:srgbClr val="078877"/>
                </a:solidFill>
              </a:rPr>
              <a:t>10 капель = 0,5 мл – разовая доза настойки майского ландыша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600" dirty="0">
              <a:solidFill>
                <a:srgbClr val="078877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1600" dirty="0">
                <a:solidFill>
                  <a:srgbClr val="078877"/>
                </a:solidFill>
              </a:rPr>
              <a:t>V </a:t>
            </a:r>
            <a:r>
              <a:rPr lang="ru-RU" altLang="ru-RU" sz="1600" dirty="0">
                <a:solidFill>
                  <a:srgbClr val="078877"/>
                </a:solidFill>
              </a:rPr>
              <a:t>общ. = 180 мл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1600" dirty="0">
                <a:solidFill>
                  <a:srgbClr val="078877"/>
                </a:solidFill>
              </a:rPr>
              <a:t>N </a:t>
            </a:r>
            <a:r>
              <a:rPr lang="ru-RU" altLang="ru-RU" sz="1600" dirty="0">
                <a:solidFill>
                  <a:srgbClr val="078877"/>
                </a:solidFill>
              </a:rPr>
              <a:t>приемов=180/15=12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600" dirty="0">
              <a:solidFill>
                <a:srgbClr val="078877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1600" dirty="0">
                <a:solidFill>
                  <a:srgbClr val="078877"/>
                </a:solidFill>
              </a:rPr>
              <a:t>V</a:t>
            </a:r>
            <a:r>
              <a:rPr lang="ru-RU" altLang="ru-RU" sz="1600" dirty="0">
                <a:solidFill>
                  <a:srgbClr val="078877"/>
                </a:solidFill>
              </a:rPr>
              <a:t> настойки = 12*0,5=6 </a:t>
            </a:r>
            <a:r>
              <a:rPr lang="en-US" altLang="ru-RU" sz="1600" dirty="0">
                <a:solidFill>
                  <a:srgbClr val="078877"/>
                </a:solidFill>
              </a:rPr>
              <a:t>ml</a:t>
            </a:r>
            <a:endParaRPr lang="ru-RU" altLang="ru-RU" sz="1600" dirty="0">
              <a:solidFill>
                <a:srgbClr val="078877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ru-RU" sz="1600" dirty="0">
              <a:solidFill>
                <a:srgbClr val="078877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1600" dirty="0">
                <a:solidFill>
                  <a:srgbClr val="078877"/>
                </a:solidFill>
              </a:rPr>
              <a:t>1</a:t>
            </a:r>
            <a:r>
              <a:rPr lang="ru-RU" altLang="ru-RU" sz="1600" dirty="0">
                <a:solidFill>
                  <a:srgbClr val="078877"/>
                </a:solidFill>
              </a:rPr>
              <a:t>:30=Х:180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1600" dirty="0">
                <a:solidFill>
                  <a:srgbClr val="078877"/>
                </a:solidFill>
              </a:rPr>
              <a:t>m (</a:t>
            </a:r>
            <a:r>
              <a:rPr lang="ru-RU" altLang="ru-RU" sz="1600" dirty="0">
                <a:solidFill>
                  <a:srgbClr val="078877"/>
                </a:solidFill>
              </a:rPr>
              <a:t>корня валерианы</a:t>
            </a:r>
            <a:r>
              <a:rPr lang="en-US" altLang="ru-RU" sz="1600" dirty="0">
                <a:solidFill>
                  <a:srgbClr val="078877"/>
                </a:solidFill>
              </a:rPr>
              <a:t>)=180/30=6,0</a:t>
            </a:r>
          </a:p>
        </p:txBody>
      </p:sp>
    </p:spTree>
    <p:extLst>
      <p:ext uri="{BB962C8B-B14F-4D97-AF65-F5344CB8AC3E}">
        <p14:creationId xmlns:p14="http://schemas.microsoft.com/office/powerpoint/2010/main" val="144567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2">
            <a:extLst>
              <a:ext uri="{FF2B5EF4-FFF2-40B4-BE49-F238E27FC236}">
                <a16:creationId xmlns:a16="http://schemas.microsoft.com/office/drawing/2014/main" id="{8335ABAF-6E49-4430-A980-28392B80CE90}"/>
              </a:ext>
            </a:extLst>
          </p:cNvPr>
          <p:cNvSpPr txBox="1">
            <a:spLocks/>
          </p:cNvSpPr>
          <p:nvPr/>
        </p:nvSpPr>
        <p:spPr>
          <a:xfrm>
            <a:off x="187668" y="7000822"/>
            <a:ext cx="3830150" cy="6291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solidFill>
                  <a:srgbClr val="078877"/>
                </a:solidFill>
                <a:latin typeface="Alegreya Sans" panose="00000500000000000000" pitchFamily="2" charset="0"/>
              </a:rPr>
              <a:t>volgmed.ru</a:t>
            </a:r>
            <a:r>
              <a:rPr lang="ru-RU" sz="1800" dirty="0">
                <a:solidFill>
                  <a:srgbClr val="078877"/>
                </a:solidFill>
                <a:latin typeface="Alegreya Sans" panose="00000500000000000000" pitchFamily="2" charset="0"/>
              </a:rPr>
              <a:t> </a:t>
            </a:r>
          </a:p>
        </p:txBody>
      </p:sp>
      <p:sp>
        <p:nvSpPr>
          <p:cNvPr id="7" name="Подзаголовок 2">
            <a:extLst>
              <a:ext uri="{FF2B5EF4-FFF2-40B4-BE49-F238E27FC236}">
                <a16:creationId xmlns:a16="http://schemas.microsoft.com/office/drawing/2014/main" id="{5C73DAE1-4080-4B39-9E7F-DA8C5B93AF1E}"/>
              </a:ext>
            </a:extLst>
          </p:cNvPr>
          <p:cNvSpPr txBox="1">
            <a:spLocks/>
          </p:cNvSpPr>
          <p:nvPr/>
        </p:nvSpPr>
        <p:spPr>
          <a:xfrm>
            <a:off x="9816578" y="7014676"/>
            <a:ext cx="777532" cy="6291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1800" dirty="0" smtClean="0">
                <a:solidFill>
                  <a:srgbClr val="078877"/>
                </a:solidFill>
                <a:latin typeface="Alegreya Sans" panose="00000500000000000000" pitchFamily="2" charset="0"/>
              </a:rPr>
              <a:t>2024 </a:t>
            </a:r>
            <a:endParaRPr lang="ru-RU" sz="1800" dirty="0">
              <a:solidFill>
                <a:srgbClr val="078877"/>
              </a:solidFill>
              <a:latin typeface="Alegreya Sans" panose="00000500000000000000" pitchFamily="2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2E906B5F-565B-493E-8076-F023584B8BF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27167" y="406590"/>
            <a:ext cx="1405131" cy="1368555"/>
          </a:xfrm>
          <a:prstGeom prst="rect">
            <a:avLst/>
          </a:prstGeom>
        </p:spPr>
      </p:pic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698473"/>
              </p:ext>
            </p:extLst>
          </p:nvPr>
        </p:nvGraphicFramePr>
        <p:xfrm>
          <a:off x="468313" y="2045308"/>
          <a:ext cx="4608512" cy="1584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84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Rp</a:t>
                      </a:r>
                      <a:r>
                        <a:rPr lang="en-US" sz="2000" dirty="0" smtClean="0"/>
                        <a:t>.: </a:t>
                      </a:r>
                      <a:endParaRPr lang="ru-RU" sz="2000" dirty="0"/>
                    </a:p>
                  </a:txBody>
                  <a:tcPr marL="91431" marR="9143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/>
                        <a:t>Dec.rad.</a:t>
                      </a:r>
                      <a:r>
                        <a:rPr lang="en-US" sz="2000" baseline="0" dirty="0" err="1" smtClean="0"/>
                        <a:t>Althaeae</a:t>
                      </a:r>
                      <a:r>
                        <a:rPr lang="en-US" sz="2000" baseline="0" dirty="0" smtClean="0"/>
                        <a:t> 15,0</a:t>
                      </a:r>
                      <a:r>
                        <a:rPr lang="en-US" sz="2000" dirty="0" smtClean="0"/>
                        <a:t>-300 ml</a:t>
                      </a:r>
                      <a:endParaRPr lang="ru-RU" sz="2000" dirty="0" smtClean="0"/>
                    </a:p>
                  </a:txBody>
                  <a:tcPr marL="91431" marR="9143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L="91431" marR="9143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err="1" smtClean="0"/>
                        <a:t>Natrii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hydrocarbonatis</a:t>
                      </a:r>
                      <a:r>
                        <a:rPr lang="en-US" sz="1800" dirty="0" smtClean="0"/>
                        <a:t> 5,0</a:t>
                      </a:r>
                      <a:endParaRPr lang="ru-RU" sz="1800" dirty="0" smtClean="0"/>
                    </a:p>
                  </a:txBody>
                  <a:tcPr marL="91431" marR="9143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115953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L="91431" marR="9143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Sir. </a:t>
                      </a:r>
                      <a:r>
                        <a:rPr lang="en-US" sz="2000" dirty="0" err="1" smtClean="0"/>
                        <a:t>simplicis</a:t>
                      </a:r>
                      <a:r>
                        <a:rPr lang="en-US" sz="2000" baseline="0" dirty="0" smtClean="0"/>
                        <a:t>      20ml</a:t>
                      </a:r>
                      <a:endParaRPr lang="ru-RU" sz="2000" dirty="0" smtClean="0"/>
                    </a:p>
                  </a:txBody>
                  <a:tcPr marL="91431" marR="9143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236016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L="91431" marR="9143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M.D.S.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ru-RU" sz="2000" baseline="0" dirty="0" smtClean="0"/>
                        <a:t>Внутрь по 1 </a:t>
                      </a:r>
                      <a:r>
                        <a:rPr lang="ru-RU" sz="2000" baseline="0" dirty="0" err="1" smtClean="0"/>
                        <a:t>ст.л</a:t>
                      </a:r>
                      <a:r>
                        <a:rPr lang="ru-RU" sz="2000" baseline="0" dirty="0" smtClean="0"/>
                        <a:t>. на прием.</a:t>
                      </a:r>
                      <a:endParaRPr lang="ru-RU" sz="2000" dirty="0"/>
                    </a:p>
                  </a:txBody>
                  <a:tcPr marL="91431" marR="9143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Объект 2"/>
          <p:cNvSpPr txBox="1">
            <a:spLocks/>
          </p:cNvSpPr>
          <p:nvPr/>
        </p:nvSpPr>
        <p:spPr bwMode="auto">
          <a:xfrm>
            <a:off x="468313" y="547688"/>
            <a:ext cx="8229600" cy="129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buFont typeface="Arial" charset="0"/>
              <a:buNone/>
            </a:pPr>
            <a:r>
              <a:rPr lang="ru-RU" altLang="ru-RU" sz="2000"/>
              <a:t>Выписать: микстуру, содержащую отвар алтейного корня </a:t>
            </a:r>
            <a:r>
              <a:rPr lang="en-US" altLang="ru-RU" sz="2000"/>
              <a:t>(Althaea</a:t>
            </a:r>
            <a:r>
              <a:rPr lang="ru-RU" altLang="ru-RU" sz="2000"/>
              <a:t>) из расчета 1:20 с добавлением гидрокарбоната натрия </a:t>
            </a:r>
            <a:r>
              <a:rPr lang="en-US" altLang="ru-RU" sz="2000"/>
              <a:t>(Natrii hydrocarbonas</a:t>
            </a:r>
            <a:r>
              <a:rPr lang="ru-RU" altLang="ru-RU" sz="2000"/>
              <a:t>) с разовой дозой 0,25 и сахарного сиропа </a:t>
            </a:r>
            <a:r>
              <a:rPr lang="en-US" altLang="ru-RU" sz="2000"/>
              <a:t>(Sirupus simplex</a:t>
            </a:r>
            <a:r>
              <a:rPr lang="ru-RU" altLang="ru-RU" sz="2000"/>
              <a:t>), разовая доза 1 мл. Выписать на 20 приемов, назначить по 1 ст.л. на прием.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6316620" y="2088718"/>
            <a:ext cx="3313112" cy="255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1600" dirty="0">
                <a:solidFill>
                  <a:srgbClr val="078877"/>
                </a:solidFill>
              </a:rPr>
              <a:t>N </a:t>
            </a:r>
            <a:r>
              <a:rPr lang="ru-RU" altLang="ru-RU" sz="1600" dirty="0">
                <a:solidFill>
                  <a:srgbClr val="078877"/>
                </a:solidFill>
              </a:rPr>
              <a:t>приемов=</a:t>
            </a:r>
            <a:r>
              <a:rPr lang="en-US" altLang="ru-RU" sz="1600" dirty="0">
                <a:solidFill>
                  <a:srgbClr val="078877"/>
                </a:solidFill>
              </a:rPr>
              <a:t>20</a:t>
            </a:r>
            <a:endParaRPr lang="ru-RU" altLang="ru-RU" sz="1600" dirty="0">
              <a:solidFill>
                <a:srgbClr val="078877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ru-RU" sz="1600" dirty="0">
              <a:solidFill>
                <a:srgbClr val="078877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1600" dirty="0">
                <a:solidFill>
                  <a:srgbClr val="078877"/>
                </a:solidFill>
              </a:rPr>
              <a:t>m (NaHCO</a:t>
            </a:r>
            <a:r>
              <a:rPr lang="en-US" altLang="ru-RU" sz="1600" baseline="-25000" dirty="0">
                <a:solidFill>
                  <a:srgbClr val="078877"/>
                </a:solidFill>
              </a:rPr>
              <a:t>3</a:t>
            </a:r>
            <a:r>
              <a:rPr lang="en-US" altLang="ru-RU" sz="1600" dirty="0">
                <a:solidFill>
                  <a:srgbClr val="078877"/>
                </a:solidFill>
              </a:rPr>
              <a:t>)=20*0,25=5,0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ru-RU" sz="1600" dirty="0">
              <a:solidFill>
                <a:srgbClr val="078877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1600" dirty="0">
                <a:solidFill>
                  <a:srgbClr val="078877"/>
                </a:solidFill>
              </a:rPr>
              <a:t>V </a:t>
            </a:r>
            <a:r>
              <a:rPr lang="ru-RU" altLang="ru-RU" sz="1600" dirty="0">
                <a:solidFill>
                  <a:srgbClr val="078877"/>
                </a:solidFill>
              </a:rPr>
              <a:t>сиропа = 20*1=20</a:t>
            </a:r>
            <a:r>
              <a:rPr lang="en-US" altLang="ru-RU" sz="1600" dirty="0">
                <a:solidFill>
                  <a:srgbClr val="078877"/>
                </a:solidFill>
              </a:rPr>
              <a:t>ml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ru-RU" sz="1600" dirty="0">
              <a:solidFill>
                <a:srgbClr val="078877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1600" dirty="0">
                <a:solidFill>
                  <a:srgbClr val="078877"/>
                </a:solidFill>
              </a:rPr>
              <a:t>V </a:t>
            </a:r>
            <a:r>
              <a:rPr lang="ru-RU" altLang="ru-RU" sz="1600" dirty="0">
                <a:solidFill>
                  <a:srgbClr val="078877"/>
                </a:solidFill>
              </a:rPr>
              <a:t>общ. = </a:t>
            </a:r>
            <a:r>
              <a:rPr lang="en-US" altLang="ru-RU" sz="1600" dirty="0">
                <a:solidFill>
                  <a:srgbClr val="078877"/>
                </a:solidFill>
              </a:rPr>
              <a:t>20*15 = 300ml</a:t>
            </a:r>
            <a:endParaRPr lang="ru-RU" altLang="ru-RU" sz="1600" dirty="0">
              <a:solidFill>
                <a:srgbClr val="078877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600" dirty="0">
              <a:solidFill>
                <a:srgbClr val="078877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1600" dirty="0">
                <a:solidFill>
                  <a:srgbClr val="078877"/>
                </a:solidFill>
              </a:rPr>
              <a:t>1:20=X:300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1600" dirty="0">
                <a:solidFill>
                  <a:srgbClr val="078877"/>
                </a:solidFill>
              </a:rPr>
              <a:t>m (</a:t>
            </a:r>
            <a:r>
              <a:rPr lang="ru-RU" altLang="ru-RU" sz="1600" dirty="0">
                <a:solidFill>
                  <a:srgbClr val="078877"/>
                </a:solidFill>
              </a:rPr>
              <a:t>алтейного корня</a:t>
            </a:r>
            <a:r>
              <a:rPr lang="en-US" altLang="ru-RU" sz="1600" dirty="0">
                <a:solidFill>
                  <a:srgbClr val="078877"/>
                </a:solidFill>
              </a:rPr>
              <a:t>)=300/20=15,0</a:t>
            </a:r>
          </a:p>
        </p:txBody>
      </p:sp>
    </p:spTree>
    <p:extLst>
      <p:ext uri="{BB962C8B-B14F-4D97-AF65-F5344CB8AC3E}">
        <p14:creationId xmlns:p14="http://schemas.microsoft.com/office/powerpoint/2010/main" val="2404840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2">
            <a:extLst>
              <a:ext uri="{FF2B5EF4-FFF2-40B4-BE49-F238E27FC236}">
                <a16:creationId xmlns:a16="http://schemas.microsoft.com/office/drawing/2014/main" id="{8335ABAF-6E49-4430-A980-28392B80CE90}"/>
              </a:ext>
            </a:extLst>
          </p:cNvPr>
          <p:cNvSpPr txBox="1">
            <a:spLocks/>
          </p:cNvSpPr>
          <p:nvPr/>
        </p:nvSpPr>
        <p:spPr>
          <a:xfrm>
            <a:off x="187668" y="7000822"/>
            <a:ext cx="3830150" cy="6291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solidFill>
                  <a:srgbClr val="078877"/>
                </a:solidFill>
                <a:latin typeface="Alegreya Sans" panose="00000500000000000000" pitchFamily="2" charset="0"/>
              </a:rPr>
              <a:t>volgmed.ru</a:t>
            </a:r>
            <a:r>
              <a:rPr lang="ru-RU" sz="1800" dirty="0">
                <a:solidFill>
                  <a:srgbClr val="078877"/>
                </a:solidFill>
                <a:latin typeface="Alegreya Sans" panose="00000500000000000000" pitchFamily="2" charset="0"/>
              </a:rPr>
              <a:t> </a:t>
            </a:r>
          </a:p>
        </p:txBody>
      </p:sp>
      <p:sp>
        <p:nvSpPr>
          <p:cNvPr id="7" name="Подзаголовок 2">
            <a:extLst>
              <a:ext uri="{FF2B5EF4-FFF2-40B4-BE49-F238E27FC236}">
                <a16:creationId xmlns:a16="http://schemas.microsoft.com/office/drawing/2014/main" id="{5C73DAE1-4080-4B39-9E7F-DA8C5B93AF1E}"/>
              </a:ext>
            </a:extLst>
          </p:cNvPr>
          <p:cNvSpPr txBox="1">
            <a:spLocks/>
          </p:cNvSpPr>
          <p:nvPr/>
        </p:nvSpPr>
        <p:spPr>
          <a:xfrm>
            <a:off x="9816578" y="7014676"/>
            <a:ext cx="777532" cy="6291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1800" dirty="0" smtClean="0">
                <a:solidFill>
                  <a:srgbClr val="078877"/>
                </a:solidFill>
                <a:latin typeface="Alegreya Sans" panose="00000500000000000000" pitchFamily="2" charset="0"/>
              </a:rPr>
              <a:t>2024 </a:t>
            </a:r>
            <a:endParaRPr lang="ru-RU" sz="1800" dirty="0">
              <a:solidFill>
                <a:srgbClr val="078877"/>
              </a:solidFill>
              <a:latin typeface="Alegreya Sans" panose="00000500000000000000" pitchFamily="2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2E906B5F-565B-493E-8076-F023584B8BF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27167" y="406590"/>
            <a:ext cx="1405131" cy="1368555"/>
          </a:xfrm>
          <a:prstGeom prst="rect">
            <a:avLst/>
          </a:prstGeom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ru-RU" altLang="ru-RU" sz="3200" dirty="0" smtClean="0">
                <a:solidFill>
                  <a:srgbClr val="007366"/>
                </a:solidFill>
                <a:latin typeface="Austin Cyr Bold"/>
              </a:rPr>
              <a:t>Жидкие мази (линименты</a:t>
            </a:r>
            <a:r>
              <a:rPr lang="en-US" altLang="ru-RU" sz="3200" dirty="0" smtClean="0">
                <a:solidFill>
                  <a:srgbClr val="007366"/>
                </a:solidFill>
                <a:latin typeface="Austin Cyr Bold"/>
              </a:rPr>
              <a:t> - </a:t>
            </a:r>
            <a:r>
              <a:rPr lang="en-US" altLang="ru-RU" sz="3200" dirty="0" err="1" smtClean="0">
                <a:solidFill>
                  <a:srgbClr val="007366"/>
                </a:solidFill>
                <a:latin typeface="Austin Cyr Bold"/>
              </a:rPr>
              <a:t>Linimentum</a:t>
            </a:r>
            <a:r>
              <a:rPr lang="ru-RU" altLang="ru-RU" sz="3200" dirty="0" smtClean="0">
                <a:solidFill>
                  <a:srgbClr val="007366"/>
                </a:solidFill>
                <a:latin typeface="Austin Cyr Bold"/>
              </a:rPr>
              <a:t>)</a:t>
            </a:r>
          </a:p>
        </p:txBody>
      </p:sp>
      <p:sp>
        <p:nvSpPr>
          <p:cNvPr id="9" name="Объект 2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925512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ru-RU" altLang="ru-RU" sz="2000" dirty="0" smtClean="0"/>
              <a:t>Выписать: 60 мл линимента* для растирания кожи с содержанием метил-салицилата </a:t>
            </a:r>
            <a:r>
              <a:rPr lang="en-US" altLang="ru-RU" sz="2000" dirty="0" smtClean="0"/>
              <a:t>(</a:t>
            </a:r>
            <a:r>
              <a:rPr lang="en-US" altLang="ru-RU" sz="2000" dirty="0" err="1" smtClean="0"/>
              <a:t>Methyli</a:t>
            </a:r>
            <a:r>
              <a:rPr lang="en-US" altLang="ru-RU" sz="2000" dirty="0" smtClean="0"/>
              <a:t> </a:t>
            </a:r>
            <a:r>
              <a:rPr lang="en-US" altLang="ru-RU" sz="2000" dirty="0" err="1" smtClean="0"/>
              <a:t>salicylas</a:t>
            </a:r>
            <a:r>
              <a:rPr lang="en-US" altLang="ru-RU" sz="2000" dirty="0" smtClean="0"/>
              <a:t>)</a:t>
            </a:r>
            <a:r>
              <a:rPr lang="ru-RU" altLang="ru-RU" sz="2000" dirty="0" smtClean="0"/>
              <a:t>, хлороформа </a:t>
            </a:r>
            <a:r>
              <a:rPr lang="en-US" altLang="ru-RU" sz="2000" dirty="0" smtClean="0"/>
              <a:t>(</a:t>
            </a:r>
            <a:r>
              <a:rPr lang="en-US" altLang="ru-RU" sz="2000" dirty="0" err="1" smtClean="0"/>
              <a:t>Chloroformium</a:t>
            </a:r>
            <a:r>
              <a:rPr lang="ru-RU" altLang="ru-RU" sz="2000" dirty="0" smtClean="0"/>
              <a:t>) и беленного масла </a:t>
            </a:r>
            <a:r>
              <a:rPr lang="en-US" altLang="ru-RU" sz="2000" dirty="0" smtClean="0"/>
              <a:t>(Oleum </a:t>
            </a:r>
            <a:r>
              <a:rPr lang="en-US" altLang="ru-RU" sz="2000" dirty="0" err="1" smtClean="0"/>
              <a:t>Hyosciami</a:t>
            </a:r>
            <a:r>
              <a:rPr lang="ru-RU" altLang="ru-RU" sz="2000" dirty="0" smtClean="0"/>
              <a:t>) поровну. 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9537380"/>
              </p:ext>
            </p:extLst>
          </p:nvPr>
        </p:nvGraphicFramePr>
        <p:xfrm>
          <a:off x="457200" y="2051050"/>
          <a:ext cx="4906963" cy="228441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8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921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6883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Rp</a:t>
                      </a:r>
                      <a:r>
                        <a:rPr lang="en-US" sz="2000" dirty="0" smtClean="0"/>
                        <a:t>.: </a:t>
                      </a:r>
                      <a:endParaRPr lang="ru-RU" sz="2000" dirty="0"/>
                    </a:p>
                  </a:txBody>
                  <a:tcPr marL="91448" marR="91448" marT="45582" marB="4558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ru-RU" sz="2000" dirty="0" err="1" smtClean="0"/>
                        <a:t>Methyli</a:t>
                      </a:r>
                      <a:r>
                        <a:rPr lang="en-US" altLang="ru-RU" sz="2000" dirty="0" smtClean="0"/>
                        <a:t> </a:t>
                      </a:r>
                      <a:r>
                        <a:rPr lang="en-US" altLang="ru-RU" sz="2000" dirty="0" err="1" smtClean="0"/>
                        <a:t>salicylatis</a:t>
                      </a:r>
                      <a:endParaRPr lang="ru-RU" sz="2000" dirty="0"/>
                    </a:p>
                  </a:txBody>
                  <a:tcPr marL="91448" marR="91448" marT="45582" marB="4558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6883"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L="91448" marR="91448" marT="45582" marB="4558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ru-RU" sz="2000" dirty="0" err="1" smtClean="0"/>
                        <a:t>Chloroformii</a:t>
                      </a:r>
                      <a:endParaRPr lang="ru-RU" sz="2000" dirty="0"/>
                    </a:p>
                  </a:txBody>
                  <a:tcPr marL="91448" marR="91448" marT="45582" marB="4558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14963334"/>
                  </a:ext>
                </a:extLst>
              </a:tr>
              <a:tr h="456883"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L="91448" marR="91448" marT="45582" marB="4558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ru-RU" sz="2000" dirty="0" err="1" smtClean="0"/>
                        <a:t>Ol</a:t>
                      </a:r>
                      <a:r>
                        <a:rPr lang="en-US" altLang="ru-RU" sz="2000" dirty="0" smtClean="0"/>
                        <a:t>. </a:t>
                      </a:r>
                      <a:r>
                        <a:rPr lang="en-US" altLang="ru-RU" sz="2000" dirty="0" err="1" smtClean="0"/>
                        <a:t>Hyosciami</a:t>
                      </a:r>
                      <a:r>
                        <a:rPr lang="en-US" altLang="ru-RU" sz="2000" dirty="0" smtClean="0"/>
                        <a:t> aa ad 60 ml</a:t>
                      </a:r>
                      <a:endParaRPr lang="ru-RU" sz="2000" dirty="0"/>
                    </a:p>
                  </a:txBody>
                  <a:tcPr marL="91448" marR="91448" marT="45582" marB="4558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3742399"/>
                  </a:ext>
                </a:extLst>
              </a:tr>
              <a:tr h="456883"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L="91448" marR="91448" marT="45582" marB="4558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M.f.lin</a:t>
                      </a:r>
                      <a:r>
                        <a:rPr lang="en-US" sz="2000" dirty="0" smtClean="0"/>
                        <a:t>.</a:t>
                      </a:r>
                      <a:endParaRPr lang="ru-RU" sz="2000" dirty="0"/>
                    </a:p>
                  </a:txBody>
                  <a:tcPr marL="91448" marR="91448" marT="45582" marB="4558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36892494"/>
                  </a:ext>
                </a:extLst>
              </a:tr>
              <a:tr h="456883"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L="91448" marR="91448" marT="45582" marB="4558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D.S. </a:t>
                      </a:r>
                      <a:r>
                        <a:rPr lang="ru-RU" sz="2000" dirty="0" smtClean="0"/>
                        <a:t>Для</a:t>
                      </a:r>
                      <a:r>
                        <a:rPr lang="ru-RU" sz="2000" baseline="0" dirty="0" smtClean="0"/>
                        <a:t> растираний</a:t>
                      </a:r>
                      <a:endParaRPr lang="ru-RU" sz="2000" dirty="0"/>
                    </a:p>
                  </a:txBody>
                  <a:tcPr marL="91448" marR="91448" marT="45582" marB="4558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Прямоугольник 4"/>
          <p:cNvSpPr>
            <a:spLocks noChangeArrowheads="1"/>
          </p:cNvSpPr>
          <p:nvPr/>
        </p:nvSpPr>
        <p:spPr bwMode="auto">
          <a:xfrm>
            <a:off x="971550" y="4192588"/>
            <a:ext cx="34575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/>
              <a:t>#</a:t>
            </a:r>
          </a:p>
        </p:txBody>
      </p:sp>
      <p:sp>
        <p:nvSpPr>
          <p:cNvPr id="12" name="Объект 2"/>
          <p:cNvSpPr txBox="1">
            <a:spLocks/>
          </p:cNvSpPr>
          <p:nvPr/>
        </p:nvSpPr>
        <p:spPr bwMode="auto">
          <a:xfrm>
            <a:off x="457200" y="4508500"/>
            <a:ext cx="8229600" cy="846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ru-RU" altLang="ru-RU" sz="1800" dirty="0"/>
              <a:t>Выписать: </a:t>
            </a:r>
            <a:r>
              <a:rPr lang="ru-RU" altLang="ru-RU" sz="1800" dirty="0" err="1"/>
              <a:t>Официнальный</a:t>
            </a:r>
            <a:r>
              <a:rPr lang="ru-RU" altLang="ru-RU" sz="1800" dirty="0"/>
              <a:t> аммиачный линимент (</a:t>
            </a:r>
            <a:r>
              <a:rPr lang="en-US" altLang="ru-RU" sz="1800" dirty="0" err="1"/>
              <a:t>Linimentum</a:t>
            </a:r>
            <a:r>
              <a:rPr lang="en-US" altLang="ru-RU" sz="1800" dirty="0"/>
              <a:t> </a:t>
            </a:r>
            <a:r>
              <a:rPr lang="en-US" altLang="ru-RU" sz="1800" dirty="0" err="1"/>
              <a:t>Ammoniatum</a:t>
            </a:r>
            <a:r>
              <a:rPr lang="ru-RU" altLang="ru-RU" sz="1800" dirty="0"/>
              <a:t>) 50 мл. Для растирания кожи.</a:t>
            </a: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2653452"/>
              </p:ext>
            </p:extLst>
          </p:nvPr>
        </p:nvGraphicFramePr>
        <p:xfrm>
          <a:off x="392113" y="5338763"/>
          <a:ext cx="5475287" cy="8991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0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544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9565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Rp</a:t>
                      </a:r>
                      <a:r>
                        <a:rPr lang="en-US" sz="2000" dirty="0" smtClean="0"/>
                        <a:t>.: </a:t>
                      </a:r>
                      <a:endParaRPr lang="ru-RU" sz="2000" dirty="0"/>
                    </a:p>
                  </a:txBody>
                  <a:tcPr marL="91435" marR="91435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ru-RU" sz="2000" dirty="0" smtClean="0"/>
                        <a:t>Lin</a:t>
                      </a:r>
                      <a:r>
                        <a:rPr lang="ru-RU" altLang="ru-RU" sz="2000" dirty="0" smtClean="0"/>
                        <a:t>.</a:t>
                      </a:r>
                      <a:r>
                        <a:rPr lang="en-US" altLang="ru-RU" sz="2000" dirty="0" smtClean="0"/>
                        <a:t> </a:t>
                      </a:r>
                      <a:r>
                        <a:rPr lang="en-US" altLang="ru-RU" sz="2000" dirty="0" err="1" smtClean="0"/>
                        <a:t>Ammoniati</a:t>
                      </a:r>
                      <a:r>
                        <a:rPr lang="en-US" altLang="ru-RU" sz="2000" baseline="0" dirty="0" smtClean="0"/>
                        <a:t> 50 ml</a:t>
                      </a:r>
                      <a:endParaRPr lang="ru-RU" sz="2000" dirty="0"/>
                    </a:p>
                  </a:txBody>
                  <a:tcPr marL="91435" marR="91435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9565"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L="91435" marR="91435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D.S. </a:t>
                      </a:r>
                      <a:r>
                        <a:rPr lang="ru-RU" sz="2000" dirty="0" smtClean="0"/>
                        <a:t>Для</a:t>
                      </a:r>
                      <a:r>
                        <a:rPr lang="ru-RU" sz="2000" baseline="0" dirty="0" smtClean="0"/>
                        <a:t> растираний кожи</a:t>
                      </a:r>
                      <a:r>
                        <a:rPr lang="ru-RU" sz="2000" dirty="0" smtClean="0"/>
                        <a:t>.</a:t>
                      </a:r>
                      <a:endParaRPr lang="ru-RU" sz="2000" dirty="0"/>
                    </a:p>
                  </a:txBody>
                  <a:tcPr marL="91435" marR="91435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5106988"/>
            <a:ext cx="1747837" cy="174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5" name="Прямая соединительная линия 14"/>
          <p:cNvCxnSpPr/>
          <p:nvPr/>
        </p:nvCxnSpPr>
        <p:spPr>
          <a:xfrm>
            <a:off x="3276600" y="3068638"/>
            <a:ext cx="14287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1988443" y="6698824"/>
            <a:ext cx="750884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>
                <a:solidFill>
                  <a:srgbClr val="078877"/>
                </a:solidFill>
              </a:rPr>
              <a:t>*Линимент – </a:t>
            </a:r>
            <a:r>
              <a:rPr lang="ru-RU" sz="1400" dirty="0">
                <a:solidFill>
                  <a:srgbClr val="078877"/>
                </a:solidFill>
              </a:rPr>
              <a:t>лекарственная форма для наружного применения, представляющая собой густую жидкость или студнеобразную массу</a:t>
            </a:r>
            <a:r>
              <a:rPr lang="ru-RU" sz="1400">
                <a:solidFill>
                  <a:srgbClr val="078877"/>
                </a:solidFill>
              </a:rPr>
              <a:t>, </a:t>
            </a:r>
            <a:r>
              <a:rPr lang="ru-RU" sz="1400" smtClean="0">
                <a:solidFill>
                  <a:srgbClr val="078877"/>
                </a:solidFill>
              </a:rPr>
              <a:t>расплавляющуюся </a:t>
            </a:r>
            <a:r>
              <a:rPr lang="ru-RU" sz="1400" dirty="0">
                <a:solidFill>
                  <a:srgbClr val="078877"/>
                </a:solidFill>
              </a:rPr>
              <a:t>при температуре тела, другими словами, линимент – это жидкая мазь.</a:t>
            </a:r>
          </a:p>
        </p:txBody>
      </p:sp>
    </p:spTree>
    <p:extLst>
      <p:ext uri="{BB962C8B-B14F-4D97-AF65-F5344CB8AC3E}">
        <p14:creationId xmlns:p14="http://schemas.microsoft.com/office/powerpoint/2010/main" val="3160817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F27E39-0C9D-4D60-9656-813E856544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554" y="406590"/>
            <a:ext cx="9701810" cy="684277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ru-RU" sz="4800" dirty="0" smtClean="0">
                <a:solidFill>
                  <a:srgbClr val="078877"/>
                </a:solidFill>
                <a:latin typeface="Austin Cyr Bold" panose="02020803070702030403" pitchFamily="18" charset="-52"/>
              </a:rPr>
              <a:t>Жидкие лекарственные формы</a:t>
            </a:r>
            <a:endParaRPr lang="ru-RU" sz="4800" dirty="0">
              <a:solidFill>
                <a:srgbClr val="078877"/>
              </a:solidFill>
              <a:latin typeface="Austin Cyr Bold" panose="02020803070702030403" pitchFamily="18" charset="-52"/>
            </a:endParaRPr>
          </a:p>
        </p:txBody>
      </p:sp>
      <p:sp>
        <p:nvSpPr>
          <p:cNvPr id="8" name="Подзаголовок 2">
            <a:extLst>
              <a:ext uri="{FF2B5EF4-FFF2-40B4-BE49-F238E27FC236}">
                <a16:creationId xmlns:a16="http://schemas.microsoft.com/office/drawing/2014/main" id="{8335ABAF-6E49-4430-A980-28392B80CE90}"/>
              </a:ext>
            </a:extLst>
          </p:cNvPr>
          <p:cNvSpPr txBox="1">
            <a:spLocks/>
          </p:cNvSpPr>
          <p:nvPr/>
        </p:nvSpPr>
        <p:spPr>
          <a:xfrm>
            <a:off x="187668" y="7000822"/>
            <a:ext cx="3830150" cy="6291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solidFill>
                  <a:srgbClr val="078877"/>
                </a:solidFill>
                <a:latin typeface="Alegreya Sans" panose="00000500000000000000" pitchFamily="2" charset="0"/>
              </a:rPr>
              <a:t>volgmed.ru</a:t>
            </a:r>
            <a:r>
              <a:rPr lang="ru-RU" sz="1800" dirty="0">
                <a:solidFill>
                  <a:srgbClr val="078877"/>
                </a:solidFill>
                <a:latin typeface="Alegreya Sans" panose="00000500000000000000" pitchFamily="2" charset="0"/>
              </a:rPr>
              <a:t> </a:t>
            </a:r>
          </a:p>
        </p:txBody>
      </p:sp>
      <p:sp>
        <p:nvSpPr>
          <p:cNvPr id="9" name="Подзаголовок 2">
            <a:extLst>
              <a:ext uri="{FF2B5EF4-FFF2-40B4-BE49-F238E27FC236}">
                <a16:creationId xmlns:a16="http://schemas.microsoft.com/office/drawing/2014/main" id="{5C73DAE1-4080-4B39-9E7F-DA8C5B93AF1E}"/>
              </a:ext>
            </a:extLst>
          </p:cNvPr>
          <p:cNvSpPr txBox="1">
            <a:spLocks/>
          </p:cNvSpPr>
          <p:nvPr/>
        </p:nvSpPr>
        <p:spPr>
          <a:xfrm>
            <a:off x="9816578" y="7014676"/>
            <a:ext cx="777532" cy="6291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1800" dirty="0" smtClean="0">
                <a:solidFill>
                  <a:srgbClr val="078877"/>
                </a:solidFill>
                <a:latin typeface="Alegreya Sans" panose="00000500000000000000" pitchFamily="2" charset="0"/>
              </a:rPr>
              <a:t>2024 </a:t>
            </a:r>
            <a:endParaRPr lang="ru-RU" sz="1800" dirty="0">
              <a:solidFill>
                <a:srgbClr val="078877"/>
              </a:solidFill>
              <a:latin typeface="Alegreya Sans" panose="00000500000000000000" pitchFamily="2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E906B5F-565B-493E-8076-F023584B8BF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27167" y="406590"/>
            <a:ext cx="1405131" cy="1368555"/>
          </a:xfrm>
          <a:prstGeom prst="rect">
            <a:avLst/>
          </a:prstGeom>
        </p:spPr>
      </p:pic>
      <p:graphicFrame>
        <p:nvGraphicFramePr>
          <p:cNvPr id="10" name="Схема 9"/>
          <p:cNvGraphicFramePr/>
          <p:nvPr>
            <p:extLst>
              <p:ext uri="{D42A27DB-BD31-4B8C-83A1-F6EECF244321}">
                <p14:modId xmlns:p14="http://schemas.microsoft.com/office/powerpoint/2010/main" val="1544435672"/>
              </p:ext>
            </p:extLst>
          </p:nvPr>
        </p:nvGraphicFramePr>
        <p:xfrm>
          <a:off x="467544" y="1772816"/>
          <a:ext cx="9349034" cy="2095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1" name="Схема 10"/>
          <p:cNvGraphicFramePr/>
          <p:nvPr>
            <p:extLst>
              <p:ext uri="{D42A27DB-BD31-4B8C-83A1-F6EECF244321}">
                <p14:modId xmlns:p14="http://schemas.microsoft.com/office/powerpoint/2010/main" val="3233070029"/>
              </p:ext>
            </p:extLst>
          </p:nvPr>
        </p:nvGraphicFramePr>
        <p:xfrm>
          <a:off x="467544" y="4149079"/>
          <a:ext cx="9349034" cy="22751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3888280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F27E39-0C9D-4D60-9656-813E856544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554" y="406590"/>
            <a:ext cx="9701810" cy="684277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ru-RU" sz="4800" dirty="0" smtClean="0">
                <a:solidFill>
                  <a:srgbClr val="078877"/>
                </a:solidFill>
                <a:latin typeface="Austin Cyr Bold" panose="02020803070702030403" pitchFamily="18" charset="-52"/>
              </a:rPr>
              <a:t>Растворы</a:t>
            </a:r>
            <a:endParaRPr lang="ru-RU" sz="4800" dirty="0">
              <a:solidFill>
                <a:srgbClr val="078877"/>
              </a:solidFill>
              <a:latin typeface="Austin Cyr Bold" panose="02020803070702030403" pitchFamily="18" charset="-52"/>
            </a:endParaRPr>
          </a:p>
        </p:txBody>
      </p:sp>
      <p:sp>
        <p:nvSpPr>
          <p:cNvPr id="8" name="Подзаголовок 2">
            <a:extLst>
              <a:ext uri="{FF2B5EF4-FFF2-40B4-BE49-F238E27FC236}">
                <a16:creationId xmlns:a16="http://schemas.microsoft.com/office/drawing/2014/main" id="{8335ABAF-6E49-4430-A980-28392B80CE90}"/>
              </a:ext>
            </a:extLst>
          </p:cNvPr>
          <p:cNvSpPr txBox="1">
            <a:spLocks/>
          </p:cNvSpPr>
          <p:nvPr/>
        </p:nvSpPr>
        <p:spPr>
          <a:xfrm>
            <a:off x="187668" y="7000822"/>
            <a:ext cx="3830150" cy="6291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solidFill>
                  <a:srgbClr val="078877"/>
                </a:solidFill>
                <a:latin typeface="Alegreya Sans" panose="00000500000000000000" pitchFamily="2" charset="0"/>
              </a:rPr>
              <a:t>volgmed.ru</a:t>
            </a:r>
            <a:r>
              <a:rPr lang="ru-RU" sz="1800" dirty="0">
                <a:solidFill>
                  <a:srgbClr val="078877"/>
                </a:solidFill>
                <a:latin typeface="Alegreya Sans" panose="00000500000000000000" pitchFamily="2" charset="0"/>
              </a:rPr>
              <a:t> </a:t>
            </a:r>
          </a:p>
        </p:txBody>
      </p:sp>
      <p:sp>
        <p:nvSpPr>
          <p:cNvPr id="9" name="Подзаголовок 2">
            <a:extLst>
              <a:ext uri="{FF2B5EF4-FFF2-40B4-BE49-F238E27FC236}">
                <a16:creationId xmlns:a16="http://schemas.microsoft.com/office/drawing/2014/main" id="{5C73DAE1-4080-4B39-9E7F-DA8C5B93AF1E}"/>
              </a:ext>
            </a:extLst>
          </p:cNvPr>
          <p:cNvSpPr txBox="1">
            <a:spLocks/>
          </p:cNvSpPr>
          <p:nvPr/>
        </p:nvSpPr>
        <p:spPr>
          <a:xfrm>
            <a:off x="9816578" y="7014676"/>
            <a:ext cx="777532" cy="6291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1800" dirty="0" smtClean="0">
                <a:solidFill>
                  <a:srgbClr val="078877"/>
                </a:solidFill>
                <a:latin typeface="Alegreya Sans" panose="00000500000000000000" pitchFamily="2" charset="0"/>
              </a:rPr>
              <a:t>2024</a:t>
            </a:r>
            <a:endParaRPr lang="ru-RU" sz="1800" dirty="0">
              <a:solidFill>
                <a:srgbClr val="078877"/>
              </a:solidFill>
              <a:latin typeface="Alegreya Sans" panose="00000500000000000000" pitchFamily="2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E906B5F-565B-493E-8076-F023584B8BF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27167" y="406590"/>
            <a:ext cx="1405131" cy="1368555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586154" y="2071678"/>
            <a:ext cx="923042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altLang="ru-RU" sz="2800" b="1" dirty="0"/>
              <a:t>Раствор</a:t>
            </a:r>
            <a:r>
              <a:rPr lang="ru-RU" altLang="ru-RU" sz="2800" dirty="0"/>
              <a:t> – жидкая лекарственная форма, получаемая путем растворения твердого лекарственного вещества или жидкости в растворителе. В качестве растворителя чаще всего используют дистиллированную воду </a:t>
            </a:r>
            <a:r>
              <a:rPr lang="en-US" altLang="ru-RU" sz="2800" dirty="0"/>
              <a:t>(</a:t>
            </a:r>
            <a:r>
              <a:rPr lang="en-US" altLang="ru-RU" sz="2800" i="1" dirty="0"/>
              <a:t>Aqua </a:t>
            </a:r>
            <a:r>
              <a:rPr lang="en-US" altLang="ru-RU" sz="2800" i="1" dirty="0" err="1"/>
              <a:t>destillata</a:t>
            </a:r>
            <a:r>
              <a:rPr lang="ru-RU" altLang="ru-RU" sz="2800" dirty="0"/>
              <a:t>), воду очищенную </a:t>
            </a:r>
            <a:r>
              <a:rPr lang="en-US" altLang="ru-RU" sz="2800" dirty="0"/>
              <a:t>(</a:t>
            </a:r>
            <a:r>
              <a:rPr lang="en-US" altLang="ru-RU" sz="2800" i="1" dirty="0"/>
              <a:t>Aqua </a:t>
            </a:r>
            <a:r>
              <a:rPr lang="en-US" altLang="ru-RU" sz="2800" i="1" dirty="0" err="1"/>
              <a:t>purificata</a:t>
            </a:r>
            <a:r>
              <a:rPr lang="ru-RU" altLang="ru-RU" sz="2800" dirty="0"/>
              <a:t>), реже спирт этиловый 70%, 90%, 95% </a:t>
            </a:r>
            <a:r>
              <a:rPr lang="en-US" altLang="ru-RU" sz="2800" dirty="0"/>
              <a:t> (</a:t>
            </a:r>
            <a:r>
              <a:rPr lang="en-US" altLang="ru-RU" sz="2800" i="1" dirty="0" err="1"/>
              <a:t>Spiritus</a:t>
            </a:r>
            <a:r>
              <a:rPr lang="en-US" altLang="ru-RU" sz="2800" i="1" dirty="0"/>
              <a:t> </a:t>
            </a:r>
            <a:r>
              <a:rPr lang="en-US" altLang="ru-RU" sz="2800" i="1" dirty="0" err="1"/>
              <a:t>aethylicus</a:t>
            </a:r>
            <a:r>
              <a:rPr lang="ru-RU" altLang="ru-RU" sz="2800" dirty="0"/>
              <a:t>), глицерин (</a:t>
            </a:r>
            <a:r>
              <a:rPr lang="en-US" altLang="ru-RU" sz="2800" i="1" dirty="0" err="1"/>
              <a:t>Glycerinum</a:t>
            </a:r>
            <a:r>
              <a:rPr lang="ru-RU" altLang="ru-RU" sz="2800" dirty="0"/>
              <a:t>) и жидкие масла: вазелиновое (</a:t>
            </a:r>
            <a:r>
              <a:rPr lang="en-US" altLang="ru-RU" sz="2800" i="1" dirty="0" err="1"/>
              <a:t>Oleum</a:t>
            </a:r>
            <a:r>
              <a:rPr lang="en-US" altLang="ru-RU" sz="2800" i="1" dirty="0"/>
              <a:t> </a:t>
            </a:r>
            <a:r>
              <a:rPr lang="en-US" altLang="ru-RU" sz="2800" i="1" dirty="0" err="1"/>
              <a:t>Vaselini</a:t>
            </a:r>
            <a:r>
              <a:rPr lang="ru-RU" altLang="ru-RU" sz="2800" dirty="0"/>
              <a:t>), оливковое (</a:t>
            </a:r>
            <a:r>
              <a:rPr lang="en-US" altLang="ru-RU" sz="2800" i="1" dirty="0" err="1"/>
              <a:t>Oleum</a:t>
            </a:r>
            <a:r>
              <a:rPr lang="en-US" altLang="ru-RU" sz="2800" i="1" dirty="0"/>
              <a:t> </a:t>
            </a:r>
            <a:r>
              <a:rPr lang="en-US" altLang="ru-RU" sz="2800" i="1" dirty="0" err="1"/>
              <a:t>Olivarum</a:t>
            </a:r>
            <a:r>
              <a:rPr lang="ru-RU" altLang="ru-RU" sz="2800" dirty="0"/>
              <a:t>), персиковое (</a:t>
            </a:r>
            <a:r>
              <a:rPr lang="en-US" altLang="ru-RU" sz="2800" i="1" dirty="0" err="1"/>
              <a:t>Oleum</a:t>
            </a:r>
            <a:r>
              <a:rPr lang="en-US" altLang="ru-RU" sz="2800" i="1" dirty="0"/>
              <a:t> </a:t>
            </a:r>
            <a:r>
              <a:rPr lang="en-US" altLang="ru-RU" sz="2800" i="1" dirty="0" err="1"/>
              <a:t>Persicorum</a:t>
            </a:r>
            <a:r>
              <a:rPr lang="ru-RU" altLang="ru-RU" sz="2800" dirty="0"/>
              <a:t>).</a:t>
            </a:r>
          </a:p>
          <a:p>
            <a:pPr algn="just"/>
            <a:r>
              <a:rPr lang="ru-RU" altLang="ru-RU" sz="2800" dirty="0"/>
              <a:t>Растворы бывают: спиртовые </a:t>
            </a:r>
            <a:r>
              <a:rPr lang="en-US" altLang="ru-RU" sz="2800" dirty="0"/>
              <a:t>(</a:t>
            </a:r>
            <a:r>
              <a:rPr lang="en-US" altLang="ru-RU" sz="2800" i="1" dirty="0" err="1"/>
              <a:t>spirituosae</a:t>
            </a:r>
            <a:r>
              <a:rPr lang="en-US" altLang="ru-RU" sz="2800" dirty="0"/>
              <a:t>)</a:t>
            </a:r>
            <a:r>
              <a:rPr lang="ru-RU" altLang="ru-RU" sz="2800" dirty="0"/>
              <a:t>, масляные (</a:t>
            </a:r>
            <a:r>
              <a:rPr lang="en-US" altLang="ru-RU" sz="2800" i="1" dirty="0" err="1"/>
              <a:t>oleosae</a:t>
            </a:r>
            <a:r>
              <a:rPr lang="ru-RU" altLang="ru-RU" sz="28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22035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одзаголовок 2">
            <a:extLst>
              <a:ext uri="{FF2B5EF4-FFF2-40B4-BE49-F238E27FC236}">
                <a16:creationId xmlns:a16="http://schemas.microsoft.com/office/drawing/2014/main" id="{8335ABAF-6E49-4430-A980-28392B80CE90}"/>
              </a:ext>
            </a:extLst>
          </p:cNvPr>
          <p:cNvSpPr txBox="1">
            <a:spLocks/>
          </p:cNvSpPr>
          <p:nvPr/>
        </p:nvSpPr>
        <p:spPr>
          <a:xfrm>
            <a:off x="187668" y="7000822"/>
            <a:ext cx="3830150" cy="6291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solidFill>
                  <a:srgbClr val="078877"/>
                </a:solidFill>
                <a:latin typeface="Alegreya Sans" panose="00000500000000000000" pitchFamily="2" charset="0"/>
              </a:rPr>
              <a:t>volgmed.ru</a:t>
            </a:r>
            <a:r>
              <a:rPr lang="ru-RU" sz="1800" dirty="0">
                <a:solidFill>
                  <a:srgbClr val="078877"/>
                </a:solidFill>
                <a:latin typeface="Alegreya Sans" panose="00000500000000000000" pitchFamily="2" charset="0"/>
              </a:rPr>
              <a:t> </a:t>
            </a:r>
          </a:p>
        </p:txBody>
      </p:sp>
      <p:sp>
        <p:nvSpPr>
          <p:cNvPr id="9" name="Подзаголовок 2">
            <a:extLst>
              <a:ext uri="{FF2B5EF4-FFF2-40B4-BE49-F238E27FC236}">
                <a16:creationId xmlns:a16="http://schemas.microsoft.com/office/drawing/2014/main" id="{5C73DAE1-4080-4B39-9E7F-DA8C5B93AF1E}"/>
              </a:ext>
            </a:extLst>
          </p:cNvPr>
          <p:cNvSpPr txBox="1">
            <a:spLocks/>
          </p:cNvSpPr>
          <p:nvPr/>
        </p:nvSpPr>
        <p:spPr>
          <a:xfrm>
            <a:off x="9816578" y="7014676"/>
            <a:ext cx="777532" cy="6291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1800" dirty="0" smtClean="0">
                <a:solidFill>
                  <a:srgbClr val="078877"/>
                </a:solidFill>
                <a:latin typeface="Alegreya Sans" panose="00000500000000000000" pitchFamily="2" charset="0"/>
              </a:rPr>
              <a:t>2024 </a:t>
            </a:r>
            <a:endParaRPr lang="ru-RU" sz="1800" dirty="0">
              <a:solidFill>
                <a:srgbClr val="078877"/>
              </a:solidFill>
              <a:latin typeface="Alegreya Sans" panose="00000500000000000000" pitchFamily="2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E906B5F-565B-493E-8076-F023584B8BF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27167" y="406590"/>
            <a:ext cx="1405131" cy="1368555"/>
          </a:xfrm>
          <a:prstGeom prst="rect">
            <a:avLst/>
          </a:prstGeom>
        </p:spPr>
      </p:pic>
      <p:sp>
        <p:nvSpPr>
          <p:cNvPr id="10" name="Объект 2"/>
          <p:cNvSpPr txBox="1">
            <a:spLocks/>
          </p:cNvSpPr>
          <p:nvPr/>
        </p:nvSpPr>
        <p:spPr>
          <a:xfrm>
            <a:off x="468313" y="692150"/>
            <a:ext cx="8229600" cy="8651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charset="0"/>
              <a:buNone/>
            </a:pPr>
            <a:r>
              <a:rPr lang="ru-RU" altLang="ru-RU" sz="2400" dirty="0" smtClean="0"/>
              <a:t>Выписать: 500 мл 0,02% раствора фурацилина </a:t>
            </a:r>
            <a:r>
              <a:rPr lang="en-US" altLang="ru-RU" sz="2400" dirty="0" smtClean="0"/>
              <a:t>(</a:t>
            </a:r>
            <a:r>
              <a:rPr lang="en-US" altLang="ru-RU" sz="2400" dirty="0" err="1" smtClean="0"/>
              <a:t>Furacilinum</a:t>
            </a:r>
            <a:r>
              <a:rPr lang="ru-RU" altLang="ru-RU" sz="2400" dirty="0" smtClean="0"/>
              <a:t>) для полоскания рта.</a:t>
            </a:r>
          </a:p>
          <a:p>
            <a:pPr>
              <a:buFont typeface="Arial" charset="0"/>
              <a:buNone/>
            </a:pPr>
            <a:endParaRPr lang="ru-RU" altLang="ru-RU" sz="2400" dirty="0" smtClean="0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6311509"/>
              </p:ext>
            </p:extLst>
          </p:nvPr>
        </p:nvGraphicFramePr>
        <p:xfrm>
          <a:off x="503238" y="2633973"/>
          <a:ext cx="4789487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929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2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44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Rp</a:t>
                      </a:r>
                      <a:r>
                        <a:rPr lang="en-US" sz="2400" dirty="0" smtClean="0"/>
                        <a:t>.: </a:t>
                      </a:r>
                      <a:endParaRPr lang="ru-RU" sz="2400" dirty="0"/>
                    </a:p>
                  </a:txBody>
                  <a:tcPr marL="91460" marR="9146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 smtClean="0"/>
                        <a:t>Furacilini</a:t>
                      </a:r>
                      <a:endParaRPr lang="ru-RU" sz="2400" dirty="0" smtClean="0"/>
                    </a:p>
                  </a:txBody>
                  <a:tcPr marL="91460" marR="9146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0,1</a:t>
                      </a:r>
                      <a:endParaRPr lang="ru-RU" sz="2400" dirty="0"/>
                    </a:p>
                  </a:txBody>
                  <a:tcPr marL="91460" marR="9146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endParaRPr lang="ru-RU" sz="2400" dirty="0"/>
                    </a:p>
                  </a:txBody>
                  <a:tcPr marL="91460" marR="9146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Aq.purif</a:t>
                      </a:r>
                      <a:r>
                        <a:rPr lang="en-US" sz="2400" dirty="0" smtClean="0"/>
                        <a:t>.</a:t>
                      </a:r>
                      <a:endParaRPr lang="ru-RU" sz="2400" dirty="0"/>
                    </a:p>
                  </a:txBody>
                  <a:tcPr marL="91460" marR="9146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ad 500 ml</a:t>
                      </a:r>
                      <a:endParaRPr lang="ru-RU" sz="2400" dirty="0"/>
                    </a:p>
                  </a:txBody>
                  <a:tcPr marL="91460" marR="9146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2400" dirty="0" smtClean="0"/>
                        <a:t>M.D.S.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ru-RU" sz="2400" baseline="0" dirty="0" smtClean="0"/>
                        <a:t>Для </a:t>
                      </a:r>
                      <a:r>
                        <a:rPr lang="ru-RU" altLang="ru-RU" sz="2400" dirty="0" smtClean="0"/>
                        <a:t>полоскания рта</a:t>
                      </a:r>
                      <a:endParaRPr lang="ru-RU" sz="2400" dirty="0"/>
                    </a:p>
                  </a:txBody>
                  <a:tcPr marL="91460" marR="9146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 sz="2400" dirty="0" smtClean="0"/>
                    </a:p>
                  </a:txBody>
                  <a:tcPr marL="91433" marR="91433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" name="Прямоугольник 5"/>
          <p:cNvSpPr>
            <a:spLocks noChangeArrowheads="1"/>
          </p:cNvSpPr>
          <p:nvPr/>
        </p:nvSpPr>
        <p:spPr bwMode="auto">
          <a:xfrm>
            <a:off x="900113" y="2267596"/>
            <a:ext cx="34559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 dirty="0"/>
              <a:t>#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7102475" y="2811773"/>
            <a:ext cx="122555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2000" dirty="0">
                <a:solidFill>
                  <a:srgbClr val="078877"/>
                </a:solidFill>
              </a:rPr>
              <a:t>500-100%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2000" dirty="0">
                <a:solidFill>
                  <a:srgbClr val="078877"/>
                </a:solidFill>
              </a:rPr>
              <a:t>X-0,02%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2000" dirty="0">
                <a:solidFill>
                  <a:srgbClr val="078877"/>
                </a:solidFill>
              </a:rPr>
              <a:t>X=0,1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329828"/>
              </p:ext>
            </p:extLst>
          </p:nvPr>
        </p:nvGraphicFramePr>
        <p:xfrm>
          <a:off x="503238" y="1467523"/>
          <a:ext cx="5221288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734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33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145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Rp</a:t>
                      </a:r>
                      <a:r>
                        <a:rPr lang="en-US" sz="2400" dirty="0" smtClean="0"/>
                        <a:t>.: </a:t>
                      </a:r>
                      <a:endParaRPr lang="ru-RU" sz="2400" dirty="0"/>
                    </a:p>
                  </a:txBody>
                  <a:tcPr marL="91454" marR="91454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Sol.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dirty="0" err="1" smtClean="0"/>
                        <a:t>Furacilini</a:t>
                      </a:r>
                      <a:endParaRPr lang="ru-RU" sz="2400" dirty="0" smtClean="0"/>
                    </a:p>
                  </a:txBody>
                  <a:tcPr marL="91454" marR="91454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0,02%-500ml</a:t>
                      </a:r>
                      <a:endParaRPr lang="ru-RU" sz="2400" dirty="0"/>
                    </a:p>
                  </a:txBody>
                  <a:tcPr marL="91454" marR="91454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 marL="91454" marR="91454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2400" dirty="0" smtClean="0"/>
                        <a:t>D.S.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ru-RU" sz="2400" baseline="0" dirty="0" smtClean="0"/>
                        <a:t>Для </a:t>
                      </a:r>
                      <a:r>
                        <a:rPr lang="ru-RU" altLang="ru-RU" sz="2400" dirty="0" smtClean="0"/>
                        <a:t>полоскания рта</a:t>
                      </a:r>
                      <a:endParaRPr lang="ru-RU" sz="2400" dirty="0"/>
                    </a:p>
                  </a:txBody>
                  <a:tcPr marL="91454" marR="91454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 sz="2400" dirty="0" smtClean="0"/>
                    </a:p>
                  </a:txBody>
                  <a:tcPr marL="91433" marR="91433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9" name="Прямоугольник 5"/>
          <p:cNvSpPr>
            <a:spLocks noChangeArrowheads="1"/>
          </p:cNvSpPr>
          <p:nvPr/>
        </p:nvSpPr>
        <p:spPr bwMode="auto">
          <a:xfrm>
            <a:off x="900113" y="3860800"/>
            <a:ext cx="34559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/>
              <a:t>#</a:t>
            </a:r>
          </a:p>
        </p:txBody>
      </p:sp>
      <p:graphicFrame>
        <p:nvGraphicFramePr>
          <p:cNvPr id="20" name="Таблица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8267187"/>
              </p:ext>
            </p:extLst>
          </p:nvPr>
        </p:nvGraphicFramePr>
        <p:xfrm>
          <a:off x="503238" y="4241538"/>
          <a:ext cx="5221288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734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33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145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Rp</a:t>
                      </a:r>
                      <a:r>
                        <a:rPr lang="en-US" sz="2400" dirty="0" smtClean="0"/>
                        <a:t>.: </a:t>
                      </a:r>
                      <a:endParaRPr lang="ru-RU" sz="2400" dirty="0"/>
                    </a:p>
                  </a:txBody>
                  <a:tcPr marL="91454" marR="91454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Sol.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dirty="0" err="1" smtClean="0"/>
                        <a:t>Furacilini</a:t>
                      </a:r>
                      <a:endParaRPr lang="ru-RU" sz="2400" dirty="0" smtClean="0"/>
                    </a:p>
                  </a:txBody>
                  <a:tcPr marL="91454" marR="91454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0,1-500ml</a:t>
                      </a:r>
                      <a:endParaRPr lang="ru-RU" sz="2400" dirty="0"/>
                    </a:p>
                  </a:txBody>
                  <a:tcPr marL="91454" marR="91454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 marL="91454" marR="91454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2400" dirty="0" smtClean="0"/>
                        <a:t>D.S.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ru-RU" sz="2400" baseline="0" dirty="0" smtClean="0"/>
                        <a:t>Для </a:t>
                      </a:r>
                      <a:r>
                        <a:rPr lang="ru-RU" altLang="ru-RU" sz="2400" dirty="0" smtClean="0"/>
                        <a:t>полоскания рта</a:t>
                      </a:r>
                      <a:endParaRPr lang="ru-RU" sz="2400" dirty="0"/>
                    </a:p>
                  </a:txBody>
                  <a:tcPr marL="91454" marR="91454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 sz="2400" dirty="0" smtClean="0"/>
                    </a:p>
                  </a:txBody>
                  <a:tcPr marL="91433" marR="91433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2660933"/>
              </p:ext>
            </p:extLst>
          </p:nvPr>
        </p:nvGraphicFramePr>
        <p:xfrm>
          <a:off x="503238" y="5394325"/>
          <a:ext cx="6202362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445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99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378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Rp</a:t>
                      </a:r>
                      <a:r>
                        <a:rPr lang="en-US" sz="2400" dirty="0" smtClean="0"/>
                        <a:t>.: </a:t>
                      </a:r>
                      <a:endParaRPr lang="ru-RU" sz="2400" dirty="0"/>
                    </a:p>
                  </a:txBody>
                  <a:tcPr marL="91454" marR="91454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Sol.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dirty="0" err="1" smtClean="0"/>
                        <a:t>Furacilini</a:t>
                      </a:r>
                      <a:endParaRPr lang="ru-RU" sz="2400" dirty="0" smtClean="0"/>
                    </a:p>
                  </a:txBody>
                  <a:tcPr marL="91454" marR="91454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0,2</a:t>
                      </a:r>
                      <a:r>
                        <a:rPr lang="en-US" sz="2400" dirty="0" smtClean="0"/>
                        <a:t>mg/ml</a:t>
                      </a:r>
                      <a:r>
                        <a:rPr lang="ru-RU" sz="2400" dirty="0" smtClean="0"/>
                        <a:t> - 5</a:t>
                      </a:r>
                      <a:r>
                        <a:rPr lang="en-US" sz="2400" dirty="0" smtClean="0"/>
                        <a:t>00ml</a:t>
                      </a:r>
                      <a:endParaRPr lang="ru-RU" sz="2400" dirty="0"/>
                    </a:p>
                  </a:txBody>
                  <a:tcPr marL="91454" marR="91454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 marL="91454" marR="91454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2400" dirty="0" smtClean="0"/>
                        <a:t>D.S.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ru-RU" sz="2400" baseline="0" dirty="0" smtClean="0"/>
                        <a:t>Для </a:t>
                      </a:r>
                      <a:r>
                        <a:rPr lang="ru-RU" altLang="ru-RU" sz="2400" dirty="0" smtClean="0"/>
                        <a:t>полоскания рта</a:t>
                      </a:r>
                      <a:endParaRPr lang="ru-RU" sz="2400" dirty="0"/>
                    </a:p>
                  </a:txBody>
                  <a:tcPr marL="91454" marR="91454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 sz="2400" dirty="0" smtClean="0"/>
                    </a:p>
                  </a:txBody>
                  <a:tcPr marL="91433" marR="91433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2" name="Прямоугольник 8"/>
          <p:cNvSpPr>
            <a:spLocks noChangeArrowheads="1"/>
          </p:cNvSpPr>
          <p:nvPr/>
        </p:nvSpPr>
        <p:spPr bwMode="auto">
          <a:xfrm>
            <a:off x="900113" y="5044786"/>
            <a:ext cx="34559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 dirty="0"/>
              <a:t>#</a:t>
            </a:r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7102475" y="5155938"/>
            <a:ext cx="2603277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000" dirty="0" smtClean="0">
                <a:solidFill>
                  <a:srgbClr val="078877"/>
                </a:solidFill>
              </a:rPr>
              <a:t>0,1 – 500 </a:t>
            </a:r>
            <a:r>
              <a:rPr lang="en-US" altLang="ru-RU" sz="2000" dirty="0" smtClean="0">
                <a:solidFill>
                  <a:srgbClr val="078877"/>
                </a:solidFill>
              </a:rPr>
              <a:t>ml</a:t>
            </a:r>
            <a:endParaRPr lang="ru-RU" altLang="ru-RU" sz="2000" dirty="0" smtClean="0">
              <a:solidFill>
                <a:srgbClr val="078877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000" dirty="0" smtClean="0">
                <a:solidFill>
                  <a:srgbClr val="078877"/>
                </a:solidFill>
              </a:rPr>
              <a:t>Х     - 1 </a:t>
            </a:r>
            <a:r>
              <a:rPr lang="en-US" altLang="ru-RU" sz="2000" dirty="0" smtClean="0">
                <a:solidFill>
                  <a:srgbClr val="078877"/>
                </a:solidFill>
              </a:rPr>
              <a:t>ml</a:t>
            </a:r>
            <a:endParaRPr lang="ru-RU" altLang="ru-RU" sz="2000" dirty="0" smtClean="0">
              <a:solidFill>
                <a:srgbClr val="078877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000" dirty="0" smtClean="0">
                <a:solidFill>
                  <a:srgbClr val="078877"/>
                </a:solidFill>
              </a:rPr>
              <a:t>Х=1*0,1/500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000" dirty="0" smtClean="0">
                <a:solidFill>
                  <a:srgbClr val="078877"/>
                </a:solidFill>
              </a:rPr>
              <a:t>Х=0,0002 (</a:t>
            </a:r>
            <a:r>
              <a:rPr lang="en-US" altLang="ru-RU" sz="2000" dirty="0" smtClean="0">
                <a:solidFill>
                  <a:srgbClr val="078877"/>
                </a:solidFill>
              </a:rPr>
              <a:t>g) = 0,2 (mg)</a:t>
            </a:r>
            <a:endParaRPr lang="en-US" altLang="ru-RU" sz="2000" dirty="0">
              <a:solidFill>
                <a:srgbClr val="07887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3550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2">
            <a:extLst>
              <a:ext uri="{FF2B5EF4-FFF2-40B4-BE49-F238E27FC236}">
                <a16:creationId xmlns:a16="http://schemas.microsoft.com/office/drawing/2014/main" id="{8335ABAF-6E49-4430-A980-28392B80CE90}"/>
              </a:ext>
            </a:extLst>
          </p:cNvPr>
          <p:cNvSpPr txBox="1">
            <a:spLocks/>
          </p:cNvSpPr>
          <p:nvPr/>
        </p:nvSpPr>
        <p:spPr>
          <a:xfrm>
            <a:off x="187668" y="7000822"/>
            <a:ext cx="3830150" cy="6291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solidFill>
                  <a:srgbClr val="078877"/>
                </a:solidFill>
                <a:latin typeface="Alegreya Sans" panose="00000500000000000000" pitchFamily="2" charset="0"/>
              </a:rPr>
              <a:t>volgmed.ru</a:t>
            </a:r>
            <a:r>
              <a:rPr lang="ru-RU" sz="1800" dirty="0">
                <a:solidFill>
                  <a:srgbClr val="078877"/>
                </a:solidFill>
                <a:latin typeface="Alegreya Sans" panose="00000500000000000000" pitchFamily="2" charset="0"/>
              </a:rPr>
              <a:t> </a:t>
            </a:r>
          </a:p>
        </p:txBody>
      </p:sp>
      <p:sp>
        <p:nvSpPr>
          <p:cNvPr id="6" name="Подзаголовок 2">
            <a:extLst>
              <a:ext uri="{FF2B5EF4-FFF2-40B4-BE49-F238E27FC236}">
                <a16:creationId xmlns:a16="http://schemas.microsoft.com/office/drawing/2014/main" id="{5C73DAE1-4080-4B39-9E7F-DA8C5B93AF1E}"/>
              </a:ext>
            </a:extLst>
          </p:cNvPr>
          <p:cNvSpPr txBox="1">
            <a:spLocks/>
          </p:cNvSpPr>
          <p:nvPr/>
        </p:nvSpPr>
        <p:spPr>
          <a:xfrm>
            <a:off x="9816578" y="7014676"/>
            <a:ext cx="777532" cy="6291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1800" dirty="0" smtClean="0">
                <a:solidFill>
                  <a:srgbClr val="078877"/>
                </a:solidFill>
                <a:latin typeface="Alegreya Sans" panose="00000500000000000000" pitchFamily="2" charset="0"/>
              </a:rPr>
              <a:t>202</a:t>
            </a:r>
            <a:r>
              <a:rPr lang="en-US" sz="1800" dirty="0" smtClean="0">
                <a:solidFill>
                  <a:srgbClr val="078877"/>
                </a:solidFill>
                <a:latin typeface="Alegreya Sans" panose="00000500000000000000" pitchFamily="2" charset="0"/>
              </a:rPr>
              <a:t>4</a:t>
            </a:r>
            <a:r>
              <a:rPr lang="ru-RU" sz="1800" dirty="0" smtClean="0">
                <a:solidFill>
                  <a:srgbClr val="078877"/>
                </a:solidFill>
                <a:latin typeface="Alegreya Sans" panose="00000500000000000000" pitchFamily="2" charset="0"/>
              </a:rPr>
              <a:t> </a:t>
            </a:r>
            <a:endParaRPr lang="ru-RU" sz="1800" dirty="0">
              <a:solidFill>
                <a:srgbClr val="078877"/>
              </a:solidFill>
              <a:latin typeface="Alegreya Sans" panose="00000500000000000000" pitchFamily="2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2E906B5F-565B-493E-8076-F023584B8BF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27167" y="406590"/>
            <a:ext cx="1405131" cy="1368555"/>
          </a:xfrm>
          <a:prstGeom prst="rect">
            <a:avLst/>
          </a:prstGeom>
        </p:spPr>
      </p:pic>
      <p:sp>
        <p:nvSpPr>
          <p:cNvPr id="9" name="Объект 2"/>
          <p:cNvSpPr>
            <a:spLocks noGrp="1"/>
          </p:cNvSpPr>
          <p:nvPr>
            <p:ph idx="1"/>
          </p:nvPr>
        </p:nvSpPr>
        <p:spPr>
          <a:xfrm>
            <a:off x="468313" y="692150"/>
            <a:ext cx="8229600" cy="865188"/>
          </a:xfrm>
        </p:spPr>
        <p:txBody>
          <a:bodyPr>
            <a:normAutofit/>
          </a:bodyPr>
          <a:lstStyle/>
          <a:p>
            <a:pPr marL="0" indent="0" eaLnBrk="1" hangingPunct="1">
              <a:buFont typeface="Arial" charset="0"/>
              <a:buNone/>
            </a:pPr>
            <a:r>
              <a:rPr lang="ru-RU" altLang="ru-RU" sz="2000" dirty="0" smtClean="0"/>
              <a:t>Выписать: 10 мл </a:t>
            </a:r>
            <a:r>
              <a:rPr lang="en-US" altLang="ru-RU" sz="2000" dirty="0" smtClean="0"/>
              <a:t>1% </a:t>
            </a:r>
            <a:r>
              <a:rPr lang="ru-RU" altLang="ru-RU" sz="2000" b="1" dirty="0" smtClean="0"/>
              <a:t>спиртового</a:t>
            </a:r>
            <a:r>
              <a:rPr lang="ru-RU" altLang="ru-RU" sz="2000" dirty="0" smtClean="0"/>
              <a:t> раствора метиленового синего </a:t>
            </a:r>
            <a:r>
              <a:rPr lang="en-US" altLang="ru-RU" sz="2000" dirty="0" smtClean="0"/>
              <a:t>(</a:t>
            </a:r>
            <a:r>
              <a:rPr lang="en-US" altLang="ru-RU" sz="2000" dirty="0" err="1" smtClean="0"/>
              <a:t>Methylenum</a:t>
            </a:r>
            <a:r>
              <a:rPr lang="en-US" altLang="ru-RU" sz="2000" dirty="0" smtClean="0"/>
              <a:t> </a:t>
            </a:r>
            <a:r>
              <a:rPr lang="en-US" altLang="ru-RU" sz="2000" dirty="0" err="1" smtClean="0"/>
              <a:t>coeruleum</a:t>
            </a:r>
            <a:r>
              <a:rPr lang="ru-RU" altLang="ru-RU" sz="2000" dirty="0" smtClean="0"/>
              <a:t>) для смазывания кожи.</a:t>
            </a:r>
          </a:p>
          <a:p>
            <a:pPr marL="0" indent="0" eaLnBrk="1" hangingPunct="1">
              <a:buFont typeface="Arial" charset="0"/>
              <a:buNone/>
            </a:pPr>
            <a:endParaRPr lang="ru-RU" altLang="ru-RU" sz="2000" dirty="0" smtClean="0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8919733"/>
              </p:ext>
            </p:extLst>
          </p:nvPr>
        </p:nvGraphicFramePr>
        <p:xfrm>
          <a:off x="468313" y="1557338"/>
          <a:ext cx="5828578" cy="792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21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964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Rp</a:t>
                      </a:r>
                      <a:r>
                        <a:rPr lang="en-US" sz="2000" dirty="0" smtClean="0"/>
                        <a:t>.: </a:t>
                      </a:r>
                      <a:endParaRPr lang="ru-RU" sz="2000" dirty="0"/>
                    </a:p>
                  </a:txBody>
                  <a:tcPr marL="91417" marR="9141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Sol. </a:t>
                      </a:r>
                      <a:r>
                        <a:rPr lang="en-US" altLang="ru-RU" sz="2000" dirty="0" err="1" smtClean="0"/>
                        <a:t>Methyleni</a:t>
                      </a:r>
                      <a:r>
                        <a:rPr lang="en-US" altLang="ru-RU" sz="2000" dirty="0" smtClean="0"/>
                        <a:t> </a:t>
                      </a:r>
                      <a:r>
                        <a:rPr lang="en-US" altLang="ru-RU" sz="2000" dirty="0" err="1" smtClean="0"/>
                        <a:t>coerulei</a:t>
                      </a:r>
                      <a:r>
                        <a:rPr lang="en-US" altLang="ru-RU" sz="2000" dirty="0" smtClean="0"/>
                        <a:t> </a:t>
                      </a:r>
                      <a:r>
                        <a:rPr lang="en-US" sz="2000" dirty="0" err="1" smtClean="0"/>
                        <a:t>spirituosae</a:t>
                      </a:r>
                      <a:r>
                        <a:rPr lang="en-US" sz="2000" dirty="0" smtClean="0"/>
                        <a:t> 1%-10ml</a:t>
                      </a:r>
                      <a:endParaRPr lang="ru-RU" sz="2000" dirty="0" smtClean="0"/>
                    </a:p>
                  </a:txBody>
                  <a:tcPr marL="91417" marR="9141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L="91417" marR="9141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D.S.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ru-RU" sz="2000" baseline="0" dirty="0" smtClean="0"/>
                        <a:t>Для смазывания кожи.</a:t>
                      </a:r>
                      <a:endParaRPr lang="ru-RU" sz="2000" dirty="0"/>
                    </a:p>
                  </a:txBody>
                  <a:tcPr marL="91417" marR="9141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1" name="Прямоугольник 5"/>
          <p:cNvSpPr>
            <a:spLocks noChangeArrowheads="1"/>
          </p:cNvSpPr>
          <p:nvPr/>
        </p:nvSpPr>
        <p:spPr bwMode="auto">
          <a:xfrm>
            <a:off x="941677" y="2362344"/>
            <a:ext cx="34559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 dirty="0"/>
              <a:t>#</a:t>
            </a:r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7143228" y="1753553"/>
            <a:ext cx="26733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2000" dirty="0" err="1">
                <a:solidFill>
                  <a:srgbClr val="078877"/>
                </a:solidFill>
              </a:rPr>
              <a:t>spirituosae</a:t>
            </a:r>
            <a:r>
              <a:rPr lang="en-US" altLang="ru-RU" sz="2000" dirty="0">
                <a:solidFill>
                  <a:srgbClr val="078877"/>
                </a:solidFill>
              </a:rPr>
              <a:t> - </a:t>
            </a:r>
            <a:r>
              <a:rPr lang="ru-RU" altLang="ru-RU" sz="2000" dirty="0">
                <a:solidFill>
                  <a:srgbClr val="078877"/>
                </a:solidFill>
              </a:rPr>
              <a:t>спиртовой</a:t>
            </a:r>
            <a:endParaRPr lang="en-US" altLang="ru-RU" sz="2000" dirty="0">
              <a:solidFill>
                <a:srgbClr val="078877"/>
              </a:solidFill>
            </a:endParaRPr>
          </a:p>
        </p:txBody>
      </p:sp>
      <p:sp>
        <p:nvSpPr>
          <p:cNvPr id="13" name="Объект 2"/>
          <p:cNvSpPr txBox="1">
            <a:spLocks/>
          </p:cNvSpPr>
          <p:nvPr/>
        </p:nvSpPr>
        <p:spPr bwMode="auto">
          <a:xfrm>
            <a:off x="468313" y="2822719"/>
            <a:ext cx="82296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ru-RU" altLang="ru-RU" sz="2000" dirty="0"/>
              <a:t>Выписать: 10 мл </a:t>
            </a:r>
            <a:r>
              <a:rPr lang="en-US" altLang="ru-RU" sz="2000" dirty="0"/>
              <a:t>1% </a:t>
            </a:r>
            <a:r>
              <a:rPr lang="ru-RU" altLang="ru-RU" sz="2000" b="1" dirty="0"/>
              <a:t>масляного</a:t>
            </a:r>
            <a:r>
              <a:rPr lang="ru-RU" altLang="ru-RU" sz="2000" dirty="0"/>
              <a:t> раствора ментола </a:t>
            </a:r>
            <a:r>
              <a:rPr lang="en-US" altLang="ru-RU" sz="2000" dirty="0"/>
              <a:t>(</a:t>
            </a:r>
            <a:r>
              <a:rPr lang="en-US" altLang="ru-RU" sz="2000" dirty="0" err="1"/>
              <a:t>Mentholum</a:t>
            </a:r>
            <a:r>
              <a:rPr lang="ru-RU" altLang="ru-RU" sz="2000" dirty="0"/>
              <a:t>) для ингаляций (20 кап. на стакан воды).</a:t>
            </a:r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7143228" y="3759170"/>
            <a:ext cx="22939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2000" dirty="0" err="1">
                <a:solidFill>
                  <a:srgbClr val="078877"/>
                </a:solidFill>
              </a:rPr>
              <a:t>oleosae</a:t>
            </a:r>
            <a:r>
              <a:rPr lang="en-US" altLang="ru-RU" sz="2000" dirty="0">
                <a:solidFill>
                  <a:srgbClr val="078877"/>
                </a:solidFill>
              </a:rPr>
              <a:t> - </a:t>
            </a:r>
            <a:r>
              <a:rPr lang="ru-RU" altLang="ru-RU" sz="2000" dirty="0">
                <a:solidFill>
                  <a:srgbClr val="078877"/>
                </a:solidFill>
              </a:rPr>
              <a:t>масляный</a:t>
            </a:r>
            <a:endParaRPr lang="en-US" altLang="ru-RU" sz="2000" dirty="0">
              <a:solidFill>
                <a:srgbClr val="078877"/>
              </a:solidFill>
            </a:endParaRP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8366404"/>
              </p:ext>
            </p:extLst>
          </p:nvPr>
        </p:nvGraphicFramePr>
        <p:xfrm>
          <a:off x="501795" y="3615199"/>
          <a:ext cx="5319712" cy="12795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9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002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99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6932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Rp</a:t>
                      </a:r>
                      <a:r>
                        <a:rPr lang="en-US" sz="2000" dirty="0" smtClean="0"/>
                        <a:t>.: </a:t>
                      </a:r>
                      <a:endParaRPr lang="ru-RU" sz="2000" dirty="0"/>
                    </a:p>
                  </a:txBody>
                  <a:tcPr marL="91417" marR="91417" marT="45635" marB="45635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Sol. </a:t>
                      </a:r>
                      <a:r>
                        <a:rPr lang="en-US" sz="2000" dirty="0" err="1" smtClean="0"/>
                        <a:t>Mentholi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oleosae</a:t>
                      </a:r>
                      <a:endParaRPr lang="ru-RU" sz="2000" dirty="0" smtClean="0"/>
                    </a:p>
                  </a:txBody>
                  <a:tcPr marL="91417" marR="91417" marT="45635" marB="45635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1%-10ml</a:t>
                      </a:r>
                      <a:endParaRPr lang="ru-RU" sz="2000" dirty="0" smtClean="0"/>
                    </a:p>
                  </a:txBody>
                  <a:tcPr marL="91417" marR="91417" marT="45635" marB="45635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593"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L="91417" marR="91417" marT="45635" marB="45635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2000" dirty="0" smtClean="0"/>
                        <a:t>D.S.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ru-RU" sz="2000" baseline="0" dirty="0" smtClean="0"/>
                        <a:t>Для ингаляций (20 кап. на стакан воды).</a:t>
                      </a:r>
                      <a:endParaRPr lang="ru-RU" sz="2000" dirty="0"/>
                    </a:p>
                  </a:txBody>
                  <a:tcPr marL="91417" marR="91417" marT="45635" marB="45635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 sz="2400" dirty="0" smtClean="0"/>
                    </a:p>
                  </a:txBody>
                  <a:tcPr marL="91433" marR="91433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8704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2">
            <a:extLst>
              <a:ext uri="{FF2B5EF4-FFF2-40B4-BE49-F238E27FC236}">
                <a16:creationId xmlns:a16="http://schemas.microsoft.com/office/drawing/2014/main" id="{8335ABAF-6E49-4430-A980-28392B80CE90}"/>
              </a:ext>
            </a:extLst>
          </p:cNvPr>
          <p:cNvSpPr txBox="1">
            <a:spLocks/>
          </p:cNvSpPr>
          <p:nvPr/>
        </p:nvSpPr>
        <p:spPr>
          <a:xfrm>
            <a:off x="187668" y="7000822"/>
            <a:ext cx="3830150" cy="6291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solidFill>
                  <a:srgbClr val="078877"/>
                </a:solidFill>
                <a:latin typeface="Alegreya Sans" panose="00000500000000000000" pitchFamily="2" charset="0"/>
              </a:rPr>
              <a:t>volgmed.ru</a:t>
            </a:r>
            <a:r>
              <a:rPr lang="ru-RU" sz="1800" dirty="0">
                <a:solidFill>
                  <a:srgbClr val="078877"/>
                </a:solidFill>
                <a:latin typeface="Alegreya Sans" panose="00000500000000000000" pitchFamily="2" charset="0"/>
              </a:rPr>
              <a:t> </a:t>
            </a:r>
          </a:p>
        </p:txBody>
      </p:sp>
      <p:sp>
        <p:nvSpPr>
          <p:cNvPr id="6" name="Подзаголовок 2">
            <a:extLst>
              <a:ext uri="{FF2B5EF4-FFF2-40B4-BE49-F238E27FC236}">
                <a16:creationId xmlns:a16="http://schemas.microsoft.com/office/drawing/2014/main" id="{5C73DAE1-4080-4B39-9E7F-DA8C5B93AF1E}"/>
              </a:ext>
            </a:extLst>
          </p:cNvPr>
          <p:cNvSpPr txBox="1">
            <a:spLocks/>
          </p:cNvSpPr>
          <p:nvPr/>
        </p:nvSpPr>
        <p:spPr>
          <a:xfrm>
            <a:off x="9816578" y="7014676"/>
            <a:ext cx="777532" cy="6291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1800" dirty="0" smtClean="0">
                <a:solidFill>
                  <a:srgbClr val="078877"/>
                </a:solidFill>
                <a:latin typeface="Alegreya Sans" panose="00000500000000000000" pitchFamily="2" charset="0"/>
              </a:rPr>
              <a:t>202</a:t>
            </a:r>
            <a:r>
              <a:rPr lang="en-US" sz="1800" dirty="0" smtClean="0">
                <a:solidFill>
                  <a:srgbClr val="078877"/>
                </a:solidFill>
                <a:latin typeface="Alegreya Sans" panose="00000500000000000000" pitchFamily="2" charset="0"/>
              </a:rPr>
              <a:t>4</a:t>
            </a:r>
            <a:r>
              <a:rPr lang="ru-RU" sz="1800" dirty="0" smtClean="0">
                <a:solidFill>
                  <a:srgbClr val="078877"/>
                </a:solidFill>
                <a:latin typeface="Alegreya Sans" panose="00000500000000000000" pitchFamily="2" charset="0"/>
              </a:rPr>
              <a:t> </a:t>
            </a:r>
            <a:endParaRPr lang="ru-RU" sz="1800" dirty="0">
              <a:solidFill>
                <a:srgbClr val="078877"/>
              </a:solidFill>
              <a:latin typeface="Alegreya Sans" panose="00000500000000000000" pitchFamily="2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2E906B5F-565B-493E-8076-F023584B8BF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27167" y="406590"/>
            <a:ext cx="1405131" cy="1368555"/>
          </a:xfrm>
          <a:prstGeom prst="rect">
            <a:avLst/>
          </a:prstGeom>
        </p:spPr>
      </p:pic>
      <p:sp>
        <p:nvSpPr>
          <p:cNvPr id="9" name="Объект 2"/>
          <p:cNvSpPr>
            <a:spLocks noGrp="1"/>
          </p:cNvSpPr>
          <p:nvPr>
            <p:ph idx="1"/>
          </p:nvPr>
        </p:nvSpPr>
        <p:spPr>
          <a:xfrm>
            <a:off x="468313" y="692150"/>
            <a:ext cx="8229600" cy="865188"/>
          </a:xfrm>
        </p:spPr>
        <p:txBody>
          <a:bodyPr>
            <a:noAutofit/>
          </a:bodyPr>
          <a:lstStyle/>
          <a:p>
            <a:pPr marL="0" indent="0" eaLnBrk="1" hangingPunct="1">
              <a:buFont typeface="Arial" charset="0"/>
              <a:buNone/>
            </a:pPr>
            <a:r>
              <a:rPr lang="ru-RU" altLang="ru-RU" sz="2000" dirty="0" smtClean="0"/>
              <a:t>Выписать: 10 мл </a:t>
            </a:r>
            <a:r>
              <a:rPr lang="ru-RU" altLang="ru-RU" sz="2000" b="1" dirty="0" smtClean="0"/>
              <a:t>спиртового</a:t>
            </a:r>
            <a:r>
              <a:rPr lang="ru-RU" altLang="ru-RU" sz="2000" dirty="0" smtClean="0"/>
              <a:t> раствора содержащего 2,5 натрия</a:t>
            </a:r>
            <a:r>
              <a:rPr lang="en-US" altLang="ru-RU" sz="2000" dirty="0" smtClean="0"/>
              <a:t> </a:t>
            </a:r>
            <a:r>
              <a:rPr lang="ru-RU" altLang="ru-RU" sz="2000" dirty="0" err="1"/>
              <a:t>т</a:t>
            </a:r>
            <a:r>
              <a:rPr lang="ru-RU" altLang="ru-RU" sz="2000" dirty="0" err="1" smtClean="0"/>
              <a:t>етрабората</a:t>
            </a:r>
            <a:r>
              <a:rPr lang="ru-RU" altLang="ru-RU" sz="2000" dirty="0" smtClean="0"/>
              <a:t> </a:t>
            </a:r>
            <a:r>
              <a:rPr lang="en-US" altLang="ru-RU" sz="2000" dirty="0" smtClean="0"/>
              <a:t>(</a:t>
            </a:r>
            <a:r>
              <a:rPr lang="en-US" altLang="ru-RU" sz="2000" dirty="0" err="1" smtClean="0"/>
              <a:t>Natrii</a:t>
            </a:r>
            <a:r>
              <a:rPr lang="en-US" altLang="ru-RU" sz="2000" dirty="0" smtClean="0"/>
              <a:t> </a:t>
            </a:r>
            <a:r>
              <a:rPr lang="en-US" altLang="ru-RU" sz="2000" dirty="0" err="1" smtClean="0"/>
              <a:t>tetraboras</a:t>
            </a:r>
            <a:r>
              <a:rPr lang="ru-RU" altLang="ru-RU" sz="2000" dirty="0" smtClean="0"/>
              <a:t>). Наносить на кожу.</a:t>
            </a:r>
          </a:p>
          <a:p>
            <a:pPr marL="0" indent="0" eaLnBrk="1" hangingPunct="1">
              <a:buFont typeface="Arial" charset="0"/>
              <a:buNone/>
            </a:pPr>
            <a:endParaRPr lang="ru-RU" altLang="ru-RU" sz="2000" dirty="0" smtClean="0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9576095"/>
              </p:ext>
            </p:extLst>
          </p:nvPr>
        </p:nvGraphicFramePr>
        <p:xfrm>
          <a:off x="468313" y="1724978"/>
          <a:ext cx="8229599" cy="1188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85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394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716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Rp</a:t>
                      </a:r>
                      <a:r>
                        <a:rPr lang="en-US" sz="2000" dirty="0" smtClean="0"/>
                        <a:t>.: </a:t>
                      </a:r>
                      <a:endParaRPr lang="ru-RU" sz="2000" dirty="0"/>
                    </a:p>
                  </a:txBody>
                  <a:tcPr marL="91417" marR="9141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/>
                        <a:t>Natrii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tetraboratis</a:t>
                      </a:r>
                      <a:r>
                        <a:rPr lang="en-US" sz="2000" dirty="0" smtClean="0"/>
                        <a:t> 2,5</a:t>
                      </a:r>
                      <a:endParaRPr lang="ru-RU" sz="2000" dirty="0" smtClean="0"/>
                    </a:p>
                  </a:txBody>
                  <a:tcPr marL="91417" marR="9141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L="91417" marR="9141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L="91417" marR="9141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2000" dirty="0" err="1" smtClean="0"/>
                        <a:t>Spiritus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aethylici</a:t>
                      </a:r>
                      <a:r>
                        <a:rPr lang="en-US" sz="2000" dirty="0" smtClean="0"/>
                        <a:t> 95% ad 10 ml</a:t>
                      </a:r>
                      <a:endParaRPr lang="ru-RU" sz="2000" dirty="0"/>
                    </a:p>
                  </a:txBody>
                  <a:tcPr marL="91417" marR="9141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 sz="2400" dirty="0"/>
                    </a:p>
                  </a:txBody>
                  <a:tcPr marL="91417" marR="9141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2000" dirty="0" smtClean="0"/>
                        <a:t>M.D.S.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ru-RU" sz="2000" baseline="0" dirty="0" smtClean="0"/>
                        <a:t>Наносить на кожу.</a:t>
                      </a:r>
                    </a:p>
                  </a:txBody>
                  <a:tcPr marL="91417" marR="9141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 sz="2400" dirty="0" smtClean="0"/>
                    </a:p>
                  </a:txBody>
                  <a:tcPr marL="91433" marR="91433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1" name="Прямоугольник 5"/>
          <p:cNvSpPr>
            <a:spLocks noChangeArrowheads="1"/>
          </p:cNvSpPr>
          <p:nvPr/>
        </p:nvSpPr>
        <p:spPr bwMode="auto">
          <a:xfrm>
            <a:off x="900113" y="3076575"/>
            <a:ext cx="34559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 dirty="0"/>
              <a:t>#</a:t>
            </a:r>
          </a:p>
        </p:txBody>
      </p:sp>
      <p:sp>
        <p:nvSpPr>
          <p:cNvPr id="13" name="Объект 2"/>
          <p:cNvSpPr txBox="1">
            <a:spLocks/>
          </p:cNvSpPr>
          <p:nvPr/>
        </p:nvSpPr>
        <p:spPr bwMode="auto">
          <a:xfrm>
            <a:off x="468312" y="3429000"/>
            <a:ext cx="9863985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ru-RU" altLang="ru-RU" sz="2000" dirty="0"/>
              <a:t>Выписать: </a:t>
            </a:r>
            <a:r>
              <a:rPr lang="en-US" altLang="ru-RU" sz="2000" dirty="0" smtClean="0"/>
              <a:t>50 </a:t>
            </a:r>
            <a:r>
              <a:rPr lang="ru-RU" altLang="ru-RU" sz="2000" dirty="0" smtClean="0"/>
              <a:t>мл 10% </a:t>
            </a:r>
            <a:r>
              <a:rPr lang="ru-RU" altLang="ru-RU" sz="2000" b="1" dirty="0" smtClean="0"/>
              <a:t>масляного</a:t>
            </a:r>
            <a:r>
              <a:rPr lang="ru-RU" altLang="ru-RU" sz="2000" dirty="0" smtClean="0"/>
              <a:t> </a:t>
            </a:r>
            <a:r>
              <a:rPr lang="ru-RU" altLang="ru-RU" sz="2000" dirty="0"/>
              <a:t>раствора </a:t>
            </a:r>
            <a:r>
              <a:rPr lang="ru-RU" altLang="ru-RU" sz="2000" dirty="0" smtClean="0"/>
              <a:t>анестезина </a:t>
            </a:r>
            <a:r>
              <a:rPr lang="en-US" altLang="ru-RU" sz="2000" dirty="0" smtClean="0"/>
              <a:t>(</a:t>
            </a:r>
            <a:r>
              <a:rPr lang="en-US" altLang="ru-RU" sz="2000" dirty="0" err="1" smtClean="0"/>
              <a:t>Benzocainum</a:t>
            </a:r>
            <a:r>
              <a:rPr lang="ru-RU" altLang="ru-RU" sz="2000" dirty="0" smtClean="0"/>
              <a:t>) на вазелиновом масле. Наносить на кожу.</a:t>
            </a:r>
            <a:endParaRPr lang="ru-RU" altLang="ru-RU" sz="2000" dirty="0"/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093686"/>
              </p:ext>
            </p:extLst>
          </p:nvPr>
        </p:nvGraphicFramePr>
        <p:xfrm>
          <a:off x="468311" y="4543425"/>
          <a:ext cx="8458855" cy="152346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794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444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349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6932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Rp</a:t>
                      </a:r>
                      <a:r>
                        <a:rPr lang="en-US" sz="2000" dirty="0" smtClean="0"/>
                        <a:t>.: </a:t>
                      </a:r>
                      <a:endParaRPr lang="ru-RU" sz="2000" dirty="0"/>
                    </a:p>
                  </a:txBody>
                  <a:tcPr marL="91417" marR="91417" marT="45635" marB="45635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/>
                        <a:t>Benzocaini</a:t>
                      </a:r>
                      <a:r>
                        <a:rPr lang="en-US" sz="2000" dirty="0" smtClean="0"/>
                        <a:t> 5,0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/>
                        <a:t>Ol</a:t>
                      </a:r>
                      <a:r>
                        <a:rPr lang="en-US" sz="2000" dirty="0" smtClean="0"/>
                        <a:t>. </a:t>
                      </a:r>
                      <a:r>
                        <a:rPr lang="en-US" sz="2000" dirty="0" err="1" smtClean="0"/>
                        <a:t>Vaselini</a:t>
                      </a:r>
                      <a:r>
                        <a:rPr lang="en-US" sz="2000" dirty="0" smtClean="0"/>
                        <a:t> ad 50</a:t>
                      </a:r>
                      <a:r>
                        <a:rPr lang="ru-RU" sz="2000" baseline="0" dirty="0" smtClean="0"/>
                        <a:t> </a:t>
                      </a:r>
                      <a:r>
                        <a:rPr lang="en-US" sz="2000" baseline="0" dirty="0" smtClean="0"/>
                        <a:t>ml</a:t>
                      </a:r>
                      <a:endParaRPr lang="ru-RU" sz="2000" dirty="0" smtClean="0"/>
                    </a:p>
                  </a:txBody>
                  <a:tcPr marL="91417" marR="91417" marT="45635" marB="45635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dirty="0" smtClean="0"/>
                    </a:p>
                  </a:txBody>
                  <a:tcPr marL="91417" marR="91417" marT="45635" marB="45635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593"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L="91417" marR="91417" marT="45635" marB="45635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2000" dirty="0" smtClean="0"/>
                        <a:t>M.D.S.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ru-RU" sz="2000" baseline="0" dirty="0" smtClean="0"/>
                        <a:t>Наносить на кожу.</a:t>
                      </a:r>
                      <a:endParaRPr lang="ru-RU" sz="2000" dirty="0"/>
                    </a:p>
                  </a:txBody>
                  <a:tcPr marL="91417" marR="91417" marT="45635" marB="45635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 sz="2400" dirty="0" smtClean="0"/>
                    </a:p>
                  </a:txBody>
                  <a:tcPr marL="91433" marR="91433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5948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2">
            <a:extLst>
              <a:ext uri="{FF2B5EF4-FFF2-40B4-BE49-F238E27FC236}">
                <a16:creationId xmlns:a16="http://schemas.microsoft.com/office/drawing/2014/main" id="{8335ABAF-6E49-4430-A980-28392B80CE90}"/>
              </a:ext>
            </a:extLst>
          </p:cNvPr>
          <p:cNvSpPr txBox="1">
            <a:spLocks/>
          </p:cNvSpPr>
          <p:nvPr/>
        </p:nvSpPr>
        <p:spPr>
          <a:xfrm>
            <a:off x="187668" y="7000822"/>
            <a:ext cx="3830150" cy="6291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solidFill>
                  <a:srgbClr val="078877"/>
                </a:solidFill>
                <a:latin typeface="Alegreya Sans" panose="00000500000000000000" pitchFamily="2" charset="0"/>
              </a:rPr>
              <a:t>volgmed.ru</a:t>
            </a:r>
            <a:r>
              <a:rPr lang="ru-RU" sz="1800" dirty="0">
                <a:solidFill>
                  <a:srgbClr val="078877"/>
                </a:solidFill>
                <a:latin typeface="Alegreya Sans" panose="00000500000000000000" pitchFamily="2" charset="0"/>
              </a:rPr>
              <a:t> </a:t>
            </a:r>
          </a:p>
        </p:txBody>
      </p:sp>
      <p:sp>
        <p:nvSpPr>
          <p:cNvPr id="10" name="Подзаголовок 2">
            <a:extLst>
              <a:ext uri="{FF2B5EF4-FFF2-40B4-BE49-F238E27FC236}">
                <a16:creationId xmlns:a16="http://schemas.microsoft.com/office/drawing/2014/main" id="{5C73DAE1-4080-4B39-9E7F-DA8C5B93AF1E}"/>
              </a:ext>
            </a:extLst>
          </p:cNvPr>
          <p:cNvSpPr txBox="1">
            <a:spLocks/>
          </p:cNvSpPr>
          <p:nvPr/>
        </p:nvSpPr>
        <p:spPr>
          <a:xfrm>
            <a:off x="9816578" y="7014676"/>
            <a:ext cx="777532" cy="6291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1800" dirty="0" smtClean="0">
                <a:solidFill>
                  <a:srgbClr val="078877"/>
                </a:solidFill>
                <a:latin typeface="Alegreya Sans" panose="00000500000000000000" pitchFamily="2" charset="0"/>
              </a:rPr>
              <a:t>2024 </a:t>
            </a:r>
            <a:endParaRPr lang="ru-RU" sz="1800" dirty="0">
              <a:solidFill>
                <a:srgbClr val="078877"/>
              </a:solidFill>
              <a:latin typeface="Alegreya Sans" panose="00000500000000000000" pitchFamily="2" charset="0"/>
            </a:endParaRP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2E906B5F-565B-493E-8076-F023584B8BF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27167" y="406590"/>
            <a:ext cx="1405131" cy="1368555"/>
          </a:xfrm>
          <a:prstGeom prst="rect">
            <a:avLst/>
          </a:prstGeom>
        </p:spPr>
      </p:pic>
      <p:sp>
        <p:nvSpPr>
          <p:cNvPr id="12" name="Объект 2"/>
          <p:cNvSpPr>
            <a:spLocks noGrp="1"/>
          </p:cNvSpPr>
          <p:nvPr>
            <p:ph idx="1"/>
          </p:nvPr>
        </p:nvSpPr>
        <p:spPr>
          <a:xfrm>
            <a:off x="468313" y="692150"/>
            <a:ext cx="8229600" cy="865188"/>
          </a:xfrm>
        </p:spPr>
        <p:txBody>
          <a:bodyPr>
            <a:normAutofit/>
          </a:bodyPr>
          <a:lstStyle/>
          <a:p>
            <a:pPr marL="0" indent="0" eaLnBrk="1" hangingPunct="1">
              <a:buFont typeface="Arial" charset="0"/>
              <a:buNone/>
            </a:pPr>
            <a:r>
              <a:rPr lang="ru-RU" altLang="ru-RU" sz="2000" dirty="0" smtClean="0"/>
              <a:t>Выписать: 300 мл 2% </a:t>
            </a:r>
            <a:r>
              <a:rPr lang="ru-RU" altLang="ru-RU" sz="2000" b="1" dirty="0" smtClean="0"/>
              <a:t>глицеринового</a:t>
            </a:r>
            <a:r>
              <a:rPr lang="ru-RU" altLang="ru-RU" sz="2000" dirty="0" smtClean="0"/>
              <a:t> раствора танина </a:t>
            </a:r>
            <a:r>
              <a:rPr lang="en-US" altLang="ru-RU" sz="2000" dirty="0" smtClean="0"/>
              <a:t>(</a:t>
            </a:r>
            <a:r>
              <a:rPr lang="en-US" altLang="ru-RU" sz="2000" dirty="0" err="1" smtClean="0"/>
              <a:t>Tanninum</a:t>
            </a:r>
            <a:r>
              <a:rPr lang="ru-RU" altLang="ru-RU" sz="2000" dirty="0" smtClean="0"/>
              <a:t>) для полоскания полости рта</a:t>
            </a:r>
          </a:p>
          <a:p>
            <a:pPr marL="0" indent="0" eaLnBrk="1" hangingPunct="1">
              <a:buFont typeface="Arial" charset="0"/>
              <a:buNone/>
            </a:pPr>
            <a:endParaRPr lang="ru-RU" altLang="ru-RU" sz="2000" dirty="0" smtClean="0"/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1215768"/>
              </p:ext>
            </p:extLst>
          </p:nvPr>
        </p:nvGraphicFramePr>
        <p:xfrm>
          <a:off x="468313" y="1557338"/>
          <a:ext cx="4824412" cy="1188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38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704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01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Rp</a:t>
                      </a:r>
                      <a:r>
                        <a:rPr lang="en-US" sz="2000" dirty="0" smtClean="0"/>
                        <a:t>.: </a:t>
                      </a:r>
                      <a:endParaRPr lang="ru-RU" sz="2000" dirty="0"/>
                    </a:p>
                  </a:txBody>
                  <a:tcPr marL="91431" marR="9143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/>
                        <a:t>Tannini</a:t>
                      </a:r>
                      <a:endParaRPr lang="ru-RU" sz="2000" dirty="0" smtClean="0"/>
                    </a:p>
                  </a:txBody>
                  <a:tcPr marL="91431" marR="9143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6,0</a:t>
                      </a:r>
                      <a:endParaRPr lang="ru-RU" sz="2000" dirty="0"/>
                    </a:p>
                  </a:txBody>
                  <a:tcPr marL="91431" marR="9143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L="91431" marR="9143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Glycerini</a:t>
                      </a:r>
                      <a:endParaRPr lang="ru-RU" sz="2000" dirty="0"/>
                    </a:p>
                  </a:txBody>
                  <a:tcPr marL="91431" marR="9143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ad 300ml</a:t>
                      </a:r>
                      <a:endParaRPr lang="ru-RU" sz="2000" dirty="0"/>
                    </a:p>
                  </a:txBody>
                  <a:tcPr marL="91431" marR="9143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2000" dirty="0" smtClean="0"/>
                        <a:t>M.D.S.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ru-RU" sz="2000" baseline="0" dirty="0" smtClean="0"/>
                        <a:t>Для полоскания полости рта.</a:t>
                      </a:r>
                      <a:endParaRPr lang="ru-RU" sz="2000" dirty="0"/>
                    </a:p>
                  </a:txBody>
                  <a:tcPr marL="91431" marR="9143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 sz="2400" dirty="0" smtClean="0"/>
                    </a:p>
                  </a:txBody>
                  <a:tcPr marL="91433" marR="91433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4" name="Прямоугольник 5"/>
          <p:cNvSpPr>
            <a:spLocks noChangeArrowheads="1"/>
          </p:cNvSpPr>
          <p:nvPr/>
        </p:nvSpPr>
        <p:spPr bwMode="auto">
          <a:xfrm>
            <a:off x="900113" y="2708275"/>
            <a:ext cx="34559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 dirty="0"/>
              <a:t>#</a:t>
            </a:r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5941261" y="1185791"/>
            <a:ext cx="2756652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 dirty="0">
                <a:solidFill>
                  <a:srgbClr val="078877"/>
                </a:solidFill>
              </a:rPr>
              <a:t>300-100%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 dirty="0">
                <a:solidFill>
                  <a:srgbClr val="078877"/>
                </a:solidFill>
              </a:rPr>
              <a:t>Х-2%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 dirty="0">
                <a:solidFill>
                  <a:srgbClr val="078877"/>
                </a:solidFill>
              </a:rPr>
              <a:t>Х=300*2/100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 dirty="0">
                <a:solidFill>
                  <a:srgbClr val="078877"/>
                </a:solidFill>
              </a:rPr>
              <a:t>Х=6,0 – масса Танина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 dirty="0">
                <a:solidFill>
                  <a:srgbClr val="078877"/>
                </a:solidFill>
              </a:rPr>
              <a:t>Растворитель - </a:t>
            </a:r>
            <a:r>
              <a:rPr lang="en-US" altLang="ru-RU" sz="1800" dirty="0" err="1">
                <a:solidFill>
                  <a:srgbClr val="078877"/>
                </a:solidFill>
              </a:rPr>
              <a:t>Glycerinum</a:t>
            </a:r>
            <a:endParaRPr lang="en-US" altLang="ru-RU" sz="1800" dirty="0">
              <a:solidFill>
                <a:srgbClr val="078877"/>
              </a:solidFill>
            </a:endParaRPr>
          </a:p>
        </p:txBody>
      </p:sp>
      <p:sp>
        <p:nvSpPr>
          <p:cNvPr id="16" name="Объект 2"/>
          <p:cNvSpPr txBox="1">
            <a:spLocks/>
          </p:cNvSpPr>
          <p:nvPr/>
        </p:nvSpPr>
        <p:spPr bwMode="auto">
          <a:xfrm>
            <a:off x="468313" y="3194258"/>
            <a:ext cx="8229600" cy="132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ru-RU" altLang="ru-RU" sz="2000" dirty="0"/>
              <a:t>Выписать: </a:t>
            </a:r>
            <a:r>
              <a:rPr lang="en-US" altLang="ru-RU" sz="2000" dirty="0"/>
              <a:t>100 </a:t>
            </a:r>
            <a:r>
              <a:rPr lang="ru-RU" altLang="ru-RU" sz="2000" dirty="0"/>
              <a:t>мл </a:t>
            </a:r>
            <a:r>
              <a:rPr lang="ru-RU" altLang="ru-RU" sz="2000" b="1" dirty="0" err="1"/>
              <a:t>официнального</a:t>
            </a:r>
            <a:r>
              <a:rPr lang="ru-RU" altLang="ru-RU" sz="2000" b="1" dirty="0"/>
              <a:t> </a:t>
            </a:r>
            <a:r>
              <a:rPr lang="ru-RU" altLang="ru-RU" sz="2000" dirty="0"/>
              <a:t>раствора перекиси водорода </a:t>
            </a:r>
            <a:r>
              <a:rPr lang="en-US" altLang="ru-RU" sz="2000" dirty="0"/>
              <a:t>(</a:t>
            </a:r>
            <a:r>
              <a:rPr lang="en-US" altLang="ru-RU" sz="2000" dirty="0" err="1"/>
              <a:t>Solutio</a:t>
            </a:r>
            <a:r>
              <a:rPr lang="en-US" altLang="ru-RU" sz="2000" dirty="0"/>
              <a:t> </a:t>
            </a:r>
            <a:r>
              <a:rPr lang="en-US" altLang="ru-RU" sz="2000" dirty="0" err="1"/>
              <a:t>Hydrogenii</a:t>
            </a:r>
            <a:r>
              <a:rPr lang="en-US" altLang="ru-RU" sz="2000" dirty="0"/>
              <a:t> </a:t>
            </a:r>
            <a:r>
              <a:rPr lang="en-US" altLang="ru-RU" sz="2000" dirty="0" err="1"/>
              <a:t>peroxydi</a:t>
            </a:r>
            <a:r>
              <a:rPr lang="en-US" altLang="ru-RU" sz="2000" dirty="0"/>
              <a:t>  </a:t>
            </a:r>
            <a:r>
              <a:rPr lang="en-US" altLang="ru-RU" sz="2000" dirty="0" err="1"/>
              <a:t>diluta</a:t>
            </a:r>
            <a:r>
              <a:rPr lang="ru-RU" altLang="ru-RU" sz="2000" dirty="0"/>
              <a:t>). 1 столовую ложку на стакан воды для полоскания.</a:t>
            </a:r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9142732"/>
              </p:ext>
            </p:extLst>
          </p:nvPr>
        </p:nvGraphicFramePr>
        <p:xfrm>
          <a:off x="468313" y="4314825"/>
          <a:ext cx="6008687" cy="792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03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700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2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Rp</a:t>
                      </a:r>
                      <a:r>
                        <a:rPr lang="en-US" sz="2000" dirty="0" smtClean="0"/>
                        <a:t>.</a:t>
                      </a:r>
                      <a:r>
                        <a:rPr lang="ru-RU" sz="2000" dirty="0" smtClean="0"/>
                        <a:t>:</a:t>
                      </a:r>
                      <a:r>
                        <a:rPr lang="en-US" sz="2000" dirty="0" smtClean="0"/>
                        <a:t> </a:t>
                      </a:r>
                      <a:endParaRPr lang="ru-RU" sz="2000" dirty="0"/>
                    </a:p>
                  </a:txBody>
                  <a:tcPr marL="91430" marR="9143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ru-RU" sz="2000" dirty="0" smtClean="0"/>
                        <a:t>Sol</a:t>
                      </a:r>
                      <a:r>
                        <a:rPr lang="ru-RU" altLang="ru-RU" sz="2000" dirty="0" smtClean="0"/>
                        <a:t>.</a:t>
                      </a:r>
                      <a:r>
                        <a:rPr lang="en-US" altLang="ru-RU" sz="2000" dirty="0" smtClean="0"/>
                        <a:t> </a:t>
                      </a:r>
                      <a:r>
                        <a:rPr lang="en-US" altLang="ru-RU" sz="2000" dirty="0" err="1" smtClean="0"/>
                        <a:t>Hydrogenii</a:t>
                      </a:r>
                      <a:r>
                        <a:rPr lang="en-US" altLang="ru-RU" sz="2000" dirty="0" smtClean="0"/>
                        <a:t> </a:t>
                      </a:r>
                      <a:r>
                        <a:rPr lang="en-US" altLang="ru-RU" sz="2000" dirty="0" err="1" smtClean="0"/>
                        <a:t>peroxydi</a:t>
                      </a:r>
                      <a:r>
                        <a:rPr lang="en-US" altLang="ru-RU" sz="2000" dirty="0" smtClean="0"/>
                        <a:t>  </a:t>
                      </a:r>
                      <a:r>
                        <a:rPr lang="en-US" altLang="ru-RU" sz="2000" dirty="0" err="1" smtClean="0"/>
                        <a:t>diluta</a:t>
                      </a:r>
                      <a:r>
                        <a:rPr lang="ru-RU" altLang="ru-RU" sz="2000" dirty="0" smtClean="0"/>
                        <a:t>е</a:t>
                      </a:r>
                      <a:endParaRPr lang="ru-RU" sz="2000" dirty="0" smtClean="0"/>
                    </a:p>
                  </a:txBody>
                  <a:tcPr marL="91430" marR="9143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1</a:t>
                      </a:r>
                      <a:r>
                        <a:rPr lang="ru-RU" sz="2000" dirty="0" smtClean="0"/>
                        <a:t>0</a:t>
                      </a:r>
                      <a:r>
                        <a:rPr lang="en-US" sz="2000" dirty="0" smtClean="0"/>
                        <a:t>0ml</a:t>
                      </a:r>
                      <a:endParaRPr lang="ru-RU" sz="2000" dirty="0" smtClean="0"/>
                    </a:p>
                  </a:txBody>
                  <a:tcPr marL="91430" marR="9143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L="91430" marR="9143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2000" dirty="0" smtClean="0"/>
                        <a:t>D.S.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ru-RU" sz="2000" baseline="0" dirty="0" smtClean="0"/>
                        <a:t>Для полоскания 1 </a:t>
                      </a:r>
                      <a:r>
                        <a:rPr lang="ru-RU" sz="2000" baseline="0" dirty="0" err="1" smtClean="0"/>
                        <a:t>ст.л</a:t>
                      </a:r>
                      <a:r>
                        <a:rPr lang="ru-RU" sz="2000" baseline="0" dirty="0" smtClean="0"/>
                        <a:t>. на стакан.</a:t>
                      </a:r>
                      <a:endParaRPr lang="ru-RU" sz="2000" dirty="0"/>
                    </a:p>
                  </a:txBody>
                  <a:tcPr marL="91430" marR="9143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 sz="2400" dirty="0" smtClean="0"/>
                    </a:p>
                  </a:txBody>
                  <a:tcPr marL="91433" marR="91433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8" name="Объект 2"/>
          <p:cNvSpPr txBox="1">
            <a:spLocks/>
          </p:cNvSpPr>
          <p:nvPr/>
        </p:nvSpPr>
        <p:spPr bwMode="auto">
          <a:xfrm>
            <a:off x="1404504" y="5711969"/>
            <a:ext cx="8496300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buFont typeface="Arial" charset="0"/>
              <a:buNone/>
            </a:pPr>
            <a:r>
              <a:rPr lang="en-US" altLang="ru-RU" sz="2400" dirty="0">
                <a:solidFill>
                  <a:srgbClr val="FF0000"/>
                </a:solidFill>
              </a:rPr>
              <a:t>NB! </a:t>
            </a:r>
            <a:r>
              <a:rPr lang="ru-RU" altLang="ru-RU" sz="2400" dirty="0">
                <a:solidFill>
                  <a:srgbClr val="FF0000"/>
                </a:solidFill>
              </a:rPr>
              <a:t>Все </a:t>
            </a:r>
            <a:r>
              <a:rPr lang="ru-RU" altLang="ru-RU" sz="2400" dirty="0" err="1">
                <a:solidFill>
                  <a:srgbClr val="FF0000"/>
                </a:solidFill>
              </a:rPr>
              <a:t>официнальные</a:t>
            </a:r>
            <a:r>
              <a:rPr lang="ru-RU" altLang="ru-RU" sz="2400" dirty="0">
                <a:solidFill>
                  <a:srgbClr val="FF0000"/>
                </a:solidFill>
              </a:rPr>
              <a:t> растворы (</a:t>
            </a:r>
            <a:r>
              <a:rPr lang="ru-RU" altLang="ru-RU" sz="2400" b="1" dirty="0">
                <a:solidFill>
                  <a:srgbClr val="FF0000"/>
                </a:solidFill>
              </a:rPr>
              <a:t>кроме перекиси водорода</a:t>
            </a:r>
            <a:r>
              <a:rPr lang="ru-RU" altLang="ru-RU" sz="2400" dirty="0">
                <a:solidFill>
                  <a:srgbClr val="FF0000"/>
                </a:solidFill>
              </a:rPr>
              <a:t>) выписывать без числового указания концентрации !</a:t>
            </a:r>
          </a:p>
        </p:txBody>
      </p:sp>
    </p:spTree>
    <p:extLst>
      <p:ext uri="{BB962C8B-B14F-4D97-AF65-F5344CB8AC3E}">
        <p14:creationId xmlns:p14="http://schemas.microsoft.com/office/powerpoint/2010/main" val="1469654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2">
            <a:extLst>
              <a:ext uri="{FF2B5EF4-FFF2-40B4-BE49-F238E27FC236}">
                <a16:creationId xmlns:a16="http://schemas.microsoft.com/office/drawing/2014/main" id="{8335ABAF-6E49-4430-A980-28392B80CE90}"/>
              </a:ext>
            </a:extLst>
          </p:cNvPr>
          <p:cNvSpPr txBox="1">
            <a:spLocks/>
          </p:cNvSpPr>
          <p:nvPr/>
        </p:nvSpPr>
        <p:spPr>
          <a:xfrm>
            <a:off x="187668" y="7000822"/>
            <a:ext cx="3830150" cy="6291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solidFill>
                  <a:srgbClr val="078877"/>
                </a:solidFill>
                <a:latin typeface="Alegreya Sans" panose="00000500000000000000" pitchFamily="2" charset="0"/>
              </a:rPr>
              <a:t>volgmed.ru</a:t>
            </a:r>
            <a:r>
              <a:rPr lang="ru-RU" sz="1800" dirty="0">
                <a:solidFill>
                  <a:srgbClr val="078877"/>
                </a:solidFill>
                <a:latin typeface="Alegreya Sans" panose="00000500000000000000" pitchFamily="2" charset="0"/>
              </a:rPr>
              <a:t> </a:t>
            </a:r>
          </a:p>
        </p:txBody>
      </p:sp>
      <p:sp>
        <p:nvSpPr>
          <p:cNvPr id="6" name="Подзаголовок 2">
            <a:extLst>
              <a:ext uri="{FF2B5EF4-FFF2-40B4-BE49-F238E27FC236}">
                <a16:creationId xmlns:a16="http://schemas.microsoft.com/office/drawing/2014/main" id="{5C73DAE1-4080-4B39-9E7F-DA8C5B93AF1E}"/>
              </a:ext>
            </a:extLst>
          </p:cNvPr>
          <p:cNvSpPr txBox="1">
            <a:spLocks/>
          </p:cNvSpPr>
          <p:nvPr/>
        </p:nvSpPr>
        <p:spPr>
          <a:xfrm>
            <a:off x="9816578" y="7014676"/>
            <a:ext cx="777532" cy="6291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1800" dirty="0" smtClean="0">
                <a:solidFill>
                  <a:srgbClr val="078877"/>
                </a:solidFill>
                <a:latin typeface="Alegreya Sans" panose="00000500000000000000" pitchFamily="2" charset="0"/>
              </a:rPr>
              <a:t>2024 </a:t>
            </a:r>
            <a:endParaRPr lang="ru-RU" sz="1800" dirty="0">
              <a:solidFill>
                <a:srgbClr val="078877"/>
              </a:solidFill>
              <a:latin typeface="Alegreya Sans" panose="00000500000000000000" pitchFamily="2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2E906B5F-565B-493E-8076-F023584B8BF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27167" y="406590"/>
            <a:ext cx="1405131" cy="1368555"/>
          </a:xfrm>
          <a:prstGeom prst="rect">
            <a:avLst/>
          </a:prstGeom>
        </p:spPr>
      </p:pic>
      <p:sp>
        <p:nvSpPr>
          <p:cNvPr id="8" name="Объект 2"/>
          <p:cNvSpPr>
            <a:spLocks noGrp="1"/>
          </p:cNvSpPr>
          <p:nvPr>
            <p:ph idx="1"/>
          </p:nvPr>
        </p:nvSpPr>
        <p:spPr>
          <a:xfrm>
            <a:off x="468313" y="692150"/>
            <a:ext cx="8229600" cy="865188"/>
          </a:xfrm>
        </p:spPr>
        <p:txBody>
          <a:bodyPr>
            <a:normAutofit/>
          </a:bodyPr>
          <a:lstStyle/>
          <a:p>
            <a:pPr marL="0" indent="0" eaLnBrk="1" hangingPunct="1">
              <a:buFont typeface="Arial" charset="0"/>
              <a:buNone/>
            </a:pPr>
            <a:r>
              <a:rPr lang="ru-RU" altLang="ru-RU" sz="2000" dirty="0" smtClean="0"/>
              <a:t>Выписать: 5 мл глазных капель, содержащих 1% раствор атропина сульфата </a:t>
            </a:r>
            <a:r>
              <a:rPr lang="en-US" altLang="ru-RU" sz="2000" dirty="0" smtClean="0"/>
              <a:t>(</a:t>
            </a:r>
            <a:r>
              <a:rPr lang="en-US" altLang="ru-RU" sz="2000" dirty="0" err="1" smtClean="0"/>
              <a:t>Atropini</a:t>
            </a:r>
            <a:r>
              <a:rPr lang="en-US" altLang="ru-RU" sz="2000" dirty="0" smtClean="0"/>
              <a:t> sulfas</a:t>
            </a:r>
            <a:r>
              <a:rPr lang="ru-RU" altLang="ru-RU" sz="2000" dirty="0" smtClean="0"/>
              <a:t>).</a:t>
            </a:r>
          </a:p>
          <a:p>
            <a:pPr marL="0" indent="0" eaLnBrk="1" hangingPunct="1">
              <a:buFont typeface="Arial" charset="0"/>
              <a:buNone/>
            </a:pPr>
            <a:endParaRPr lang="ru-RU" altLang="ru-RU" sz="2000" dirty="0" smtClean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604711"/>
              </p:ext>
            </p:extLst>
          </p:nvPr>
        </p:nvGraphicFramePr>
        <p:xfrm>
          <a:off x="468313" y="1300480"/>
          <a:ext cx="5256212" cy="792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361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Rp</a:t>
                      </a:r>
                      <a:r>
                        <a:rPr lang="en-US" sz="2000" dirty="0" smtClean="0"/>
                        <a:t>.: </a:t>
                      </a:r>
                      <a:endParaRPr lang="ru-RU" sz="2000" dirty="0"/>
                    </a:p>
                  </a:txBody>
                  <a:tcPr marL="91427" marR="9142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Sol.</a:t>
                      </a:r>
                      <a:r>
                        <a:rPr lang="en-US" altLang="ru-RU" sz="2000" dirty="0" smtClean="0"/>
                        <a:t> </a:t>
                      </a:r>
                      <a:r>
                        <a:rPr lang="en-US" altLang="ru-RU" sz="2000" dirty="0" err="1" smtClean="0"/>
                        <a:t>Atropini</a:t>
                      </a:r>
                      <a:r>
                        <a:rPr lang="en-US" altLang="ru-RU" sz="2000" dirty="0" smtClean="0"/>
                        <a:t> </a:t>
                      </a:r>
                      <a:r>
                        <a:rPr lang="en-US" altLang="ru-RU" sz="2000" dirty="0" err="1" smtClean="0"/>
                        <a:t>sulfatis</a:t>
                      </a:r>
                      <a:r>
                        <a:rPr lang="en-US" altLang="ru-RU" sz="2000" baseline="0" dirty="0"/>
                        <a:t> </a:t>
                      </a:r>
                      <a:r>
                        <a:rPr lang="en-US" altLang="ru-RU" sz="2000" baseline="0" dirty="0" smtClean="0"/>
                        <a:t>1%-5ml</a:t>
                      </a:r>
                      <a:endParaRPr lang="ru-RU" sz="2000" dirty="0" smtClean="0"/>
                    </a:p>
                  </a:txBody>
                  <a:tcPr marL="91427" marR="9142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L="91427" marR="9142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D.S.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ru-RU" sz="2000" baseline="0" dirty="0" smtClean="0"/>
                        <a:t>Глазные капли.</a:t>
                      </a:r>
                      <a:endParaRPr lang="ru-RU" sz="2000" dirty="0"/>
                    </a:p>
                  </a:txBody>
                  <a:tcPr marL="91427" marR="9142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Объект 2"/>
          <p:cNvSpPr txBox="1">
            <a:spLocks/>
          </p:cNvSpPr>
          <p:nvPr/>
        </p:nvSpPr>
        <p:spPr bwMode="auto">
          <a:xfrm>
            <a:off x="6715347" y="1054420"/>
            <a:ext cx="2211820" cy="110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en-US" altLang="ru-RU" sz="1600" dirty="0">
                <a:solidFill>
                  <a:srgbClr val="FF0000"/>
                </a:solidFill>
              </a:rPr>
              <a:t>NB! </a:t>
            </a:r>
            <a:r>
              <a:rPr lang="ru-RU" altLang="ru-RU" sz="1600" dirty="0">
                <a:solidFill>
                  <a:srgbClr val="FF0000"/>
                </a:solidFill>
              </a:rPr>
              <a:t>Глазные капли </a:t>
            </a:r>
            <a:r>
              <a:rPr lang="ru-RU" altLang="ru-RU" sz="1600" dirty="0">
                <a:solidFill>
                  <a:srgbClr val="078877"/>
                </a:solidFill>
              </a:rPr>
              <a:t>выпускаются в </a:t>
            </a:r>
            <a:r>
              <a:rPr lang="ru-RU" altLang="ru-RU" sz="1600" dirty="0">
                <a:solidFill>
                  <a:srgbClr val="FF0000"/>
                </a:solidFill>
              </a:rPr>
              <a:t>стерильной </a:t>
            </a:r>
            <a:r>
              <a:rPr lang="ru-RU" altLang="ru-RU" sz="1600" dirty="0">
                <a:solidFill>
                  <a:srgbClr val="078877"/>
                </a:solidFill>
              </a:rPr>
              <a:t>форме во флаконах</a:t>
            </a:r>
            <a:r>
              <a:rPr lang="ru-RU" altLang="ru-RU" sz="1600" dirty="0">
                <a:solidFill>
                  <a:srgbClr val="FF0000"/>
                </a:solidFill>
              </a:rPr>
              <a:t> 5 мл и 10 мл</a:t>
            </a: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141663"/>
            <a:ext cx="6015037" cy="337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Объект 2"/>
          <p:cNvSpPr txBox="1">
            <a:spLocks/>
          </p:cNvSpPr>
          <p:nvPr/>
        </p:nvSpPr>
        <p:spPr bwMode="auto">
          <a:xfrm>
            <a:off x="6483350" y="3421063"/>
            <a:ext cx="3872201" cy="309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ru-RU" altLang="ru-RU" sz="1600" dirty="0">
                <a:solidFill>
                  <a:srgbClr val="078877"/>
                </a:solidFill>
              </a:rPr>
              <a:t>Следует учитывать, что не всегда ложки для приема пищи выпускают по стандарту, поэтому нужно пользоваться фармацевтическими  (мерными) ложками, которые прикладываются к препаратам или (</a:t>
            </a:r>
            <a:r>
              <a:rPr lang="ru-RU" altLang="ru-RU" sz="1600" u="sng" dirty="0">
                <a:solidFill>
                  <a:srgbClr val="078877"/>
                </a:solidFill>
              </a:rPr>
              <a:t>особенно в педиатрической практике</a:t>
            </a:r>
            <a:r>
              <a:rPr lang="ru-RU" altLang="ru-RU" sz="1600" dirty="0">
                <a:solidFill>
                  <a:srgbClr val="078877"/>
                </a:solidFill>
              </a:rPr>
              <a:t>) использовать для дозирования шприц.</a:t>
            </a:r>
          </a:p>
          <a:p>
            <a:pPr eaLnBrk="1" hangingPunct="1">
              <a:buFont typeface="Arial" charset="0"/>
              <a:buNone/>
            </a:pPr>
            <a:r>
              <a:rPr lang="ru-RU" altLang="ru-RU" sz="1600" dirty="0">
                <a:solidFill>
                  <a:srgbClr val="078877"/>
                </a:solidFill>
              </a:rPr>
              <a:t>20 кап.=1мл – условное конвертирование, так как свойственно только </a:t>
            </a:r>
            <a:r>
              <a:rPr lang="ru-RU" altLang="ru-RU" sz="1600" dirty="0" err="1">
                <a:solidFill>
                  <a:srgbClr val="078877"/>
                </a:solidFill>
              </a:rPr>
              <a:t>дист.воде</a:t>
            </a:r>
            <a:r>
              <a:rPr lang="ru-RU" altLang="ru-RU" sz="1600" dirty="0">
                <a:solidFill>
                  <a:srgbClr val="078877"/>
                </a:solidFill>
              </a:rPr>
              <a:t>.</a:t>
            </a: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6548781"/>
              </p:ext>
            </p:extLst>
          </p:nvPr>
        </p:nvGraphicFramePr>
        <p:xfrm>
          <a:off x="458283" y="2305050"/>
          <a:ext cx="5256212" cy="792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361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Rp</a:t>
                      </a:r>
                      <a:r>
                        <a:rPr lang="en-US" sz="2000" dirty="0" smtClean="0"/>
                        <a:t>.: </a:t>
                      </a:r>
                      <a:endParaRPr lang="ru-RU" sz="2000" dirty="0"/>
                    </a:p>
                  </a:txBody>
                  <a:tcPr marL="91427" marR="9142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Sol.</a:t>
                      </a:r>
                      <a:r>
                        <a:rPr lang="en-US" altLang="ru-RU" sz="2000" dirty="0" smtClean="0"/>
                        <a:t> </a:t>
                      </a:r>
                      <a:r>
                        <a:rPr lang="en-US" altLang="ru-RU" sz="2000" dirty="0" err="1" smtClean="0"/>
                        <a:t>Atropini</a:t>
                      </a:r>
                      <a:r>
                        <a:rPr lang="en-US" altLang="ru-RU" sz="2000" dirty="0" smtClean="0"/>
                        <a:t> </a:t>
                      </a:r>
                      <a:r>
                        <a:rPr lang="en-US" altLang="ru-RU" sz="2000" dirty="0" err="1" smtClean="0"/>
                        <a:t>sulfatis</a:t>
                      </a:r>
                      <a:r>
                        <a:rPr lang="en-US" altLang="ru-RU" sz="2000" baseline="0" dirty="0"/>
                        <a:t> </a:t>
                      </a:r>
                      <a:r>
                        <a:rPr lang="ru-RU" altLang="ru-RU" sz="2000" baseline="0" dirty="0" smtClean="0"/>
                        <a:t>10</a:t>
                      </a:r>
                      <a:r>
                        <a:rPr lang="en-US" altLang="ru-RU" sz="2000" baseline="0" dirty="0" smtClean="0"/>
                        <a:t>mg/ml-5ml</a:t>
                      </a:r>
                      <a:endParaRPr lang="ru-RU" sz="2000" dirty="0" smtClean="0"/>
                    </a:p>
                  </a:txBody>
                  <a:tcPr marL="91427" marR="9142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L="91427" marR="9142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D.S.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ru-RU" sz="2000" baseline="0" dirty="0" smtClean="0"/>
                        <a:t>Глазные капли.</a:t>
                      </a:r>
                      <a:endParaRPr lang="ru-RU" sz="2000" dirty="0"/>
                    </a:p>
                  </a:txBody>
                  <a:tcPr marL="91427" marR="9142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" name="Прямоугольник 5"/>
          <p:cNvSpPr>
            <a:spLocks noChangeArrowheads="1"/>
          </p:cNvSpPr>
          <p:nvPr/>
        </p:nvSpPr>
        <p:spPr bwMode="auto">
          <a:xfrm>
            <a:off x="889722" y="1968818"/>
            <a:ext cx="34559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 dirty="0"/>
              <a:t>#</a:t>
            </a:r>
          </a:p>
        </p:txBody>
      </p:sp>
      <p:sp>
        <p:nvSpPr>
          <p:cNvPr id="15" name="Объект 2"/>
          <p:cNvSpPr txBox="1">
            <a:spLocks/>
          </p:cNvSpPr>
          <p:nvPr/>
        </p:nvSpPr>
        <p:spPr bwMode="auto">
          <a:xfrm>
            <a:off x="6723097" y="2482078"/>
            <a:ext cx="2906635" cy="110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en-US" altLang="ru-RU" sz="1600" dirty="0" smtClean="0">
                <a:solidFill>
                  <a:srgbClr val="078877"/>
                </a:solidFill>
              </a:rPr>
              <a:t>1% = 0,05 g </a:t>
            </a:r>
            <a:r>
              <a:rPr lang="ru-RU" altLang="ru-RU" sz="1600" dirty="0" smtClean="0">
                <a:solidFill>
                  <a:srgbClr val="078877"/>
                </a:solidFill>
              </a:rPr>
              <a:t>в </a:t>
            </a:r>
            <a:r>
              <a:rPr lang="en-US" altLang="ru-RU" sz="1600" dirty="0" smtClean="0">
                <a:solidFill>
                  <a:srgbClr val="078877"/>
                </a:solidFill>
              </a:rPr>
              <a:t>5 ml</a:t>
            </a:r>
          </a:p>
          <a:p>
            <a:pPr eaLnBrk="1" hangingPunct="1">
              <a:buFont typeface="Arial" charset="0"/>
              <a:buNone/>
            </a:pPr>
            <a:r>
              <a:rPr lang="en-US" altLang="ru-RU" sz="1600" dirty="0" smtClean="0">
                <a:solidFill>
                  <a:srgbClr val="078877"/>
                </a:solidFill>
              </a:rPr>
              <a:t>0,01 (g) = 10 (mg)  – </a:t>
            </a:r>
            <a:r>
              <a:rPr lang="ru-RU" altLang="ru-RU" sz="1600" dirty="0" smtClean="0">
                <a:solidFill>
                  <a:srgbClr val="078877"/>
                </a:solidFill>
              </a:rPr>
              <a:t>в </a:t>
            </a:r>
            <a:r>
              <a:rPr lang="en-US" altLang="ru-RU" sz="1600" dirty="0" smtClean="0">
                <a:solidFill>
                  <a:srgbClr val="078877"/>
                </a:solidFill>
              </a:rPr>
              <a:t>1 ml</a:t>
            </a:r>
            <a:endParaRPr lang="ru-RU" altLang="ru-RU" sz="1600" dirty="0">
              <a:solidFill>
                <a:srgbClr val="07887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7549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5" grpId="0"/>
    </p:bld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781</TotalTime>
  <Words>2532</Words>
  <Application>Microsoft Office PowerPoint</Application>
  <PresentationFormat>Произвольный</PresentationFormat>
  <Paragraphs>376</Paragraphs>
  <Slides>26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2" baseType="lpstr">
      <vt:lpstr>Alegreya Sans</vt:lpstr>
      <vt:lpstr>Arial</vt:lpstr>
      <vt:lpstr>Austin Cyr Bold</vt:lpstr>
      <vt:lpstr>Calibri</vt:lpstr>
      <vt:lpstr>Calibri Light</vt:lpstr>
      <vt:lpstr>Тема Office</vt:lpstr>
      <vt:lpstr>ПРАВИЛА ВЫПИСЫВАНИЯ РЕЦЕПТОВ ДЛЯ ЖИДКИХ ЛЕКАРСТВЕННЫХ ФОРМ </vt:lpstr>
      <vt:lpstr>Инскрипция</vt:lpstr>
      <vt:lpstr>Жидкие лекарственные формы</vt:lpstr>
      <vt:lpstr>Растворы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Жидкие мази (линименты - Linimentum)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Обзор рейтингов вузов</dc:title>
  <dc:creator>user</dc:creator>
  <cp:lastModifiedBy>Taran AS</cp:lastModifiedBy>
  <cp:revision>79</cp:revision>
  <dcterms:created xsi:type="dcterms:W3CDTF">2020-07-13T07:57:52Z</dcterms:created>
  <dcterms:modified xsi:type="dcterms:W3CDTF">2024-01-19T08:14:20Z</dcterms:modified>
</cp:coreProperties>
</file>