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6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CA24A-74B6-42E4-AC81-E9AC76C3B6E0}" type="datetimeFigureOut">
              <a:rPr lang="ru-RU" smtClean="0"/>
              <a:t>03.04.2024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F0B8F-F7C6-4CE6-A980-7009527F9ED3}" type="slidenum">
              <a:rPr lang="ru-RU" smtClean="0"/>
              <a:t>‹#›</a:t>
            </a:fld>
            <a:endParaRPr lang="ru-RU"/>
          </a:p>
        </p:txBody>
      </p:sp>
    </p:spTree>
    <p:extLst>
      <p:ext uri="{BB962C8B-B14F-4D97-AF65-F5344CB8AC3E}">
        <p14:creationId xmlns:p14="http://schemas.microsoft.com/office/powerpoint/2010/main" val="79447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20</a:t>
            </a:fld>
            <a:endParaRPr lang="ru-RU"/>
          </a:p>
        </p:txBody>
      </p:sp>
    </p:spTree>
    <p:extLst>
      <p:ext uri="{BB962C8B-B14F-4D97-AF65-F5344CB8AC3E}">
        <p14:creationId xmlns:p14="http://schemas.microsoft.com/office/powerpoint/2010/main" val="107673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407147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177173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350438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317998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59932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EAF274-034B-491B-A130-3B293C15A9DF}" type="datetimeFigureOut">
              <a:rPr lang="ru-RU" smtClean="0"/>
              <a:t>03.04.2024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74381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EAF274-034B-491B-A130-3B293C15A9DF}" type="datetimeFigureOut">
              <a:rPr lang="ru-RU" smtClean="0"/>
              <a:t>03.04.2024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192170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EAF274-034B-491B-A130-3B293C15A9DF}" type="datetimeFigureOut">
              <a:rPr lang="ru-RU" smtClean="0"/>
              <a:t>03.04.2024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410872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EAF274-034B-491B-A130-3B293C15A9DF}" type="datetimeFigureOut">
              <a:rPr lang="ru-RU" smtClean="0"/>
              <a:t>03.04.2024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93488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EAF274-034B-491B-A130-3B293C15A9DF}" type="datetimeFigureOut">
              <a:rPr lang="ru-RU" smtClean="0"/>
              <a:t>03.04.2024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251083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EAF274-034B-491B-A130-3B293C15A9DF}" type="datetimeFigureOut">
              <a:rPr lang="ru-RU" smtClean="0"/>
              <a:t>03.04.2024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CD36E-44D4-40A1-9E37-8F44978A9C0F}" type="slidenum">
              <a:rPr lang="ru-RU" smtClean="0"/>
              <a:t>‹#›</a:t>
            </a:fld>
            <a:endParaRPr lang="ru-RU"/>
          </a:p>
        </p:txBody>
      </p:sp>
    </p:spTree>
    <p:extLst>
      <p:ext uri="{BB962C8B-B14F-4D97-AF65-F5344CB8AC3E}">
        <p14:creationId xmlns:p14="http://schemas.microsoft.com/office/powerpoint/2010/main" val="30955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AF274-034B-491B-A130-3B293C15A9DF}" type="datetimeFigureOut">
              <a:rPr lang="ru-RU" smtClean="0"/>
              <a:t>03.04.2024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CD36E-44D4-40A1-9E37-8F44978A9C0F}" type="slidenum">
              <a:rPr lang="ru-RU" smtClean="0"/>
              <a:t>‹#›</a:t>
            </a:fld>
            <a:endParaRPr lang="ru-RU"/>
          </a:p>
        </p:txBody>
      </p:sp>
    </p:spTree>
    <p:extLst>
      <p:ext uri="{BB962C8B-B14F-4D97-AF65-F5344CB8AC3E}">
        <p14:creationId xmlns:p14="http://schemas.microsoft.com/office/powerpoint/2010/main" val="26065945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2" y="0"/>
            <a:ext cx="91572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a:spLocks noGrp="1"/>
          </p:cNvSpPr>
          <p:nvPr>
            <p:ph type="subTitle" idx="1"/>
          </p:nvPr>
        </p:nvSpPr>
        <p:spPr>
          <a:xfrm>
            <a:off x="971600" y="2636912"/>
            <a:ext cx="7200800" cy="1296144"/>
          </a:xfrm>
        </p:spPr>
        <p:txBody>
          <a:bodyPr>
            <a:noAutofit/>
          </a:bodyPr>
          <a:lstStyle/>
          <a:p>
            <a:pPr>
              <a:lnSpc>
                <a:spcPct val="110000"/>
              </a:lnSpc>
              <a:spcBef>
                <a:spcPts val="0"/>
              </a:spcBef>
            </a:pPr>
            <a:r>
              <a:rPr lang="en-US" b="1" smtClean="0">
                <a:solidFill>
                  <a:srgbClr val="FFFF00"/>
                </a:solidFill>
                <a:latin typeface="Arial Black" panose="020B0A04020102020204" pitchFamily="34" charset="0"/>
                <a:cs typeface="Arial" panose="020B0604020202020204" pitchFamily="34" charset="0"/>
              </a:rPr>
              <a:t>Anti-hepatitis </a:t>
            </a:r>
            <a:r>
              <a:rPr lang="en-US" b="1" smtClean="0">
                <a:solidFill>
                  <a:srgbClr val="FFFF00"/>
                </a:solidFill>
                <a:latin typeface="Arial Black" panose="020B0A04020102020204" pitchFamily="34" charset="0"/>
                <a:cs typeface="Arial" panose="020B0604020202020204" pitchFamily="34" charset="0"/>
              </a:rPr>
              <a:t>C </a:t>
            </a:r>
            <a:r>
              <a:rPr lang="en-US" b="1" dirty="0" smtClean="0">
                <a:solidFill>
                  <a:srgbClr val="FFFF00"/>
                </a:solidFill>
                <a:latin typeface="Arial Black" panose="020B0A04020102020204" pitchFamily="34" charset="0"/>
                <a:cs typeface="Arial" panose="020B0604020202020204" pitchFamily="34" charset="0"/>
              </a:rPr>
              <a:t>drugs</a:t>
            </a:r>
            <a:endParaRPr lang="ru-RU" sz="3200" b="1" dirty="0">
              <a:solidFill>
                <a:srgbClr val="FFFF00"/>
              </a:solidFill>
              <a:latin typeface="Arial Black" panose="020B0A04020102020204" pitchFamily="34" charset="0"/>
              <a:cs typeface="Arial" panose="020B0604020202020204" pitchFamily="34" charset="0"/>
            </a:endParaRPr>
          </a:p>
        </p:txBody>
      </p:sp>
      <p:sp>
        <p:nvSpPr>
          <p:cNvPr id="7" name="Заголовок 1"/>
          <p:cNvSpPr txBox="1">
            <a:spLocks/>
          </p:cNvSpPr>
          <p:nvPr/>
        </p:nvSpPr>
        <p:spPr>
          <a:xfrm>
            <a:off x="1313259" y="332656"/>
            <a:ext cx="6517482" cy="86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b="1" cap="none" dirty="0" smtClean="0">
                <a:solidFill>
                  <a:schemeClr val="bg1">
                    <a:lumMod val="95000"/>
                  </a:schemeClr>
                </a:solidFill>
                <a:latin typeface="Arial" panose="020B0604020202020204" pitchFamily="34" charset="0"/>
                <a:cs typeface="Arial" panose="020B0604020202020204" pitchFamily="34" charset="0"/>
              </a:rPr>
              <a:t>«General pharmaceutical chemistry»</a:t>
            </a:r>
            <a:endParaRPr lang="ru-RU" sz="2800" dirty="0">
              <a:solidFill>
                <a:schemeClr val="bg1">
                  <a:lumMod val="95000"/>
                </a:schemeClr>
              </a:solidFill>
            </a:endParaRPr>
          </a:p>
        </p:txBody>
      </p:sp>
      <p:sp>
        <p:nvSpPr>
          <p:cNvPr id="8" name="TextBox 7"/>
          <p:cNvSpPr txBox="1"/>
          <p:nvPr/>
        </p:nvSpPr>
        <p:spPr>
          <a:xfrm>
            <a:off x="1691680" y="5939988"/>
            <a:ext cx="5760640" cy="369332"/>
          </a:xfrm>
          <a:prstGeom prst="rect">
            <a:avLst/>
          </a:prstGeom>
          <a:noFill/>
        </p:spPr>
        <p:txBody>
          <a:bodyPr wrap="square" rtlCol="0">
            <a:spAutoFit/>
          </a:bodyPr>
          <a:lstStyle/>
          <a:p>
            <a:pPr algn="ctr"/>
            <a:r>
              <a:rPr lang="en-US" dirty="0" smtClean="0">
                <a:solidFill>
                  <a:schemeClr val="bg1"/>
                </a:solidFill>
              </a:rPr>
              <a:t>Associate Professor </a:t>
            </a:r>
            <a:r>
              <a:rPr lang="en-US" dirty="0" err="1" smtClean="0">
                <a:solidFill>
                  <a:schemeClr val="bg1"/>
                </a:solidFill>
              </a:rPr>
              <a:t>Gureeva</a:t>
            </a:r>
            <a:r>
              <a:rPr lang="en-US" dirty="0" smtClean="0">
                <a:solidFill>
                  <a:schemeClr val="bg1"/>
                </a:solidFill>
              </a:rPr>
              <a:t> E.S</a:t>
            </a:r>
            <a:r>
              <a:rPr lang="en-US" dirty="0" smtClean="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370474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10</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3647345" cy="430887"/>
          </a:xfrm>
          <a:prstGeom prst="rect">
            <a:avLst/>
          </a:prstGeom>
        </p:spPr>
        <p:txBody>
          <a:bodyPr wrap="none">
            <a:spAutoFit/>
          </a:bodyPr>
          <a:lstStyle/>
          <a:p>
            <a:r>
              <a:rPr lang="en-US" sz="2200" b="1" dirty="0" smtClean="0">
                <a:solidFill>
                  <a:srgbClr val="7030A0"/>
                </a:solidFill>
              </a:rPr>
              <a:t>Nucleoside inhibitors of </a:t>
            </a:r>
            <a:r>
              <a:rPr lang="en-US" sz="2200" b="1" dirty="0" err="1" smtClean="0">
                <a:solidFill>
                  <a:srgbClr val="7030A0"/>
                </a:solidFill>
              </a:rPr>
              <a:t>RdRp</a:t>
            </a:r>
            <a:endParaRPr lang="ru-RU" sz="2200" b="1" dirty="0">
              <a:solidFill>
                <a:srgbClr val="7030A0"/>
              </a:solidFill>
            </a:endParaRPr>
          </a:p>
        </p:txBody>
      </p:sp>
      <p:sp>
        <p:nvSpPr>
          <p:cNvPr id="6" name="Прямоугольник 5"/>
          <p:cNvSpPr/>
          <p:nvPr/>
        </p:nvSpPr>
        <p:spPr>
          <a:xfrm>
            <a:off x="1403648" y="2132856"/>
            <a:ext cx="7488832" cy="1446550"/>
          </a:xfrm>
          <a:prstGeom prst="rect">
            <a:avLst/>
          </a:prstGeom>
        </p:spPr>
        <p:txBody>
          <a:bodyPr wrap="square">
            <a:spAutoFit/>
          </a:bodyPr>
          <a:lstStyle/>
          <a:p>
            <a:pPr algn="just"/>
            <a:r>
              <a:rPr lang="en-US" sz="2200" dirty="0"/>
              <a:t>A</a:t>
            </a:r>
            <a:r>
              <a:rPr lang="en-US" sz="2200" dirty="0" smtClean="0"/>
              <a:t> group of compounds has been found to specifically block HCV replication in the replicon system without affecting cell viability or cell proliferation. </a:t>
            </a:r>
            <a:r>
              <a:rPr lang="en-US" sz="2200" b="1" dirty="0" smtClean="0">
                <a:solidFill>
                  <a:srgbClr val="0070C0"/>
                </a:solidFill>
              </a:rPr>
              <a:t>4'-Azidocytidine (R1479) </a:t>
            </a:r>
            <a:r>
              <a:rPr lang="en-US" sz="2200" dirty="0" smtClean="0"/>
              <a:t>and </a:t>
            </a:r>
            <a:r>
              <a:rPr lang="en-US" sz="2200" b="1" dirty="0" smtClean="0">
                <a:solidFill>
                  <a:srgbClr val="0070C0"/>
                </a:solidFill>
              </a:rPr>
              <a:t>PSI-6130 </a:t>
            </a:r>
            <a:r>
              <a:rPr lang="en-US" sz="2200" dirty="0" smtClean="0"/>
              <a:t>were selected for further studies.</a:t>
            </a:r>
            <a:endParaRPr lang="ru-RU" sz="22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828256"/>
            <a:ext cx="1704975" cy="19050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1930506" y="5949280"/>
            <a:ext cx="2569486" cy="369332"/>
          </a:xfrm>
          <a:prstGeom prst="rect">
            <a:avLst/>
          </a:prstGeom>
        </p:spPr>
        <p:txBody>
          <a:bodyPr wrap="none">
            <a:spAutoFit/>
          </a:bodyPr>
          <a:lstStyle/>
          <a:p>
            <a:r>
              <a:rPr lang="en-US" b="1" dirty="0" smtClean="0">
                <a:solidFill>
                  <a:srgbClr val="0070C0"/>
                </a:solidFill>
              </a:rPr>
              <a:t>4'-Azidocytidine (R1479) </a:t>
            </a:r>
            <a:endParaRPr lang="ru-RU" dirty="0"/>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828256"/>
            <a:ext cx="1704975" cy="19050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6363687" y="5939988"/>
            <a:ext cx="1016625" cy="369332"/>
          </a:xfrm>
          <a:prstGeom prst="rect">
            <a:avLst/>
          </a:prstGeom>
        </p:spPr>
        <p:txBody>
          <a:bodyPr wrap="none">
            <a:spAutoFit/>
          </a:bodyPr>
          <a:lstStyle/>
          <a:p>
            <a:r>
              <a:rPr lang="en-US" b="1" dirty="0" smtClean="0">
                <a:solidFill>
                  <a:srgbClr val="0070C0"/>
                </a:solidFill>
              </a:rPr>
              <a:t>PSI-6130</a:t>
            </a:r>
            <a:endParaRPr lang="ru-RU" dirty="0"/>
          </a:p>
        </p:txBody>
      </p:sp>
    </p:spTree>
    <p:extLst>
      <p:ext uri="{BB962C8B-B14F-4D97-AF65-F5344CB8AC3E}">
        <p14:creationId xmlns:p14="http://schemas.microsoft.com/office/powerpoint/2010/main" val="342597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11</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3647345" cy="430887"/>
          </a:xfrm>
          <a:prstGeom prst="rect">
            <a:avLst/>
          </a:prstGeom>
        </p:spPr>
        <p:txBody>
          <a:bodyPr wrap="none">
            <a:spAutoFit/>
          </a:bodyPr>
          <a:lstStyle/>
          <a:p>
            <a:r>
              <a:rPr lang="en-US" sz="2200" b="1" dirty="0" smtClean="0">
                <a:solidFill>
                  <a:srgbClr val="7030A0"/>
                </a:solidFill>
              </a:rPr>
              <a:t>Nucleoside inhibitors of </a:t>
            </a:r>
            <a:r>
              <a:rPr lang="en-US" sz="2200" b="1" dirty="0" err="1" smtClean="0">
                <a:solidFill>
                  <a:srgbClr val="7030A0"/>
                </a:solidFill>
              </a:rPr>
              <a:t>RdRp</a:t>
            </a:r>
            <a:endParaRPr lang="ru-RU" sz="2200" b="1" dirty="0">
              <a:solidFill>
                <a:srgbClr val="7030A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1403648" y="2132856"/>
            <a:ext cx="7488832" cy="1785104"/>
          </a:xfrm>
          <a:prstGeom prst="rect">
            <a:avLst/>
          </a:prstGeom>
        </p:spPr>
        <p:txBody>
          <a:bodyPr wrap="square">
            <a:spAutoFit/>
          </a:bodyPr>
          <a:lstStyle/>
          <a:p>
            <a:pPr algn="just"/>
            <a:r>
              <a:rPr lang="en-US" sz="2200" dirty="0" smtClean="0"/>
              <a:t>However, preclinical studies have shown low bioavailability of these compounds. For this reason, prodrug forms have been developed for them. R1479 in the form of </a:t>
            </a:r>
            <a:r>
              <a:rPr lang="en-US" sz="2200" b="1" dirty="0" err="1" smtClean="0">
                <a:solidFill>
                  <a:srgbClr val="0070C0"/>
                </a:solidFill>
              </a:rPr>
              <a:t>balapiravir</a:t>
            </a:r>
            <a:r>
              <a:rPr lang="en-US" sz="2200" dirty="0" smtClean="0"/>
              <a:t> is currently in clinical trials and PSI-6130 in the form of </a:t>
            </a:r>
            <a:r>
              <a:rPr lang="en-US" sz="2200" b="1" dirty="0" err="1" smtClean="0">
                <a:solidFill>
                  <a:srgbClr val="0070C0"/>
                </a:solidFill>
              </a:rPr>
              <a:t>sofosbuvir</a:t>
            </a:r>
            <a:r>
              <a:rPr lang="en-US" sz="2200" dirty="0" smtClean="0"/>
              <a:t> is in preclinical trials.</a:t>
            </a:r>
            <a:endParaRPr lang="ru-RU" sz="22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944" y="3982938"/>
            <a:ext cx="1905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699792" y="6156012"/>
            <a:ext cx="1205458" cy="369332"/>
          </a:xfrm>
          <a:prstGeom prst="rect">
            <a:avLst/>
          </a:prstGeom>
        </p:spPr>
        <p:txBody>
          <a:bodyPr wrap="none">
            <a:spAutoFit/>
          </a:bodyPr>
          <a:lstStyle/>
          <a:p>
            <a:r>
              <a:rPr lang="en-US" b="1" dirty="0" err="1" smtClean="0">
                <a:solidFill>
                  <a:srgbClr val="0070C0"/>
                </a:solidFill>
              </a:rPr>
              <a:t>balapiravir</a:t>
            </a:r>
            <a:endParaRPr lang="ru-RU"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982939"/>
            <a:ext cx="2432599"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300192" y="6156012"/>
            <a:ext cx="1178271" cy="369332"/>
          </a:xfrm>
          <a:prstGeom prst="rect">
            <a:avLst/>
          </a:prstGeom>
        </p:spPr>
        <p:txBody>
          <a:bodyPr wrap="none">
            <a:spAutoFit/>
          </a:bodyPr>
          <a:lstStyle/>
          <a:p>
            <a:r>
              <a:rPr lang="en-US" b="1" dirty="0" err="1">
                <a:solidFill>
                  <a:srgbClr val="0070C0"/>
                </a:solidFill>
              </a:rPr>
              <a:t>sofosbuvir</a:t>
            </a:r>
            <a:endParaRPr lang="ru-RU" dirty="0"/>
          </a:p>
        </p:txBody>
      </p:sp>
    </p:spTree>
    <p:extLst>
      <p:ext uri="{BB962C8B-B14F-4D97-AF65-F5344CB8AC3E}">
        <p14:creationId xmlns:p14="http://schemas.microsoft.com/office/powerpoint/2010/main" val="355419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12</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2715808" cy="430887"/>
          </a:xfrm>
          <a:prstGeom prst="rect">
            <a:avLst/>
          </a:prstGeom>
        </p:spPr>
        <p:txBody>
          <a:bodyPr wrap="none">
            <a:spAutoFit/>
          </a:bodyPr>
          <a:lstStyle/>
          <a:p>
            <a:r>
              <a:rPr lang="en-US" sz="2200" b="1" dirty="0" err="1" smtClean="0">
                <a:solidFill>
                  <a:schemeClr val="accent6">
                    <a:lumMod val="75000"/>
                  </a:schemeClr>
                </a:solidFill>
              </a:rPr>
              <a:t>Sofosbuvir</a:t>
            </a:r>
            <a:r>
              <a:rPr lang="ru-RU" sz="2200" b="1" dirty="0" smtClean="0">
                <a:solidFill>
                  <a:schemeClr val="accent6">
                    <a:lumMod val="75000"/>
                  </a:schemeClr>
                </a:solidFill>
              </a:rPr>
              <a:t> </a:t>
            </a:r>
            <a:r>
              <a:rPr lang="en-US" sz="2200" b="1" dirty="0" smtClean="0">
                <a:solidFill>
                  <a:schemeClr val="accent6">
                    <a:lumMod val="75000"/>
                  </a:schemeClr>
                </a:solidFill>
              </a:rPr>
              <a:t>synthesis </a:t>
            </a:r>
            <a:endParaRPr lang="ru-RU" sz="2200" b="1" dirty="0">
              <a:solidFill>
                <a:schemeClr val="accent6">
                  <a:lumMod val="75000"/>
                </a:schemeClr>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129" y="2276872"/>
            <a:ext cx="61642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08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13</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2715808" cy="430887"/>
          </a:xfrm>
          <a:prstGeom prst="rect">
            <a:avLst/>
          </a:prstGeom>
        </p:spPr>
        <p:txBody>
          <a:bodyPr wrap="none">
            <a:spAutoFit/>
          </a:bodyPr>
          <a:lstStyle/>
          <a:p>
            <a:r>
              <a:rPr lang="en-US" sz="2200" b="1" dirty="0" err="1" smtClean="0">
                <a:solidFill>
                  <a:schemeClr val="accent6">
                    <a:lumMod val="75000"/>
                  </a:schemeClr>
                </a:solidFill>
              </a:rPr>
              <a:t>Sofosbuvir</a:t>
            </a:r>
            <a:r>
              <a:rPr lang="ru-RU" sz="2200" b="1" dirty="0" smtClean="0">
                <a:solidFill>
                  <a:schemeClr val="accent6">
                    <a:lumMod val="75000"/>
                  </a:schemeClr>
                </a:solidFill>
              </a:rPr>
              <a:t> </a:t>
            </a:r>
            <a:r>
              <a:rPr lang="en-US" sz="2200" b="1" dirty="0" smtClean="0">
                <a:solidFill>
                  <a:schemeClr val="accent6">
                    <a:lumMod val="75000"/>
                  </a:schemeClr>
                </a:solidFill>
              </a:rPr>
              <a:t>synthesis </a:t>
            </a:r>
            <a:endParaRPr lang="ru-RU" sz="2200" b="1" dirty="0">
              <a:solidFill>
                <a:schemeClr val="accent6">
                  <a:lumMod val="75000"/>
                </a:schemeClr>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155" y="2132856"/>
            <a:ext cx="5964237"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55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14</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4187557" cy="430887"/>
          </a:xfrm>
          <a:prstGeom prst="rect">
            <a:avLst/>
          </a:prstGeom>
        </p:spPr>
        <p:txBody>
          <a:bodyPr wrap="none">
            <a:spAutoFit/>
          </a:bodyPr>
          <a:lstStyle/>
          <a:p>
            <a:r>
              <a:rPr lang="en-US" sz="2200" b="1" dirty="0">
                <a:solidFill>
                  <a:srgbClr val="7030A0"/>
                </a:solidFill>
              </a:rPr>
              <a:t>Non-nucleoside inhibitors of </a:t>
            </a:r>
            <a:r>
              <a:rPr lang="en-US" sz="2200" b="1" dirty="0" err="1">
                <a:solidFill>
                  <a:srgbClr val="7030A0"/>
                </a:solidFill>
              </a:rPr>
              <a:t>RdRp</a:t>
            </a:r>
            <a:endParaRPr lang="ru-RU" sz="2200" b="1" dirty="0">
              <a:solidFill>
                <a:srgbClr val="7030A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547664" y="2045747"/>
            <a:ext cx="4320480" cy="3477875"/>
          </a:xfrm>
          <a:prstGeom prst="rect">
            <a:avLst/>
          </a:prstGeom>
        </p:spPr>
        <p:txBody>
          <a:bodyPr wrap="square">
            <a:spAutoFit/>
          </a:bodyPr>
          <a:lstStyle/>
          <a:p>
            <a:pPr algn="just"/>
            <a:r>
              <a:rPr lang="en-US" sz="2200" dirty="0"/>
              <a:t>In 2014, </a:t>
            </a:r>
            <a:r>
              <a:rPr lang="en-US" sz="2200" b="1" dirty="0" err="1">
                <a:solidFill>
                  <a:srgbClr val="0070C0"/>
                </a:solidFill>
              </a:rPr>
              <a:t>dasabuvir</a:t>
            </a:r>
            <a:r>
              <a:rPr lang="en-US" sz="2200" b="1" dirty="0">
                <a:solidFill>
                  <a:srgbClr val="0070C0"/>
                </a:solidFill>
              </a:rPr>
              <a:t> </a:t>
            </a:r>
            <a:r>
              <a:rPr lang="en-US" sz="2200" dirty="0"/>
              <a:t>received FDA approval for the first </a:t>
            </a:r>
            <a:r>
              <a:rPr lang="en-US" sz="2200" dirty="0" err="1"/>
              <a:t>RdRp</a:t>
            </a:r>
            <a:r>
              <a:rPr lang="en-US" sz="2200" dirty="0"/>
              <a:t> inhibitor of non-nucleoside nature.  In the Russian Federation, as of 2018, </a:t>
            </a:r>
            <a:r>
              <a:rPr lang="en-US" sz="2200" dirty="0" err="1"/>
              <a:t>dasabuvir</a:t>
            </a:r>
            <a:r>
              <a:rPr lang="en-US" sz="2200" dirty="0"/>
              <a:t> is included in the list of vital and essential medicines approved by the Government of the Russian Federation for the purpose of state regulation of medicines prices. </a:t>
            </a:r>
            <a:endParaRPr lang="ru-RU" sz="22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636" y="2436858"/>
            <a:ext cx="2807357" cy="21442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1547663" y="5469031"/>
            <a:ext cx="7227093" cy="1107996"/>
          </a:xfrm>
          <a:prstGeom prst="rect">
            <a:avLst/>
          </a:prstGeom>
        </p:spPr>
        <p:txBody>
          <a:bodyPr wrap="square">
            <a:spAutoFit/>
          </a:bodyPr>
          <a:lstStyle/>
          <a:p>
            <a:pPr algn="just"/>
            <a:r>
              <a:rPr lang="en-US" sz="2200" b="1" dirty="0" err="1">
                <a:solidFill>
                  <a:srgbClr val="0070C0"/>
                </a:solidFill>
              </a:rPr>
              <a:t>Dasabuvir</a:t>
            </a:r>
            <a:r>
              <a:rPr lang="en-US" sz="2200" b="1" dirty="0">
                <a:solidFill>
                  <a:srgbClr val="0070C0"/>
                </a:solidFill>
              </a:rPr>
              <a:t> (</a:t>
            </a:r>
            <a:r>
              <a:rPr lang="en-US" sz="2200" b="1" dirty="0" err="1">
                <a:solidFill>
                  <a:srgbClr val="0070C0"/>
                </a:solidFill>
              </a:rPr>
              <a:t>Exviera</a:t>
            </a:r>
            <a:r>
              <a:rPr lang="en-US" sz="2200" b="1" dirty="0">
                <a:solidFill>
                  <a:srgbClr val="0070C0"/>
                </a:solidFill>
              </a:rPr>
              <a:t>)</a:t>
            </a:r>
            <a:r>
              <a:rPr lang="en-US" sz="2200" dirty="0"/>
              <a:t> is always used in combination with another medicine, </a:t>
            </a:r>
            <a:r>
              <a:rPr lang="en-US" sz="2200" b="1" dirty="0" err="1"/>
              <a:t>ombitasvir</a:t>
            </a:r>
            <a:r>
              <a:rPr lang="en-US" sz="2200" b="1" dirty="0"/>
              <a:t>/</a:t>
            </a:r>
            <a:r>
              <a:rPr lang="en-US" sz="2200" b="1" dirty="0" err="1"/>
              <a:t>paritaprevir</a:t>
            </a:r>
            <a:r>
              <a:rPr lang="en-US" sz="2200" b="1" dirty="0"/>
              <a:t>/ritonavir (</a:t>
            </a:r>
            <a:r>
              <a:rPr lang="en-US" sz="2200" b="1" dirty="0" err="1"/>
              <a:t>Viekirax</a:t>
            </a:r>
            <a:r>
              <a:rPr lang="en-US" sz="2200" b="1" dirty="0"/>
              <a:t>) </a:t>
            </a:r>
            <a:r>
              <a:rPr lang="en-US" sz="2200" dirty="0"/>
              <a:t>to treat hepatitis C virus genotypes 1a and 1b. </a:t>
            </a:r>
          </a:p>
        </p:txBody>
      </p:sp>
    </p:spTree>
    <p:extLst>
      <p:ext uri="{BB962C8B-B14F-4D97-AF65-F5344CB8AC3E}">
        <p14:creationId xmlns:p14="http://schemas.microsoft.com/office/powerpoint/2010/main" val="335041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15</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2495683" cy="430887"/>
          </a:xfrm>
          <a:prstGeom prst="rect">
            <a:avLst/>
          </a:prstGeom>
        </p:spPr>
        <p:txBody>
          <a:bodyPr wrap="none">
            <a:spAutoFit/>
          </a:bodyPr>
          <a:lstStyle/>
          <a:p>
            <a:r>
              <a:rPr lang="en-US" sz="2200" b="1" dirty="0" err="1">
                <a:solidFill>
                  <a:schemeClr val="accent6">
                    <a:lumMod val="75000"/>
                  </a:schemeClr>
                </a:solidFill>
              </a:rPr>
              <a:t>Dasabuvir</a:t>
            </a:r>
            <a:r>
              <a:rPr lang="en-US" sz="2200" b="1" dirty="0">
                <a:solidFill>
                  <a:schemeClr val="accent6">
                    <a:lumMod val="75000"/>
                  </a:schemeClr>
                </a:solidFill>
              </a:rPr>
              <a:t> synthesis</a:t>
            </a:r>
            <a:endParaRPr lang="ru-RU" sz="2200" b="1" dirty="0">
              <a:solidFill>
                <a:schemeClr val="accent6">
                  <a:lumMod val="75000"/>
                </a:schemeClr>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801" y="2225005"/>
            <a:ext cx="707866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53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16</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699792" y="1052736"/>
            <a:ext cx="4740785" cy="461665"/>
          </a:xfrm>
          <a:prstGeom prst="rect">
            <a:avLst/>
          </a:prstGeom>
        </p:spPr>
        <p:txBody>
          <a:bodyPr wrap="none">
            <a:spAutoFit/>
          </a:bodyPr>
          <a:lstStyle/>
          <a:p>
            <a:r>
              <a:rPr lang="en-US" sz="2400" b="1" dirty="0">
                <a:solidFill>
                  <a:srgbClr val="C00000"/>
                </a:solidFill>
              </a:rPr>
              <a:t>Hepatitis C virus protease inhibitors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356992"/>
            <a:ext cx="4176464" cy="302743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1556792"/>
            <a:ext cx="7344816" cy="1938992"/>
          </a:xfrm>
          <a:prstGeom prst="rect">
            <a:avLst/>
          </a:prstGeom>
        </p:spPr>
        <p:txBody>
          <a:bodyPr wrap="square">
            <a:spAutoFit/>
          </a:bodyPr>
          <a:lstStyle/>
          <a:p>
            <a:pPr algn="just"/>
            <a:r>
              <a:rPr lang="en-US" sz="2000" b="1" dirty="0">
                <a:solidFill>
                  <a:srgbClr val="0070C0"/>
                </a:solidFill>
              </a:rPr>
              <a:t>HCV non-structural protein 3 (or NS3) </a:t>
            </a:r>
            <a:r>
              <a:rPr lang="en-US" sz="2000" dirty="0"/>
              <a:t>is a bifunctional enzyme. The N-terminal domain of this protein exhibits protease activity and the C-terminal domain exhibits </a:t>
            </a:r>
            <a:r>
              <a:rPr lang="en-US" sz="2000" dirty="0" err="1"/>
              <a:t>chelicase</a:t>
            </a:r>
            <a:r>
              <a:rPr lang="en-US" sz="2000" dirty="0"/>
              <a:t> activity. This enzyme "slices" the polypeptide into proteins: NS3, </a:t>
            </a:r>
            <a:r>
              <a:rPr lang="en-US" sz="2000" dirty="0" err="1"/>
              <a:t>RdRp</a:t>
            </a:r>
            <a:r>
              <a:rPr lang="en-US" sz="2000" dirty="0"/>
              <a:t>, etc. For this reason this enzyme is an excellent target for chemotherapeutic action against HCV infection.</a:t>
            </a:r>
            <a:endParaRPr lang="ru-RU" sz="2000" dirty="0"/>
          </a:p>
        </p:txBody>
      </p:sp>
    </p:spTree>
    <p:extLst>
      <p:ext uri="{BB962C8B-B14F-4D97-AF65-F5344CB8AC3E}">
        <p14:creationId xmlns:p14="http://schemas.microsoft.com/office/powerpoint/2010/main" val="57500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17</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699792" y="1052736"/>
            <a:ext cx="4740785" cy="461665"/>
          </a:xfrm>
          <a:prstGeom prst="rect">
            <a:avLst/>
          </a:prstGeom>
        </p:spPr>
        <p:txBody>
          <a:bodyPr wrap="none">
            <a:spAutoFit/>
          </a:bodyPr>
          <a:lstStyle/>
          <a:p>
            <a:r>
              <a:rPr lang="en-US" sz="2400" b="1" dirty="0">
                <a:solidFill>
                  <a:srgbClr val="C00000"/>
                </a:solidFill>
              </a:rPr>
              <a:t>Hepatitis C virus protease inhibitors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772816"/>
            <a:ext cx="2679700" cy="1113155"/>
          </a:xfrm>
          <a:prstGeom prst="rect">
            <a:avLst/>
          </a:prstGeom>
          <a:noFill/>
          <a:ln>
            <a:noFill/>
          </a:ln>
        </p:spPr>
      </p:pic>
      <p:sp>
        <p:nvSpPr>
          <p:cNvPr id="2" name="Прямоугольник 1"/>
          <p:cNvSpPr/>
          <p:nvPr/>
        </p:nvSpPr>
        <p:spPr>
          <a:xfrm>
            <a:off x="2159782" y="2852936"/>
            <a:ext cx="1188082" cy="369332"/>
          </a:xfrm>
          <a:prstGeom prst="rect">
            <a:avLst/>
          </a:prstGeom>
        </p:spPr>
        <p:txBody>
          <a:bodyPr wrap="none">
            <a:spAutoFit/>
          </a:bodyPr>
          <a:lstStyle/>
          <a:p>
            <a:r>
              <a:rPr lang="en-US" b="1" i="1" dirty="0" err="1">
                <a:solidFill>
                  <a:srgbClr val="0070C0"/>
                </a:solidFill>
              </a:rPr>
              <a:t>Telaprevir</a:t>
            </a:r>
            <a:r>
              <a:rPr lang="en-US" dirty="0">
                <a:solidFill>
                  <a:srgbClr val="0070C0"/>
                </a:solidFill>
              </a:rPr>
              <a:t> </a:t>
            </a:r>
            <a:endParaRPr lang="ru-RU" dirty="0">
              <a:solidFill>
                <a:srgbClr val="0070C0"/>
              </a:solidFill>
            </a:endParaRPr>
          </a:p>
        </p:txBody>
      </p:sp>
      <p:pic>
        <p:nvPicPr>
          <p:cNvPr id="12" name="Рисунок 11"/>
          <p:cNvPicPr/>
          <p:nvPr/>
        </p:nvPicPr>
        <p:blipFill>
          <a:blip r:embed="rId5">
            <a:extLst>
              <a:ext uri="{28A0092B-C50C-407E-A947-70E740481C1C}">
                <a14:useLocalDpi xmlns:a14="http://schemas.microsoft.com/office/drawing/2010/main" val="0"/>
              </a:ext>
            </a:extLst>
          </a:blip>
          <a:srcRect/>
          <a:stretch>
            <a:fillRect/>
          </a:stretch>
        </p:blipFill>
        <p:spPr bwMode="auto">
          <a:xfrm>
            <a:off x="6259899" y="1556792"/>
            <a:ext cx="2488565" cy="1296035"/>
          </a:xfrm>
          <a:prstGeom prst="rect">
            <a:avLst/>
          </a:prstGeom>
          <a:noFill/>
          <a:ln>
            <a:noFill/>
          </a:ln>
        </p:spPr>
      </p:pic>
      <p:sp>
        <p:nvSpPr>
          <p:cNvPr id="6" name="Прямоугольник 5"/>
          <p:cNvSpPr/>
          <p:nvPr/>
        </p:nvSpPr>
        <p:spPr>
          <a:xfrm>
            <a:off x="7039013" y="2852936"/>
            <a:ext cx="1205395" cy="369332"/>
          </a:xfrm>
          <a:prstGeom prst="rect">
            <a:avLst/>
          </a:prstGeom>
        </p:spPr>
        <p:txBody>
          <a:bodyPr wrap="none">
            <a:spAutoFit/>
          </a:bodyPr>
          <a:lstStyle/>
          <a:p>
            <a:r>
              <a:rPr lang="en-US" b="1" i="1" dirty="0" err="1">
                <a:solidFill>
                  <a:srgbClr val="0070C0"/>
                </a:solidFill>
              </a:rPr>
              <a:t>Boceprevir</a:t>
            </a:r>
            <a:endParaRPr lang="ru-RU" dirty="0">
              <a:solidFill>
                <a:srgbClr val="0070C0"/>
              </a:solidFill>
            </a:endParaRPr>
          </a:p>
        </p:txBody>
      </p:sp>
      <p:pic>
        <p:nvPicPr>
          <p:cNvPr id="14" name="Рисунок 13"/>
          <p:cNvPicPr/>
          <p:nvPr/>
        </p:nvPicPr>
        <p:blipFill>
          <a:blip r:embed="rId6">
            <a:extLst>
              <a:ext uri="{28A0092B-C50C-407E-A947-70E740481C1C}">
                <a14:useLocalDpi xmlns:a14="http://schemas.microsoft.com/office/drawing/2010/main" val="0"/>
              </a:ext>
            </a:extLst>
          </a:blip>
          <a:srcRect/>
          <a:stretch>
            <a:fillRect/>
          </a:stretch>
        </p:blipFill>
        <p:spPr bwMode="auto">
          <a:xfrm>
            <a:off x="1619672" y="4077072"/>
            <a:ext cx="2218690" cy="1892300"/>
          </a:xfrm>
          <a:prstGeom prst="rect">
            <a:avLst/>
          </a:prstGeom>
          <a:noFill/>
          <a:ln>
            <a:noFill/>
          </a:ln>
        </p:spPr>
      </p:pic>
      <p:sp>
        <p:nvSpPr>
          <p:cNvPr id="9" name="Прямоугольник 8"/>
          <p:cNvSpPr/>
          <p:nvPr/>
        </p:nvSpPr>
        <p:spPr>
          <a:xfrm>
            <a:off x="2195736" y="6084004"/>
            <a:ext cx="1088439" cy="369332"/>
          </a:xfrm>
          <a:prstGeom prst="rect">
            <a:avLst/>
          </a:prstGeom>
        </p:spPr>
        <p:txBody>
          <a:bodyPr wrap="none">
            <a:spAutoFit/>
          </a:bodyPr>
          <a:lstStyle/>
          <a:p>
            <a:r>
              <a:rPr lang="en-US" b="1" i="1" dirty="0" err="1">
                <a:solidFill>
                  <a:srgbClr val="0070C0"/>
                </a:solidFill>
              </a:rPr>
              <a:t>Siluprevir</a:t>
            </a:r>
            <a:endParaRPr lang="ru-RU" dirty="0">
              <a:solidFill>
                <a:srgbClr val="0070C0"/>
              </a:solidFill>
            </a:endParaRPr>
          </a:p>
        </p:txBody>
      </p:sp>
      <p:pic>
        <p:nvPicPr>
          <p:cNvPr id="16" name="Рисунок 15"/>
          <p:cNvPicPr/>
          <p:nvPr/>
        </p:nvPicPr>
        <p:blipFill>
          <a:blip r:embed="rId7">
            <a:extLst>
              <a:ext uri="{28A0092B-C50C-407E-A947-70E740481C1C}">
                <a14:useLocalDpi xmlns:a14="http://schemas.microsoft.com/office/drawing/2010/main" val="0"/>
              </a:ext>
            </a:extLst>
          </a:blip>
          <a:srcRect/>
          <a:stretch>
            <a:fillRect/>
          </a:stretch>
        </p:blipFill>
        <p:spPr bwMode="auto">
          <a:xfrm>
            <a:off x="6403027" y="4399751"/>
            <a:ext cx="2417445" cy="1693545"/>
          </a:xfrm>
          <a:prstGeom prst="rect">
            <a:avLst/>
          </a:prstGeom>
          <a:noFill/>
          <a:ln>
            <a:noFill/>
          </a:ln>
        </p:spPr>
      </p:pic>
      <p:sp>
        <p:nvSpPr>
          <p:cNvPr id="13" name="Прямоугольник 12"/>
          <p:cNvSpPr/>
          <p:nvPr/>
        </p:nvSpPr>
        <p:spPr>
          <a:xfrm>
            <a:off x="7236296" y="6228020"/>
            <a:ext cx="1311256" cy="369332"/>
          </a:xfrm>
          <a:prstGeom prst="rect">
            <a:avLst/>
          </a:prstGeom>
        </p:spPr>
        <p:txBody>
          <a:bodyPr wrap="none">
            <a:spAutoFit/>
          </a:bodyPr>
          <a:lstStyle/>
          <a:p>
            <a:r>
              <a:rPr lang="en-US" b="1" i="1" dirty="0" err="1">
                <a:solidFill>
                  <a:srgbClr val="0070C0"/>
                </a:solidFill>
              </a:rPr>
              <a:t>Danoprevir</a:t>
            </a:r>
            <a:r>
              <a:rPr lang="en-US" dirty="0">
                <a:solidFill>
                  <a:srgbClr val="0070C0"/>
                </a:solidFill>
              </a:rPr>
              <a:t> </a:t>
            </a:r>
            <a:endParaRPr lang="ru-RU" dirty="0">
              <a:solidFill>
                <a:srgbClr val="0070C0"/>
              </a:solidFill>
            </a:endParaRPr>
          </a:p>
        </p:txBody>
      </p:sp>
      <p:pic>
        <p:nvPicPr>
          <p:cNvPr id="18" name="Рисунок 17"/>
          <p:cNvPicPr/>
          <p:nvPr/>
        </p:nvPicPr>
        <p:blipFill>
          <a:blip r:embed="rId8">
            <a:extLst>
              <a:ext uri="{28A0092B-C50C-407E-A947-70E740481C1C}">
                <a14:useLocalDpi xmlns:a14="http://schemas.microsoft.com/office/drawing/2010/main" val="0"/>
              </a:ext>
            </a:extLst>
          </a:blip>
          <a:srcRect/>
          <a:stretch>
            <a:fillRect/>
          </a:stretch>
        </p:blipFill>
        <p:spPr bwMode="auto">
          <a:xfrm>
            <a:off x="4161512" y="2730733"/>
            <a:ext cx="2138680" cy="2210435"/>
          </a:xfrm>
          <a:prstGeom prst="rect">
            <a:avLst/>
          </a:prstGeom>
          <a:noFill/>
          <a:ln>
            <a:noFill/>
          </a:ln>
        </p:spPr>
      </p:pic>
      <p:sp>
        <p:nvSpPr>
          <p:cNvPr id="15" name="Прямоугольник 14"/>
          <p:cNvSpPr/>
          <p:nvPr/>
        </p:nvSpPr>
        <p:spPr>
          <a:xfrm>
            <a:off x="4657876" y="5003884"/>
            <a:ext cx="1210268" cy="369332"/>
          </a:xfrm>
          <a:prstGeom prst="rect">
            <a:avLst/>
          </a:prstGeom>
        </p:spPr>
        <p:txBody>
          <a:bodyPr wrap="none">
            <a:spAutoFit/>
          </a:bodyPr>
          <a:lstStyle/>
          <a:p>
            <a:r>
              <a:rPr lang="en-US" b="1" i="1" dirty="0" err="1">
                <a:solidFill>
                  <a:srgbClr val="0070C0"/>
                </a:solidFill>
              </a:rPr>
              <a:t>Simeprevir</a:t>
            </a:r>
            <a:endParaRPr lang="ru-RU" dirty="0">
              <a:solidFill>
                <a:srgbClr val="0070C0"/>
              </a:solidFill>
            </a:endParaRPr>
          </a:p>
        </p:txBody>
      </p:sp>
    </p:spTree>
    <p:extLst>
      <p:ext uri="{BB962C8B-B14F-4D97-AF65-F5344CB8AC3E}">
        <p14:creationId xmlns:p14="http://schemas.microsoft.com/office/powerpoint/2010/main" val="358627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18</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360353" y="1052736"/>
            <a:ext cx="3227871" cy="461665"/>
          </a:xfrm>
          <a:prstGeom prst="rect">
            <a:avLst/>
          </a:prstGeom>
        </p:spPr>
        <p:txBody>
          <a:bodyPr wrap="none">
            <a:spAutoFit/>
          </a:bodyPr>
          <a:lstStyle/>
          <a:p>
            <a:r>
              <a:rPr lang="en-US" sz="2400" b="1" dirty="0">
                <a:solidFill>
                  <a:srgbClr val="C00000"/>
                </a:solidFill>
              </a:rPr>
              <a:t>Viral helicase inhibitors </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1547664" y="1628800"/>
            <a:ext cx="7344816" cy="1938992"/>
          </a:xfrm>
          <a:prstGeom prst="rect">
            <a:avLst/>
          </a:prstGeom>
        </p:spPr>
        <p:txBody>
          <a:bodyPr wrap="square">
            <a:spAutoFit/>
          </a:bodyPr>
          <a:lstStyle/>
          <a:p>
            <a:pPr algn="just"/>
            <a:r>
              <a:rPr lang="en-US" sz="2000" b="1" dirty="0" err="1">
                <a:solidFill>
                  <a:srgbClr val="0070C0"/>
                </a:solidFill>
              </a:rPr>
              <a:t>Daclatasvir</a:t>
            </a:r>
            <a:r>
              <a:rPr lang="en-US" sz="2000" dirty="0"/>
              <a:t> was approved for use in the European Union in 2014 and in the United States in 2015. The World Health Organization has included </a:t>
            </a:r>
            <a:r>
              <a:rPr lang="en-US" sz="2000" dirty="0" err="1"/>
              <a:t>daclatasvir</a:t>
            </a:r>
            <a:r>
              <a:rPr lang="en-US" sz="2000" dirty="0"/>
              <a:t> in the List of Essential Medicines and Most Essential Medicines for Health Care. In the Russian Federation, </a:t>
            </a:r>
            <a:r>
              <a:rPr lang="en-US" sz="2000" dirty="0" err="1"/>
              <a:t>daclatasvir</a:t>
            </a:r>
            <a:r>
              <a:rPr lang="en-US" sz="2000" dirty="0"/>
              <a:t> has been included in the List of Vital and Essential Medicines since 2018. </a:t>
            </a:r>
            <a:endParaRPr lang="ru-RU" sz="2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933056"/>
            <a:ext cx="4379999" cy="165701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03" r="12867" b="4281"/>
          <a:stretch/>
        </p:blipFill>
        <p:spPr bwMode="auto">
          <a:xfrm>
            <a:off x="6156176" y="3692763"/>
            <a:ext cx="2576211" cy="225651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1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19</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360353" y="1052736"/>
            <a:ext cx="3227871" cy="461665"/>
          </a:xfrm>
          <a:prstGeom prst="rect">
            <a:avLst/>
          </a:prstGeom>
        </p:spPr>
        <p:txBody>
          <a:bodyPr wrap="none">
            <a:spAutoFit/>
          </a:bodyPr>
          <a:lstStyle/>
          <a:p>
            <a:r>
              <a:rPr lang="en-US" sz="2400" b="1" dirty="0">
                <a:solidFill>
                  <a:srgbClr val="C00000"/>
                </a:solidFill>
              </a:rPr>
              <a:t>Viral helicase inhibitors </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547664" y="1628800"/>
            <a:ext cx="7344816" cy="1938992"/>
          </a:xfrm>
          <a:prstGeom prst="rect">
            <a:avLst/>
          </a:prstGeom>
        </p:spPr>
        <p:txBody>
          <a:bodyPr wrap="square">
            <a:spAutoFit/>
          </a:bodyPr>
          <a:lstStyle/>
          <a:p>
            <a:pPr algn="just"/>
            <a:r>
              <a:rPr lang="en-US" sz="2000" dirty="0"/>
              <a:t>In 2016. The FDA approved  </a:t>
            </a:r>
            <a:r>
              <a:rPr lang="en-US" sz="2000" b="1" dirty="0" err="1">
                <a:solidFill>
                  <a:srgbClr val="0070C0"/>
                </a:solidFill>
              </a:rPr>
              <a:t>elbasvir</a:t>
            </a:r>
            <a:r>
              <a:rPr lang="en-US" sz="2000" dirty="0" smtClean="0"/>
              <a:t>.</a:t>
            </a:r>
            <a:r>
              <a:rPr lang="ru-RU" sz="2000" dirty="0" smtClean="0"/>
              <a:t> </a:t>
            </a:r>
            <a:r>
              <a:rPr lang="en-US" sz="2000" dirty="0" smtClean="0"/>
              <a:t>It </a:t>
            </a:r>
            <a:r>
              <a:rPr lang="en-US" sz="2000" dirty="0"/>
              <a:t>has only been investigated in combination with other hepatitis C antivirals, and it is unclear whether </a:t>
            </a:r>
            <a:r>
              <a:rPr lang="en-US" sz="2000" dirty="0" err="1"/>
              <a:t>elbasvir</a:t>
            </a:r>
            <a:r>
              <a:rPr lang="en-US" sz="2000" dirty="0"/>
              <a:t> would show sustained antiviral activity if it were administered alone. Nevertheless, the combination of drugs containing </a:t>
            </a:r>
            <a:r>
              <a:rPr lang="en-US" sz="2000" dirty="0" err="1"/>
              <a:t>elbasvir</a:t>
            </a:r>
            <a:r>
              <a:rPr lang="en-US" sz="2000" dirty="0"/>
              <a:t> represents the most successful approach ever developed for the treatment of hepatitis C.</a:t>
            </a:r>
            <a:endParaRPr lang="ru-RU" sz="2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933056"/>
            <a:ext cx="3895725" cy="164782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567792"/>
            <a:ext cx="1988820" cy="292608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86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627784" y="1052736"/>
            <a:ext cx="4988032" cy="461665"/>
          </a:xfrm>
          <a:prstGeom prst="rect">
            <a:avLst/>
          </a:prstGeom>
        </p:spPr>
        <p:txBody>
          <a:bodyPr wrap="none">
            <a:spAutoFit/>
          </a:bodyPr>
          <a:lstStyle/>
          <a:p>
            <a:r>
              <a:rPr lang="en-US" sz="2400" b="1" dirty="0" smtClean="0">
                <a:solidFill>
                  <a:srgbClr val="C00000"/>
                </a:solidFill>
              </a:rPr>
              <a:t>Characteristics of the hepatitis C virus</a:t>
            </a:r>
            <a:endParaRPr lang="ru-RU" sz="2400" b="1" dirty="0">
              <a:solidFill>
                <a:srgbClr val="C0000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647" y="3212976"/>
            <a:ext cx="4790305" cy="323079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1547665" y="1628800"/>
            <a:ext cx="7310584" cy="1446550"/>
          </a:xfrm>
          <a:prstGeom prst="rect">
            <a:avLst/>
          </a:prstGeom>
        </p:spPr>
        <p:txBody>
          <a:bodyPr wrap="square">
            <a:spAutoFit/>
          </a:bodyPr>
          <a:lstStyle/>
          <a:p>
            <a:pPr algn="just"/>
            <a:r>
              <a:rPr lang="en-US" sz="2200" dirty="0" smtClean="0"/>
              <a:t>HCV is a small particle with a </a:t>
            </a:r>
            <a:r>
              <a:rPr lang="en-US" sz="2200" dirty="0" err="1" smtClean="0"/>
              <a:t>virion</a:t>
            </a:r>
            <a:r>
              <a:rPr lang="en-US" sz="2200" dirty="0" smtClean="0"/>
              <a:t> size of 30-60 nm. HCV belongs to the </a:t>
            </a:r>
            <a:r>
              <a:rPr lang="en-US" sz="2200" i="1" dirty="0" err="1" smtClean="0"/>
              <a:t>Flaviviridae</a:t>
            </a:r>
            <a:r>
              <a:rPr lang="en-US" sz="2200" dirty="0" smtClean="0"/>
              <a:t> family, which also includes yellow fever virus, West Nile virus, dengue virus, tick-borne encephalitis virus and others.</a:t>
            </a:r>
            <a:endParaRPr lang="ru-RU" sz="2200" dirty="0"/>
          </a:p>
        </p:txBody>
      </p:sp>
    </p:spTree>
    <p:extLst>
      <p:ext uri="{BB962C8B-B14F-4D97-AF65-F5344CB8AC3E}">
        <p14:creationId xmlns:p14="http://schemas.microsoft.com/office/powerpoint/2010/main" val="1574875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20</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23034"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266" t="23470" r="12699" b="7514"/>
          <a:stretch/>
        </p:blipFill>
        <p:spPr bwMode="auto">
          <a:xfrm>
            <a:off x="2749105"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04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3</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627784" y="1052736"/>
            <a:ext cx="4988032" cy="461665"/>
          </a:xfrm>
          <a:prstGeom prst="rect">
            <a:avLst/>
          </a:prstGeom>
        </p:spPr>
        <p:txBody>
          <a:bodyPr wrap="none">
            <a:spAutoFit/>
          </a:bodyPr>
          <a:lstStyle/>
          <a:p>
            <a:r>
              <a:rPr lang="en-US" sz="2400" b="1" dirty="0" smtClean="0">
                <a:solidFill>
                  <a:srgbClr val="C00000"/>
                </a:solidFill>
              </a:rPr>
              <a:t>Characteristics of the hepatitis C virus</a:t>
            </a:r>
            <a:endParaRPr lang="ru-RU" sz="2400" b="1" dirty="0">
              <a:solidFill>
                <a:srgbClr val="C00000"/>
              </a:solidFill>
            </a:endParaRPr>
          </a:p>
        </p:txBody>
      </p:sp>
      <p:sp>
        <p:nvSpPr>
          <p:cNvPr id="2" name="Прямоугольник 1"/>
          <p:cNvSpPr/>
          <p:nvPr/>
        </p:nvSpPr>
        <p:spPr>
          <a:xfrm>
            <a:off x="1619672" y="1556792"/>
            <a:ext cx="7272808" cy="1446550"/>
          </a:xfrm>
          <a:prstGeom prst="rect">
            <a:avLst/>
          </a:prstGeom>
        </p:spPr>
        <p:txBody>
          <a:bodyPr wrap="square">
            <a:spAutoFit/>
          </a:bodyPr>
          <a:lstStyle/>
          <a:p>
            <a:pPr algn="just"/>
            <a:r>
              <a:rPr lang="en-US" sz="2200" dirty="0"/>
              <a:t>The genome is represented by single-stranded linear RNA of positive polarity. The volume of the genome is 10 000 base pairs, which encodes 10 proteins - 4 structural and 6 non-structural.</a:t>
            </a:r>
            <a:endParaRPr lang="ru-RU" sz="22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453" y="3140968"/>
            <a:ext cx="6630987" cy="30480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517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4</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923928" y="1052736"/>
            <a:ext cx="2119363" cy="461665"/>
          </a:xfrm>
          <a:prstGeom prst="rect">
            <a:avLst/>
          </a:prstGeom>
        </p:spPr>
        <p:txBody>
          <a:bodyPr wrap="none">
            <a:spAutoFit/>
          </a:bodyPr>
          <a:lstStyle/>
          <a:p>
            <a:r>
              <a:rPr lang="en-US" sz="2400" b="1" dirty="0" smtClean="0">
                <a:solidFill>
                  <a:srgbClr val="C00000"/>
                </a:solidFill>
              </a:rPr>
              <a:t>HCV genotypes</a:t>
            </a:r>
            <a:endParaRPr lang="ru-RU" sz="2400" b="1" dirty="0">
              <a:solidFill>
                <a:srgbClr val="C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00808"/>
            <a:ext cx="6560194" cy="436167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05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5</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380875" y="1052736"/>
            <a:ext cx="3423373" cy="461665"/>
          </a:xfrm>
          <a:prstGeom prst="rect">
            <a:avLst/>
          </a:prstGeom>
        </p:spPr>
        <p:txBody>
          <a:bodyPr wrap="none">
            <a:spAutoFit/>
          </a:bodyPr>
          <a:lstStyle/>
          <a:p>
            <a:r>
              <a:rPr lang="en-US" sz="2400" b="1" dirty="0" smtClean="0">
                <a:solidFill>
                  <a:srgbClr val="C00000"/>
                </a:solidFill>
              </a:rPr>
              <a:t>Hepatitis C virus life cycle</a:t>
            </a:r>
            <a:endParaRPr lang="ru-RU" sz="2400" b="1" dirty="0">
              <a:solidFill>
                <a:srgbClr val="C00000"/>
              </a:solidFill>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24" t="10737" r="3945" b="11894"/>
          <a:stretch/>
        </p:blipFill>
        <p:spPr bwMode="auto">
          <a:xfrm>
            <a:off x="2411760" y="1644351"/>
            <a:ext cx="5616624" cy="49530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93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6</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813423" y="1052736"/>
            <a:ext cx="2630785" cy="461665"/>
          </a:xfrm>
          <a:prstGeom prst="rect">
            <a:avLst/>
          </a:prstGeom>
        </p:spPr>
        <p:txBody>
          <a:bodyPr wrap="none">
            <a:spAutoFit/>
          </a:bodyPr>
          <a:lstStyle/>
          <a:p>
            <a:r>
              <a:rPr lang="en-US" sz="2400" b="1" dirty="0" smtClean="0">
                <a:solidFill>
                  <a:srgbClr val="C00000"/>
                </a:solidFill>
              </a:rPr>
              <a:t>Hepatitis C therapy</a:t>
            </a:r>
            <a:endParaRPr lang="ru-RU" sz="2400" b="1" dirty="0">
              <a:solidFill>
                <a:srgbClr val="C00000"/>
              </a:solidFill>
            </a:endParaRPr>
          </a:p>
        </p:txBody>
      </p:sp>
      <p:sp>
        <p:nvSpPr>
          <p:cNvPr id="2" name="Прямоугольник 1"/>
          <p:cNvSpPr/>
          <p:nvPr/>
        </p:nvSpPr>
        <p:spPr>
          <a:xfrm>
            <a:off x="1547664" y="1582341"/>
            <a:ext cx="7344816" cy="2800767"/>
          </a:xfrm>
          <a:prstGeom prst="rect">
            <a:avLst/>
          </a:prstGeom>
        </p:spPr>
        <p:txBody>
          <a:bodyPr wrap="square">
            <a:spAutoFit/>
          </a:bodyPr>
          <a:lstStyle/>
          <a:p>
            <a:pPr algn="just"/>
            <a:r>
              <a:rPr lang="en-US" sz="2200" dirty="0" smtClean="0"/>
              <a:t>Until 2011, treatment was based on a combination of two non-specific agents: </a:t>
            </a:r>
            <a:r>
              <a:rPr lang="en-US" sz="2200" b="1" dirty="0" smtClean="0">
                <a:solidFill>
                  <a:srgbClr val="0070C0"/>
                </a:solidFill>
              </a:rPr>
              <a:t>modified interferon alfa </a:t>
            </a:r>
            <a:r>
              <a:rPr lang="en-US" sz="2200" dirty="0" smtClean="0"/>
              <a:t>(regular injections) and the nucleoside analogue </a:t>
            </a:r>
            <a:r>
              <a:rPr lang="en-US" sz="2200" b="1" dirty="0" smtClean="0">
                <a:solidFill>
                  <a:srgbClr val="0070C0"/>
                </a:solidFill>
              </a:rPr>
              <a:t>ribavirin</a:t>
            </a:r>
            <a:r>
              <a:rPr lang="en-US" sz="2200" dirty="0" smtClean="0"/>
              <a:t> (daily oral intake). However, this type of treatment has been ineffective, prolonged and toxic. Thus, cure was achieved in only 40-60% of patients, depending on the genotype of the virus, and was accompanied by side-effects, in many cases requiring discontinuation of therapy.</a:t>
            </a:r>
            <a:endParaRPr lang="ru-RU" sz="2200" dirty="0"/>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58" b="11957"/>
          <a:stretch/>
        </p:blipFill>
        <p:spPr bwMode="auto">
          <a:xfrm>
            <a:off x="1691680" y="4688731"/>
            <a:ext cx="1905000" cy="144942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4487946"/>
            <a:ext cx="1714499" cy="165020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4688731"/>
            <a:ext cx="2286000" cy="152019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77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7</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813423" y="1052736"/>
            <a:ext cx="2630785" cy="461665"/>
          </a:xfrm>
          <a:prstGeom prst="rect">
            <a:avLst/>
          </a:prstGeom>
        </p:spPr>
        <p:txBody>
          <a:bodyPr wrap="none">
            <a:spAutoFit/>
          </a:bodyPr>
          <a:lstStyle/>
          <a:p>
            <a:r>
              <a:rPr lang="en-US" sz="2400" b="1" dirty="0" smtClean="0">
                <a:solidFill>
                  <a:srgbClr val="C00000"/>
                </a:solidFill>
              </a:rPr>
              <a:t>Hepatitis C therapy</a:t>
            </a:r>
            <a:endParaRPr lang="ru-RU" sz="2400" b="1" dirty="0">
              <a:solidFill>
                <a:srgbClr val="C00000"/>
              </a:solidFill>
            </a:endParaRPr>
          </a:p>
        </p:txBody>
      </p:sp>
      <p:sp>
        <p:nvSpPr>
          <p:cNvPr id="3" name="Прямоугольник 2"/>
          <p:cNvSpPr/>
          <p:nvPr/>
        </p:nvSpPr>
        <p:spPr>
          <a:xfrm>
            <a:off x="1475656" y="1552724"/>
            <a:ext cx="7416823" cy="2862322"/>
          </a:xfrm>
          <a:prstGeom prst="rect">
            <a:avLst/>
          </a:prstGeom>
        </p:spPr>
        <p:txBody>
          <a:bodyPr wrap="square">
            <a:spAutoFit/>
          </a:bodyPr>
          <a:lstStyle/>
          <a:p>
            <a:pPr algn="just"/>
            <a:r>
              <a:rPr lang="en-US" sz="2000" dirty="0" smtClean="0"/>
              <a:t>In 2011, two NS3/4 viral protease inhibitors, </a:t>
            </a:r>
            <a:r>
              <a:rPr lang="en-US" sz="2000" b="1" dirty="0" err="1" smtClean="0">
                <a:solidFill>
                  <a:srgbClr val="0070C0"/>
                </a:solidFill>
              </a:rPr>
              <a:t>telaprevir</a:t>
            </a:r>
            <a:r>
              <a:rPr lang="en-US" sz="2000" dirty="0" smtClean="0"/>
              <a:t> and </a:t>
            </a:r>
            <a:r>
              <a:rPr lang="en-US" sz="2000" b="1" dirty="0" err="1" smtClean="0">
                <a:solidFill>
                  <a:srgbClr val="0070C0"/>
                </a:solidFill>
              </a:rPr>
              <a:t>boceprevir</a:t>
            </a:r>
            <a:r>
              <a:rPr lang="en-US" sz="2000" dirty="0" smtClean="0"/>
              <a:t>, were added to this regimen and in combination with interferon/ribavirin were approved to treat hepatitis C patients with genotype 1. Both of these treatment combinations have shown an improved viral inhibitory effect, shorter treatment duration and improved therapy efficacy by up to 70-75%. However, they are limited in the treatment of genotype 1 patients, still require additional interferon/ribavirin therapy, and are accompanied by additional side effects that require medical monitoring. </a:t>
            </a:r>
            <a:endParaRPr lang="ru-RU" sz="20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365104"/>
            <a:ext cx="2738118" cy="201684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884863" y="6372036"/>
            <a:ext cx="1111073" cy="369332"/>
          </a:xfrm>
          <a:prstGeom prst="rect">
            <a:avLst/>
          </a:prstGeom>
        </p:spPr>
        <p:txBody>
          <a:bodyPr wrap="none">
            <a:spAutoFit/>
          </a:bodyPr>
          <a:lstStyle/>
          <a:p>
            <a:r>
              <a:rPr lang="en-US" b="1" dirty="0" err="1" smtClean="0">
                <a:solidFill>
                  <a:srgbClr val="0070C0"/>
                </a:solidFill>
              </a:rPr>
              <a:t>telaprevir</a:t>
            </a:r>
            <a:endParaRPr lang="ru-RU" b="1" dirty="0">
              <a:solidFill>
                <a:srgbClr val="0070C0"/>
              </a:solidFill>
            </a:endParaRPr>
          </a:p>
        </p:txBody>
      </p:sp>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725144"/>
            <a:ext cx="2541270" cy="146304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6588224" y="6372036"/>
            <a:ext cx="1206869" cy="369332"/>
          </a:xfrm>
          <a:prstGeom prst="rect">
            <a:avLst/>
          </a:prstGeom>
        </p:spPr>
        <p:txBody>
          <a:bodyPr wrap="none">
            <a:spAutoFit/>
          </a:bodyPr>
          <a:lstStyle/>
          <a:p>
            <a:r>
              <a:rPr lang="en-US" b="1" dirty="0" err="1" smtClean="0">
                <a:solidFill>
                  <a:srgbClr val="0070C0"/>
                </a:solidFill>
              </a:rPr>
              <a:t>boceprevir</a:t>
            </a:r>
            <a:endParaRPr lang="ru-RU" b="1" dirty="0">
              <a:solidFill>
                <a:srgbClr val="0070C0"/>
              </a:solidFill>
            </a:endParaRPr>
          </a:p>
        </p:txBody>
      </p:sp>
    </p:spTree>
    <p:extLst>
      <p:ext uri="{BB962C8B-B14F-4D97-AF65-F5344CB8AC3E}">
        <p14:creationId xmlns:p14="http://schemas.microsoft.com/office/powerpoint/2010/main" val="230798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8</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18" t="1392" r="1218" b="2329"/>
          <a:stretch/>
        </p:blipFill>
        <p:spPr bwMode="auto">
          <a:xfrm>
            <a:off x="4469506" y="1988840"/>
            <a:ext cx="4422974" cy="39456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331640" y="1825074"/>
            <a:ext cx="2880320" cy="4124206"/>
          </a:xfrm>
          <a:prstGeom prst="rect">
            <a:avLst/>
          </a:prstGeom>
        </p:spPr>
        <p:txBody>
          <a:bodyPr wrap="square">
            <a:spAutoFit/>
          </a:bodyPr>
          <a:lstStyle/>
          <a:p>
            <a:pPr algn="just">
              <a:spcAft>
                <a:spcPts val="600"/>
              </a:spcAft>
            </a:pPr>
            <a:r>
              <a:rPr lang="en-US" dirty="0" smtClean="0"/>
              <a:t>One of the attractive targets for chemotherapeutic action against HCV infection is the viral enzyme NS5B RNA-dependent RNA polymerase (</a:t>
            </a:r>
            <a:r>
              <a:rPr lang="en-US" dirty="0" err="1" smtClean="0"/>
              <a:t>RdRp</a:t>
            </a:r>
            <a:r>
              <a:rPr lang="en-US" dirty="0" smtClean="0"/>
              <a:t>). </a:t>
            </a:r>
            <a:endParaRPr lang="ru-RU" dirty="0" smtClean="0"/>
          </a:p>
          <a:p>
            <a:pPr algn="just">
              <a:spcAft>
                <a:spcPts val="600"/>
              </a:spcAft>
            </a:pPr>
            <a:r>
              <a:rPr lang="en-US" dirty="0" smtClean="0"/>
              <a:t>It is a key enzyme that plays an important role in the life cycle of HCV. It synthesizes copies of RNA from the RNA matrix. </a:t>
            </a:r>
            <a:endParaRPr lang="ru-RU" dirty="0" smtClean="0"/>
          </a:p>
          <a:p>
            <a:pPr algn="just">
              <a:spcAft>
                <a:spcPts val="600"/>
              </a:spcAft>
            </a:pPr>
            <a:r>
              <a:rPr lang="en-US" dirty="0" err="1" smtClean="0"/>
              <a:t>RdRp</a:t>
            </a:r>
            <a:r>
              <a:rPr lang="en-US" dirty="0" smtClean="0"/>
              <a:t> is a 66 </a:t>
            </a:r>
            <a:r>
              <a:rPr lang="en-US" dirty="0" err="1" smtClean="0"/>
              <a:t>kDa</a:t>
            </a:r>
            <a:r>
              <a:rPr lang="en-US" dirty="0" smtClean="0"/>
              <a:t> protein consisting of 590 amino acid residues.</a:t>
            </a:r>
            <a:endParaRPr lang="ru-RU" dirty="0"/>
          </a:p>
        </p:txBody>
      </p:sp>
    </p:spTree>
    <p:extLst>
      <p:ext uri="{BB962C8B-B14F-4D97-AF65-F5344CB8AC3E}">
        <p14:creationId xmlns:p14="http://schemas.microsoft.com/office/powerpoint/2010/main" val="227456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C 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9</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5736" y="1052736"/>
            <a:ext cx="5714641" cy="461665"/>
          </a:xfrm>
          <a:prstGeom prst="rect">
            <a:avLst/>
          </a:prstGeom>
        </p:spPr>
        <p:txBody>
          <a:bodyPr wrap="none">
            <a:spAutoFit/>
          </a:bodyPr>
          <a:lstStyle/>
          <a:p>
            <a:r>
              <a:rPr lang="en-US" sz="2400" b="1" dirty="0" smtClean="0">
                <a:solidFill>
                  <a:srgbClr val="C00000"/>
                </a:solidFill>
              </a:rPr>
              <a:t>RNA-dependent RNA polymerase inhibitors</a:t>
            </a:r>
            <a:endParaRPr lang="ru-RU" sz="2400" b="1" dirty="0">
              <a:solidFill>
                <a:srgbClr val="C00000"/>
              </a:solidFill>
            </a:endParaRPr>
          </a:p>
        </p:txBody>
      </p:sp>
      <p:sp>
        <p:nvSpPr>
          <p:cNvPr id="2" name="Прямоугольник 1"/>
          <p:cNvSpPr/>
          <p:nvPr/>
        </p:nvSpPr>
        <p:spPr>
          <a:xfrm>
            <a:off x="1403648" y="1556792"/>
            <a:ext cx="3647345" cy="430887"/>
          </a:xfrm>
          <a:prstGeom prst="rect">
            <a:avLst/>
          </a:prstGeom>
        </p:spPr>
        <p:txBody>
          <a:bodyPr wrap="none">
            <a:spAutoFit/>
          </a:bodyPr>
          <a:lstStyle/>
          <a:p>
            <a:r>
              <a:rPr lang="en-US" sz="2200" b="1" dirty="0" smtClean="0">
                <a:solidFill>
                  <a:srgbClr val="7030A0"/>
                </a:solidFill>
              </a:rPr>
              <a:t>Nucleoside inhibitors of </a:t>
            </a:r>
            <a:r>
              <a:rPr lang="en-US" sz="2200" b="1" dirty="0" err="1" smtClean="0">
                <a:solidFill>
                  <a:srgbClr val="7030A0"/>
                </a:solidFill>
              </a:rPr>
              <a:t>RdRp</a:t>
            </a:r>
            <a:endParaRPr lang="ru-RU" sz="2200" b="1" dirty="0">
              <a:solidFill>
                <a:srgbClr val="7030A0"/>
              </a:solidFill>
            </a:endParaRPr>
          </a:p>
        </p:txBody>
      </p:sp>
      <p:sp>
        <p:nvSpPr>
          <p:cNvPr id="3" name="Прямоугольник 2"/>
          <p:cNvSpPr/>
          <p:nvPr/>
        </p:nvSpPr>
        <p:spPr>
          <a:xfrm>
            <a:off x="1403648" y="2136339"/>
            <a:ext cx="7488832" cy="3477875"/>
          </a:xfrm>
          <a:prstGeom prst="rect">
            <a:avLst/>
          </a:prstGeom>
        </p:spPr>
        <p:txBody>
          <a:bodyPr wrap="square">
            <a:spAutoFit/>
          </a:bodyPr>
          <a:lstStyle/>
          <a:p>
            <a:pPr algn="just"/>
            <a:r>
              <a:rPr lang="en-US" sz="2200" dirty="0" smtClean="0"/>
              <a:t>An important milestone in the creation of tools for the discovery of new drugs for treating HCV infection was the creation of an RNA construct called replicon. This made it possible to simulate HCV replication in human hepatoma cells of the Huh7 line. The HCV replicon system proved to be very convenient and allowed a clear prediction of the clinical efficacy of drugs undergoing pre-clinical trials. </a:t>
            </a:r>
            <a:endParaRPr lang="ru-RU" sz="2200" dirty="0" smtClean="0"/>
          </a:p>
          <a:p>
            <a:pPr algn="just"/>
            <a:endParaRPr lang="ru-RU" sz="2200" dirty="0"/>
          </a:p>
          <a:p>
            <a:pPr algn="just"/>
            <a:r>
              <a:rPr lang="en-US" sz="2200" dirty="0" smtClean="0"/>
              <a:t>The HCV replicon system has been used by Roche to screen a library of nucleoside analogues. </a:t>
            </a:r>
            <a:endParaRPr lang="ru-RU" sz="2200" dirty="0"/>
          </a:p>
        </p:txBody>
      </p:sp>
    </p:spTree>
    <p:extLst>
      <p:ext uri="{BB962C8B-B14F-4D97-AF65-F5344CB8AC3E}">
        <p14:creationId xmlns:p14="http://schemas.microsoft.com/office/powerpoint/2010/main" val="97762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1068</Words>
  <Application>Microsoft Office PowerPoint</Application>
  <PresentationFormat>Экран (4:3)</PresentationFormat>
  <Paragraphs>95</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 Лена</dc:creator>
  <cp:lastModifiedBy>Лена Лена</cp:lastModifiedBy>
  <cp:revision>2</cp:revision>
  <dcterms:created xsi:type="dcterms:W3CDTF">2024-04-03T06:18:02Z</dcterms:created>
  <dcterms:modified xsi:type="dcterms:W3CDTF">2024-04-03T06:26:23Z</dcterms:modified>
</cp:coreProperties>
</file>