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9" r:id="rId15"/>
    <p:sldId id="290" r:id="rId16"/>
    <p:sldId id="291" r:id="rId17"/>
    <p:sldId id="293" r:id="rId18"/>
    <p:sldId id="294" r:id="rId19"/>
    <p:sldId id="295" r:id="rId20"/>
    <p:sldId id="292" r:id="rId21"/>
    <p:sldId id="296" r:id="rId22"/>
    <p:sldId id="297" r:id="rId23"/>
    <p:sldId id="298" r:id="rId24"/>
    <p:sldId id="301" r:id="rId25"/>
    <p:sldId id="299" r:id="rId26"/>
    <p:sldId id="300" r:id="rId27"/>
    <p:sldId id="28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98" autoAdjust="0"/>
  </p:normalViewPr>
  <p:slideViewPr>
    <p:cSldViewPr>
      <p:cViewPr varScale="1">
        <p:scale>
          <a:sx n="93" d="100"/>
          <a:sy n="93" d="100"/>
        </p:scale>
        <p:origin x="-9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D0BFF-076C-409A-995E-D89665C006D3}" type="datetimeFigureOut">
              <a:rPr lang="ru-RU" smtClean="0"/>
              <a:t>11.05.2024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1DD39-9AAB-4905-B3CC-7965D70DA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229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2B57-3B75-4245-84F2-01D32DC1C08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730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6DD23-FF32-416F-BA5A-062BC3F7ACA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8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3C28-A2C7-4199-890B-908F9BBD8826}" type="datetimeFigureOut">
              <a:rPr lang="ru-RU" smtClean="0"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4AD3-38C7-4F91-ADA0-480DEB288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62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3C28-A2C7-4199-890B-908F9BBD8826}" type="datetimeFigureOut">
              <a:rPr lang="ru-RU" smtClean="0"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4AD3-38C7-4F91-ADA0-480DEB288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831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3C28-A2C7-4199-890B-908F9BBD8826}" type="datetimeFigureOut">
              <a:rPr lang="ru-RU" smtClean="0"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4AD3-38C7-4F91-ADA0-480DEB288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620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3C28-A2C7-4199-890B-908F9BBD8826}" type="datetimeFigureOut">
              <a:rPr lang="ru-RU" smtClean="0"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4AD3-38C7-4F91-ADA0-480DEB288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750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3C28-A2C7-4199-890B-908F9BBD8826}" type="datetimeFigureOut">
              <a:rPr lang="ru-RU" smtClean="0"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4AD3-38C7-4F91-ADA0-480DEB288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0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3C28-A2C7-4199-890B-908F9BBD8826}" type="datetimeFigureOut">
              <a:rPr lang="ru-RU" smtClean="0"/>
              <a:t>11.05.2024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4AD3-38C7-4F91-ADA0-480DEB288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38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3C28-A2C7-4199-890B-908F9BBD8826}" type="datetimeFigureOut">
              <a:rPr lang="ru-RU" smtClean="0"/>
              <a:t>11.05.2024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4AD3-38C7-4F91-ADA0-480DEB288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324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3C28-A2C7-4199-890B-908F9BBD8826}" type="datetimeFigureOut">
              <a:rPr lang="ru-RU" smtClean="0"/>
              <a:t>11.05.2024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4AD3-38C7-4F91-ADA0-480DEB288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477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3C28-A2C7-4199-890B-908F9BBD8826}" type="datetimeFigureOut">
              <a:rPr lang="ru-RU" smtClean="0"/>
              <a:t>11.05.2024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4AD3-38C7-4F91-ADA0-480DEB288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12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3C28-A2C7-4199-890B-908F9BBD8826}" type="datetimeFigureOut">
              <a:rPr lang="ru-RU" smtClean="0"/>
              <a:t>11.05.2024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4AD3-38C7-4F91-ADA0-480DEB288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52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3C28-A2C7-4199-890B-908F9BBD8826}" type="datetimeFigureOut">
              <a:rPr lang="ru-RU" smtClean="0"/>
              <a:t>11.05.2024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4AD3-38C7-4F91-ADA0-480DEB288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98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63C28-A2C7-4199-890B-908F9BBD8826}" type="datetimeFigureOut">
              <a:rPr lang="ru-RU" smtClean="0"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C4AD3-38C7-4F91-ADA0-480DEB288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80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772816"/>
            <a:ext cx="7632848" cy="129614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6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Drugs </a:t>
            </a:r>
            <a:r>
              <a:rPr lang="en-US" sz="36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 treat infections caused by the coronaviruses</a:t>
            </a:r>
            <a:endParaRPr lang="ru-RU" sz="3600" b="1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13259" y="332656"/>
            <a:ext cx="6517482" cy="86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«General pharmaceutical chemistry»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593998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Associate Professor </a:t>
            </a:r>
            <a:r>
              <a:rPr lang="en-US" dirty="0" err="1" smtClean="0"/>
              <a:t>Gureeva</a:t>
            </a:r>
            <a:r>
              <a:rPr lang="en-US" dirty="0" smtClean="0"/>
              <a:t> E.S.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836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Therapy for coronavirus infections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10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7272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>
                <a:solidFill>
                  <a:srgbClr val="C00000"/>
                </a:solidFill>
              </a:rPr>
              <a:t>Remdesivir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628800"/>
            <a:ext cx="2762250" cy="233521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437112"/>
            <a:ext cx="3302732" cy="220182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56076" y="1052736"/>
            <a:ext cx="363640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i="1" dirty="0" err="1"/>
              <a:t>Remdesivir</a:t>
            </a:r>
            <a:r>
              <a:rPr lang="en-US" sz="2200" dirty="0"/>
              <a:t>, a drug developed against the Ebola virus, has been found to have antiviral activity against SARS-CoV-2 in the laboratory. </a:t>
            </a:r>
            <a:endParaRPr lang="ru-RU" sz="2200" dirty="0" smtClean="0"/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The </a:t>
            </a:r>
            <a:r>
              <a:rPr lang="en-US" sz="2200" dirty="0"/>
              <a:t>positive results of the early studies attracted media attention and led to the launch of emergency use of the drug. </a:t>
            </a:r>
            <a:endParaRPr lang="ru-RU" sz="2200" dirty="0" smtClean="0"/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However</a:t>
            </a:r>
            <a:r>
              <a:rPr lang="en-US" sz="2200" dirty="0"/>
              <a:t>, </a:t>
            </a:r>
            <a:r>
              <a:rPr lang="en-US" sz="2200" dirty="0" err="1"/>
              <a:t>remdesivir</a:t>
            </a:r>
            <a:r>
              <a:rPr lang="en-US" sz="2200" dirty="0"/>
              <a:t> has a negligible effect on all-cause mortality up to 28 days in hospitalized adults with SARS-CoV-2 infection.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52105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Therapy for coronavirus infections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11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7272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smtClean="0">
                <a:solidFill>
                  <a:srgbClr val="C00000"/>
                </a:solidFill>
              </a:rPr>
              <a:t>Favipiravir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398835"/>
            <a:ext cx="432048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i="1" dirty="0"/>
              <a:t>Favipiravir </a:t>
            </a:r>
            <a:r>
              <a:rPr lang="en-US" sz="2200" dirty="0"/>
              <a:t>has been studied as a potential treatment for COVID-19 since February 2020. No significant effect of </a:t>
            </a:r>
            <a:r>
              <a:rPr lang="en-US" sz="2200" dirty="0" err="1"/>
              <a:t>favipiravir</a:t>
            </a:r>
            <a:r>
              <a:rPr lang="en-US" sz="2200" dirty="0"/>
              <a:t> in the treatment of COVID-19 was found in an evidence-based standard of care study completed in Japan in 2020. </a:t>
            </a:r>
            <a:endParaRPr lang="ru-RU" sz="2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13" y="1484784"/>
            <a:ext cx="2773363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4061971"/>
            <a:ext cx="727280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/>
              <a:t>As of August 2021, </a:t>
            </a:r>
            <a:r>
              <a:rPr lang="en-US" sz="2200" dirty="0" err="1"/>
              <a:t>favipiravir</a:t>
            </a:r>
            <a:r>
              <a:rPr lang="en-US" sz="2200" dirty="0"/>
              <a:t> has no evidence of efficacy on criteria to reduce mortality and risk of EVI. As of November 2021, </a:t>
            </a:r>
            <a:r>
              <a:rPr lang="en-US" sz="2200" dirty="0" err="1"/>
              <a:t>favipiravir</a:t>
            </a:r>
            <a:r>
              <a:rPr lang="en-US" sz="2200" dirty="0"/>
              <a:t> did not accelerate recovery in patients with COVID-19. The Canadian biotechnology company that conducted the trial declared it to be futile against COVID-19.</a:t>
            </a:r>
          </a:p>
        </p:txBody>
      </p:sp>
    </p:spTree>
    <p:extLst>
      <p:ext uri="{BB962C8B-B14F-4D97-AF65-F5344CB8AC3E}">
        <p14:creationId xmlns:p14="http://schemas.microsoft.com/office/powerpoint/2010/main" val="225364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Therapy for coronavirus infections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12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7272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>
                <a:solidFill>
                  <a:srgbClr val="C00000"/>
                </a:solidFill>
              </a:rPr>
              <a:t>Molnupiravir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2232248" cy="2039727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1628800"/>
            <a:ext cx="482453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/>
              <a:t>Molnupiravir</a:t>
            </a:r>
            <a:r>
              <a:rPr lang="en-US" sz="2200" dirty="0"/>
              <a:t> is a prodrug of the synthetic nucleoside N4-hydroxycytidine and exerts its antiviral action by introducing copying errors during viral RNA replication.</a:t>
            </a:r>
            <a:endParaRPr lang="ru-RU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05064"/>
            <a:ext cx="3600853" cy="223224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47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Therapy for coronavirus infections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13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7272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>
                <a:solidFill>
                  <a:srgbClr val="C00000"/>
                </a:solidFill>
              </a:rPr>
              <a:t>Molnupiravir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23552" y="1556792"/>
            <a:ext cx="264207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</a:rPr>
              <a:t>Mechanism of action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76872"/>
            <a:ext cx="7598766" cy="259228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90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Therapy for coronavirus infections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14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7272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 smtClean="0">
                <a:solidFill>
                  <a:srgbClr val="C00000"/>
                </a:solidFill>
              </a:rPr>
              <a:t>Nirmatrelvir</a:t>
            </a:r>
            <a:r>
              <a:rPr lang="en-US" sz="2200" b="1" dirty="0" smtClean="0">
                <a:solidFill>
                  <a:srgbClr val="C00000"/>
                </a:solidFill>
              </a:rPr>
              <a:t>/ritonavir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063" y="1666260"/>
            <a:ext cx="2546913" cy="213706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5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017" y="1666261"/>
            <a:ext cx="2841840" cy="2137064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83768" y="3923764"/>
            <a:ext cx="1319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Nirmatrelvir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660232" y="3923764"/>
            <a:ext cx="980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ritonavir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03648" y="4433044"/>
            <a:ext cx="51125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/>
              <a:t>Nirmatrelvir</a:t>
            </a:r>
            <a:r>
              <a:rPr lang="en-US" sz="2200" dirty="0" smtClean="0"/>
              <a:t>/ritonavir, sold under the brand name </a:t>
            </a:r>
            <a:r>
              <a:rPr lang="en-US" sz="2200" b="1" dirty="0" err="1" smtClean="0">
                <a:solidFill>
                  <a:srgbClr val="0070C0"/>
                </a:solidFill>
              </a:rPr>
              <a:t>Paxlovid</a:t>
            </a:r>
            <a:r>
              <a:rPr lang="en-US" sz="2200" dirty="0" smtClean="0"/>
              <a:t>, is a co-packaged medication used as a treatment for COVID‑19. It contains the antiviral medications </a:t>
            </a:r>
            <a:r>
              <a:rPr lang="en-US" sz="2200" dirty="0" err="1" smtClean="0"/>
              <a:t>nirmatrelvir</a:t>
            </a:r>
            <a:r>
              <a:rPr lang="en-US" sz="2200" dirty="0" smtClean="0"/>
              <a:t> and ritonavir and was developed by Pfizer. </a:t>
            </a:r>
            <a:endParaRPr lang="ru-RU" sz="2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3" t="9262" r="35437"/>
          <a:stretch/>
        </p:blipFill>
        <p:spPr bwMode="auto">
          <a:xfrm>
            <a:off x="6895538" y="4293096"/>
            <a:ext cx="1625038" cy="225734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11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Therapy for coronavirus infections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15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7272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 smtClean="0">
                <a:solidFill>
                  <a:srgbClr val="C00000"/>
                </a:solidFill>
              </a:rPr>
              <a:t>Nirmatrelvir</a:t>
            </a:r>
            <a:r>
              <a:rPr lang="en-US" sz="2200" b="1" dirty="0" smtClean="0">
                <a:solidFill>
                  <a:srgbClr val="C00000"/>
                </a:solidFill>
              </a:rPr>
              <a:t>/ritonavir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1556792"/>
            <a:ext cx="72728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 smtClean="0">
                <a:solidFill>
                  <a:srgbClr val="0070C0"/>
                </a:solidFill>
              </a:rPr>
              <a:t>Nirmatrelvir</a:t>
            </a:r>
            <a:r>
              <a:rPr lang="en-US" sz="2200" dirty="0" smtClean="0"/>
              <a:t> inhibits SARS-CoV-2 main protease, while </a:t>
            </a:r>
            <a:r>
              <a:rPr lang="en-US" sz="2200" b="1" dirty="0" smtClean="0">
                <a:solidFill>
                  <a:srgbClr val="0070C0"/>
                </a:solidFill>
              </a:rPr>
              <a:t>ritonavir</a:t>
            </a:r>
            <a:r>
              <a:rPr lang="en-US" sz="2200" dirty="0" smtClean="0"/>
              <a:t> is a strong CYP3A inhibitor, slowing down </a:t>
            </a:r>
            <a:r>
              <a:rPr lang="en-US" sz="2200" dirty="0" err="1" smtClean="0"/>
              <a:t>nirmatrelvir</a:t>
            </a:r>
            <a:r>
              <a:rPr lang="en-US" sz="2200" dirty="0" smtClean="0"/>
              <a:t> metabolism and therefore boosting its effect. </a:t>
            </a:r>
            <a:endParaRPr lang="ru-RU" sz="2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762" y="2725385"/>
            <a:ext cx="2166142" cy="378531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681" y="2694820"/>
            <a:ext cx="4787799" cy="381587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91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Pharmaceutical analysis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16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7272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 smtClean="0">
                <a:solidFill>
                  <a:srgbClr val="C00000"/>
                </a:solidFill>
              </a:rPr>
              <a:t>Remdesivir</a:t>
            </a:r>
            <a:r>
              <a:rPr lang="en-US" sz="2200" b="1" dirty="0" smtClean="0">
                <a:solidFill>
                  <a:srgbClr val="C00000"/>
                </a:solidFill>
              </a:rPr>
              <a:t> (</a:t>
            </a:r>
            <a:r>
              <a:rPr lang="en-US" sz="2200" b="1" dirty="0" err="1" smtClean="0">
                <a:solidFill>
                  <a:srgbClr val="C00000"/>
                </a:solidFill>
              </a:rPr>
              <a:t>Remdesivirum</a:t>
            </a:r>
            <a:r>
              <a:rPr lang="en-US" sz="2200" b="1" dirty="0" smtClean="0">
                <a:solidFill>
                  <a:srgbClr val="C00000"/>
                </a:solidFill>
              </a:rPr>
              <a:t>)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23552" y="1556792"/>
            <a:ext cx="15252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Description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23552" y="1917993"/>
            <a:ext cx="53967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A white to off-white to slightly yellow powder.</a:t>
            </a:r>
            <a:endParaRPr lang="ru-RU" sz="2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19672" y="2420888"/>
            <a:ext cx="12779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Solubility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3552" y="2774538"/>
            <a:ext cx="53967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It is soluble in ethanol, freely soluble in methanol and sparingly soluble in </a:t>
            </a:r>
            <a:r>
              <a:rPr lang="en-US" sz="2200" dirty="0" err="1" smtClean="0"/>
              <a:t>dimethylsulfoxide</a:t>
            </a:r>
            <a:r>
              <a:rPr lang="en-US" sz="2200" dirty="0" smtClean="0"/>
              <a:t> . It is practically insoluble in water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r="20999"/>
          <a:stretch/>
        </p:blipFill>
        <p:spPr bwMode="auto">
          <a:xfrm>
            <a:off x="7343488" y="1268760"/>
            <a:ext cx="1531745" cy="306665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619672" y="4365104"/>
            <a:ext cx="17191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Identity tests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91680" y="4797152"/>
            <a:ext cx="6910097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200" dirty="0" smtClean="0"/>
              <a:t>Spectrophotometry in the infrared region</a:t>
            </a:r>
            <a:endParaRPr lang="ru-RU" sz="22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200" dirty="0" smtClean="0"/>
              <a:t>Spectrophotometry in the visible and ultraviolet regions</a:t>
            </a:r>
            <a:endParaRPr lang="ru-RU" sz="22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200" dirty="0" smtClean="0"/>
              <a:t>High-performance liquid chromatography</a:t>
            </a:r>
            <a:endParaRPr lang="ru-RU" sz="22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200" dirty="0" smtClean="0"/>
              <a:t>Thin-layer chromatography</a:t>
            </a:r>
            <a:endParaRPr lang="ru-RU" sz="22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200" dirty="0" smtClean="0"/>
              <a:t>Specific optical rotation</a:t>
            </a:r>
            <a:endParaRPr lang="ru-RU" sz="2200" dirty="0" smtClean="0"/>
          </a:p>
        </p:txBody>
      </p:sp>
    </p:spTree>
    <p:extLst>
      <p:ext uri="{BB962C8B-B14F-4D97-AF65-F5344CB8AC3E}">
        <p14:creationId xmlns:p14="http://schemas.microsoft.com/office/powerpoint/2010/main" val="319201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Pharmaceutical analysis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17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7272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 smtClean="0">
                <a:solidFill>
                  <a:srgbClr val="C00000"/>
                </a:solidFill>
              </a:rPr>
              <a:t>Remdesivir</a:t>
            </a:r>
            <a:r>
              <a:rPr lang="en-US" sz="2200" b="1" dirty="0" smtClean="0">
                <a:solidFill>
                  <a:srgbClr val="C00000"/>
                </a:solidFill>
              </a:rPr>
              <a:t> (</a:t>
            </a:r>
            <a:r>
              <a:rPr lang="en-US" sz="2200" b="1" dirty="0" err="1" smtClean="0">
                <a:solidFill>
                  <a:srgbClr val="C00000"/>
                </a:solidFill>
              </a:rPr>
              <a:t>Remdesivirum</a:t>
            </a:r>
            <a:r>
              <a:rPr lang="en-US" sz="2200" b="1" dirty="0" smtClean="0">
                <a:solidFill>
                  <a:srgbClr val="C00000"/>
                </a:solidFill>
              </a:rPr>
              <a:t>)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23552" y="1556792"/>
            <a:ext cx="13947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Purity test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23552" y="1988840"/>
            <a:ext cx="6548848" cy="1435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Determination of water by the Karl Fischer method</a:t>
            </a:r>
            <a:endParaRPr lang="ru-RU" sz="22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Limit test for heavy metals</a:t>
            </a:r>
            <a:endParaRPr lang="ru-RU" sz="22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High-performance liquid chromatography</a:t>
            </a:r>
            <a:r>
              <a:rPr lang="ru-RU" sz="2200" dirty="0" smtClean="0"/>
              <a:t> </a:t>
            </a:r>
            <a:r>
              <a:rPr lang="en-US" sz="2200" dirty="0" smtClean="0"/>
              <a:t>for determination of Related substances</a:t>
            </a:r>
            <a:endParaRPr lang="ru-RU" sz="2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619672" y="3574177"/>
            <a:ext cx="8480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Assay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23552" y="3923764"/>
            <a:ext cx="64768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High-performance liquid chromatography</a:t>
            </a:r>
            <a:endParaRPr lang="ru-RU" sz="2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619672" y="4366265"/>
            <a:ext cx="10719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Storage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23552" y="4725144"/>
            <a:ext cx="52527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/>
              <a:t>Remdesivir</a:t>
            </a:r>
            <a:r>
              <a:rPr lang="en-US" sz="2200" dirty="0" smtClean="0"/>
              <a:t> should be kept in tightly closed containers, protected from moisture.</a:t>
            </a:r>
            <a:endParaRPr lang="ru-RU" sz="2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782" y="3371787"/>
            <a:ext cx="1704975" cy="313372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56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Pharmaceutical analysis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18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7272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smtClean="0">
                <a:solidFill>
                  <a:srgbClr val="C00000"/>
                </a:solidFill>
              </a:rPr>
              <a:t>Favipiravir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23552" y="1556792"/>
            <a:ext cx="15252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Description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23552" y="1917993"/>
            <a:ext cx="4676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White to light yellow </a:t>
            </a:r>
            <a:r>
              <a:rPr lang="en-US" sz="2200" dirty="0" err="1" smtClean="0"/>
              <a:t>coloured</a:t>
            </a:r>
            <a:r>
              <a:rPr lang="en-US" sz="2200" dirty="0" smtClean="0"/>
              <a:t> crystalline powder.</a:t>
            </a:r>
            <a:endParaRPr lang="ru-RU" sz="2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19672" y="2998113"/>
            <a:ext cx="12779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Solubility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3552" y="3473132"/>
            <a:ext cx="72689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Easily soluble in dimethyl sulfoxide, moderately soluble in methanol, slightly soluble in ethanol, slightly soluble or practically insoluble in water.</a:t>
            </a:r>
            <a:endParaRPr lang="ru-RU" sz="2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619672" y="4726305"/>
            <a:ext cx="17191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Identity tests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91680" y="5179839"/>
            <a:ext cx="52681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200" dirty="0" smtClean="0"/>
              <a:t>Spectrophotometry in the infrared region</a:t>
            </a:r>
            <a:endParaRPr lang="ru-RU" sz="22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200" dirty="0" smtClean="0"/>
              <a:t>High-performance liquid chromatography</a:t>
            </a:r>
            <a:endParaRPr lang="ru-RU" sz="22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t="5972" r="28346" b="20434"/>
          <a:stretch/>
        </p:blipFill>
        <p:spPr bwMode="auto">
          <a:xfrm>
            <a:off x="6147235" y="1129019"/>
            <a:ext cx="2745245" cy="201976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06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Pharmaceutical analysis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19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7272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smtClean="0">
                <a:solidFill>
                  <a:srgbClr val="C00000"/>
                </a:solidFill>
              </a:rPr>
              <a:t>Favipiravir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23552" y="1556792"/>
            <a:ext cx="13947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Purity test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23552" y="1988840"/>
            <a:ext cx="65488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Transparency of the solution.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Determination of water by the Karl Fischer method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High-performance liquid chromatography</a:t>
            </a:r>
            <a:r>
              <a:rPr lang="ru-RU" sz="2200" dirty="0" smtClean="0"/>
              <a:t> </a:t>
            </a:r>
            <a:r>
              <a:rPr lang="en-US" sz="2200" dirty="0" smtClean="0"/>
              <a:t>for determination of Related substances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Limit test for heavy metals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err="1" smtClean="0"/>
              <a:t>Sulphate</a:t>
            </a:r>
            <a:r>
              <a:rPr lang="en-US" sz="2200" dirty="0" smtClean="0"/>
              <a:t> ash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Residual organic solvents</a:t>
            </a:r>
            <a:endParaRPr lang="ru-RU" sz="22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Microbiological purity</a:t>
            </a:r>
            <a:endParaRPr lang="ru-RU" sz="2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619672" y="4726305"/>
            <a:ext cx="8480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Assay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23552" y="5086345"/>
            <a:ext cx="64768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High-performance liquid chromatography</a:t>
            </a:r>
            <a:endParaRPr lang="ru-RU" sz="2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619672" y="5518393"/>
            <a:ext cx="10719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Storage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23552" y="5827911"/>
            <a:ext cx="52527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Favipiravir  should be kept in tightly closed containers.</a:t>
            </a:r>
            <a:endParaRPr lang="ru-RU" sz="2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29000"/>
            <a:ext cx="1877283" cy="310994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16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General </a:t>
            </a:r>
            <a:r>
              <a:rPr lang="en-US" sz="2800" b="1" dirty="0" smtClean="0">
                <a:solidFill>
                  <a:srgbClr val="0070C0"/>
                </a:solidFill>
              </a:rPr>
              <a:t>characteristics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of coronaviruses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1268760"/>
            <a:ext cx="73448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i="1" dirty="0" err="1" smtClean="0">
                <a:solidFill>
                  <a:srgbClr val="C00000"/>
                </a:solidFill>
              </a:rPr>
              <a:t>Coronaviridae</a:t>
            </a:r>
            <a:r>
              <a:rPr lang="en-US" sz="2200" dirty="0" smtClean="0"/>
              <a:t> </a:t>
            </a:r>
            <a:r>
              <a:rPr lang="en-US" sz="2200" dirty="0"/>
              <a:t>is a family of viruses that includes two subfamilies: </a:t>
            </a:r>
            <a:r>
              <a:rPr lang="en-US" sz="2200" b="1" i="1" dirty="0" err="1" smtClean="0">
                <a:solidFill>
                  <a:srgbClr val="0070C0"/>
                </a:solidFill>
              </a:rPr>
              <a:t>Coronavirinae</a:t>
            </a:r>
            <a:r>
              <a:rPr lang="en-US" sz="2200" dirty="0" smtClean="0"/>
              <a:t> </a:t>
            </a:r>
            <a:r>
              <a:rPr lang="en-US" sz="2200" dirty="0"/>
              <a:t>and </a:t>
            </a:r>
            <a:r>
              <a:rPr lang="en-US" sz="2200" b="1" i="1" dirty="0" err="1" smtClean="0">
                <a:solidFill>
                  <a:srgbClr val="0070C0"/>
                </a:solidFill>
              </a:rPr>
              <a:t>Torovirinae</a:t>
            </a:r>
            <a:r>
              <a:rPr lang="en-US" sz="2200" dirty="0"/>
              <a:t>. Pathogens important to humans belong to the subfamily </a:t>
            </a:r>
            <a:r>
              <a:rPr lang="en-US" sz="2200" b="1" i="1" dirty="0" err="1"/>
              <a:t>Coronavirinae</a:t>
            </a:r>
            <a:r>
              <a:rPr lang="en-US" sz="2200" dirty="0"/>
              <a:t>.</a:t>
            </a:r>
            <a:endParaRPr lang="ru-RU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33056"/>
            <a:ext cx="3816424" cy="254428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2348880"/>
            <a:ext cx="73448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/>
              <a:t>Human coronaviruses (</a:t>
            </a:r>
            <a:r>
              <a:rPr lang="en-US" sz="2200" dirty="0" err="1"/>
              <a:t>CoV</a:t>
            </a:r>
            <a:r>
              <a:rPr lang="en-US" sz="2200" dirty="0"/>
              <a:t>) were first identified in the 1960s: HCoV-OC43 (OC43) and HCoV-229E (229E). </a:t>
            </a:r>
            <a:endParaRPr lang="ru-RU" sz="2200" dirty="0" smtClean="0"/>
          </a:p>
          <a:p>
            <a:pPr algn="just"/>
            <a:r>
              <a:rPr lang="en-US" sz="2200" dirty="0" smtClean="0"/>
              <a:t>Other </a:t>
            </a:r>
            <a:r>
              <a:rPr lang="en-US" sz="2200" dirty="0"/>
              <a:t>human coronaviruses were subsequently identified: HCoV-NL63 (NL63) in 2004 and HCoV-HKU1 (HKU1) in 2005.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22078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Pharmaceutical analysis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20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7272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>
                <a:solidFill>
                  <a:srgbClr val="C00000"/>
                </a:solidFill>
              </a:rPr>
              <a:t>Molnupiravir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23552" y="1556792"/>
            <a:ext cx="313310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Synthesis </a:t>
            </a:r>
            <a:r>
              <a:rPr lang="en-US" sz="2200" b="1" dirty="0">
                <a:solidFill>
                  <a:srgbClr val="7030A0"/>
                </a:solidFill>
              </a:rPr>
              <a:t>of </a:t>
            </a:r>
            <a:r>
              <a:rPr lang="en-US" sz="2200" b="1" dirty="0" err="1">
                <a:solidFill>
                  <a:srgbClr val="7030A0"/>
                </a:solidFill>
              </a:rPr>
              <a:t>molnupiravir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4"/>
          <a:stretch/>
        </p:blipFill>
        <p:spPr bwMode="auto">
          <a:xfrm>
            <a:off x="1475656" y="2060848"/>
            <a:ext cx="7416824" cy="286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81128"/>
            <a:ext cx="181250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7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Pharmaceutical analysis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21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7272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 smtClean="0">
                <a:solidFill>
                  <a:srgbClr val="C00000"/>
                </a:solidFill>
              </a:rPr>
              <a:t>Molnupiravir</a:t>
            </a:r>
            <a:endParaRPr lang="en-US" sz="2200" b="1" dirty="0" smtClean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23552" y="1556792"/>
            <a:ext cx="15252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Description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23552" y="1990001"/>
            <a:ext cx="46766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 A white or almost white powder.</a:t>
            </a:r>
            <a:endParaRPr lang="ru-RU" sz="2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19672" y="2854097"/>
            <a:ext cx="12779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Solubility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3552" y="3284984"/>
            <a:ext cx="72689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Easily soluble in dimethyl sulfoxide and in methanol, moderately soluble in water, practically insoluble in dichloromethane.</a:t>
            </a:r>
            <a:endParaRPr lang="ru-RU" sz="2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619672" y="4654297"/>
            <a:ext cx="17191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Identity tests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91680" y="5179839"/>
            <a:ext cx="52681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200" dirty="0" smtClean="0"/>
              <a:t>Spectrophotometry in the infrared region</a:t>
            </a:r>
            <a:endParaRPr lang="ru-RU" sz="22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200" dirty="0" smtClean="0"/>
              <a:t>High-performance liquid chromatography</a:t>
            </a:r>
            <a:endParaRPr lang="ru-RU" sz="22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477" y="1150749"/>
            <a:ext cx="2947470" cy="196537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8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Pharmaceutical analysis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22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7272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 smtClean="0">
                <a:solidFill>
                  <a:srgbClr val="C00000"/>
                </a:solidFill>
              </a:rPr>
              <a:t>Molnupiravir</a:t>
            </a:r>
            <a:endParaRPr lang="en-US" sz="2200" b="1" dirty="0" smtClean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23552" y="1556792"/>
            <a:ext cx="13947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Purity test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23552" y="1916832"/>
            <a:ext cx="65488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Specific rotation.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Determination of water by the Karl Fischer method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High-performance liquid chromatography</a:t>
            </a:r>
            <a:r>
              <a:rPr lang="ru-RU" sz="2200" dirty="0" smtClean="0"/>
              <a:t> </a:t>
            </a:r>
            <a:r>
              <a:rPr lang="en-US" sz="2200" dirty="0" smtClean="0"/>
              <a:t>for determination of Related substances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Limit test for heavy metals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err="1" smtClean="0"/>
              <a:t>Sulphate</a:t>
            </a:r>
            <a:r>
              <a:rPr lang="en-US" sz="2200" dirty="0" smtClean="0"/>
              <a:t> ash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Residual organic solvents</a:t>
            </a:r>
            <a:endParaRPr lang="ru-RU" sz="22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Microbiological purity</a:t>
            </a:r>
            <a:endParaRPr lang="ru-RU" sz="2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619672" y="4726305"/>
            <a:ext cx="8480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Assay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23552" y="5086345"/>
            <a:ext cx="64768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High-performance liquid chromatography</a:t>
            </a:r>
            <a:endParaRPr lang="ru-RU" sz="2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619672" y="5518393"/>
            <a:ext cx="10719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Storage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23552" y="5827911"/>
            <a:ext cx="48206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/>
              <a:t>Molnupiravir</a:t>
            </a:r>
            <a:r>
              <a:rPr lang="en-US" sz="2200" dirty="0" smtClean="0"/>
              <a:t>   should be kept in tightly closed containers.</a:t>
            </a:r>
            <a:endParaRPr lang="ru-RU" sz="22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035" y="3317215"/>
            <a:ext cx="2217445" cy="305231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20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Pharmaceutical analysis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23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7272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 smtClean="0">
                <a:solidFill>
                  <a:srgbClr val="C00000"/>
                </a:solidFill>
              </a:rPr>
              <a:t>Nirmatrelvir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23552" y="1556792"/>
            <a:ext cx="313310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Synthesis </a:t>
            </a:r>
            <a:r>
              <a:rPr lang="en-US" sz="2200" b="1" dirty="0">
                <a:solidFill>
                  <a:srgbClr val="7030A0"/>
                </a:solidFill>
              </a:rPr>
              <a:t>of </a:t>
            </a:r>
            <a:r>
              <a:rPr lang="en-US" sz="2200" b="1" dirty="0" err="1" smtClean="0">
                <a:solidFill>
                  <a:srgbClr val="7030A0"/>
                </a:solidFill>
              </a:rPr>
              <a:t>Nirmatrelvir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814" y="2276872"/>
            <a:ext cx="7426665" cy="397041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42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Pharmaceutical analysis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24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b="1" dirty="0" smtClean="0">
                <a:solidFill>
                  <a:srgbClr val="C00000"/>
                </a:solidFill>
              </a:rPr>
              <a:t>Ritonavir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23552" y="1556792"/>
            <a:ext cx="26559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Synthesis </a:t>
            </a:r>
            <a:r>
              <a:rPr lang="en-US" sz="2200" b="1" dirty="0">
                <a:solidFill>
                  <a:srgbClr val="7030A0"/>
                </a:solidFill>
              </a:rPr>
              <a:t>of </a:t>
            </a:r>
            <a:r>
              <a:rPr lang="en-US" sz="2200" b="1" dirty="0" smtClean="0">
                <a:solidFill>
                  <a:srgbClr val="7030A0"/>
                </a:solidFill>
              </a:rPr>
              <a:t>ritonavir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121474"/>
            <a:ext cx="5855368" cy="439152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48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Pharmaceutical analysis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25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7272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smtClean="0">
                <a:solidFill>
                  <a:srgbClr val="C00000"/>
                </a:solidFill>
              </a:rPr>
              <a:t>Ritonavir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23552" y="1556792"/>
            <a:ext cx="15252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Description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23552" y="1990001"/>
            <a:ext cx="46766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 A white or almost white powder.</a:t>
            </a:r>
            <a:endParaRPr lang="ru-RU" sz="2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19672" y="2854097"/>
            <a:ext cx="12779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Solubility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3552" y="3284984"/>
            <a:ext cx="72689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Practically insoluble in water, freely soluble in methanol, sparingly soluble in acetone and very slightly soluble in acetonitrile.</a:t>
            </a:r>
            <a:endParaRPr lang="ru-RU" sz="2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619672" y="4654297"/>
            <a:ext cx="17191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Identity tests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91680" y="5179839"/>
            <a:ext cx="52681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200" dirty="0" smtClean="0"/>
              <a:t>Spectrophotometry in the infrared region</a:t>
            </a:r>
            <a:endParaRPr lang="ru-RU" sz="22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200" dirty="0" smtClean="0"/>
              <a:t>Thin-layer chromatography,</a:t>
            </a:r>
            <a:endParaRPr lang="ru-RU" sz="220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354" y="987900"/>
            <a:ext cx="2513126" cy="217886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820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Pharmaceutical analysis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26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7272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smtClean="0">
                <a:solidFill>
                  <a:srgbClr val="C00000"/>
                </a:solidFill>
              </a:rPr>
              <a:t>Ritonavir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23552" y="1556792"/>
            <a:ext cx="13947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Purity test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23552" y="1916832"/>
            <a:ext cx="65488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Specific rotation.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Loss on drying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High-performance liquid chromatography</a:t>
            </a:r>
            <a:r>
              <a:rPr lang="ru-RU" sz="2200" dirty="0" smtClean="0"/>
              <a:t> </a:t>
            </a:r>
            <a:r>
              <a:rPr lang="en-US" sz="2200" dirty="0" smtClean="0"/>
              <a:t>for determination of Related substances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Limit test for heavy metals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err="1" smtClean="0"/>
              <a:t>Sulphate</a:t>
            </a:r>
            <a:r>
              <a:rPr lang="en-US" sz="2200" dirty="0" smtClean="0"/>
              <a:t> ash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619672" y="4077072"/>
            <a:ext cx="8480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Assay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23552" y="4365104"/>
            <a:ext cx="59007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0070C0"/>
                </a:solidFill>
              </a:rPr>
              <a:t>Non-aqueous titration</a:t>
            </a:r>
            <a:r>
              <a:rPr lang="en-US" sz="2200" dirty="0" smtClean="0"/>
              <a:t>. Dissolve in glacial acetic acid and titrate with </a:t>
            </a:r>
            <a:r>
              <a:rPr lang="en-US" sz="2200" dirty="0" err="1" smtClean="0"/>
              <a:t>perchloric</a:t>
            </a:r>
            <a:r>
              <a:rPr lang="en-US" sz="2200" dirty="0" smtClean="0"/>
              <a:t> acid, determine the end point </a:t>
            </a:r>
            <a:r>
              <a:rPr lang="en-US" sz="2200" dirty="0" err="1" smtClean="0"/>
              <a:t>potentiometrically</a:t>
            </a:r>
            <a:r>
              <a:rPr lang="en-US" sz="2200" dirty="0" smtClean="0"/>
              <a:t>. </a:t>
            </a:r>
            <a:endParaRPr lang="ru-RU" sz="2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619672" y="5518393"/>
            <a:ext cx="10719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Storage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23552" y="5827911"/>
            <a:ext cx="48206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Ritonavir should be kept in a well-closed container, protected from light.</a:t>
            </a:r>
            <a:endParaRPr lang="ru-RU" sz="2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6" r="21441"/>
          <a:stretch/>
        </p:blipFill>
        <p:spPr bwMode="auto">
          <a:xfrm>
            <a:off x="7236296" y="3350456"/>
            <a:ext cx="1673996" cy="294543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69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27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23034" y="1196752"/>
            <a:ext cx="42692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Thank you for attention!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6" t="23470" r="12699" b="7514"/>
          <a:stretch/>
        </p:blipFill>
        <p:spPr bwMode="auto">
          <a:xfrm>
            <a:off x="2749105" y="1988840"/>
            <a:ext cx="4415183" cy="368405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16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General </a:t>
            </a:r>
            <a:r>
              <a:rPr lang="en-US" sz="2800" b="1" dirty="0" smtClean="0">
                <a:solidFill>
                  <a:srgbClr val="0070C0"/>
                </a:solidFill>
              </a:rPr>
              <a:t>characteristics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of coronaviruses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3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1124744"/>
            <a:ext cx="73448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In the past </a:t>
            </a:r>
            <a:r>
              <a:rPr lang="en-US" sz="2200" dirty="0"/>
              <a:t>15 years, two new human coronaviruses have emerged that cause significant morbidity and mortality. </a:t>
            </a:r>
            <a:endParaRPr lang="ru-RU" sz="2200" dirty="0" smtClean="0"/>
          </a:p>
          <a:p>
            <a:pPr algn="just"/>
            <a:r>
              <a:rPr lang="en-US" sz="2200" dirty="0" smtClean="0"/>
              <a:t>Severe </a:t>
            </a:r>
            <a:r>
              <a:rPr lang="en-US" sz="2200" dirty="0"/>
              <a:t>acute respiratory syndrome (SARS) was identified in 2003. SARS-</a:t>
            </a:r>
            <a:r>
              <a:rPr lang="en-US" sz="2200" dirty="0" err="1"/>
              <a:t>CoV</a:t>
            </a:r>
            <a:r>
              <a:rPr lang="en-US" sz="2200" dirty="0"/>
              <a:t> causes acute, atypical pneumonia and diffuse alveolar damage, which has been reported in about 8000 patients.</a:t>
            </a:r>
            <a:endParaRPr lang="ru-RU" sz="2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48402"/>
            <a:ext cx="6277347" cy="3338407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32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General </a:t>
            </a:r>
            <a:r>
              <a:rPr lang="en-US" sz="2800" b="1" dirty="0" smtClean="0">
                <a:solidFill>
                  <a:srgbClr val="0070C0"/>
                </a:solidFill>
              </a:rPr>
              <a:t>characteristics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of coronaviruses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4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1124744"/>
            <a:ext cx="73448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/>
              <a:t>More recently, in 2012, a new human coronavirus, Middle East respiratory syndrome coronavirus (MERS-</a:t>
            </a:r>
            <a:r>
              <a:rPr lang="en-US" sz="2200" dirty="0" err="1"/>
              <a:t>CoV</a:t>
            </a:r>
            <a:r>
              <a:rPr lang="en-US" sz="2200" dirty="0"/>
              <a:t>), was </a:t>
            </a:r>
            <a:r>
              <a:rPr lang="en-US" sz="2200" dirty="0" smtClean="0"/>
              <a:t>identified</a:t>
            </a:r>
            <a:r>
              <a:rPr lang="ru-RU" sz="2200" dirty="0" smtClean="0"/>
              <a:t>. </a:t>
            </a:r>
            <a:r>
              <a:rPr lang="en-US" sz="2200" dirty="0" smtClean="0"/>
              <a:t>There </a:t>
            </a:r>
            <a:r>
              <a:rPr lang="en-US" sz="2200" dirty="0"/>
              <a:t>have been 1728 cases of MERS and the disease has caused 622 deaths, accounting for about 36% of deaths. </a:t>
            </a:r>
            <a:endParaRPr lang="ru-RU" sz="2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480" y="2708920"/>
            <a:ext cx="6901976" cy="367240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53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General </a:t>
            </a:r>
            <a:r>
              <a:rPr lang="en-US" sz="2800" b="1" dirty="0" smtClean="0">
                <a:solidFill>
                  <a:srgbClr val="0070C0"/>
                </a:solidFill>
              </a:rPr>
              <a:t>characteristics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of coronaviruses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5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1124744"/>
            <a:ext cx="73448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Schematic </a:t>
            </a:r>
            <a:r>
              <a:rPr lang="en-US" sz="2200" dirty="0"/>
              <a:t>representation of the taxonomy of </a:t>
            </a:r>
            <a:r>
              <a:rPr lang="en-US" sz="2200" i="1" dirty="0" err="1"/>
              <a:t>Coronaviridae</a:t>
            </a:r>
            <a:r>
              <a:rPr lang="en-US" sz="2200" dirty="0"/>
              <a:t> (according to the International Committee on Virus Taxonomy). SARS-</a:t>
            </a:r>
            <a:r>
              <a:rPr lang="en-US" sz="2200" dirty="0" err="1"/>
              <a:t>CoV</a:t>
            </a:r>
            <a:r>
              <a:rPr lang="en-US" sz="2200" dirty="0"/>
              <a:t> and MERS-</a:t>
            </a:r>
            <a:r>
              <a:rPr lang="en-US" sz="2200" dirty="0" err="1"/>
              <a:t>CoV</a:t>
            </a:r>
            <a:r>
              <a:rPr lang="en-US" sz="2200" dirty="0"/>
              <a:t> belong to the genus </a:t>
            </a:r>
            <a:r>
              <a:rPr lang="en-US" sz="2200" i="1" dirty="0" err="1"/>
              <a:t>Betacoronavirus</a:t>
            </a:r>
            <a:r>
              <a:rPr lang="en-US" sz="2200" i="1" dirty="0"/>
              <a:t> </a:t>
            </a:r>
            <a:r>
              <a:rPr lang="en-US" sz="2200" dirty="0"/>
              <a:t>but have different lineages.</a:t>
            </a:r>
            <a:endParaRPr lang="ru-RU" sz="2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80928"/>
            <a:ext cx="551259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47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structure of </a:t>
            </a:r>
            <a:r>
              <a:rPr lang="en-US" sz="2800" b="1" dirty="0" smtClean="0">
                <a:solidFill>
                  <a:srgbClr val="0070C0"/>
                </a:solidFill>
              </a:rPr>
              <a:t>coronavirus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6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2564904"/>
            <a:ext cx="3302857" cy="301714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2564905"/>
            <a:ext cx="3024336" cy="302433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1" y="1484784"/>
            <a:ext cx="70225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Electronic photographs of SARS-</a:t>
            </a:r>
            <a:r>
              <a:rPr lang="en-US" sz="2200" dirty="0" err="1"/>
              <a:t>CoV</a:t>
            </a:r>
            <a:r>
              <a:rPr lang="en-US" sz="2200" dirty="0"/>
              <a:t> and MERS-</a:t>
            </a:r>
            <a:r>
              <a:rPr lang="en-US" sz="2200" dirty="0" err="1"/>
              <a:t>CoV</a:t>
            </a:r>
            <a:r>
              <a:rPr lang="en-US" sz="2200" dirty="0"/>
              <a:t> </a:t>
            </a:r>
            <a:r>
              <a:rPr lang="en-US" sz="2200" dirty="0" err="1"/>
              <a:t>virions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7181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structure of </a:t>
            </a:r>
            <a:r>
              <a:rPr lang="en-US" sz="2800" b="1" dirty="0" smtClean="0">
                <a:solidFill>
                  <a:srgbClr val="0070C0"/>
                </a:solidFill>
              </a:rPr>
              <a:t>coronavirus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7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27" y="1196752"/>
            <a:ext cx="6769213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52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Life-cycle of </a:t>
            </a:r>
            <a:r>
              <a:rPr lang="en-US" sz="2800" b="1" dirty="0" smtClean="0">
                <a:solidFill>
                  <a:srgbClr val="0070C0"/>
                </a:solidFill>
              </a:rPr>
              <a:t>coronavirus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8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08720"/>
            <a:ext cx="6624735" cy="567055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65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Therapy for coronavirus infections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9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727280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dirty="0"/>
              <a:t>There is currently no adequate treatment</a:t>
            </a:r>
            <a:r>
              <a:rPr lang="en-US" sz="2200" dirty="0" smtClean="0"/>
              <a:t>.</a:t>
            </a:r>
            <a:endParaRPr lang="ru-RU" sz="2200" dirty="0" smtClean="0"/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SARS-CoV-2 </a:t>
            </a:r>
            <a:r>
              <a:rPr lang="en-US" sz="2200" dirty="0"/>
              <a:t>leads to a large release of cytokines, causing a strong immune response. The immune response is one of the causes of acute lung injury and acute respiratory distress syndrome. Corticosteroids were used by China at the start of the </a:t>
            </a:r>
            <a:r>
              <a:rPr lang="en-US" sz="2200" dirty="0" smtClean="0"/>
              <a:t>pandemic</a:t>
            </a:r>
            <a:r>
              <a:rPr lang="ru-RU" sz="2200" dirty="0" smtClean="0"/>
              <a:t>. </a:t>
            </a:r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According </a:t>
            </a:r>
            <a:r>
              <a:rPr lang="en-US" sz="2200" dirty="0"/>
              <a:t>to preliminary results from a UK study, </a:t>
            </a:r>
            <a:r>
              <a:rPr lang="en-US" sz="2200" b="1" i="1" dirty="0"/>
              <a:t>dexamethasone</a:t>
            </a:r>
            <a:r>
              <a:rPr lang="en-US" sz="2200" dirty="0"/>
              <a:t> helped reduce deaths by a third among ventilator patients and by a fifth among patients requiring oxygen therapy. </a:t>
            </a:r>
            <a:endParaRPr lang="ru-RU" sz="2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919" y="4390123"/>
            <a:ext cx="2121148" cy="168455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6228020"/>
            <a:ext cx="168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dexamethasone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40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</TotalTime>
  <Words>1082</Words>
  <Application>Microsoft Office PowerPoint</Application>
  <PresentationFormat>Экран (4:3)</PresentationFormat>
  <Paragraphs>197</Paragraphs>
  <Slides>27</Slides>
  <Notes>26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 Лена</dc:creator>
  <cp:lastModifiedBy>Лена Лена</cp:lastModifiedBy>
  <cp:revision>31</cp:revision>
  <dcterms:created xsi:type="dcterms:W3CDTF">2024-05-11T14:55:32Z</dcterms:created>
  <dcterms:modified xsi:type="dcterms:W3CDTF">2024-05-11T16:32:46Z</dcterms:modified>
</cp:coreProperties>
</file>