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1"/>
  </p:sldMasterIdLst>
  <p:notesMasterIdLst>
    <p:notesMasterId r:id="rId16"/>
  </p:notesMasterIdLst>
  <p:sldIdLst>
    <p:sldId id="642" r:id="rId2"/>
    <p:sldId id="662" r:id="rId3"/>
    <p:sldId id="649" r:id="rId4"/>
    <p:sldId id="677" r:id="rId5"/>
    <p:sldId id="676" r:id="rId6"/>
    <p:sldId id="678" r:id="rId7"/>
    <p:sldId id="667" r:id="rId8"/>
    <p:sldId id="668" r:id="rId9"/>
    <p:sldId id="679" r:id="rId10"/>
    <p:sldId id="680" r:id="rId11"/>
    <p:sldId id="664" r:id="rId12"/>
    <p:sldId id="641" r:id="rId13"/>
    <p:sldId id="666" r:id="rId14"/>
    <p:sldId id="656" r:id="rId15"/>
  </p:sldIdLst>
  <p:sldSz cx="12192000" cy="6858000"/>
  <p:notesSz cx="6761163" cy="9882188"/>
  <p:embeddedFontLst>
    <p:embeddedFont>
      <p:font typeface="Austin Cyr Bold" panose="02020803070702030403" pitchFamily="18" charset="-52"/>
      <p:bold r:id="rId17"/>
    </p:embeddedFont>
    <p:embeddedFont>
      <p:font typeface="PT Sans" panose="020B0503020203020204" pitchFamily="34" charset="-52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legreya Sans Medium" panose="00000600000000000000" pitchFamily="2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9079"/>
    <a:srgbClr val="684F00"/>
    <a:srgbClr val="FFCE33"/>
    <a:srgbClr val="E5C78C"/>
    <a:srgbClr val="078877"/>
    <a:srgbClr val="FFFF66"/>
    <a:srgbClr val="66FF33"/>
    <a:srgbClr val="66FF66"/>
    <a:srgbClr val="33CC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6252" autoAdjust="0"/>
  </p:normalViewPr>
  <p:slideViewPr>
    <p:cSldViewPr snapToGrid="0">
      <p:cViewPr varScale="1">
        <p:scale>
          <a:sx n="107" d="100"/>
          <a:sy n="107" d="100"/>
        </p:scale>
        <p:origin x="4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582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582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F6CD899-8938-4071-A680-D22F2B2624C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4"/>
            <a:ext cx="5408930" cy="389111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5"/>
            <a:ext cx="2929837" cy="49582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5"/>
            <a:ext cx="2929837" cy="49582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1D4671F-F9D5-4E7E-B2F0-CCE092B0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5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7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7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2020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B359-B3E3-4A6C-9AE3-C1F039ECAFD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60" y="299802"/>
            <a:ext cx="1213193" cy="11808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2431-33EE-4F4C-B9BD-A39BD65F7E74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729" y="2946326"/>
            <a:ext cx="11546542" cy="16504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000" b="1" spc="-13" dirty="0" smtClean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Организация и реализация программ подготовки кадров высшей квалификации-программ аспирантуры.</a:t>
            </a:r>
            <a:endParaRPr lang="ru-RU" sz="3000" b="1" dirty="0">
              <a:solidFill>
                <a:srgbClr val="078877"/>
              </a:solidFill>
              <a:latin typeface="Austin Cyr Bold" pitchFamily="18" charset="-52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5576" y="5763485"/>
            <a:ext cx="4662646" cy="7143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1800"/>
              </a:lnSpc>
            </a:pPr>
            <a:r>
              <a:rPr lang="ru-RU" sz="2000" dirty="0">
                <a:solidFill>
                  <a:srgbClr val="078877"/>
                </a:solidFill>
                <a:latin typeface="Alegreya Sans Medium" pitchFamily="2" charset="0"/>
                <a:cs typeface="Arial" panose="020B0604020202020204" pitchFamily="34" charset="0"/>
              </a:rPr>
              <a:t>Зав. отделом аспирантуры и докторантуры</a:t>
            </a:r>
          </a:p>
          <a:p>
            <a:pPr algn="r">
              <a:lnSpc>
                <a:spcPts val="1800"/>
              </a:lnSpc>
            </a:pPr>
            <a:r>
              <a:rPr lang="ru-RU" sz="2000" dirty="0" err="1">
                <a:solidFill>
                  <a:srgbClr val="078877"/>
                </a:solidFill>
                <a:latin typeface="Alegreya Sans Medium" pitchFamily="2" charset="0"/>
                <a:cs typeface="Arial" panose="020B0604020202020204" pitchFamily="34" charset="0"/>
              </a:rPr>
              <a:t>О.Ю.Голицына</a:t>
            </a:r>
            <a:r>
              <a:rPr lang="ru-RU" sz="2000" dirty="0">
                <a:solidFill>
                  <a:srgbClr val="078877"/>
                </a:solidFill>
                <a:latin typeface="Alegreya Sans Medium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475199"/>
            <a:ext cx="5192907" cy="17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260" y="322429"/>
            <a:ext cx="7120479" cy="457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57"/>
              </a:lnSpc>
            </a:pPr>
            <a:r>
              <a:rPr lang="ru-RU" sz="32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Блок 3 «Научный компонент»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774" y="851314"/>
            <a:ext cx="7122458" cy="6606987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Помимо научного руководителя, </a:t>
            </a:r>
            <a:r>
              <a:rPr lang="ru-RU" sz="1400" b="1" dirty="0">
                <a:solidFill>
                  <a:schemeClr val="tx1"/>
                </a:solidFill>
              </a:rPr>
              <a:t>контроль над выполнением аспирантом индивидуального плана осуществляет заведующий кафедрой</a:t>
            </a:r>
            <a:r>
              <a:rPr lang="ru-RU" sz="1200" dirty="0">
                <a:solidFill>
                  <a:schemeClr val="tx1"/>
                </a:solidFill>
              </a:rPr>
              <a:t> прикрепления.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</a:rPr>
              <a:t>Заведующий </a:t>
            </a:r>
            <a:r>
              <a:rPr lang="ru-RU" sz="1300" dirty="0">
                <a:solidFill>
                  <a:schemeClr val="tx1"/>
                </a:solidFill>
              </a:rPr>
              <a:t>кафедрой: 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осуществляет </a:t>
            </a:r>
            <a:r>
              <a:rPr lang="ru-RU" sz="1300" dirty="0">
                <a:solidFill>
                  <a:schemeClr val="tx1"/>
                </a:solidFill>
              </a:rPr>
              <a:t>подбор кандидатов для поступления в аспирантуру по научной </a:t>
            </a:r>
            <a:r>
              <a:rPr lang="ru-RU" sz="1300" dirty="0" smtClean="0">
                <a:solidFill>
                  <a:schemeClr val="tx1"/>
                </a:solidFill>
              </a:rPr>
              <a:t>специальности;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организует </a:t>
            </a:r>
            <a:r>
              <a:rPr lang="ru-RU" sz="1300" dirty="0">
                <a:solidFill>
                  <a:schemeClr val="tx1"/>
                </a:solidFill>
              </a:rPr>
              <a:t>в течение 30 календарных дней после зачисления аспирантов на заседании кафедры обсуждение тем планируемых диссертационных работ и ходатайствует об их утверждении на проблемной </a:t>
            </a:r>
            <a:r>
              <a:rPr lang="ru-RU" sz="1300" dirty="0" smtClean="0">
                <a:solidFill>
                  <a:schemeClr val="tx1"/>
                </a:solidFill>
              </a:rPr>
              <a:t>комиссии;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установленном порядке согласовывает индивидуальные планы работы </a:t>
            </a:r>
            <a:r>
              <a:rPr lang="ru-RU" sz="1300" dirty="0" smtClean="0">
                <a:solidFill>
                  <a:schemeClr val="tx1"/>
                </a:solidFill>
              </a:rPr>
              <a:t>аспирантов;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формирует </a:t>
            </a:r>
            <a:r>
              <a:rPr lang="ru-RU" sz="1300" dirty="0">
                <a:solidFill>
                  <a:schemeClr val="tx1"/>
                </a:solidFill>
              </a:rPr>
              <a:t>заявку на приобретение литературы, подключение электронных библиотечных систем для обеспечения учебного процесса </a:t>
            </a:r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аспирантуре и подписку на ведущие рецензируемые научные </a:t>
            </a:r>
            <a:r>
              <a:rPr lang="ru-RU" sz="1300" dirty="0" smtClean="0">
                <a:solidFill>
                  <a:schemeClr val="tx1"/>
                </a:solidFill>
              </a:rPr>
              <a:t>издания по </a:t>
            </a:r>
            <a:r>
              <a:rPr lang="ru-RU" sz="1300" dirty="0">
                <a:solidFill>
                  <a:schemeClr val="tx1"/>
                </a:solidFill>
              </a:rPr>
              <a:t>представлению научного </a:t>
            </a:r>
            <a:r>
              <a:rPr lang="ru-RU" sz="1300" dirty="0" smtClean="0">
                <a:solidFill>
                  <a:schemeClr val="tx1"/>
                </a:solidFill>
              </a:rPr>
              <a:t>руководителя;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обеспечивает </a:t>
            </a:r>
            <a:r>
              <a:rPr lang="ru-RU" sz="1300" dirty="0">
                <a:solidFill>
                  <a:schemeClr val="tx1"/>
                </a:solidFill>
              </a:rPr>
              <a:t>доступ аспирантов к необходимому для научно-исследовательских работ оборудованию и </a:t>
            </a:r>
            <a:r>
              <a:rPr lang="ru-RU" sz="1300" dirty="0" smtClean="0">
                <a:solidFill>
                  <a:schemeClr val="tx1"/>
                </a:solidFill>
              </a:rPr>
              <a:t>оргтехнике;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организует </a:t>
            </a:r>
            <a:r>
              <a:rPr lang="ru-RU" sz="1300" dirty="0">
                <a:solidFill>
                  <a:schemeClr val="tx1"/>
                </a:solidFill>
              </a:rPr>
              <a:t>научные семинары с докладами аспирантов о своих научных достижениях,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организует </a:t>
            </a:r>
            <a:r>
              <a:rPr lang="ru-RU" sz="1300" dirty="0">
                <a:solidFill>
                  <a:schemeClr val="tx1"/>
                </a:solidFill>
              </a:rPr>
              <a:t>заседания кафедры с отчетом научных руководителей о </a:t>
            </a:r>
            <a:r>
              <a:rPr lang="ru-RU" sz="1300" dirty="0" smtClean="0">
                <a:solidFill>
                  <a:schemeClr val="tx1"/>
                </a:solidFill>
              </a:rPr>
              <a:t>достигнутых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аспирантами </a:t>
            </a:r>
            <a:r>
              <a:rPr lang="ru-RU" sz="1300" dirty="0">
                <a:solidFill>
                  <a:schemeClr val="tx1"/>
                </a:solidFill>
              </a:rPr>
              <a:t>результатах </a:t>
            </a:r>
            <a:r>
              <a:rPr lang="ru-RU" sz="1300" dirty="0" smtClean="0">
                <a:solidFill>
                  <a:schemeClr val="tx1"/>
                </a:solidFill>
              </a:rPr>
              <a:t>исследований;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в </a:t>
            </a:r>
            <a:r>
              <a:rPr lang="ru-RU" sz="1300" dirty="0">
                <a:solidFill>
                  <a:schemeClr val="tx1"/>
                </a:solidFill>
              </a:rPr>
              <a:t>установленном порядке привлекает аспирантов к научной </a:t>
            </a:r>
            <a:r>
              <a:rPr lang="ru-RU" sz="1300" dirty="0" smtClean="0">
                <a:solidFill>
                  <a:schemeClr val="tx1"/>
                </a:solidFill>
              </a:rPr>
              <a:t>и </a:t>
            </a:r>
            <a:r>
              <a:rPr lang="ru-RU" sz="1300" dirty="0">
                <a:solidFill>
                  <a:schemeClr val="tx1"/>
                </a:solidFill>
              </a:rPr>
              <a:t>педагогической работе кафедры в рамках педагогической практики, предусмотренной ОПОП </a:t>
            </a:r>
            <a:r>
              <a:rPr lang="ru-RU" sz="1300" dirty="0" smtClean="0">
                <a:solidFill>
                  <a:schemeClr val="tx1"/>
                </a:solidFill>
              </a:rPr>
              <a:t>аспирантуры;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организует </a:t>
            </a:r>
            <a:r>
              <a:rPr lang="ru-RU" sz="1300" dirty="0">
                <a:solidFill>
                  <a:schemeClr val="tx1"/>
                </a:solidFill>
              </a:rPr>
              <a:t>проведение промежуточной аттестации аспирантов и   отчитывается о ее итогах перед отделом аспирантуры и докторантуры </a:t>
            </a:r>
            <a:r>
              <a:rPr lang="ru-RU" sz="1300" dirty="0" smtClean="0">
                <a:solidFill>
                  <a:schemeClr val="tx1"/>
                </a:solidFill>
              </a:rPr>
              <a:t>УНИПНПК;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контролирует </a:t>
            </a:r>
            <a:r>
              <a:rPr lang="ru-RU" sz="1300" dirty="0">
                <a:solidFill>
                  <a:schemeClr val="tx1"/>
                </a:solidFill>
              </a:rPr>
              <a:t>представление в отдел аспирантуры </a:t>
            </a:r>
            <a:r>
              <a:rPr lang="ru-RU" sz="1300" dirty="0" smtClean="0">
                <a:solidFill>
                  <a:schemeClr val="tx1"/>
                </a:solidFill>
              </a:rPr>
              <a:t>и </a:t>
            </a:r>
            <a:r>
              <a:rPr lang="ru-RU" sz="1300" dirty="0">
                <a:solidFill>
                  <a:schemeClr val="tx1"/>
                </a:solidFill>
              </a:rPr>
              <a:t>докторантуры УНИПНПК сведений о готовности аспирантов к итоговой аттестации, в том числе для подготовки проекта приказа по допуску аспирантов к итоговой </a:t>
            </a:r>
            <a:r>
              <a:rPr lang="ru-RU" sz="1300" dirty="0" smtClean="0">
                <a:solidFill>
                  <a:schemeClr val="tx1"/>
                </a:solidFill>
              </a:rPr>
              <a:t>аттестации;</a:t>
            </a:r>
          </a:p>
          <a:p>
            <a:pPr marL="171450" indent="-1714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вносит </a:t>
            </a:r>
            <a:r>
              <a:rPr lang="ru-RU" sz="1300" dirty="0">
                <a:solidFill>
                  <a:schemeClr val="tx1"/>
                </a:solidFill>
              </a:rPr>
              <a:t>предложения к поощрению научных руководителей и аспирантов, демонстрирующих высокие показатели в научно-исследовательской деятельности и ее организации, а также предложения по наложению взысканий.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300" dirty="0">
              <a:solidFill>
                <a:schemeClr val="tx1"/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774" y="322429"/>
            <a:ext cx="1086041" cy="1057771"/>
          </a:xfrm>
          <a:prstGeom prst="rect">
            <a:avLst/>
          </a:prstGeom>
        </p:spPr>
      </p:pic>
      <p:pic>
        <p:nvPicPr>
          <p:cNvPr id="6" name="Picture 8" descr="https://sun9-81.userapi.com/impg/c854024/v854024559/2100c6/kl6AZAmJc98.jpg?size=2560x1439&amp;quality=96&amp;sign=18fb63dedbacfd632a02ced078025d0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431" y="974155"/>
            <a:ext cx="4176615" cy="2347715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31" y="3448844"/>
            <a:ext cx="4176615" cy="3052036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39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43870" y="1450041"/>
            <a:ext cx="6524012" cy="4905935"/>
          </a:xfrm>
          <a:prstGeom prst="roundRect">
            <a:avLst>
              <a:gd name="adj" fmla="val 13961"/>
            </a:avLst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 panose="02020603050405020304" pitchFamily="18" charset="0"/>
              </a:rPr>
              <a:t>Аспирант за время обучения в аспирантуре:</a:t>
            </a:r>
          </a:p>
          <a:p>
            <a:pPr indent="268288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 panose="02020603050405020304" pitchFamily="18" charset="0"/>
              </a:rPr>
              <a:t>опубликовать основные результаты научных исследований не менее, чем в 3-х рецензируемых научных изданиях за весь период обучения;</a:t>
            </a:r>
          </a:p>
          <a:p>
            <a:pPr lvl="0"/>
            <a:endParaRPr lang="ru-RU" dirty="0" smtClean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  <a:cs typeface="Times New Roman" panose="02020603050405020304" pitchFamily="18" charset="0"/>
            </a:endParaRPr>
          </a:p>
          <a:p>
            <a:pPr indent="268288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 panose="02020603050405020304" pitchFamily="18" charset="0"/>
              </a:rPr>
              <a:t>Представить результаты научных исследований на научных конференциях/семинарах, в том числе всероссийских, международных.</a:t>
            </a:r>
          </a:p>
          <a:p>
            <a:pPr indent="268288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ru-RU" sz="1600" dirty="0" smtClean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  <a:cs typeface="Times New Roman" panose="02020603050405020304" pitchFamily="18" charset="0"/>
            </a:endParaRPr>
          </a:p>
          <a:p>
            <a:pPr indent="268288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 panose="02020603050405020304" pitchFamily="18" charset="0"/>
              </a:rPr>
              <a:t>Получение грантов, свидетельств о государственной регистрации, программ ЭВМ и т.д.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250" y="109300"/>
            <a:ext cx="101060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 algn="ctr"/>
            <a:r>
              <a:rPr lang="ru-RU" sz="28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</a:rPr>
              <a:t>Научно-исследовательская деятельность аспирантов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2" y="95806"/>
            <a:ext cx="1086041" cy="1057771"/>
          </a:xfrm>
          <a:prstGeom prst="rect">
            <a:avLst/>
          </a:prstGeom>
        </p:spPr>
      </p:pic>
      <p:pic>
        <p:nvPicPr>
          <p:cNvPr id="6" name="Picture 2" descr="Вышел очередной номер журнала &amp;quot;Вестник Волгоградского государственного  медицинского университета&amp;quot; - Волгоградский государственный медицинский  университет (ВолгГМУ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2" y="1264910"/>
            <a:ext cx="1276709" cy="180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Вышел новый номер журнала &amp;quot;Лекарственный вестник&amp;quot; № 3(83). 2021. Том 15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23288" r="18204" b="8004"/>
          <a:stretch/>
        </p:blipFill>
        <p:spPr bwMode="auto">
          <a:xfrm>
            <a:off x="2165230" y="834729"/>
            <a:ext cx="1330811" cy="189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IOETHICS OF THE ETHNIC GROUP OR ETHNIC BIOETHICS? - Sedova - Bioet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91" y="1275060"/>
            <a:ext cx="1270493" cy="18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AutoShape 2" descr="blob:https://web.whatsapp.com/45e002fd-8acb-4ceb-bd7e-49f31d3bce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blob:https://web.whatsapp.com/45e002fd-8acb-4ceb-bd7e-49f31d3bce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blob:https://web.whatsapp.com/45e002fd-8acb-4ceb-bd7e-49f31d3bce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blob:https://web.whatsapp.com/45e002fd-8acb-4ceb-bd7e-49f31d3bcea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BCD8C5-6A70-4376-A198-5BE7DF9CE3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268827"/>
            <a:ext cx="2608729" cy="1738647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9FDC27-FACA-412F-AD45-A0015468B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4" y="5182574"/>
            <a:ext cx="2608729" cy="1467411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A904A8-65D6-4C03-A74A-F9E64E36AF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335" y="3268827"/>
            <a:ext cx="1901902" cy="3381158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055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5274" y="312775"/>
            <a:ext cx="1069635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0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Итоговая аттестация по  программам аспирантуры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63" y="1192689"/>
            <a:ext cx="7415198" cy="2485787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Согласно программам ФГОС </a:t>
            </a:r>
            <a:r>
              <a:rPr lang="ru-RU" sz="1400" dirty="0"/>
              <a:t>выпускники аспирантуры сдают Государственную Итоговую Аттестацию в 2 этапа (экзамен и научный доклад).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PT Sans" pitchFamily="34" charset="-52"/>
                <a:ea typeface="PT Sans" pitchFamily="34" charset="-52"/>
              </a:rPr>
              <a:t>Лицам, успешно прошедшим государственную итоговую аттестацию, выдается: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PT Sans" pitchFamily="34" charset="-52"/>
              <a:ea typeface="PT Sans" pitchFamily="34" charset="-52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PT Sans" pitchFamily="34" charset="-52"/>
                <a:ea typeface="PT Sans" pitchFamily="34" charset="-52"/>
              </a:rPr>
              <a:t>Диплом об окончании аспирантуры государственного образца.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PT Sans" pitchFamily="34" charset="-52"/>
              <a:ea typeface="PT Sans" pitchFamily="34" charset="-5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itchFamily="34" charset="-52"/>
                <a:ea typeface="PT Sans" pitchFamily="34" charset="-52"/>
              </a:rPr>
              <a:t>Заключение о соответствии научно-квалификационной работы (диссертации) на соискание ученой степени кандидата наук критериям, установленным в соответствии с Федеральным законом от 23 августа 1996 г. № 127-ФЗ «О науке и государственной научно-технической политике» по требованию.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63" y="3922633"/>
            <a:ext cx="8296562" cy="2758202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Согласно программам ФГТ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итоговая аттестация проводится в форме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оценки диссертации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на соискание ученой степени кандидата наук на предмет ее </a:t>
            </a:r>
            <a:r>
              <a:rPr lang="ru-RU" sz="1300" b="1" i="1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соответствия критериям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, установленным в соответствии с Федеральным законом от 23 августа 1996 г. № 127-ФЗ «О науке и государственной научно-технической политике» (Пункт 2.1 статьи 4)</a:t>
            </a:r>
          </a:p>
          <a:p>
            <a:pPr algn="ctr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Порядок присуждения ученых степеней, включая критерии, которым должны отвечать диссертации на соискание ученых степеней, …. устанавливается Правительством Российской Федерации</a:t>
            </a:r>
          </a:p>
          <a:p>
            <a:pPr algn="ctr"/>
            <a:endParaRPr lang="ru-RU" sz="1300" dirty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algn="just"/>
            <a:r>
              <a:rPr lang="ru-RU" sz="1300" dirty="0">
                <a:latin typeface="PT Sans" pitchFamily="34" charset="-52"/>
                <a:ea typeface="PT Sans" pitchFamily="34" charset="-52"/>
              </a:rPr>
              <a:t>Лицам, успешно прошедшим итоговую аттестацию, выдается: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PT Sans" pitchFamily="34" charset="-52"/>
                <a:ea typeface="PT Sans" pitchFamily="34" charset="-52"/>
              </a:rPr>
              <a:t>Заключение о соответствии диссертации на соискание ученой степени кандидата наук критериям, установленным в соответствии с Федеральным законом от 23 августа 1996 г. № 127-ФЗ «О науке и государственной научно-технической политике»;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latin typeface="PT Sans" pitchFamily="34" charset="-52"/>
                <a:ea typeface="PT Sans" pitchFamily="34" charset="-52"/>
              </a:rPr>
              <a:t>Свидетельство об окончании аспирантуры (адъюнктуры).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2" y="95806"/>
            <a:ext cx="1086041" cy="10577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5F1692-B4C7-441E-8212-9F73A07BA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54" y="1192689"/>
            <a:ext cx="3414758" cy="2277191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24DD2-1E67-487B-8A55-20A0236EB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39" y="4286606"/>
            <a:ext cx="3044788" cy="2030255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3488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2" y="95806"/>
            <a:ext cx="1086041" cy="1057771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347745" y="152399"/>
            <a:ext cx="1048373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Локальные нормативные акты, регламентирующие обучение в аспирантуре согласно Федеральным государственным требованиям</a:t>
            </a:r>
            <a:endParaRPr lang="en-US" sz="2000" b="1" dirty="0">
              <a:solidFill>
                <a:srgbClr val="078877"/>
              </a:solidFill>
              <a:latin typeface="PT Sans" pitchFamily="34" charset="-52"/>
              <a:ea typeface="PT Sans" pitchFamily="34" charset="-52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3983" y="1153577"/>
            <a:ext cx="9906345" cy="5704423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300" b="1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 </a:t>
            </a:r>
            <a:r>
              <a:rPr lang="ru-RU" altLang="ru-RU" sz="1300" b="1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подготовке научных и научно-педагогических кадров в аспирантуре в федеральном государственном бюджетном образовательном учреждении высшего образования «Волгоградский государственный медицинский университет» Министерства здравоохранения Российской </a:t>
            </a:r>
            <a:r>
              <a:rPr lang="ru-RU" altLang="ru-RU" sz="1300" b="1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Федерации;</a:t>
            </a:r>
            <a:endParaRPr lang="ru-RU" altLang="ru-RU" sz="1300" b="1" dirty="0">
              <a:ln/>
              <a:solidFill>
                <a:schemeClr val="tx1"/>
              </a:solidFill>
              <a:latin typeface="PT Sans" pitchFamily="34" charset="-52"/>
              <a:ea typeface="PT Sans" pitchFamily="34" charset="-5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300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об </a:t>
            </a:r>
            <a:r>
              <a:rPr lang="ru-RU" altLang="ru-RU" sz="1300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основной профессиональной образовательной программе высшего образования – программе подготовки научных и научно-педагогических кадров в аспирантуре в федеральном государственном бюджетном образовательном учреждении высшего </a:t>
            </a:r>
            <a:r>
              <a:rPr lang="ru-RU" altLang="ru-RU" sz="1300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образования; </a:t>
            </a:r>
            <a:endParaRPr lang="ru-RU" altLang="ru-RU" sz="1300" dirty="0">
              <a:ln/>
              <a:solidFill>
                <a:schemeClr val="tx1"/>
              </a:solidFill>
              <a:latin typeface="PT Sans" pitchFamily="34" charset="-52"/>
              <a:ea typeface="PT Sans" pitchFamily="34" charset="-5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300" b="1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 порядке формирования и утверждения индивидуального плана работы аспиранта в федеральном государственном бюджетном образовательном учреждении высшего образования «Волгоградский государственный медицинский университет» Министерства здравоохранения Российской </a:t>
            </a:r>
            <a:r>
              <a:rPr lang="ru-RU" altLang="ru-RU" sz="1300" b="1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Федерации;</a:t>
            </a:r>
            <a:endParaRPr lang="ru-RU" altLang="ru-RU" sz="1300" b="1" dirty="0" smtClean="0">
              <a:ln/>
              <a:solidFill>
                <a:schemeClr val="tx1"/>
              </a:solidFill>
              <a:latin typeface="PT Sans" pitchFamily="34" charset="-52"/>
              <a:ea typeface="PT Sans" pitchFamily="34" charset="-5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300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 научной деятельности обучающихся, осваивающих образовательные программы высшего образования – программы подготовки научных и научно-педагогических кадров в аспирантуре в федеральном государственном бюджетном образовательном учреждении высшего образования «Волгоградский государственный медицинский университет» Министерства здравоохранения Российской </a:t>
            </a:r>
            <a:r>
              <a:rPr lang="ru-RU" altLang="ru-RU" sz="1300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Федерации;</a:t>
            </a:r>
            <a:endParaRPr lang="ru-RU" altLang="ru-RU" sz="1300" dirty="0">
              <a:ln/>
              <a:solidFill>
                <a:schemeClr val="tx1"/>
              </a:solidFill>
              <a:latin typeface="PT Sans" pitchFamily="34" charset="-52"/>
              <a:ea typeface="PT Sans" pitchFamily="34" charset="-5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 порядке проведения текущего контроля успеваемости обучающихся по программам подготовки научных и научно-педагогических кадров в аспирантуре в федеральном государственном бюджетном образовательном учреждении высшего образования «Волгоградский государственный медицинский университет» Министерства здравоохранения Российской </a:t>
            </a:r>
            <a:r>
              <a:rPr lang="ru-RU" sz="1300" b="1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Федерации;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300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 промежуточной аттестации и отчислении аспирантов в федеральном государственном бюджетном образовательном учреждении высшего образования «Волгоградский государственный медицинский университет» Министерства здравоохранения Российской </a:t>
            </a:r>
            <a:r>
              <a:rPr lang="ru-RU" altLang="ru-RU" sz="1300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Федерации;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altLang="ru-RU" sz="1300" b="1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 порядке организации педагогической практики аспирантов в федеральном государственном бюджетном образовательном учреждении высшего образования «Волгоградский государственный медицинский университет» Министерства здравоохранения Российской </a:t>
            </a:r>
            <a:r>
              <a:rPr lang="ru-RU" altLang="ru-RU" sz="1300" b="1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Федерации;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Положение о порядке проведения итоговой аттестации по программам подготовки научных и научно-педагогических кадров в аспирантуре в федеральном государственном бюджетном образовательном учреждении высшего образования «Волгоградский государственный медицинский университет» Министерства здравоохранения Российской </a:t>
            </a:r>
            <a:r>
              <a:rPr lang="ru-RU" sz="1300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Федерации.</a:t>
            </a:r>
            <a:r>
              <a:rPr lang="ru-RU" altLang="ru-RU" sz="1300" dirty="0" smtClean="0">
                <a:ln/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Arial" panose="020B0604020202020204" pitchFamily="34" charset="0"/>
              </a:rPr>
              <a:t>  </a:t>
            </a:r>
            <a:endParaRPr lang="ru-RU" altLang="ru-RU" sz="1300" dirty="0">
              <a:ln/>
              <a:solidFill>
                <a:schemeClr val="tx1"/>
              </a:solidFill>
              <a:latin typeface="PT Sans" pitchFamily="34" charset="-52"/>
              <a:ea typeface="PT Sans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2353" y="3747246"/>
            <a:ext cx="6391476" cy="14500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400" b="1" dirty="0">
                <a:solidFill>
                  <a:srgbClr val="007366"/>
                </a:solidFill>
                <a:latin typeface="Austin Cyr Bold"/>
              </a:rPr>
              <a:t>БЛАГОДАРЮ </a:t>
            </a:r>
            <a:br>
              <a:rPr lang="ru-RU" sz="4400" b="1" dirty="0">
                <a:solidFill>
                  <a:srgbClr val="007366"/>
                </a:solidFill>
                <a:latin typeface="Austin Cyr Bold"/>
              </a:rPr>
            </a:br>
            <a:r>
              <a:rPr lang="ru-RU" sz="4400" b="1" dirty="0">
                <a:solidFill>
                  <a:srgbClr val="007366"/>
                </a:solidFill>
                <a:latin typeface="Austin Cyr Bold"/>
              </a:rPr>
              <a:t>ЗА УДЕЛЁННОЕ ВРЕМЯ!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475199"/>
            <a:ext cx="5192907" cy="17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44706" y="224118"/>
            <a:ext cx="104229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 algn="ctr"/>
            <a:r>
              <a:rPr lang="ru-RU" sz="28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Организация и осуществление образовательной деятельности в аспирантуре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0262" y="1349911"/>
            <a:ext cx="6049809" cy="4217171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ts val="2072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Times New Roman"/>
              </a:rPr>
              <a:t>С </a:t>
            </a:r>
            <a:r>
              <a:rPr lang="ru-RU" sz="2000" b="1" dirty="0"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Times New Roman"/>
              </a:rPr>
              <a:t>2022 </a:t>
            </a:r>
            <a:r>
              <a:rPr lang="ru-RU" sz="2000" b="1" dirty="0" smtClean="0"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года прием и </a:t>
            </a:r>
            <a:r>
              <a:rPr lang="ru-RU" sz="2000" b="1" dirty="0" smtClean="0"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обучение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по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программам</a:t>
            </a:r>
            <a:r>
              <a:rPr lang="ru-RU" sz="2000" spc="-31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аспирантуры</a:t>
            </a:r>
            <a:r>
              <a:rPr lang="ru-RU" sz="2000" spc="-27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 </a:t>
            </a:r>
            <a:r>
              <a:rPr lang="ru-RU" sz="2000" spc="-27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осуществляется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на основе</a:t>
            </a:r>
            <a:r>
              <a:rPr lang="ru-RU" sz="2000" spc="-24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 федеральных государственных требований (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ФГТ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).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  <a:cs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2" y="95806"/>
            <a:ext cx="1086041" cy="1057771"/>
          </a:xfrm>
          <a:prstGeom prst="rect">
            <a:avLst/>
          </a:prstGeom>
        </p:spPr>
      </p:pic>
      <p:pic>
        <p:nvPicPr>
          <p:cNvPr id="3686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3" cstate="print"/>
          <a:srcRect l="1269" t="963" r="1419"/>
          <a:stretch>
            <a:fillRect/>
          </a:stretch>
        </p:blipFill>
        <p:spPr bwMode="auto">
          <a:xfrm>
            <a:off x="7539319" y="1153577"/>
            <a:ext cx="4156788" cy="571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5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5920" y="1204108"/>
            <a:ext cx="37659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91">
              <a:lnSpc>
                <a:spcPts val="2072"/>
              </a:lnSpc>
            </a:pPr>
            <a:endParaRPr sz="19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6912" y="1204108"/>
            <a:ext cx="707776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2"/>
              </a:lnSpc>
            </a:pPr>
            <a:endParaRPr sz="19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290" y="2356894"/>
            <a:ext cx="3778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1"/>
              </a:lnSpc>
            </a:pP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46348"/>
              </p:ext>
            </p:extLst>
          </p:nvPr>
        </p:nvGraphicFramePr>
        <p:xfrm>
          <a:off x="538443" y="1649114"/>
          <a:ext cx="11116238" cy="479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53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72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Программы</a:t>
                      </a:r>
                      <a:r>
                        <a:rPr lang="ru-RU" sz="1600" spc="-31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аспирантуры</a:t>
                      </a:r>
                      <a:r>
                        <a:rPr lang="ru-RU" sz="1600" spc="-27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основе</a:t>
                      </a:r>
                      <a:r>
                        <a:rPr lang="ru-RU" sz="1600" spc="-27" baseline="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ФГОС</a:t>
                      </a:r>
                      <a:r>
                        <a:rPr lang="ru-RU" sz="1600" spc="15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 приказа</a:t>
                      </a:r>
                    </a:p>
                    <a:p>
                      <a:pPr marL="0" indent="0" algn="ctr">
                        <a:lnSpc>
                          <a:spcPts val="2072"/>
                        </a:lnSpc>
                        <a:spcBef>
                          <a:spcPts val="119"/>
                        </a:spcBef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Минобрнауки</a:t>
                      </a:r>
                      <a:r>
                        <a:rPr lang="ru-RU" sz="1600" spc="-19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600" spc="-20" dirty="0" smtClean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от</a:t>
                      </a:r>
                      <a:r>
                        <a:rPr lang="ru-RU" sz="1600" spc="20" baseline="0" dirty="0" smtClean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19.11.2013 № 1259</a:t>
                      </a:r>
                      <a:endParaRPr lang="ru-RU" sz="1600" dirty="0">
                        <a:solidFill>
                          <a:schemeClr val="tx1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2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Программы</a:t>
                      </a:r>
                      <a:r>
                        <a:rPr lang="ru-RU" sz="1400" spc="-31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аспирантуры</a:t>
                      </a:r>
                      <a:r>
                        <a:rPr lang="ru-RU" sz="1400" spc="-27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 основе</a:t>
                      </a:r>
                      <a:r>
                        <a:rPr lang="ru-RU" sz="1400" spc="-24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ФГТ</a:t>
                      </a:r>
                      <a:r>
                        <a:rPr lang="ru-RU" sz="1400" spc="-24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 Положения о </a:t>
                      </a:r>
                      <a:r>
                        <a:rPr lang="ru-RU" sz="1400" spc="-16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подготовке</a:t>
                      </a:r>
                      <a:r>
                        <a:rPr lang="ru-RU" sz="1400" spc="-16" baseline="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13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научных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и</a:t>
                      </a:r>
                      <a:r>
                        <a:rPr lang="ru-RU" sz="1400" spc="15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13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научно</a:t>
                      </a:r>
                      <a:r>
                        <a:rPr lang="ru-RU" sz="1400" spc="0" baseline="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педагогических</a:t>
                      </a:r>
                      <a:r>
                        <a:rPr lang="ru-RU" sz="1400" spc="-31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кадров</a:t>
                      </a:r>
                      <a:r>
                        <a:rPr lang="ru-RU" sz="1400" spc="-36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в аспирантуре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(Постановление Правительства</a:t>
                      </a:r>
                      <a:r>
                        <a:rPr lang="ru-RU" sz="1400" spc="20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31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РФ</a:t>
                      </a:r>
                      <a:r>
                        <a:rPr lang="ru-RU" sz="1400" spc="24" dirty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24" dirty="0" smtClean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16" dirty="0" smtClean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30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.11.2021 № 2121)</a:t>
                      </a:r>
                      <a:endParaRPr lang="ru-RU" sz="1400" dirty="0">
                        <a:solidFill>
                          <a:schemeClr val="tx1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797">
                <a:tc>
                  <a:txBody>
                    <a:bodyPr/>
                    <a:lstStyle/>
                    <a:p>
                      <a:pPr algn="just">
                        <a:lnSpc>
                          <a:spcPts val="1771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В </a:t>
                      </a:r>
                      <a:r>
                        <a:rPr lang="ru-RU" sz="1400" spc="-24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результате</a:t>
                      </a:r>
                      <a:r>
                        <a:rPr lang="ru-RU" sz="1400" spc="1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освоения программы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аспирантуры</a:t>
                      </a:r>
                      <a:r>
                        <a:rPr lang="ru-RU" sz="1400" spc="49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у выпускника</a:t>
                      </a:r>
                      <a:r>
                        <a:rPr lang="ru-RU" sz="1400" spc="28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должны</a:t>
                      </a:r>
                      <a:r>
                        <a:rPr lang="ru-RU" sz="1400" spc="-16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быть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сформированы: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универсальные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компетенции,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бщепрофессиональные</a:t>
                      </a:r>
                      <a:r>
                        <a:rPr lang="ru-RU" sz="1400" b="1" spc="55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компетенции,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профессиональные компетенции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71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Цель</a:t>
                      </a:r>
                      <a:r>
                        <a:rPr lang="ru-RU" sz="1400" b="1" spc="16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spc="-1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научной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(научно-исследовательской)</a:t>
                      </a:r>
                      <a:r>
                        <a:rPr lang="ru-RU" sz="1400" b="1" spc="15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деятельности</a:t>
                      </a:r>
                      <a:r>
                        <a:rPr lang="ru-RU" sz="1400" b="1" spc="-1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аспиранта</a:t>
                      </a:r>
                      <a:r>
                        <a:rPr lang="ru-RU" sz="1400" b="1" spc="-2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– </a:t>
                      </a:r>
                      <a:r>
                        <a:rPr lang="ru-RU" sz="1400" b="1" spc="-1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подготовка</a:t>
                      </a:r>
                      <a:r>
                        <a:rPr lang="ru-RU" sz="1400" b="1" spc="-13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диссертации</a:t>
                      </a:r>
                      <a:r>
                        <a:rPr lang="ru-RU" sz="1400" b="1" spc="-3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к защите</a:t>
                      </a:r>
                      <a:r>
                        <a:rPr lang="ru-RU" sz="1400" b="1" spc="45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(Положение, п.</a:t>
                      </a:r>
                      <a:r>
                        <a:rPr lang="ru-RU" sz="1400" spc="-2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5)</a:t>
                      </a:r>
                    </a:p>
                    <a:p>
                      <a:pPr algn="just">
                        <a:lnSpc>
                          <a:spcPts val="1771"/>
                        </a:lnSpc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Основным</a:t>
                      </a:r>
                      <a:r>
                        <a:rPr lang="ru-RU" sz="1400" b="1" i="1" spc="16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i="1" spc="-13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результатом</a:t>
                      </a:r>
                      <a:r>
                        <a:rPr lang="ru-RU" sz="1400" b="1" i="1" spc="13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научной деятельности</a:t>
                      </a:r>
                      <a:r>
                        <a:rPr lang="ru-RU" sz="1400" b="1" i="1" spc="45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должна быть подготовленная</a:t>
                      </a:r>
                      <a:r>
                        <a:rPr lang="ru-RU" sz="1400" b="1" i="1" spc="20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к</a:t>
                      </a:r>
                      <a:r>
                        <a:rPr lang="ru-RU" sz="1400" b="1" i="1" baseline="0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защите</a:t>
                      </a:r>
                      <a:r>
                        <a:rPr lang="ru-RU" sz="1400" b="1" i="1" spc="392" baseline="0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диссертация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.</a:t>
                      </a:r>
                      <a:r>
                        <a:rPr lang="ru-RU" sz="1400" b="1" i="1" baseline="0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endParaRPr lang="ru-RU" sz="1400" b="1" i="1" baseline="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Программа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аспирантуры</a:t>
                      </a:r>
                      <a:r>
                        <a:rPr lang="ru-RU" sz="1400" spc="3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состоит</a:t>
                      </a:r>
                      <a:r>
                        <a:rPr lang="ru-RU" sz="1400" spc="12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из</a:t>
                      </a:r>
                      <a:r>
                        <a:rPr lang="ru-RU" sz="1400" spc="-2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следующих</a:t>
                      </a:r>
                      <a:r>
                        <a:rPr lang="ru-RU" sz="1400" spc="5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12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блоков:</a:t>
                      </a:r>
                    </a:p>
                    <a:p>
                      <a:pPr marL="285750" marR="0" indent="-285750" algn="just">
                        <a:lnSpc>
                          <a:spcPts val="1328"/>
                        </a:lnSpc>
                        <a:spcBef>
                          <a:spcPts val="161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Блок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1. «Дисциплины </a:t>
                      </a:r>
                      <a:r>
                        <a:rPr lang="ru-RU" sz="1400" spc="-14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(модули</a:t>
                      </a:r>
                      <a:r>
                        <a:rPr lang="ru-RU" sz="1400" spc="-14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)»</a:t>
                      </a:r>
                      <a:r>
                        <a:rPr lang="ru-RU" sz="1400" spc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;</a:t>
                      </a:r>
                      <a:endParaRPr lang="ru-RU" sz="140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285750" marR="0" indent="-285750" algn="just">
                        <a:lnSpc>
                          <a:spcPts val="1331"/>
                        </a:lnSpc>
                        <a:spcBef>
                          <a:spcPts val="108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Блок 2. «Практики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»;</a:t>
                      </a:r>
                      <a:endParaRPr lang="ru-RU" sz="140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285750" marR="0" indent="-285750" algn="just">
                        <a:lnSpc>
                          <a:spcPts val="1328"/>
                        </a:lnSpc>
                        <a:spcBef>
                          <a:spcPts val="163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Блок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3. </a:t>
                      </a:r>
                      <a:r>
                        <a:rPr lang="ru-RU" sz="1400" spc="-1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«Научные</a:t>
                      </a:r>
                      <a:r>
                        <a:rPr lang="ru-RU" sz="1400" spc="7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исследования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»;</a:t>
                      </a:r>
                      <a:endParaRPr lang="ru-RU" sz="140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285750" marR="0" indent="-285750" algn="just">
                        <a:lnSpc>
                          <a:spcPts val="1328"/>
                        </a:lnSpc>
                        <a:spcBef>
                          <a:spcPts val="111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Блок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4. </a:t>
                      </a:r>
                      <a:r>
                        <a:rPr lang="ru-RU" sz="1400" spc="-14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«Государственная</a:t>
                      </a:r>
                      <a:r>
                        <a:rPr lang="ru-RU" sz="1400" spc="4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итоговая</a:t>
                      </a:r>
                      <a:r>
                        <a:rPr lang="ru-RU" sz="1400" spc="-1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аттестация».</a:t>
                      </a:r>
                    </a:p>
                    <a:p>
                      <a:pPr marL="0" marR="0" algn="just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2272F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В блок «Практики» программ</a:t>
                      </a:r>
                      <a:r>
                        <a:rPr lang="ru-RU" sz="1400" baseline="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ФГОС </a:t>
                      </a:r>
                      <a:r>
                        <a:rPr lang="ru-RU" sz="1400" spc="-15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входят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2 практики</a:t>
                      </a:r>
                      <a:r>
                        <a:rPr lang="ru-RU" sz="1400" spc="-31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</a:t>
                      </a:r>
                      <a:r>
                        <a:rPr lang="ru-RU" sz="1400" spc="-17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получению</a:t>
                      </a:r>
                      <a:r>
                        <a:rPr lang="ru-RU" sz="1400" baseline="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профессиональных умений</a:t>
                      </a:r>
                      <a:r>
                        <a:rPr lang="ru-RU" sz="1400" spc="36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 опыта (педагогическая и научно-исследовательская практики). </a:t>
                      </a:r>
                      <a:r>
                        <a:rPr lang="ru-RU" sz="1400" b="1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Педагогическая</a:t>
                      </a:r>
                      <a:r>
                        <a:rPr lang="ru-RU" sz="1400" b="1" spc="37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практика</a:t>
                      </a:r>
                      <a:r>
                        <a:rPr lang="ru-RU" sz="1400" b="1" baseline="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является</a:t>
                      </a:r>
                      <a:r>
                        <a:rPr lang="ru-RU" sz="1400" b="1" spc="10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обязательной.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Программа</a:t>
                      </a:r>
                      <a:r>
                        <a:rPr lang="ru-RU" sz="1400" spc="2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аспирантуры</a:t>
                      </a:r>
                      <a:r>
                        <a:rPr lang="ru-RU" sz="1400" spc="3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включает</a:t>
                      </a:r>
                      <a:r>
                        <a:rPr lang="ru-RU" sz="1400" spc="34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в себя:</a:t>
                      </a:r>
                      <a:endParaRPr lang="ru-RU" sz="1400" b="1" spc="-1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285750" marR="0" indent="-285750" algn="just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spc="-10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Научный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компонент</a:t>
                      </a:r>
                      <a:r>
                        <a:rPr lang="ru-RU" sz="1400" b="1" spc="-28" dirty="0">
                          <a:solidFill>
                            <a:srgbClr val="FF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(научная</a:t>
                      </a:r>
                      <a:r>
                        <a:rPr lang="ru-RU" sz="1400" spc="49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деятельность, направленная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подготовку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диссертации к защите,</a:t>
                      </a: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подготовка</a:t>
                      </a:r>
                      <a:r>
                        <a:rPr lang="ru-RU" sz="1400" spc="-1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публикаций</a:t>
                      </a:r>
                      <a:r>
                        <a:rPr lang="ru-RU" sz="1400" spc="-1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 (или)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заявок на патенты</a:t>
                      </a:r>
                      <a:r>
                        <a:rPr lang="ru-RU" sz="1400" spc="18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 изобретения…,</a:t>
                      </a:r>
                      <a:r>
                        <a:rPr lang="ru-RU" sz="1400" spc="-2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промежуточная</a:t>
                      </a:r>
                      <a:r>
                        <a:rPr lang="ru-RU" sz="1400" spc="4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аттестация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</a:t>
                      </a:r>
                      <a:r>
                        <a:rPr lang="ru-RU" sz="1400" spc="-1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этапам выполнения</a:t>
                      </a:r>
                      <a:r>
                        <a:rPr lang="ru-RU" sz="1400" spc="-36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1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научного</a:t>
                      </a:r>
                      <a:r>
                        <a:rPr lang="ru-RU" sz="1400" spc="28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исследования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);</a:t>
                      </a:r>
                      <a:endParaRPr lang="ru-RU" sz="140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285750" marR="0" indent="-285750" algn="just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Образовательный компонент</a:t>
                      </a:r>
                      <a:r>
                        <a:rPr lang="ru-RU" sz="1400" b="1" spc="-1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(дисциплины</a:t>
                      </a:r>
                      <a:r>
                        <a:rPr lang="ru-RU" sz="1400" spc="-38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(модули),</a:t>
                      </a:r>
                      <a:r>
                        <a:rPr lang="ru-RU" sz="1400" spc="46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практика,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промежуточная</a:t>
                      </a:r>
                      <a:r>
                        <a:rPr lang="ru-RU" sz="1400" spc="4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аттестация</a:t>
                      </a:r>
                      <a:r>
                        <a:rPr lang="ru-RU" sz="1400" spc="23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</a:t>
                      </a:r>
                      <a:r>
                        <a:rPr lang="ru-RU" sz="1400" spc="-17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дисциплинам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(модулям)</a:t>
                      </a:r>
                      <a:r>
                        <a:rPr lang="ru-RU" sz="1400" spc="56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 практике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);</a:t>
                      </a:r>
                      <a:endParaRPr lang="ru-RU" sz="140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285750" marR="0" indent="-285750" algn="just">
                        <a:lnSpc>
                          <a:spcPts val="1331"/>
                        </a:lnSpc>
                        <a:spcBef>
                          <a:spcPts val="108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spc="-1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Итоговую</a:t>
                      </a:r>
                      <a:r>
                        <a:rPr lang="ru-RU" sz="1400" b="1" spc="-18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аттестацию.</a:t>
                      </a:r>
                    </a:p>
                    <a:p>
                      <a:pPr marL="0" marR="0" indent="0" algn="just">
                        <a:lnSpc>
                          <a:spcPts val="1328"/>
                        </a:lnSpc>
                        <a:spcBef>
                          <a:spcPts val="162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dirty="0">
                        <a:solidFill>
                          <a:srgbClr val="000000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ts val="1328"/>
                        </a:lnSpc>
                        <a:spcBef>
                          <a:spcPts val="162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По программам ФГТ у аспирантов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практика – педагогическая.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77235"/>
                  </a:ext>
                </a:extLst>
              </a:tr>
              <a:tr h="5429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Аспиранты, обучающиеся по программам ФГОС составляют </a:t>
                      </a:r>
                      <a:r>
                        <a:rPr lang="ru-RU" sz="1400" b="0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индивидуальный учебный план</a:t>
                      </a:r>
                      <a:r>
                        <a:rPr lang="ru-RU" sz="1400" b="1" i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, </a:t>
                      </a:r>
                      <a:r>
                        <a:rPr lang="ru-RU" sz="1400" b="0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который </a:t>
                      </a:r>
                      <a:r>
                        <a:rPr lang="ru-RU" sz="1400" b="1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формируется совместно с научным руководителем</a:t>
                      </a:r>
                      <a:r>
                        <a:rPr lang="ru-RU" sz="1400" b="1" i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.</a:t>
                      </a:r>
                      <a:endParaRPr lang="ru-RU" sz="1400" b="1" i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28"/>
                        </a:lnSpc>
                        <a:spcBef>
                          <a:spcPts val="162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Аспиранты, обучающиеся по программам ФГТ, составляют </a:t>
                      </a:r>
                      <a:r>
                        <a:rPr lang="ru-RU" sz="1400" b="0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индивидуальный </a:t>
                      </a:r>
                      <a:r>
                        <a:rPr lang="ru-RU" sz="1400" b="0" i="0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план научной деятельности </a:t>
                      </a:r>
                      <a:r>
                        <a:rPr lang="ru-RU" sz="1400" b="0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и индивидуальный учебный план, который 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формируется совместно с научным руководителем</a:t>
                      </a:r>
                      <a:r>
                        <a:rPr lang="ru-RU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334956"/>
                  </a:ext>
                </a:extLst>
              </a:tr>
              <a:tr h="4953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rgbClr val="000000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На ликвидацию задолженностей по учебному плану дается период в течение 6 месяцев.</a:t>
                      </a:r>
                    </a:p>
                    <a:p>
                      <a:pPr marL="0" marR="0" algn="ctr">
                        <a:lnSpc>
                          <a:spcPts val="13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Ответственность за выполнение учебного и научного планов несет научный </a:t>
                      </a:r>
                      <a:r>
                        <a:rPr lang="ru-RU" sz="1400" b="1" dirty="0" smtClean="0">
                          <a:solidFill>
                            <a:srgbClr val="22272F"/>
                          </a:solidFill>
                          <a:latin typeface="PT Sans" pitchFamily="34" charset="-52"/>
                          <a:ea typeface="PT Sans" pitchFamily="34" charset="-52"/>
                          <a:cs typeface="Times New Roman"/>
                        </a:rPr>
                        <a:t>руководитель.</a:t>
                      </a:r>
                      <a:endParaRPr lang="ru-RU" sz="1400" b="1" dirty="0">
                        <a:solidFill>
                          <a:srgbClr val="22272F"/>
                        </a:solidFill>
                        <a:latin typeface="PT Sans" pitchFamily="34" charset="-52"/>
                        <a:ea typeface="PT Sans" pitchFamily="34" charset="-52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81493"/>
                  </a:ext>
                </a:extLst>
              </a:tr>
            </a:tbl>
          </a:graphicData>
        </a:graphic>
      </p:graphicFrame>
      <p:sp>
        <p:nvSpPr>
          <p:cNvPr id="13" name="object 3"/>
          <p:cNvSpPr txBox="1"/>
          <p:nvPr/>
        </p:nvSpPr>
        <p:spPr>
          <a:xfrm>
            <a:off x="1346784" y="330523"/>
            <a:ext cx="10483732" cy="6978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2657"/>
              </a:lnSpc>
            </a:pPr>
            <a:r>
              <a:rPr lang="ru-RU" sz="28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Нормативные требования для программ</a:t>
            </a:r>
          </a:p>
          <a:p>
            <a:pPr algn="ctr">
              <a:lnSpc>
                <a:spcPts val="2657"/>
              </a:lnSpc>
            </a:pPr>
            <a:r>
              <a:rPr lang="ru-RU" sz="28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аспирантуры </a:t>
            </a:r>
            <a:r>
              <a:rPr lang="ru-RU" sz="2800" b="1" dirty="0" smtClean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по ФГОС </a:t>
            </a:r>
            <a:r>
              <a:rPr lang="ru-RU" sz="28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и программ аспирантуры </a:t>
            </a:r>
            <a:r>
              <a:rPr lang="ru-RU" sz="2800" b="1" dirty="0" smtClean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по ФГТ</a:t>
            </a:r>
            <a:endParaRPr lang="ru-RU" sz="2800" b="1" dirty="0">
              <a:solidFill>
                <a:srgbClr val="078877"/>
              </a:solidFill>
              <a:latin typeface="PT Sans" pitchFamily="34" charset="-52"/>
              <a:ea typeface="PT Sans" pitchFamily="34" charset="-52"/>
              <a:cs typeface="Times New Roman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2" y="95806"/>
            <a:ext cx="1086041" cy="105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027268" cy="333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294" y="2609851"/>
            <a:ext cx="10186519" cy="41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7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6" y="1"/>
            <a:ext cx="8337557" cy="34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00" y="2724151"/>
            <a:ext cx="9277443" cy="40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6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942" y="256402"/>
            <a:ext cx="4455759" cy="6377049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5836024" y="2644588"/>
            <a:ext cx="6185646" cy="3988863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600"/>
              </a:lnSpc>
            </a:pPr>
            <a:r>
              <a:rPr lang="ru-RU" sz="1400" dirty="0">
                <a:solidFill>
                  <a:srgbClr val="EEECE1">
                    <a:lumMod val="10000"/>
                  </a:srgb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Согласно «Порядку организации образовательной деятельности при подготовке научных и научно-педагогических кадров в аспирантуре в ФГБОУ ВО ВолгГМУ Минздрава России, составленному на основе «Положения о подготовке научных и научно-педагогических кадров в аспирантуре</a:t>
            </a:r>
            <a:r>
              <a:rPr lang="ru-RU" sz="1400" dirty="0" smtClean="0">
                <a:solidFill>
                  <a:srgbClr val="EEECE1">
                    <a:lumMod val="10000"/>
                  </a:srgb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» (</a:t>
            </a:r>
            <a:r>
              <a:rPr lang="ru-RU" sz="1400" dirty="0">
                <a:solidFill>
                  <a:srgbClr val="EEECE1">
                    <a:lumMod val="10000"/>
                  </a:srgb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Постановление Правительства РФ от 30.11.2021 № 2121);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течение 30 дней с момента зачисления:</a:t>
            </a: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1. заполняется индивидуальный план работы аспиранта;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2. приказом проректора по научной деятельности назначается научный руководитель;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3. утверждается тема диссертационной работы на    кафедральном заседании.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36024" y="322729"/>
            <a:ext cx="6203576" cy="1873623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научной деятельности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в себя примерный план выполнения научного исследования, план подготовки диссертации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публикаций, в которых излагаются основные научные результаты диссертации, а также перечень этапов освоения научного компонента программы аспирантуры, распределение указанных этапов и итоговой аттестации аспирантов.</a:t>
            </a:r>
            <a:endParaRPr lang="ru-RU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этапов освоения образовательного компонента программы аспирантуры, распределение курсов дисциплин (модулей) и практики определяются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учебным планом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437" y="232782"/>
            <a:ext cx="7120479" cy="443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57"/>
              </a:lnSpc>
            </a:pPr>
            <a:r>
              <a:rPr lang="ru-RU" sz="2800" b="1" dirty="0" smtClean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Педагогическая практика </a:t>
            </a:r>
            <a:endParaRPr lang="ru-RU" sz="2800" b="1" dirty="0">
              <a:solidFill>
                <a:srgbClr val="078877"/>
              </a:solidFill>
              <a:latin typeface="PT Sans" pitchFamily="34" charset="-52"/>
              <a:ea typeface="PT Sans" pitchFamily="34" charset="-52"/>
              <a:cs typeface="Times New Roman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5500541" y="928653"/>
            <a:ext cx="5517083" cy="1222876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По программам ФГТ: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Педагогическая практика 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3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з.е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. (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108 часов) 4 семестр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8" y="1316290"/>
            <a:ext cx="4012977" cy="554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 b="22745"/>
          <a:stretch/>
        </p:blipFill>
        <p:spPr>
          <a:xfrm>
            <a:off x="9541510" y="4338440"/>
            <a:ext cx="1950218" cy="1996525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2" y="95806"/>
            <a:ext cx="1086041" cy="1057771"/>
          </a:xfrm>
          <a:prstGeom prst="rect">
            <a:avLst/>
          </a:prstGeom>
        </p:spPr>
      </p:pic>
      <p:pic>
        <p:nvPicPr>
          <p:cNvPr id="11266" name="Picture 2" descr="https://sun9-71.userapi.com/impf/fw33NKrasZrsypPxmeqzG6XpWHEM06Cwfm-OHw/Sm2FLLpAuP8.jpg?size=2560x1438&amp;quality=96&amp;sign=09a7d30f4e38f3f38137eae56524c44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4431" y="2530128"/>
            <a:ext cx="2664377" cy="1647754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11268" name="Picture 4" descr="https://sun9-61.userapi.com/impg/JHTF7YRetdHpZAt3uHxLVCsDJeJRRT0byujoHA/DngpNlxYqmE.jpg?size=1920x1440&amp;quality=96&amp;sign=a39328d249cdf8b8e4d84fc7c0fe7162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8372" y="4338441"/>
            <a:ext cx="2962712" cy="1996525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11270" name="Picture 6" descr="https://sun9-49.userapi.com/impg/c854024/v854024559/210291/XhuUPXPxfTs.jpg?size=2560x1438&amp;quality=96&amp;sign=8bcd01e3646076c399724f6fba8279a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8372" y="2530127"/>
            <a:ext cx="2933415" cy="1647754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764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260" y="322429"/>
            <a:ext cx="7120479" cy="457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57"/>
              </a:lnSpc>
            </a:pPr>
            <a:r>
              <a:rPr lang="ru-RU" sz="32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Блок 3 «Научный компонент»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373" y="1450881"/>
            <a:ext cx="7122458" cy="4736166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В программах</a:t>
            </a:r>
            <a:r>
              <a:rPr lang="ru-RU" sz="1600" spc="-31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аспирантуры</a:t>
            </a:r>
            <a:r>
              <a:rPr lang="ru-RU" sz="1600" spc="-27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на основе</a:t>
            </a:r>
            <a:r>
              <a:rPr lang="ru-RU" sz="1600" spc="-24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 федеральных государственных требований</a:t>
            </a:r>
            <a:r>
              <a:rPr lang="en-US" sz="1600" spc="-24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 (</a:t>
            </a:r>
            <a:r>
              <a:rPr lang="ru-RU" sz="1600" spc="-24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  <a:cs typeface="Times New Roman"/>
              </a:rPr>
              <a:t>ФГТ) этот блок приобретает </a:t>
            </a:r>
            <a:r>
              <a:rPr lang="ru-RU" sz="1600" spc="-24" dirty="0">
                <a:solidFill>
                  <a:schemeClr val="tx1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особую важность! </a:t>
            </a:r>
            <a:r>
              <a:rPr lang="ru-RU" sz="1600" b="1" dirty="0">
                <a:solidFill>
                  <a:srgbClr val="000000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Невыполнение аспирантом индивидуального плана научной деятельности, </a:t>
            </a:r>
            <a:r>
              <a:rPr lang="ru-RU" sz="1600" dirty="0">
                <a:solidFill>
                  <a:srgbClr val="000000"/>
                </a:solidFill>
                <a:latin typeface="PT Sans" pitchFamily="34" charset="-52"/>
                <a:ea typeface="PT Sans" pitchFamily="34" charset="-52"/>
                <a:cs typeface="Times New Roman"/>
              </a:rPr>
              <a:t>установленное во время промежуточной аттестации, признается недобросовестным выполнением аспирантом обязанностей по освоению программы аспирантуры </a:t>
            </a:r>
            <a:r>
              <a:rPr lang="ru-RU" sz="1600" b="1" dirty="0">
                <a:solidFill>
                  <a:srgbClr val="000000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и является основанием для отчисления аспиранта из организации!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92" y="95806"/>
            <a:ext cx="1086041" cy="1057771"/>
          </a:xfrm>
          <a:prstGeom prst="rect">
            <a:avLst/>
          </a:prstGeom>
        </p:spPr>
      </p:pic>
      <p:pic>
        <p:nvPicPr>
          <p:cNvPr id="6" name="Picture 8" descr="https://sun9-81.userapi.com/impg/c854024/v854024559/2100c6/kl6AZAmJc98.jpg?size=2560x1439&amp;quality=96&amp;sign=18fb63dedbacfd632a02ced078025d0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431" y="974155"/>
            <a:ext cx="4176615" cy="2347715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31" y="3448844"/>
            <a:ext cx="4176615" cy="3052036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334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260" y="322429"/>
            <a:ext cx="7120479" cy="457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57"/>
              </a:lnSpc>
            </a:pPr>
            <a:r>
              <a:rPr lang="ru-RU" sz="3200" b="1" dirty="0">
                <a:solidFill>
                  <a:srgbClr val="078877"/>
                </a:solidFill>
                <a:latin typeface="PT Sans" pitchFamily="34" charset="-52"/>
                <a:ea typeface="PT Sans" pitchFamily="34" charset="-52"/>
                <a:cs typeface="Times New Roman"/>
              </a:rPr>
              <a:t>Блок 3 «Научный компонент»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373" y="1039906"/>
            <a:ext cx="7122458" cy="6606987"/>
          </a:xfrm>
          <a:prstGeom prst="roundRect">
            <a:avLst/>
          </a:prstGeom>
          <a:solidFill>
            <a:srgbClr val="E5C78C"/>
          </a:solidFill>
          <a:ln w="28575"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Непосредственное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руководство научно-исследовательской деятельностью аспиранта и реализацией программы аспирантуры осуществляет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научный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PT Sans" pitchFamily="34" charset="-52"/>
                <a:ea typeface="PT Sans" pitchFamily="34" charset="-52"/>
              </a:rPr>
              <a:t>руководитель.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Научный </a:t>
            </a:r>
            <a:r>
              <a:rPr lang="ru-RU" sz="1200" dirty="0">
                <a:solidFill>
                  <a:schemeClr val="tx1"/>
                </a:solidFill>
              </a:rPr>
              <a:t>руководитель: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оказывает </a:t>
            </a:r>
            <a:r>
              <a:rPr lang="ru-RU" sz="1200" dirty="0">
                <a:solidFill>
                  <a:schemeClr val="tx1"/>
                </a:solidFill>
              </a:rPr>
              <a:t>аспиранту содействие в выборе темы диссертации и составлении индивидуального плана научной </a:t>
            </a:r>
            <a:r>
              <a:rPr lang="ru-RU" sz="1200" dirty="0" smtClean="0">
                <a:solidFill>
                  <a:schemeClr val="tx1"/>
                </a:solidFill>
              </a:rPr>
              <a:t>деятельности;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осуществляет </a:t>
            </a:r>
            <a:r>
              <a:rPr lang="ru-RU" sz="1200" dirty="0">
                <a:solidFill>
                  <a:schemeClr val="tx1"/>
                </a:solidFill>
              </a:rPr>
              <a:t>руководство научной (научно-исследовательской) деятельностью аспиранта (в том числе при необходимости при выполнении экспериментов, технических разработок, при проведении наблюдений и измерений, изучении научно-технической информации, отечественного и зарубежного опыта по исследуемой тематике</a:t>
            </a:r>
            <a:r>
              <a:rPr lang="ru-RU" sz="1200" dirty="0" smtClean="0">
                <a:solidFill>
                  <a:schemeClr val="tx1"/>
                </a:solidFill>
              </a:rPr>
              <a:t>);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консультирует </a:t>
            </a:r>
            <a:r>
              <a:rPr lang="ru-RU" sz="1200" dirty="0">
                <a:solidFill>
                  <a:schemeClr val="tx1"/>
                </a:solidFill>
              </a:rPr>
              <a:t>аспиранта по вопросам подготовки диссертации к </a:t>
            </a:r>
            <a:r>
              <a:rPr lang="ru-RU" sz="1200" dirty="0" smtClean="0">
                <a:solidFill>
                  <a:schemeClr val="tx1"/>
                </a:solidFill>
              </a:rPr>
              <a:t>защите;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осуществляет </a:t>
            </a:r>
            <a:r>
              <a:rPr lang="ru-RU" sz="1200" dirty="0">
                <a:solidFill>
                  <a:schemeClr val="tx1"/>
                </a:solidFill>
              </a:rPr>
              <a:t>первичное рецензирование подготовленного аспирантом текста диссертации, а также текстов научных статей и (или) докладов, подготовленных аспирантом в рамках выполнения индивидуального плана научной деятельности, для представления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на конференциях, симпозиумах и других коллективных </a:t>
            </a:r>
            <a:r>
              <a:rPr lang="ru-RU" sz="1200" dirty="0" smtClean="0">
                <a:solidFill>
                  <a:schemeClr val="tx1"/>
                </a:solidFill>
              </a:rPr>
              <a:t>обсуждениях, осуществляет </a:t>
            </a:r>
            <a:r>
              <a:rPr lang="ru-RU" sz="1200" dirty="0">
                <a:solidFill>
                  <a:schemeClr val="tx1"/>
                </a:solidFill>
              </a:rPr>
              <a:t>контроль за выполнением аспирантом индивидуального плана научной </a:t>
            </a:r>
            <a:r>
              <a:rPr lang="ru-RU" sz="1200" dirty="0" smtClean="0">
                <a:solidFill>
                  <a:schemeClr val="tx1"/>
                </a:solidFill>
              </a:rPr>
              <a:t>деятельности. 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endParaRPr lang="ru-RU" sz="1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Научный </a:t>
            </a:r>
            <a:r>
              <a:rPr lang="ru-RU" sz="1200" b="1" dirty="0">
                <a:solidFill>
                  <a:schemeClr val="tx1"/>
                </a:solidFill>
              </a:rPr>
              <a:t>руководитель представляет в период проведения промежуточной аттестации отзыв о качестве, своевременности и успешности проведения аспирантом этапов научной (научно-исследовательской) деятельности, а в случае невыполнения им индивидуального плана работы – рекомендации к его отчислению из аспирантуры. 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Научный </a:t>
            </a:r>
            <a:r>
              <a:rPr lang="ru-RU" sz="1200" dirty="0">
                <a:solidFill>
                  <a:schemeClr val="tx1"/>
                </a:solidFill>
              </a:rPr>
              <a:t>руководитель имеет право: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-вносить </a:t>
            </a:r>
            <a:r>
              <a:rPr lang="ru-RU" sz="1200" dirty="0">
                <a:solidFill>
                  <a:schemeClr val="tx1"/>
                </a:solidFill>
              </a:rPr>
              <a:t>предложения по улучшению качества работы аспирантуры;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-быть </a:t>
            </a:r>
            <a:r>
              <a:rPr lang="ru-RU" sz="1200" dirty="0">
                <a:solidFill>
                  <a:schemeClr val="tx1"/>
                </a:solidFill>
              </a:rPr>
              <a:t>членом экзаменационных комиссий по приему вступительных, кандидатских экзаменов по специальным </a:t>
            </a:r>
            <a:r>
              <a:rPr lang="ru-RU" sz="1200" dirty="0" smtClean="0">
                <a:solidFill>
                  <a:schemeClr val="tx1"/>
                </a:solidFill>
              </a:rPr>
              <a:t>дисциплинам;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давать </a:t>
            </a:r>
            <a:r>
              <a:rPr lang="ru-RU" sz="1200" dirty="0">
                <a:solidFill>
                  <a:schemeClr val="tx1"/>
                </a:solidFill>
              </a:rPr>
              <a:t>рекомендации аспирантам для их участия в конкурсах на получение стипендий, премий, грантов и т.д.,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-осуществлять </a:t>
            </a:r>
            <a:r>
              <a:rPr lang="ru-RU" sz="1200" dirty="0">
                <a:solidFill>
                  <a:schemeClr val="tx1"/>
                </a:solidFill>
              </a:rPr>
              <a:t>подбор кандидатов для поступления </a:t>
            </a: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аспирантуру,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вносить </a:t>
            </a:r>
            <a:r>
              <a:rPr lang="ru-RU" sz="1200" dirty="0">
                <a:solidFill>
                  <a:schemeClr val="tx1"/>
                </a:solidFill>
              </a:rPr>
              <a:t>предложения о досрочном отчислении аспиранта, не выполняющего индивидуальный план работы.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774" y="322429"/>
            <a:ext cx="1086041" cy="1057771"/>
          </a:xfrm>
          <a:prstGeom prst="rect">
            <a:avLst/>
          </a:prstGeom>
        </p:spPr>
      </p:pic>
      <p:pic>
        <p:nvPicPr>
          <p:cNvPr id="6" name="Picture 8" descr="https://sun9-81.userapi.com/impg/c854024/v854024559/2100c6/kl6AZAmJc98.jpg?size=2560x1439&amp;quality=96&amp;sign=18fb63dedbacfd632a02ced078025d0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431" y="974155"/>
            <a:ext cx="4176615" cy="2347715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31" y="3448844"/>
            <a:ext cx="4176615" cy="3052036"/>
          </a:xfrm>
          <a:prstGeom prst="rect">
            <a:avLst/>
          </a:prstGeom>
          <a:ln w="38100" cap="sq">
            <a:solidFill>
              <a:srgbClr val="239079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0869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15070</TotalTime>
  <Words>1420</Words>
  <Application>Microsoft Office PowerPoint</Application>
  <PresentationFormat>Широкоэкранный</PresentationFormat>
  <Paragraphs>112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Austin Cyr Bold</vt:lpstr>
      <vt:lpstr>PT Sans</vt:lpstr>
      <vt:lpstr>Wingdings</vt:lpstr>
      <vt:lpstr>Calibri</vt:lpstr>
      <vt:lpstr>Alegreya Sans Medium</vt:lpstr>
      <vt:lpstr>Тема Office</vt:lpstr>
      <vt:lpstr>Организация и реализация программ подготовки кадров высшей квалификации-программ аспирантуры.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УДЕЛЁННОЕ ВРЕМЯ!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Научное управление</cp:lastModifiedBy>
  <cp:revision>1925</cp:revision>
  <cp:lastPrinted>2023-09-25T07:34:53Z</cp:lastPrinted>
  <dcterms:created xsi:type="dcterms:W3CDTF">2020-06-19T12:20:54Z</dcterms:created>
  <dcterms:modified xsi:type="dcterms:W3CDTF">2023-09-25T07:54:22Z</dcterms:modified>
</cp:coreProperties>
</file>