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97" r:id="rId4"/>
    <p:sldId id="294" r:id="rId5"/>
    <p:sldId id="276" r:id="rId6"/>
    <p:sldId id="295" r:id="rId7"/>
    <p:sldId id="277" r:id="rId8"/>
    <p:sldId id="278" r:id="rId9"/>
    <p:sldId id="279" r:id="rId10"/>
    <p:sldId id="296" r:id="rId11"/>
    <p:sldId id="280" r:id="rId12"/>
    <p:sldId id="298" r:id="rId13"/>
    <p:sldId id="299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300" r:id="rId22"/>
    <p:sldId id="301" r:id="rId23"/>
    <p:sldId id="264" r:id="rId24"/>
    <p:sldId id="265" r:id="rId25"/>
    <p:sldId id="303" r:id="rId26"/>
    <p:sldId id="302" r:id="rId27"/>
    <p:sldId id="304" r:id="rId28"/>
    <p:sldId id="305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73" r:id="rId39"/>
    <p:sldId id="274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914788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ОРФОЭПИЧЕСКАЯ НОРМА. </a:t>
            </a:r>
            <a:r>
              <a:rPr lang="ru-RU" sz="6600" b="1" smtClean="0"/>
              <a:t>ЛЕКСИЧЕСКАЯ НОРМА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33400" y="5357826"/>
            <a:ext cx="7896252" cy="21431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pPr>
              <a:buNone/>
            </a:pPr>
            <a:r>
              <a:rPr lang="ru-RU" sz="5400" dirty="0" smtClean="0"/>
              <a:t>  Литературные нормы зафиксированы </a:t>
            </a:r>
            <a:r>
              <a:rPr lang="ru-RU" sz="5400" dirty="0" smtClean="0">
                <a:solidFill>
                  <a:srgbClr val="0070C0"/>
                </a:solidFill>
              </a:rPr>
              <a:t>в</a:t>
            </a:r>
            <a:r>
              <a:rPr lang="ru-RU" sz="5400" dirty="0" smtClean="0"/>
              <a:t> </a:t>
            </a:r>
            <a:r>
              <a:rPr lang="ru-RU" sz="5400" dirty="0" smtClean="0">
                <a:solidFill>
                  <a:schemeClr val="accent1"/>
                </a:solidFill>
              </a:rPr>
              <a:t>словарях современного русского литературного языка</a:t>
            </a:r>
            <a:r>
              <a:rPr lang="ru-RU" sz="5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4367986"/>
          </a:xfrm>
        </p:spPr>
        <p:txBody>
          <a:bodyPr>
            <a:normAutofit/>
          </a:bodyPr>
          <a:lstStyle/>
          <a:p>
            <a:pPr algn="ctr"/>
            <a:r>
              <a:rPr lang="ru-RU" sz="5200" u="sng" dirty="0" smtClean="0">
                <a:solidFill>
                  <a:srgbClr val="FF0000"/>
                </a:solidFill>
              </a:rPr>
              <a:t>ОРФОЭПИЯ</a:t>
            </a:r>
            <a:r>
              <a:rPr lang="ru-RU" sz="5200" dirty="0" smtClean="0"/>
              <a:t> – СОВОКУПНОСТЬ ПРАВИЛ НОРМАТИВНОГО ПРОИЗНОШЕНИЯ</a:t>
            </a:r>
            <a:endParaRPr lang="ru-RU" sz="5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3114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u="sng" dirty="0" smtClean="0"/>
              <a:t>1. Нормы ударения: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4000" dirty="0" smtClean="0"/>
              <a:t>В русском языке ударение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/>
              <a:t> </a:t>
            </a:r>
            <a:r>
              <a:rPr lang="ru-RU" sz="4000" b="1" u="sng" dirty="0" smtClean="0">
                <a:solidFill>
                  <a:srgbClr val="7030A0"/>
                </a:solidFill>
              </a:rPr>
              <a:t>нефиксированное</a:t>
            </a:r>
            <a:r>
              <a:rPr lang="ru-RU" sz="4000" b="1" u="sng" dirty="0" smtClean="0"/>
              <a:t> </a:t>
            </a:r>
            <a:r>
              <a:rPr lang="ru-RU" sz="4000" dirty="0" smtClean="0"/>
              <a:t>(</a:t>
            </a:r>
            <a:r>
              <a:rPr lang="ru-RU" sz="4000" dirty="0" smtClean="0">
                <a:solidFill>
                  <a:srgbClr val="0070C0"/>
                </a:solidFill>
              </a:rPr>
              <a:t>разноместное, свободное</a:t>
            </a:r>
            <a:r>
              <a:rPr lang="ru-RU" sz="4000" dirty="0" smtClean="0"/>
              <a:t>), </a:t>
            </a:r>
          </a:p>
          <a:p>
            <a:pPr>
              <a:buNone/>
            </a:pPr>
            <a:r>
              <a:rPr lang="ru-RU" sz="4000" dirty="0" smtClean="0"/>
              <a:t>  </a:t>
            </a:r>
            <a:r>
              <a:rPr lang="ru-RU" sz="4000" b="1" i="1" dirty="0" smtClean="0"/>
              <a:t>не закреплено за каким-либо определённым слогом </a:t>
            </a:r>
            <a:r>
              <a:rPr lang="ru-RU" sz="4000" dirty="0" smtClean="0"/>
              <a:t>(</a:t>
            </a:r>
            <a:r>
              <a:rPr lang="ru-RU" sz="4000" dirty="0" err="1" smtClean="0">
                <a:solidFill>
                  <a:srgbClr val="FF0000"/>
                </a:solidFill>
              </a:rPr>
              <a:t>жАлоба</a:t>
            </a:r>
            <a:r>
              <a:rPr lang="ru-RU" sz="4000" dirty="0" smtClean="0">
                <a:solidFill>
                  <a:srgbClr val="FF0000"/>
                </a:solidFill>
              </a:rPr>
              <a:t>, </a:t>
            </a:r>
            <a:r>
              <a:rPr lang="ru-RU" sz="4000" dirty="0" err="1" smtClean="0">
                <a:solidFill>
                  <a:srgbClr val="FF0000"/>
                </a:solidFill>
              </a:rPr>
              <a:t>агЕнство</a:t>
            </a:r>
            <a:r>
              <a:rPr lang="ru-RU" sz="4000" dirty="0" smtClean="0">
                <a:solidFill>
                  <a:srgbClr val="FF0000"/>
                </a:solidFill>
              </a:rPr>
              <a:t>, </a:t>
            </a:r>
            <a:r>
              <a:rPr lang="ru-RU" sz="4000" dirty="0" err="1" smtClean="0">
                <a:solidFill>
                  <a:srgbClr val="FF0000"/>
                </a:solidFill>
              </a:rPr>
              <a:t>договОр</a:t>
            </a:r>
            <a:r>
              <a:rPr lang="ru-RU" sz="40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r>
              <a:rPr lang="ru-RU" sz="4800" b="1" u="sng" dirty="0" smtClean="0">
                <a:solidFill>
                  <a:srgbClr val="7030A0"/>
                </a:solidFill>
              </a:rPr>
              <a:t>подвижное</a:t>
            </a:r>
            <a:r>
              <a:rPr lang="ru-RU" sz="4800" dirty="0" smtClean="0"/>
              <a:t>, т.е. </a:t>
            </a:r>
            <a:r>
              <a:rPr lang="ru-RU" sz="4800" b="1" i="1" dirty="0" smtClean="0"/>
              <a:t>изменяется при изменении формы </a:t>
            </a:r>
            <a:r>
              <a:rPr lang="ru-RU" sz="4800" dirty="0" smtClean="0"/>
              <a:t>(</a:t>
            </a:r>
            <a:r>
              <a:rPr lang="ru-RU" sz="4800" i="1" dirty="0" smtClean="0">
                <a:solidFill>
                  <a:srgbClr val="FF0000"/>
                </a:solidFill>
              </a:rPr>
              <a:t>доска – на </a:t>
            </a:r>
            <a:r>
              <a:rPr lang="ru-RU" sz="4800" i="1" dirty="0" err="1" smtClean="0">
                <a:solidFill>
                  <a:srgbClr val="FF0000"/>
                </a:solidFill>
              </a:rPr>
              <a:t>дОску</a:t>
            </a:r>
            <a:r>
              <a:rPr lang="ru-RU" sz="4800" i="1" dirty="0" smtClean="0">
                <a:solidFill>
                  <a:srgbClr val="FF0000"/>
                </a:solidFill>
              </a:rPr>
              <a:t>, </a:t>
            </a:r>
            <a:r>
              <a:rPr lang="ru-RU" sz="4800" i="1" dirty="0" err="1" smtClean="0">
                <a:solidFill>
                  <a:srgbClr val="FF0000"/>
                </a:solidFill>
              </a:rPr>
              <a:t>окнО</a:t>
            </a:r>
            <a:r>
              <a:rPr lang="ru-RU" sz="4800" i="1" dirty="0" smtClean="0">
                <a:solidFill>
                  <a:srgbClr val="FF0000"/>
                </a:solidFill>
              </a:rPr>
              <a:t> – в Окнах, десна – дёсны</a:t>
            </a:r>
            <a:r>
              <a:rPr lang="ru-RU" sz="4800" i="1" dirty="0" smtClean="0"/>
              <a:t>)</a:t>
            </a:r>
            <a:endParaRPr lang="ru-RU" sz="4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1-ом слоге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20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latin typeface="Verdana"/>
                          <a:ea typeface="Times New Roman"/>
                          <a:cs typeface="Times New Roman"/>
                        </a:rPr>
                        <a:t>свЁкла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latin typeface="Verdana"/>
                          <a:ea typeface="Times New Roman"/>
                          <a:cs typeface="Times New Roman"/>
                        </a:rPr>
                        <a:t>увЕдомить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кУхонный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сОгнутый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тУфля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кАмбала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знАмение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бАрмен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Иконопись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блАговест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гЕрбовый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йОгурт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зАговор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Verdana"/>
                          <a:ea typeface="Times New Roman"/>
                          <a:cs typeface="Times New Roman"/>
                        </a:rPr>
                        <a:t>Ишиас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нАчатый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тОрты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срЕдства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щпрИцы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чЕрпать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склАды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стАтуя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шАрфы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слИвовый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Verdana"/>
                          <a:ea typeface="Times New Roman"/>
                          <a:cs typeface="Times New Roman"/>
                        </a:rPr>
                        <a:t>вы </a:t>
                      </a: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прАвы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грУшевый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2-ом слоге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518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4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31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400" b="0" dirty="0" err="1">
                          <a:latin typeface="Verdana"/>
                          <a:ea typeface="Times New Roman"/>
                          <a:cs typeface="Times New Roman"/>
                        </a:rPr>
                        <a:t>балОванный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 err="1" smtClean="0">
                          <a:latin typeface="Verdana"/>
                          <a:ea typeface="Times New Roman"/>
                          <a:cs typeface="Times New Roman"/>
                        </a:rPr>
                        <a:t>ходАтайство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 err="1">
                          <a:latin typeface="Verdana"/>
                          <a:ea typeface="Times New Roman"/>
                          <a:cs typeface="Times New Roman"/>
                        </a:rPr>
                        <a:t>ломОта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бутИк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включИт</a:t>
                      </a:r>
                      <a:r>
                        <a:rPr lang="ru-RU" sz="2400" baseline="0" dirty="0" smtClean="0">
                          <a:latin typeface="Verdana"/>
                          <a:ea typeface="Times New Roman"/>
                          <a:cs typeface="Times New Roman"/>
                        </a:rPr>
                        <a:t> (свет)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дремОта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давнИшний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квартАл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кремЕнь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мытАрство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красИвее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факсИмиле 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коклЮш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завИдно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заИндеветь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инсУльт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щавЕль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толИка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агЕнт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сирОты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заплЕсневелый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закУпорка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принУдить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кружИтся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закУпоренный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придАное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Verdana"/>
                          <a:ea typeface="Times New Roman"/>
                          <a:cs typeface="Times New Roman"/>
                        </a:rPr>
                        <a:t>о </a:t>
                      </a: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деньгАх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звонИт</a:t>
                      </a:r>
                      <a:r>
                        <a:rPr lang="ru-RU" sz="2400" dirty="0" smtClean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цепОчка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экспЕрт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танцОвщица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симмЕтрия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Verdana"/>
                          <a:ea typeface="Times New Roman"/>
                          <a:cs typeface="Times New Roman"/>
                        </a:rPr>
                        <a:t>по </a:t>
                      </a: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средАм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неврОлог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умЕрший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Verdana"/>
                          <a:ea typeface="Times New Roman"/>
                          <a:cs typeface="Times New Roman"/>
                        </a:rPr>
                        <a:t>за </a:t>
                      </a:r>
                      <a:r>
                        <a:rPr lang="ru-RU" sz="2400" dirty="0" err="1" smtClean="0">
                          <a:latin typeface="Verdana"/>
                          <a:ea typeface="Times New Roman"/>
                          <a:cs typeface="Times New Roman"/>
                        </a:rPr>
                        <a:t>бортОм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latin typeface="Verdana"/>
                          <a:ea typeface="Times New Roman"/>
                          <a:cs typeface="Times New Roman"/>
                        </a:rPr>
                        <a:t>оптОвый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Verdana"/>
                          <a:ea typeface="Times New Roman"/>
                          <a:cs typeface="Times New Roman"/>
                        </a:rPr>
                        <a:t>фенОмен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рефлЕксия</a:t>
                      </a:r>
                      <a:endParaRPr lang="ru-RU" sz="24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Ударение всегда 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на 3-ем слоге</a:t>
            </a:r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935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0" dirty="0" err="1">
                          <a:latin typeface="Verdana"/>
                          <a:ea typeface="Times New Roman"/>
                          <a:cs typeface="Times New Roman"/>
                        </a:rPr>
                        <a:t>апострОф</a:t>
                      </a:r>
                      <a:endParaRPr lang="ru-RU" sz="3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b="0" dirty="0" err="1">
                          <a:latin typeface="Verdana"/>
                          <a:ea typeface="Times New Roman"/>
                          <a:cs typeface="Times New Roman"/>
                        </a:rPr>
                        <a:t>тошнотА</a:t>
                      </a:r>
                      <a:endParaRPr lang="ru-RU" sz="3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кладовАя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паралИч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Verdana"/>
                          <a:ea typeface="Times New Roman"/>
                          <a:cs typeface="Times New Roman"/>
                        </a:rPr>
                        <a:t>баловАть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Verdana"/>
                          <a:ea typeface="Times New Roman"/>
                          <a:cs typeface="Times New Roman"/>
                        </a:rPr>
                        <a:t>эпилЕпсия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диспансЕр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жалюзИ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Verdana"/>
                          <a:ea typeface="Times New Roman"/>
                          <a:cs typeface="Times New Roman"/>
                        </a:rPr>
                        <a:t>алкогОль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Verdana"/>
                          <a:ea typeface="Times New Roman"/>
                          <a:cs typeface="Times New Roman"/>
                        </a:rPr>
                        <a:t>углубИть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Verdana"/>
                          <a:ea typeface="Times New Roman"/>
                          <a:cs typeface="Times New Roman"/>
                        </a:rPr>
                        <a:t>алфавИт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обезУметь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Verdana"/>
                          <a:ea typeface="Times New Roman"/>
                          <a:cs typeface="Times New Roman"/>
                        </a:rPr>
                        <a:t>договОр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похудЕние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>
                          <a:latin typeface="Verdana"/>
                          <a:ea typeface="Times New Roman"/>
                          <a:cs typeface="Times New Roman"/>
                        </a:rPr>
                        <a:t>каталОГ</a:t>
                      </a:r>
                      <a:endParaRPr lang="ru-RU" sz="3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предвосхИтить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обеспЕчение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Verdana"/>
                          <a:ea typeface="Times New Roman"/>
                          <a:cs typeface="Times New Roman"/>
                        </a:rPr>
                        <a:t>облегчИть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4-ом слоге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асимметрИя</a:t>
                      </a: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пломбировАть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водопровОд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маркировАть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флюорогрАфия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приобретЕние</a:t>
                      </a: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христианИн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сосредотОчение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медикамЕнты</a:t>
                      </a: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усугубИть</a:t>
                      </a: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новорождЁнный</a:t>
                      </a: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шизофренИя</a:t>
                      </a:r>
                      <a:endParaRPr lang="ru-RU" sz="3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indent="45720" algn="just">
                        <a:spcAft>
                          <a:spcPts val="0"/>
                        </a:spcAft>
                      </a:pP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Ударение всегда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5-ом слоге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3068960"/>
          <a:ext cx="8229600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7478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817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/>
                          <a:ea typeface="Times New Roman"/>
                          <a:cs typeface="Times New Roman"/>
                        </a:rPr>
                        <a:t>мусоропровОд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endParaRPr lang="ru-RU" sz="3600" dirty="0" smtClean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 smtClean="0">
                          <a:latin typeface="Verdana"/>
                          <a:ea typeface="Times New Roman"/>
                          <a:cs typeface="Times New Roman"/>
                        </a:rPr>
                        <a:t>вероисповЕдание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Равноправные варианты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34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6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/>
                          <a:ea typeface="Times New Roman"/>
                          <a:cs typeface="Times New Roman"/>
                        </a:rPr>
                        <a:t>одноврЕмЕнный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/>
                          <a:ea typeface="Times New Roman"/>
                          <a:cs typeface="Times New Roman"/>
                        </a:rPr>
                        <a:t>кулинАрИя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/>
                          <a:ea typeface="Times New Roman"/>
                          <a:cs typeface="Times New Roman"/>
                        </a:rPr>
                        <a:t>пЕтлЯ</a:t>
                      </a:r>
                      <a:r>
                        <a:rPr lang="ru-RU" sz="3600" b="1" dirty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/>
                          <a:ea typeface="Times New Roman"/>
                          <a:cs typeface="Times New Roman"/>
                        </a:rPr>
                        <a:t>нормИровАть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/>
                          <a:ea typeface="Times New Roman"/>
                          <a:cs typeface="Times New Roman"/>
                        </a:rPr>
                        <a:t>бУнгАло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/>
                          <a:ea typeface="Times New Roman"/>
                          <a:cs typeface="Times New Roman"/>
                        </a:rPr>
                        <a:t>нормИрОванный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/>
                          <a:ea typeface="Times New Roman"/>
                          <a:cs typeface="Times New Roman"/>
                        </a:rPr>
                        <a:t>бАржА</a:t>
                      </a:r>
                      <a:endParaRPr lang="ru-RU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600">
                          <a:latin typeface="Verdana"/>
                          <a:ea typeface="Times New Roman"/>
                          <a:cs typeface="Times New Roman"/>
                        </a:rPr>
                        <a:t>мАркЕтинг</a:t>
                      </a:r>
                      <a:endParaRPr lang="ru-RU" sz="3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мИзЕрный</a:t>
                      </a: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(но: </a:t>
                      </a:r>
                      <a:r>
                        <a:rPr lang="ru-RU" sz="3600" dirty="0" err="1" smtClean="0">
                          <a:solidFill>
                            <a:srgbClr val="FF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маркЕтинговый</a:t>
                      </a:r>
                      <a:r>
                        <a:rPr lang="ru-RU" sz="3600" dirty="0" smtClean="0">
                          <a:solidFill>
                            <a:srgbClr val="FF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!)</a:t>
                      </a:r>
                      <a:endParaRPr lang="ru-RU" sz="3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" algn="just">
                        <a:spcAft>
                          <a:spcPts val="0"/>
                        </a:spcAft>
                      </a:pPr>
                      <a:r>
                        <a:rPr kumimoji="0" lang="ru-RU" sz="3600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ЯгодИцы</a:t>
                      </a:r>
                      <a:endParaRPr lang="ru-RU" sz="3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indent="45720" algn="just">
                        <a:spcAft>
                          <a:spcPts val="0"/>
                        </a:spcAft>
                      </a:pPr>
                      <a:endParaRPr lang="ru-RU" sz="3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indent="45720" algn="just">
                        <a:spcAft>
                          <a:spcPts val="0"/>
                        </a:spcAft>
                      </a:pPr>
                      <a:endParaRPr lang="ru-RU" sz="3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876"/>
            <a:ext cx="8229600" cy="2288866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>НОРМА</a:t>
            </a:r>
            <a:r>
              <a:rPr lang="ru-RU" sz="4800" dirty="0" smtClean="0"/>
              <a:t> – единообразное, образцовое, общепризнанное употребление элементов языка (слов, словосочетаний, предложений)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472518" cy="282359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u="sng" dirty="0" smtClean="0"/>
              <a:t>Запомните: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5400" dirty="0" err="1" smtClean="0">
                <a:solidFill>
                  <a:srgbClr val="FF0000"/>
                </a:solidFill>
              </a:rPr>
              <a:t>бр</a:t>
            </a:r>
            <a:r>
              <a:rPr lang="ru-RU" sz="5400" b="1" dirty="0" err="1" smtClean="0">
                <a:solidFill>
                  <a:srgbClr val="FF0000"/>
                </a:solidFill>
              </a:rPr>
              <a:t>О</a:t>
            </a:r>
            <a:r>
              <a:rPr lang="ru-RU" sz="5400" dirty="0" err="1" smtClean="0">
                <a:solidFill>
                  <a:srgbClr val="FF0000"/>
                </a:solidFill>
              </a:rPr>
              <a:t>ня</a:t>
            </a:r>
            <a:r>
              <a:rPr lang="ru-RU" sz="5400" dirty="0" smtClean="0">
                <a:solidFill>
                  <a:srgbClr val="FF0000"/>
                </a:solidFill>
              </a:rPr>
              <a:t> и </a:t>
            </a:r>
            <a:r>
              <a:rPr lang="ru-RU" sz="5400" dirty="0" err="1" smtClean="0">
                <a:solidFill>
                  <a:srgbClr val="FF0000"/>
                </a:solidFill>
              </a:rPr>
              <a:t>брон</a:t>
            </a:r>
            <a:r>
              <a:rPr lang="ru-RU" sz="5400" b="1" dirty="0" err="1" smtClean="0">
                <a:solidFill>
                  <a:srgbClr val="FF0000"/>
                </a:solidFill>
              </a:rPr>
              <a:t>Я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dirty="0" smtClean="0"/>
              <a:t>= различаются значением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i="1" u="sng" dirty="0" smtClean="0"/>
              <a:t>   </a:t>
            </a:r>
            <a:r>
              <a:rPr lang="ru-RU" sz="3000" b="1" i="1" u="sng" dirty="0" smtClean="0">
                <a:solidFill>
                  <a:srgbClr val="002060"/>
                </a:solidFill>
              </a:rPr>
              <a:t>В кратких прилагательных и причастиях жен. рода.</a:t>
            </a:r>
            <a:r>
              <a:rPr lang="ru-RU" sz="3000" dirty="0" smtClean="0">
                <a:solidFill>
                  <a:srgbClr val="002060"/>
                </a:solidFill>
              </a:rPr>
              <a:t> </a:t>
            </a:r>
            <a:r>
              <a:rPr lang="ru-RU" sz="3000" dirty="0" smtClean="0"/>
              <a:t>Во многих формах </a:t>
            </a:r>
            <a:r>
              <a:rPr lang="ru-RU" sz="3000" dirty="0" err="1" smtClean="0"/>
              <a:t>кратк</a:t>
            </a:r>
            <a:r>
              <a:rPr lang="ru-RU" sz="3000" dirty="0" smtClean="0"/>
              <a:t>. </a:t>
            </a:r>
            <a:r>
              <a:rPr lang="ru-RU" sz="3000" dirty="0" err="1" smtClean="0"/>
              <a:t>прилаг</a:t>
            </a:r>
            <a:r>
              <a:rPr lang="ru-RU" sz="3000" dirty="0" smtClean="0"/>
              <a:t>. и </a:t>
            </a:r>
            <a:r>
              <a:rPr lang="ru-RU" sz="3000" dirty="0" err="1" smtClean="0"/>
              <a:t>прич</a:t>
            </a:r>
            <a:r>
              <a:rPr lang="ru-RU" sz="3000" dirty="0" smtClean="0"/>
              <a:t>. </a:t>
            </a:r>
            <a:r>
              <a:rPr lang="ru-RU" sz="3000" dirty="0" smtClean="0">
                <a:solidFill>
                  <a:srgbClr val="7030A0"/>
                </a:solidFill>
              </a:rPr>
              <a:t>жен. рода </a:t>
            </a:r>
            <a:r>
              <a:rPr lang="ru-RU" sz="3000" dirty="0" smtClean="0"/>
              <a:t>ударение падает на окончание, в то время как в других формах – на основу: </a:t>
            </a:r>
          </a:p>
          <a:p>
            <a:r>
              <a:rPr lang="ru-RU" sz="3000" i="1" dirty="0" err="1" smtClean="0"/>
              <a:t>зАнят</a:t>
            </a:r>
            <a:r>
              <a:rPr lang="ru-RU" sz="3000" i="1" dirty="0" smtClean="0"/>
              <a:t>,</a:t>
            </a:r>
            <a:r>
              <a:rPr lang="ru-RU" sz="3000" dirty="0" smtClean="0"/>
              <a:t> </a:t>
            </a:r>
            <a:r>
              <a:rPr lang="ru-RU" sz="3000" i="1" dirty="0" err="1" smtClean="0"/>
              <a:t>зАнято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зАняты</a:t>
            </a:r>
            <a:r>
              <a:rPr lang="ru-RU" sz="3000" i="1" dirty="0" smtClean="0"/>
              <a:t>, но: </a:t>
            </a:r>
            <a:r>
              <a:rPr lang="ru-RU" sz="3000" i="1" dirty="0" err="1" smtClean="0"/>
              <a:t>занят</a:t>
            </a:r>
            <a:r>
              <a:rPr lang="ru-RU" sz="3000" i="1" dirty="0" err="1" smtClean="0">
                <a:solidFill>
                  <a:srgbClr val="FF0000"/>
                </a:solidFill>
              </a:rPr>
              <a:t>А</a:t>
            </a:r>
            <a:r>
              <a:rPr lang="ru-RU" sz="3000" i="1" dirty="0" smtClean="0"/>
              <a:t>, </a:t>
            </a:r>
            <a:endParaRPr lang="ru-RU" sz="3000" dirty="0" smtClean="0"/>
          </a:p>
          <a:p>
            <a:r>
              <a:rPr lang="ru-RU" sz="3000" i="1" dirty="0" smtClean="0"/>
              <a:t>взят – </a:t>
            </a:r>
            <a:r>
              <a:rPr lang="ru-RU" sz="3000" i="1" dirty="0" err="1" smtClean="0"/>
              <a:t>взЯто</a:t>
            </a:r>
            <a:r>
              <a:rPr lang="ru-RU" sz="3000" i="1" dirty="0" smtClean="0"/>
              <a:t> – </a:t>
            </a:r>
            <a:r>
              <a:rPr lang="ru-RU" sz="3000" i="1" dirty="0" err="1" smtClean="0"/>
              <a:t>взЯты</a:t>
            </a:r>
            <a:r>
              <a:rPr lang="ru-RU" sz="3000" i="1" dirty="0" smtClean="0"/>
              <a:t>, но: </a:t>
            </a:r>
            <a:r>
              <a:rPr lang="ru-RU" sz="3000" i="1" dirty="0" err="1" smtClean="0"/>
              <a:t>взят</a:t>
            </a:r>
            <a:r>
              <a:rPr lang="ru-RU" sz="3000" i="1" dirty="0" err="1" smtClean="0">
                <a:solidFill>
                  <a:srgbClr val="FF0000"/>
                </a:solidFill>
              </a:rPr>
              <a:t>А</a:t>
            </a:r>
            <a:r>
              <a:rPr lang="ru-RU" sz="3000" i="1" dirty="0" smtClean="0"/>
              <a:t>,</a:t>
            </a:r>
            <a:endParaRPr lang="ru-RU" sz="3000" dirty="0" smtClean="0"/>
          </a:p>
          <a:p>
            <a:r>
              <a:rPr lang="ru-RU" sz="3000" i="1" dirty="0" smtClean="0"/>
              <a:t> </a:t>
            </a:r>
            <a:r>
              <a:rPr lang="ru-RU" sz="3000" i="1" dirty="0" err="1" smtClean="0"/>
              <a:t>нАчат</a:t>
            </a:r>
            <a:r>
              <a:rPr lang="ru-RU" sz="3000" i="1" dirty="0" smtClean="0"/>
              <a:t> – </a:t>
            </a:r>
            <a:r>
              <a:rPr lang="ru-RU" sz="3000" i="1" dirty="0" err="1" smtClean="0"/>
              <a:t>нАчато</a:t>
            </a:r>
            <a:r>
              <a:rPr lang="ru-RU" sz="3000" i="1" dirty="0" smtClean="0"/>
              <a:t> – </a:t>
            </a:r>
            <a:r>
              <a:rPr lang="ru-RU" sz="3000" i="1" dirty="0" err="1" smtClean="0"/>
              <a:t>нАчаты</a:t>
            </a:r>
            <a:r>
              <a:rPr lang="ru-RU" sz="3000" i="1" dirty="0" smtClean="0"/>
              <a:t>, но: </a:t>
            </a:r>
            <a:r>
              <a:rPr lang="ru-RU" sz="3000" i="1" dirty="0" err="1" smtClean="0"/>
              <a:t>начат</a:t>
            </a:r>
            <a:r>
              <a:rPr lang="ru-RU" sz="3000" i="1" dirty="0" err="1" smtClean="0">
                <a:solidFill>
                  <a:srgbClr val="FF0000"/>
                </a:solidFill>
              </a:rPr>
              <a:t>А</a:t>
            </a:r>
            <a:r>
              <a:rPr lang="ru-RU" sz="3000" i="1" dirty="0" smtClean="0"/>
              <a:t>;</a:t>
            </a:r>
            <a:endParaRPr lang="ru-RU" sz="3000" dirty="0" smtClean="0"/>
          </a:p>
          <a:p>
            <a:r>
              <a:rPr lang="ru-RU" sz="3000" i="1" dirty="0" smtClean="0"/>
              <a:t> </a:t>
            </a:r>
            <a:r>
              <a:rPr lang="ru-RU" sz="3000" i="1" dirty="0" err="1" smtClean="0"/>
              <a:t>прИнят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прИнято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прИняты</a:t>
            </a:r>
            <a:r>
              <a:rPr lang="ru-RU" sz="3000" i="1" dirty="0" smtClean="0"/>
              <a:t>, но: </a:t>
            </a:r>
            <a:r>
              <a:rPr lang="ru-RU" sz="3000" i="1" dirty="0" err="1" smtClean="0"/>
              <a:t>принят</a:t>
            </a:r>
            <a:r>
              <a:rPr lang="ru-RU" sz="3000" i="1" dirty="0" err="1" smtClean="0">
                <a:solidFill>
                  <a:srgbClr val="FF0000"/>
                </a:solidFill>
              </a:rPr>
              <a:t>А</a:t>
            </a:r>
            <a:r>
              <a:rPr lang="ru-RU" sz="3000" i="1" dirty="0" smtClean="0"/>
              <a:t>; </a:t>
            </a:r>
            <a:endParaRPr lang="ru-RU" sz="3000" dirty="0" smtClean="0"/>
          </a:p>
          <a:p>
            <a:r>
              <a:rPr lang="ru-RU" sz="3000" i="1" dirty="0" err="1" smtClean="0"/>
              <a:t>снЯт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снЯто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снЯты</a:t>
            </a:r>
            <a:r>
              <a:rPr lang="ru-RU" sz="3000" i="1" dirty="0" smtClean="0"/>
              <a:t>, но: </a:t>
            </a:r>
            <a:r>
              <a:rPr lang="ru-RU" sz="3000" i="1" dirty="0" err="1" smtClean="0"/>
              <a:t>снят</a:t>
            </a:r>
            <a:r>
              <a:rPr lang="ru-RU" sz="3000" i="1" dirty="0" err="1" smtClean="0">
                <a:solidFill>
                  <a:srgbClr val="FF0000"/>
                </a:solidFill>
              </a:rPr>
              <a:t>А</a:t>
            </a:r>
            <a:r>
              <a:rPr lang="ru-RU" sz="3000" i="1" dirty="0" smtClean="0"/>
              <a:t>; </a:t>
            </a:r>
            <a:endParaRPr lang="ru-RU" sz="3000" dirty="0" smtClean="0"/>
          </a:p>
          <a:p>
            <a:r>
              <a:rPr lang="ru-RU" sz="3000" i="1" dirty="0" err="1" smtClean="0"/>
              <a:t>припОднят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припОднято</a:t>
            </a:r>
            <a:r>
              <a:rPr lang="ru-RU" sz="3000" i="1" dirty="0" smtClean="0"/>
              <a:t>, </a:t>
            </a:r>
            <a:r>
              <a:rPr lang="ru-RU" sz="3000" i="1" dirty="0" err="1" smtClean="0"/>
              <a:t>припОдняты</a:t>
            </a:r>
            <a:r>
              <a:rPr lang="ru-RU" sz="3000" i="1" dirty="0" smtClean="0"/>
              <a:t>,</a:t>
            </a:r>
          </a:p>
          <a:p>
            <a:pPr>
              <a:buNone/>
            </a:pPr>
            <a:r>
              <a:rPr lang="ru-RU" sz="3000" i="1" dirty="0" smtClean="0"/>
              <a:t> но: </a:t>
            </a:r>
            <a:r>
              <a:rPr lang="ru-RU" sz="3000" i="1" dirty="0" err="1" smtClean="0"/>
              <a:t>приподнят</a:t>
            </a:r>
            <a:r>
              <a:rPr lang="ru-RU" sz="3000" i="1" dirty="0" err="1" smtClean="0">
                <a:solidFill>
                  <a:srgbClr val="FF0000"/>
                </a:solidFill>
              </a:rPr>
              <a:t>А</a:t>
            </a:r>
            <a:endParaRPr lang="ru-RU" sz="30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u="sng" dirty="0" smtClean="0"/>
              <a:t> </a:t>
            </a:r>
            <a:r>
              <a:rPr lang="ru-RU" sz="3200" b="1" u="sng" dirty="0" smtClean="0"/>
              <a:t>В некоторых формах глаголов ударение падает на окончание </a:t>
            </a:r>
            <a:r>
              <a:rPr lang="ru-RU" sz="3200" b="1" u="sng" dirty="0" smtClean="0">
                <a:solidFill>
                  <a:srgbClr val="7030A0"/>
                </a:solidFill>
              </a:rPr>
              <a:t>ж.р.: </a:t>
            </a:r>
            <a:endParaRPr lang="ru-RU" sz="3200" dirty="0" smtClean="0">
              <a:solidFill>
                <a:srgbClr val="7030A0"/>
              </a:solidFill>
            </a:endParaRPr>
          </a:p>
          <a:p>
            <a:r>
              <a:rPr lang="ru-RU" sz="3200" i="1" dirty="0" smtClean="0"/>
              <a:t>  </a:t>
            </a:r>
            <a:r>
              <a:rPr lang="ru-RU" sz="3200" i="1" dirty="0" err="1" smtClean="0"/>
              <a:t>начАть</a:t>
            </a:r>
            <a:r>
              <a:rPr lang="ru-RU" sz="3200" i="1" dirty="0" smtClean="0"/>
              <a:t> –</a:t>
            </a:r>
            <a:r>
              <a:rPr lang="ru-RU" sz="3200" i="1" dirty="0" err="1" smtClean="0"/>
              <a:t>нАчал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нАчало</a:t>
            </a:r>
            <a:r>
              <a:rPr lang="ru-RU" sz="3200" i="1" dirty="0" smtClean="0"/>
              <a:t> (тошнить) – </a:t>
            </a:r>
            <a:r>
              <a:rPr lang="ru-RU" sz="3200" i="1" dirty="0" err="1" smtClean="0"/>
              <a:t>нАчали</a:t>
            </a:r>
            <a:r>
              <a:rPr lang="ru-RU" sz="3200" i="1" dirty="0" smtClean="0"/>
              <a:t>, но: </a:t>
            </a:r>
            <a:r>
              <a:rPr lang="ru-RU" sz="3200" i="1" dirty="0" err="1" smtClean="0"/>
              <a:t>начал</a:t>
            </a:r>
            <a:r>
              <a:rPr lang="ru-RU" sz="3200" i="1" dirty="0" err="1" smtClean="0">
                <a:solidFill>
                  <a:srgbClr val="FF0000"/>
                </a:solidFill>
              </a:rPr>
              <a:t>А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i="1" dirty="0" err="1" smtClean="0"/>
              <a:t>создАть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сОздал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сОздало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сОздали</a:t>
            </a:r>
            <a:r>
              <a:rPr lang="ru-RU" sz="3200" i="1" dirty="0" smtClean="0"/>
              <a:t>, но: </a:t>
            </a:r>
            <a:r>
              <a:rPr lang="ru-RU" sz="3200" i="1" dirty="0" err="1" smtClean="0"/>
              <a:t>создал</a:t>
            </a:r>
            <a:r>
              <a:rPr lang="ru-RU" sz="3200" i="1" dirty="0" err="1" smtClean="0">
                <a:solidFill>
                  <a:srgbClr val="FF0000"/>
                </a:solidFill>
              </a:rPr>
              <a:t>А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i="1" dirty="0" err="1" smtClean="0"/>
              <a:t>отнЯть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Отнял,Отняло</a:t>
            </a:r>
            <a:r>
              <a:rPr lang="ru-RU" sz="3200" i="1" dirty="0" smtClean="0"/>
              <a:t> – Отняли – </a:t>
            </a:r>
            <a:r>
              <a:rPr lang="ru-RU" sz="3200" i="1" dirty="0" err="1" smtClean="0"/>
              <a:t>отнял</a:t>
            </a:r>
            <a:r>
              <a:rPr lang="ru-RU" sz="3200" i="1" dirty="0" err="1" smtClean="0">
                <a:solidFill>
                  <a:srgbClr val="FF0000"/>
                </a:solidFill>
              </a:rPr>
              <a:t>А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i="1" dirty="0" err="1" smtClean="0"/>
              <a:t>понЯть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пОнял</a:t>
            </a:r>
            <a:r>
              <a:rPr lang="ru-RU" sz="3200" i="1" dirty="0" smtClean="0"/>
              <a:t> –</a:t>
            </a:r>
            <a:r>
              <a:rPr lang="ru-RU" sz="3200" i="1" dirty="0" err="1" smtClean="0"/>
              <a:t>пОняли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понял</a:t>
            </a:r>
            <a:r>
              <a:rPr lang="ru-RU" sz="3200" i="1" dirty="0" err="1" smtClean="0">
                <a:solidFill>
                  <a:srgbClr val="FF0000"/>
                </a:solidFill>
              </a:rPr>
              <a:t>А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i="1" dirty="0" err="1" smtClean="0"/>
              <a:t>принЯть</a:t>
            </a:r>
            <a:r>
              <a:rPr lang="ru-RU" sz="3200" i="1" dirty="0" smtClean="0"/>
              <a:t> – </a:t>
            </a:r>
            <a:r>
              <a:rPr lang="ru-RU" sz="3200" i="1" dirty="0" err="1" smtClean="0"/>
              <a:t>прИнял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прИняло</a:t>
            </a:r>
            <a:r>
              <a:rPr lang="ru-RU" sz="3200" i="1" dirty="0" smtClean="0"/>
              <a:t>, </a:t>
            </a:r>
            <a:r>
              <a:rPr lang="ru-RU" sz="3200" i="1" dirty="0" err="1" smtClean="0"/>
              <a:t>прИняли</a:t>
            </a:r>
            <a:r>
              <a:rPr lang="ru-RU" sz="3200" i="1" dirty="0" smtClean="0"/>
              <a:t> - </a:t>
            </a:r>
            <a:r>
              <a:rPr lang="ru-RU" sz="3200" i="1" dirty="0" err="1" smtClean="0"/>
              <a:t>принял</a:t>
            </a:r>
            <a:r>
              <a:rPr lang="ru-RU" sz="3200" i="1" dirty="0" err="1" smtClean="0">
                <a:solidFill>
                  <a:srgbClr val="FF0000"/>
                </a:solidFill>
              </a:rPr>
              <a:t>А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2. Нормы произношения: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76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Verdana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ru-RU" sz="2800" b="1" dirty="0">
                          <a:latin typeface="Verdana"/>
                          <a:ea typeface="Times New Roman"/>
                          <a:cs typeface="Times New Roman"/>
                        </a:rPr>
                        <a:t>э</a:t>
                      </a:r>
                      <a:r>
                        <a:rPr lang="en-US" sz="2800" b="1" dirty="0">
                          <a:latin typeface="Verdana"/>
                          <a:ea typeface="Times New Roman"/>
                          <a:cs typeface="Times New Roman"/>
                        </a:rPr>
                        <a:t>]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800">
                          <a:latin typeface="Verdana"/>
                          <a:ea typeface="Times New Roman"/>
                          <a:cs typeface="Times New Roman"/>
                        </a:rPr>
                        <a:t>мягкий </a:t>
                      </a:r>
                      <a:r>
                        <a:rPr lang="en-US" sz="2800">
                          <a:latin typeface="Verdana"/>
                          <a:ea typeface="Times New Roman"/>
                          <a:cs typeface="Times New Roman"/>
                        </a:rPr>
                        <a:t>[</a:t>
                      </a:r>
                      <a:r>
                        <a:rPr lang="ru-RU" sz="2800" b="1">
                          <a:latin typeface="Verdana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en-US" sz="2800">
                          <a:latin typeface="Verdana"/>
                          <a:ea typeface="Times New Roman"/>
                          <a:cs typeface="Times New Roman"/>
                        </a:rPr>
                        <a:t>]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анестезия, темп,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депо, интервью, компьютер, сепсис,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стресс, термос, антисептик, атеросклероз, пациент, </a:t>
                      </a: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индекс, декомпенсация,</a:t>
                      </a:r>
                    </a:p>
                    <a:p>
                      <a:pPr marL="0" marR="0" indent="45021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секс,</a:t>
                      </a:r>
                      <a:r>
                        <a:rPr lang="ru-RU" sz="2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менеджер 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endParaRPr lang="ru-RU" sz="2800" dirty="0" smtClean="0"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пресса, демография, консистенция, сейф,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Verdana"/>
                          <a:ea typeface="Times New Roman"/>
                          <a:cs typeface="Times New Roman"/>
                        </a:rPr>
                        <a:t>Одесса, компресс, анемия, эссенция, компетенция, </a:t>
                      </a:r>
                      <a:r>
                        <a:rPr lang="ru-RU" sz="2800" dirty="0" smtClean="0">
                          <a:latin typeface="Verdana"/>
                          <a:ea typeface="Times New Roman"/>
                          <a:cs typeface="Times New Roman"/>
                        </a:rPr>
                        <a:t>юриспруденция,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термин, гипотеза, термометр</a:t>
                      </a:r>
                      <a:endParaRPr lang="ru-RU" sz="2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 fontScale="90000"/>
          </a:bodyPr>
          <a:lstStyle/>
          <a:p>
            <a:r>
              <a:rPr lang="ru-RU" sz="5400" u="sng" dirty="0" smtClean="0"/>
              <a:t/>
            </a:r>
            <a:br>
              <a:rPr lang="ru-RU" sz="5400" u="sng" dirty="0" smtClean="0"/>
            </a:br>
            <a:r>
              <a:rPr lang="ru-RU" sz="5400" u="sng" dirty="0" smtClean="0"/>
              <a:t/>
            </a:r>
            <a:br>
              <a:rPr lang="ru-RU" sz="5400" u="sng" dirty="0" smtClean="0"/>
            </a:br>
            <a:r>
              <a:rPr lang="ru-RU" sz="5400" u="sng" dirty="0" smtClean="0"/>
              <a:t/>
            </a:r>
            <a:br>
              <a:rPr lang="ru-RU" sz="5400" u="sng" dirty="0" smtClean="0"/>
            </a:br>
            <a:r>
              <a:rPr lang="ru-RU" sz="5400" u="sng" dirty="0" smtClean="0"/>
              <a:t/>
            </a:r>
            <a:br>
              <a:rPr lang="ru-RU" sz="5400" u="sng" dirty="0" smtClean="0"/>
            </a:br>
            <a:r>
              <a:rPr lang="ru-RU" sz="5400" u="sng" dirty="0" smtClean="0"/>
              <a:t/>
            </a:r>
            <a:br>
              <a:rPr lang="ru-RU" sz="5400" u="sng" dirty="0" smtClean="0"/>
            </a:br>
            <a:r>
              <a:rPr lang="ru-RU" sz="5400" u="sng" dirty="0" smtClean="0"/>
              <a:t/>
            </a:r>
            <a:br>
              <a:rPr lang="ru-RU" sz="5400" u="sng" dirty="0" smtClean="0"/>
            </a:br>
            <a:r>
              <a:rPr lang="ru-RU" sz="5400" u="sng" dirty="0" smtClean="0"/>
              <a:t>Равнозначные: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002060"/>
                </a:solidFill>
              </a:rPr>
              <a:t>сессия, декан, террор, диета, претензия,  дерматолог, импотенция, нейлон, депрессия.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sz="6600" b="1" dirty="0" smtClean="0"/>
              <a:t>             Е или Ё ???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Пишется </a:t>
            </a:r>
            <a:r>
              <a:rPr lang="ru-RU" sz="3600" b="1" dirty="0" smtClean="0">
                <a:solidFill>
                  <a:srgbClr val="002060"/>
                </a:solidFill>
              </a:rPr>
              <a:t>е </a:t>
            </a:r>
            <a:r>
              <a:rPr lang="ru-RU" sz="3600" dirty="0" smtClean="0">
                <a:solidFill>
                  <a:srgbClr val="002060"/>
                </a:solidFill>
              </a:rPr>
              <a:t>и произносится всегда </a:t>
            </a:r>
            <a:r>
              <a:rPr lang="ru-RU" sz="3600" b="1" dirty="0" smtClean="0">
                <a:solidFill>
                  <a:srgbClr val="002060"/>
                </a:solidFill>
              </a:rPr>
              <a:t>[е]: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i="1" dirty="0" smtClean="0"/>
              <a:t>афера, </a:t>
            </a:r>
            <a:r>
              <a:rPr lang="ru-RU" sz="3600" i="1" dirty="0" err="1" smtClean="0"/>
              <a:t>бытиЕ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житиЕ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опЕка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осЕдлый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многожЕнец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отцвЕтший</a:t>
            </a:r>
            <a:r>
              <a:rPr lang="ru-RU" sz="3600" i="1" dirty="0" smtClean="0"/>
              <a:t>.</a:t>
            </a:r>
            <a:endParaRPr lang="ru-RU" sz="3600" dirty="0" smtClean="0"/>
          </a:p>
          <a:p>
            <a:r>
              <a:rPr lang="ru-RU" sz="3600" dirty="0" smtClean="0">
                <a:solidFill>
                  <a:srgbClr val="002060"/>
                </a:solidFill>
              </a:rPr>
              <a:t>Пишется </a:t>
            </a:r>
            <a:r>
              <a:rPr lang="ru-RU" sz="3600" b="1" dirty="0" smtClean="0">
                <a:solidFill>
                  <a:srgbClr val="002060"/>
                </a:solidFill>
              </a:rPr>
              <a:t>ё</a:t>
            </a:r>
            <a:r>
              <a:rPr lang="ru-RU" sz="3600" dirty="0" smtClean="0">
                <a:solidFill>
                  <a:srgbClr val="002060"/>
                </a:solidFill>
              </a:rPr>
              <a:t>, произносится [‘о]: </a:t>
            </a:r>
            <a:r>
              <a:rPr lang="ru-RU" sz="3600" i="1" dirty="0" smtClean="0"/>
              <a:t>гувернёр, одноимённый, манёвры, нёсший, принёсший,  затёкший, новорождённый, остриё, белёсый, платёжеспособный, никчёмный.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r>
              <a:rPr lang="ru-RU" sz="3200" b="1" i="1" u="sng" dirty="0" smtClean="0"/>
              <a:t>Запомните:</a:t>
            </a:r>
            <a:endParaRPr lang="ru-RU" sz="3200" u="sng" dirty="0" smtClean="0"/>
          </a:p>
          <a:p>
            <a:pPr>
              <a:buNone/>
            </a:pPr>
            <a:r>
              <a:rPr lang="ru-RU" sz="3200" dirty="0" smtClean="0"/>
              <a:t> </a:t>
            </a:r>
          </a:p>
          <a:p>
            <a:pPr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• </a:t>
            </a:r>
            <a:r>
              <a:rPr lang="ru-RU" sz="4400" dirty="0" smtClean="0">
                <a:solidFill>
                  <a:srgbClr val="C00000"/>
                </a:solidFill>
              </a:rPr>
              <a:t>Жёлчь и желчь	</a:t>
            </a:r>
          </a:p>
          <a:p>
            <a:pPr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• Жёлчный и желчный</a:t>
            </a:r>
            <a:r>
              <a:rPr lang="ru-RU" sz="3200" dirty="0" smtClean="0"/>
              <a:t>	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u="sng" dirty="0" smtClean="0">
                <a:solidFill>
                  <a:srgbClr val="00B050"/>
                </a:solidFill>
              </a:rPr>
              <a:t>НО:   </a:t>
            </a:r>
            <a:r>
              <a:rPr lang="ru-RU" sz="3200" dirty="0" smtClean="0">
                <a:solidFill>
                  <a:srgbClr val="002060"/>
                </a:solidFill>
              </a:rPr>
              <a:t>желчевыводящий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	                желчегонный</a:t>
            </a:r>
          </a:p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	                            </a:t>
            </a:r>
            <a:r>
              <a:rPr lang="ru-RU" sz="3200" dirty="0" err="1" smtClean="0">
                <a:solidFill>
                  <a:srgbClr val="002060"/>
                </a:solidFill>
              </a:rPr>
              <a:t>желчно-каменная</a:t>
            </a:r>
            <a:r>
              <a:rPr lang="ru-RU" sz="3200" dirty="0" smtClean="0">
                <a:solidFill>
                  <a:srgbClr val="002060"/>
                </a:solidFill>
              </a:rPr>
              <a:t> болезнь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[</a:t>
            </a:r>
            <a:r>
              <a:rPr lang="ru-RU" sz="5400" b="1" dirty="0" smtClean="0"/>
              <a:t>ЧН</a:t>
            </a:r>
            <a:r>
              <a:rPr lang="en-US" sz="5400" b="1" dirty="0" smtClean="0"/>
              <a:t>]</a:t>
            </a:r>
            <a:r>
              <a:rPr lang="ru-RU" sz="5400" b="1" dirty="0" smtClean="0"/>
              <a:t> или </a:t>
            </a:r>
            <a:r>
              <a:rPr lang="en-US" sz="5400" b="1" dirty="0" smtClean="0"/>
              <a:t>[</a:t>
            </a:r>
            <a:r>
              <a:rPr lang="ru-RU" sz="5400" b="1" dirty="0" smtClean="0"/>
              <a:t>ШН</a:t>
            </a:r>
            <a:r>
              <a:rPr lang="en-US" sz="5400" b="1" dirty="0" smtClean="0"/>
              <a:t>]</a:t>
            </a:r>
            <a:r>
              <a:rPr lang="ru-RU" sz="5400" b="1" dirty="0" smtClean="0"/>
              <a:t> ???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i="1" dirty="0" err="1" smtClean="0">
                <a:solidFill>
                  <a:srgbClr val="002060"/>
                </a:solidFill>
              </a:rPr>
              <a:t>конеч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smtClean="0">
                <a:solidFill>
                  <a:srgbClr val="002060"/>
                </a:solidFill>
              </a:rPr>
              <a:t>но, </a:t>
            </a:r>
            <a:r>
              <a:rPr lang="ru-RU" sz="4400" i="1" dirty="0" err="1" smtClean="0">
                <a:solidFill>
                  <a:srgbClr val="002060"/>
                </a:solidFill>
              </a:rPr>
              <a:t>нароч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smtClean="0">
                <a:solidFill>
                  <a:srgbClr val="002060"/>
                </a:solidFill>
              </a:rPr>
              <a:t>но, </a:t>
            </a:r>
            <a:r>
              <a:rPr lang="ru-RU" sz="4400" i="1" dirty="0" err="1" smtClean="0">
                <a:solidFill>
                  <a:srgbClr val="002060"/>
                </a:solidFill>
              </a:rPr>
              <a:t>скуч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smtClean="0">
                <a:solidFill>
                  <a:srgbClr val="002060"/>
                </a:solidFill>
              </a:rPr>
              <a:t>но, </a:t>
            </a:r>
            <a:r>
              <a:rPr lang="ru-RU" sz="4400" i="1" dirty="0" err="1" smtClean="0">
                <a:solidFill>
                  <a:srgbClr val="002060"/>
                </a:solidFill>
              </a:rPr>
              <a:t>скуч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err="1" smtClean="0">
                <a:solidFill>
                  <a:srgbClr val="002060"/>
                </a:solidFill>
              </a:rPr>
              <a:t>ный</a:t>
            </a:r>
            <a:r>
              <a:rPr lang="ru-RU" sz="4400" i="1" dirty="0" smtClean="0">
                <a:solidFill>
                  <a:srgbClr val="002060"/>
                </a:solidFill>
              </a:rPr>
              <a:t>, </a:t>
            </a:r>
            <a:r>
              <a:rPr lang="ru-RU" sz="4400" i="1" dirty="0" err="1" smtClean="0">
                <a:solidFill>
                  <a:srgbClr val="002060"/>
                </a:solidFill>
              </a:rPr>
              <a:t>пустяч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err="1" smtClean="0">
                <a:solidFill>
                  <a:srgbClr val="002060"/>
                </a:solidFill>
              </a:rPr>
              <a:t>ный</a:t>
            </a:r>
            <a:r>
              <a:rPr lang="ru-RU" sz="4400" i="1" dirty="0" smtClean="0">
                <a:solidFill>
                  <a:srgbClr val="002060"/>
                </a:solidFill>
              </a:rPr>
              <a:t>, </a:t>
            </a:r>
            <a:r>
              <a:rPr lang="ru-RU" sz="4400" i="1" dirty="0" err="1" smtClean="0">
                <a:solidFill>
                  <a:srgbClr val="002060"/>
                </a:solidFill>
              </a:rPr>
              <a:t>очеч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smtClean="0">
                <a:solidFill>
                  <a:srgbClr val="002060"/>
                </a:solidFill>
              </a:rPr>
              <a:t>ник, </a:t>
            </a:r>
            <a:r>
              <a:rPr lang="ru-RU" sz="4400" i="1" dirty="0" err="1" smtClean="0">
                <a:solidFill>
                  <a:srgbClr val="002060"/>
                </a:solidFill>
              </a:rPr>
              <a:t>сквореч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smtClean="0">
                <a:solidFill>
                  <a:srgbClr val="002060"/>
                </a:solidFill>
              </a:rPr>
              <a:t>ник, </a:t>
            </a:r>
            <a:r>
              <a:rPr lang="ru-RU" sz="4400" i="1" dirty="0" err="1" smtClean="0">
                <a:solidFill>
                  <a:srgbClr val="002060"/>
                </a:solidFill>
              </a:rPr>
              <a:t>яич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err="1" smtClean="0">
                <a:solidFill>
                  <a:srgbClr val="002060"/>
                </a:solidFill>
              </a:rPr>
              <a:t>ница</a:t>
            </a:r>
            <a:r>
              <a:rPr lang="ru-RU" sz="4400" i="1" dirty="0" smtClean="0">
                <a:solidFill>
                  <a:srgbClr val="002060"/>
                </a:solidFill>
              </a:rPr>
              <a:t>, </a:t>
            </a:r>
            <a:r>
              <a:rPr lang="ru-RU" sz="4400" i="1" dirty="0" err="1" smtClean="0">
                <a:solidFill>
                  <a:srgbClr val="002060"/>
                </a:solidFill>
              </a:rPr>
              <a:t>девич</a:t>
            </a:r>
            <a:r>
              <a:rPr lang="ru-RU" sz="4400" b="1" i="1" dirty="0" smtClean="0">
                <a:solidFill>
                  <a:srgbClr val="002060"/>
                </a:solidFill>
              </a:rPr>
              <a:t>[</a:t>
            </a:r>
            <a:r>
              <a:rPr lang="ru-RU" sz="4400" b="1" i="1" dirty="0" err="1" smtClean="0">
                <a:solidFill>
                  <a:srgbClr val="002060"/>
                </a:solidFill>
              </a:rPr>
              <a:t>ш</a:t>
            </a:r>
            <a:r>
              <a:rPr lang="ru-RU" sz="4400" b="1" i="1" dirty="0" smtClean="0">
                <a:solidFill>
                  <a:srgbClr val="002060"/>
                </a:solidFill>
              </a:rPr>
              <a:t>]</a:t>
            </a:r>
            <a:r>
              <a:rPr lang="ru-RU" sz="4400" i="1" dirty="0" smtClean="0">
                <a:solidFill>
                  <a:srgbClr val="002060"/>
                </a:solidFill>
              </a:rPr>
              <a:t>ник, </a:t>
            </a:r>
            <a:r>
              <a:rPr lang="ru-RU" sz="4400" dirty="0" err="1" smtClean="0">
                <a:solidFill>
                  <a:srgbClr val="0070C0"/>
                </a:solidFill>
              </a:rPr>
              <a:t>Никити</a:t>
            </a:r>
            <a:r>
              <a:rPr lang="ru-RU" sz="4400" dirty="0" smtClean="0">
                <a:solidFill>
                  <a:srgbClr val="0070C0"/>
                </a:solidFill>
              </a:rPr>
              <a:t>[</a:t>
            </a:r>
            <a:r>
              <a:rPr lang="ru-RU" sz="4400" dirty="0" err="1" smtClean="0">
                <a:solidFill>
                  <a:srgbClr val="0070C0"/>
                </a:solidFill>
              </a:rPr>
              <a:t>шн</a:t>
            </a:r>
            <a:r>
              <a:rPr lang="ru-RU" sz="4400" dirty="0" smtClean="0">
                <a:solidFill>
                  <a:srgbClr val="0070C0"/>
                </a:solidFill>
              </a:rPr>
              <a:t>]а, </a:t>
            </a:r>
            <a:r>
              <a:rPr lang="ru-RU" sz="4400" dirty="0" err="1" smtClean="0">
                <a:solidFill>
                  <a:srgbClr val="0070C0"/>
                </a:solidFill>
              </a:rPr>
              <a:t>Ильини</a:t>
            </a:r>
            <a:r>
              <a:rPr lang="ru-RU" sz="4400" dirty="0" smtClean="0">
                <a:solidFill>
                  <a:srgbClr val="0070C0"/>
                </a:solidFill>
              </a:rPr>
              <a:t>[</a:t>
            </a:r>
            <a:r>
              <a:rPr lang="ru-RU" sz="4400" dirty="0" err="1" smtClean="0">
                <a:solidFill>
                  <a:srgbClr val="0070C0"/>
                </a:solidFill>
              </a:rPr>
              <a:t>шн</a:t>
            </a:r>
            <a:r>
              <a:rPr lang="ru-RU" sz="4400" dirty="0" smtClean="0">
                <a:solidFill>
                  <a:srgbClr val="0070C0"/>
                </a:solidFill>
              </a:rPr>
              <a:t>]а, </a:t>
            </a:r>
            <a:r>
              <a:rPr lang="ru-RU" sz="4400" dirty="0" err="1" smtClean="0">
                <a:solidFill>
                  <a:srgbClr val="0070C0"/>
                </a:solidFill>
              </a:rPr>
              <a:t>Фомини</a:t>
            </a:r>
            <a:r>
              <a:rPr lang="ru-RU" sz="4400" dirty="0" smtClean="0">
                <a:solidFill>
                  <a:srgbClr val="0070C0"/>
                </a:solidFill>
              </a:rPr>
              <a:t>[</a:t>
            </a:r>
            <a:r>
              <a:rPr lang="ru-RU" sz="4400" dirty="0" err="1" smtClean="0">
                <a:solidFill>
                  <a:srgbClr val="0070C0"/>
                </a:solidFill>
              </a:rPr>
              <a:t>шн</a:t>
            </a:r>
            <a:r>
              <a:rPr lang="ru-RU" sz="4400" dirty="0" smtClean="0">
                <a:solidFill>
                  <a:srgbClr val="0070C0"/>
                </a:solidFill>
              </a:rPr>
              <a:t>]а.</a:t>
            </a:r>
            <a:endParaRPr lang="ru-RU" sz="4400" i="1" dirty="0" smtClean="0">
              <a:solidFill>
                <a:srgbClr val="0070C0"/>
              </a:solidFill>
            </a:endParaRPr>
          </a:p>
          <a:p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Autofit/>
          </a:bodyPr>
          <a:lstStyle/>
          <a:p>
            <a:r>
              <a:rPr lang="ru-RU" sz="5400" dirty="0" smtClean="0"/>
              <a:t>Оба варианта допустимы: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2436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sz="5400" i="1" dirty="0" smtClean="0">
                <a:solidFill>
                  <a:srgbClr val="FF0000"/>
                </a:solidFill>
              </a:rPr>
              <a:t>булочная, прачечная, копеечный, порядочный,</a:t>
            </a:r>
          </a:p>
          <a:p>
            <a:pPr fontAlgn="base">
              <a:buNone/>
            </a:pPr>
            <a:r>
              <a:rPr lang="ru-RU" sz="5400" i="1" dirty="0" smtClean="0">
                <a:solidFill>
                  <a:srgbClr val="FF0000"/>
                </a:solidFill>
              </a:rPr>
              <a:t>двоечник, троечник.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093064"/>
          </a:xfrm>
        </p:spPr>
        <p:txBody>
          <a:bodyPr>
            <a:noAutofit/>
          </a:bodyPr>
          <a:lstStyle/>
          <a:p>
            <a:r>
              <a:rPr lang="ru-RU" sz="5400" u="sng" dirty="0" smtClean="0">
                <a:solidFill>
                  <a:srgbClr val="FF0000"/>
                </a:solidFill>
              </a:rPr>
              <a:t>Лексическая норма </a:t>
            </a:r>
            <a:r>
              <a:rPr lang="ru-RU" sz="5400" dirty="0" smtClean="0"/>
              <a:t>– правила употребления слова в речи в соответствии с особенностями его лексического значения.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3114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4400" dirty="0" smtClean="0"/>
              <a:t>Норма обязательна как для </a:t>
            </a:r>
            <a:r>
              <a:rPr lang="ru-RU" sz="4400" dirty="0" smtClean="0">
                <a:solidFill>
                  <a:srgbClr val="FF0000"/>
                </a:solidFill>
              </a:rPr>
              <a:t>устной</a:t>
            </a:r>
            <a:r>
              <a:rPr lang="ru-RU" sz="4400" dirty="0" smtClean="0"/>
              <a:t>, так и для</a:t>
            </a:r>
            <a:r>
              <a:rPr lang="ru-RU" sz="4400" dirty="0" smtClean="0">
                <a:solidFill>
                  <a:srgbClr val="FF0000"/>
                </a:solidFill>
              </a:rPr>
              <a:t> письменной речи</a:t>
            </a:r>
            <a:r>
              <a:rPr lang="ru-RU" sz="4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813144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rgbClr val="7030A0"/>
                </a:solidFill>
              </a:rPr>
              <a:t>Лексика</a:t>
            </a:r>
            <a:r>
              <a:rPr lang="ru-RU" dirty="0" smtClean="0"/>
              <a:t> – словарный состав языка.</a:t>
            </a:r>
            <a:br>
              <a:rPr lang="ru-RU" dirty="0" smtClean="0"/>
            </a:br>
            <a:r>
              <a:rPr lang="ru-RU" u="sng" dirty="0" smtClean="0">
                <a:solidFill>
                  <a:srgbClr val="00B050"/>
                </a:solidFill>
              </a:rPr>
              <a:t>Лексикология</a:t>
            </a:r>
            <a:r>
              <a:rPr lang="ru-RU" dirty="0" smtClean="0"/>
              <a:t> – раздел науки о языке, изучающий лексику.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65304"/>
            <a:ext cx="8229600" cy="15929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09088"/>
          </a:xfrm>
        </p:spPr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</a:rPr>
              <a:t>Слово</a:t>
            </a:r>
            <a:r>
              <a:rPr lang="ru-RU" dirty="0" smtClean="0"/>
              <a:t> – основная значимая единица языка, обладает лексическим значением.</a:t>
            </a:r>
            <a:br>
              <a:rPr lang="ru-RU" dirty="0" smtClean="0"/>
            </a:br>
            <a:r>
              <a:rPr lang="ru-RU" u="sng" dirty="0" smtClean="0">
                <a:solidFill>
                  <a:schemeClr val="accent5">
                    <a:lumMod val="75000"/>
                  </a:schemeClr>
                </a:solidFill>
              </a:rPr>
              <a:t>Лексическое значение </a:t>
            </a:r>
            <a:r>
              <a:rPr lang="ru-RU" dirty="0" smtClean="0"/>
              <a:t>– содержание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949280"/>
            <a:ext cx="8229600" cy="375320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>
              <a:buNone/>
            </a:pPr>
            <a:r>
              <a:rPr lang="ru-RU" sz="3600" u="sng" dirty="0" smtClean="0">
                <a:solidFill>
                  <a:srgbClr val="C00000"/>
                </a:solidFill>
              </a:rPr>
              <a:t>Слова бывают: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Однозначные (врач, моряк)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Многозначные (чёрствый, молодая)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u="sng" dirty="0" smtClean="0">
                <a:solidFill>
                  <a:srgbClr val="C00000"/>
                </a:solidFill>
              </a:rPr>
              <a:t>Лексическое значение бывает: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Прямое (стол)</a:t>
            </a:r>
          </a:p>
          <a:p>
            <a:r>
              <a:rPr lang="ru-RU" sz="3600" dirty="0" smtClean="0">
                <a:solidFill>
                  <a:srgbClr val="002060"/>
                </a:solidFill>
              </a:rPr>
              <a:t>Переносное  (золотые волосы)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НАРУШЕНИЕ ЛЕКСИЧЕСКОЙ НОРМЫ: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Ошибки, связанные с непониманием лексического значения слов (заимствованных и русских)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Я не выучил урок, у меня есть алиби.</a:t>
            </a:r>
          </a:p>
          <a:p>
            <a:pPr>
              <a:buNone/>
            </a:pPr>
            <a:r>
              <a:rPr lang="ru-RU" sz="3600" dirty="0" smtClean="0"/>
              <a:t>Он полиглот: и физик, и математик, и поэт.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Ошибки, связанные с употреблением многозначных слов.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3200" dirty="0" smtClean="0"/>
              <a:t> На экране спортсмен Гаврилов в красивой комбинации.</a:t>
            </a:r>
          </a:p>
          <a:p>
            <a:pPr>
              <a:buNone/>
            </a:pPr>
            <a:r>
              <a:rPr lang="ru-RU" sz="3200" dirty="0" smtClean="0"/>
              <a:t>На костре – лучшие люди села.</a:t>
            </a:r>
          </a:p>
          <a:p>
            <a:pPr>
              <a:buNone/>
            </a:pPr>
            <a:r>
              <a:rPr lang="ru-RU" sz="3200" dirty="0" smtClean="0"/>
              <a:t>Несколько часов на нашем самолёте – и вы в раю!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</a:rPr>
              <a:t>Ошибки, связанные с нарушением лексической сочетаемости.</a:t>
            </a:r>
          </a:p>
          <a:p>
            <a:endParaRPr lang="ru-RU" sz="2800" dirty="0" smtClean="0"/>
          </a:p>
          <a:p>
            <a:pPr>
              <a:buNone/>
            </a:pPr>
            <a:r>
              <a:rPr lang="ru-RU" sz="4000" dirty="0" smtClean="0"/>
              <a:t>  Стадо зайцев, глубокий день, взять автобус, причинить радость,  облокотиться спиной.</a:t>
            </a:r>
          </a:p>
          <a:p>
            <a:pPr>
              <a:buNone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Ошибки, связанные с употреблением омонимов.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dirty="0" smtClean="0"/>
              <a:t>Футболисты сегодня ушли с поля без голов.</a:t>
            </a:r>
          </a:p>
          <a:p>
            <a:pPr>
              <a:buNone/>
            </a:pPr>
            <a:r>
              <a:rPr lang="ru-RU" sz="3200" dirty="0" smtClean="0"/>
              <a:t>Не удержал мяч вратарь, но добить его было некому.</a:t>
            </a:r>
          </a:p>
          <a:p>
            <a:pPr>
              <a:buNone/>
            </a:pPr>
            <a:r>
              <a:rPr lang="ru-RU" sz="3200" dirty="0" smtClean="0"/>
              <a:t>С свинцом в груди лежал недвижим я.</a:t>
            </a:r>
          </a:p>
          <a:p>
            <a:pPr>
              <a:buNone/>
            </a:pPr>
            <a:r>
              <a:rPr lang="ru-RU" sz="3200" dirty="0" smtClean="0"/>
              <a:t>И шаг твой землю тяготил.</a:t>
            </a:r>
          </a:p>
          <a:p>
            <a:pPr>
              <a:buNone/>
            </a:pPr>
            <a:r>
              <a:rPr lang="ru-RU" sz="3200" dirty="0" smtClean="0"/>
              <a:t>Души прекрасные порывы.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Ошибки, связанные с употреблением синонимов (относящихся к разным стилям и сферам употребления).</a:t>
            </a:r>
          </a:p>
          <a:p>
            <a:endParaRPr lang="ru-RU" sz="2800" dirty="0" smtClean="0"/>
          </a:p>
          <a:p>
            <a:r>
              <a:rPr lang="ru-RU" sz="3600" dirty="0" smtClean="0"/>
              <a:t>Похитить-украсть-стащить</a:t>
            </a:r>
          </a:p>
          <a:p>
            <a:r>
              <a:rPr lang="ru-RU" sz="3600" dirty="0" smtClean="0"/>
              <a:t>Смотреть-глядеть</a:t>
            </a:r>
          </a:p>
          <a:p>
            <a:r>
              <a:rPr lang="ru-RU" sz="3600" dirty="0" err="1" smtClean="0"/>
              <a:t>Есть-жрать</a:t>
            </a:r>
            <a:endParaRPr lang="ru-RU" sz="3600" dirty="0" smtClean="0"/>
          </a:p>
          <a:p>
            <a:r>
              <a:rPr lang="ru-RU" sz="3600" dirty="0" smtClean="0"/>
              <a:t>Изобилует - кишит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18396"/>
          </a:xfrm>
        </p:spPr>
        <p:txBody>
          <a:bodyPr>
            <a:normAutofit fontScale="92500" lnSpcReduction="20000"/>
          </a:bodyPr>
          <a:lstStyle/>
          <a:p>
            <a:r>
              <a:rPr lang="ru-RU" sz="3900" dirty="0" smtClean="0">
                <a:solidFill>
                  <a:srgbClr val="002060"/>
                </a:solidFill>
              </a:rPr>
              <a:t>Ошибки, связанные с употреблением паронимов.</a:t>
            </a:r>
          </a:p>
          <a:p>
            <a:endParaRPr lang="ru-RU" i="1" dirty="0" smtClean="0"/>
          </a:p>
          <a:p>
            <a:r>
              <a:rPr lang="ru-RU" sz="2800" i="1" dirty="0" smtClean="0"/>
              <a:t>адресат (получатель)  – адресант (отправитель)</a:t>
            </a:r>
            <a:endParaRPr lang="ru-RU" sz="2800" dirty="0" smtClean="0"/>
          </a:p>
          <a:p>
            <a:r>
              <a:rPr lang="ru-RU" sz="2800" i="1" dirty="0" smtClean="0"/>
              <a:t>  невежа (невоспитанный)  – невежда (необразованный)</a:t>
            </a:r>
            <a:endParaRPr lang="ru-RU" sz="2800" dirty="0" smtClean="0"/>
          </a:p>
          <a:p>
            <a:r>
              <a:rPr lang="ru-RU" sz="2800" i="1" dirty="0" smtClean="0"/>
              <a:t> подпись (написанная фамилия) – роспись (живопись)</a:t>
            </a:r>
            <a:endParaRPr lang="ru-RU" sz="2800" dirty="0" smtClean="0"/>
          </a:p>
          <a:p>
            <a:r>
              <a:rPr lang="ru-RU" sz="2800" i="1" dirty="0" smtClean="0"/>
              <a:t>  представить (друга)  – предоставить (слово)</a:t>
            </a:r>
            <a:endParaRPr lang="ru-RU" sz="2800" dirty="0" smtClean="0"/>
          </a:p>
          <a:p>
            <a:r>
              <a:rPr lang="ru-RU" sz="2800" i="1" dirty="0" smtClean="0"/>
              <a:t>  экономический (кризис) – экономичный (выгодный) способ  – экономный  (бережливо расходующий) человек</a:t>
            </a:r>
            <a:endParaRPr lang="ru-RU" sz="2800" dirty="0" smtClean="0"/>
          </a:p>
          <a:p>
            <a:r>
              <a:rPr lang="ru-RU" sz="2800" i="1" dirty="0" smtClean="0"/>
              <a:t>  безответный – безответственный</a:t>
            </a:r>
            <a:endParaRPr lang="ru-RU" sz="2800" dirty="0" smtClean="0"/>
          </a:p>
          <a:p>
            <a:r>
              <a:rPr lang="ru-RU" sz="2800" i="1" dirty="0" smtClean="0"/>
              <a:t>  надеть (что?) – одеть (кого?)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командировочный (удостоверение)  – командированный (человек)</a:t>
            </a:r>
            <a:endParaRPr lang="ru-RU" sz="2800" dirty="0" smtClean="0"/>
          </a:p>
          <a:p>
            <a:r>
              <a:rPr lang="ru-RU" sz="2800" i="1" dirty="0" smtClean="0"/>
              <a:t> оплатить (что?)  – заплатить (за что?)</a:t>
            </a:r>
            <a:endParaRPr lang="ru-RU" sz="2800" dirty="0" smtClean="0"/>
          </a:p>
          <a:p>
            <a:r>
              <a:rPr lang="ru-RU" sz="2800" i="1" dirty="0" smtClean="0"/>
              <a:t> поступок – проступок</a:t>
            </a:r>
            <a:endParaRPr lang="ru-RU" sz="2800" dirty="0" smtClean="0"/>
          </a:p>
          <a:p>
            <a:r>
              <a:rPr lang="ru-RU" sz="2800" i="1" dirty="0" smtClean="0"/>
              <a:t> </a:t>
            </a:r>
            <a:r>
              <a:rPr lang="ru-RU" sz="2800" i="1" dirty="0" err="1" smtClean="0"/>
              <a:t>запАсный</a:t>
            </a:r>
            <a:r>
              <a:rPr lang="ru-RU" sz="2800" i="1" dirty="0" smtClean="0"/>
              <a:t> (выход) – </a:t>
            </a:r>
            <a:r>
              <a:rPr lang="ru-RU" sz="2800" i="1" dirty="0" err="1" smtClean="0"/>
              <a:t>запаснОй</a:t>
            </a:r>
            <a:r>
              <a:rPr lang="ru-RU" sz="2800" i="1" dirty="0" smtClean="0"/>
              <a:t> (игрок)</a:t>
            </a:r>
            <a:endParaRPr lang="ru-RU" sz="2800" dirty="0" smtClean="0"/>
          </a:p>
          <a:p>
            <a:r>
              <a:rPr lang="ru-RU" sz="2800" i="1" dirty="0" smtClean="0"/>
              <a:t> </a:t>
            </a:r>
            <a:r>
              <a:rPr lang="ru-RU" sz="2800" i="1" dirty="0" err="1" smtClean="0"/>
              <a:t>языкОвый</a:t>
            </a:r>
            <a:r>
              <a:rPr lang="ru-RU" sz="2800" i="1" dirty="0" smtClean="0"/>
              <a:t> (паштет) – </a:t>
            </a:r>
            <a:r>
              <a:rPr lang="ru-RU" sz="2800" i="1" dirty="0" err="1" smtClean="0"/>
              <a:t>языковОй</a:t>
            </a:r>
            <a:r>
              <a:rPr lang="ru-RU" sz="2800" i="1" dirty="0" smtClean="0"/>
              <a:t> (барьер)</a:t>
            </a:r>
            <a:endParaRPr lang="ru-RU" sz="2800" dirty="0" smtClean="0"/>
          </a:p>
          <a:p>
            <a:r>
              <a:rPr lang="ru-RU" sz="2800" i="1" dirty="0" smtClean="0"/>
              <a:t> </a:t>
            </a:r>
            <a:r>
              <a:rPr lang="ru-RU" sz="2800" i="1" dirty="0" err="1" smtClean="0"/>
              <a:t>характЕрный</a:t>
            </a:r>
            <a:r>
              <a:rPr lang="ru-RU" sz="2800" i="1" dirty="0" smtClean="0"/>
              <a:t> (признак) – </a:t>
            </a:r>
            <a:r>
              <a:rPr lang="ru-RU" sz="2800" i="1" dirty="0" err="1" smtClean="0"/>
              <a:t>харАктерный</a:t>
            </a:r>
            <a:r>
              <a:rPr lang="ru-RU" sz="2800" i="1" dirty="0" smtClean="0"/>
              <a:t> (актёр)</a:t>
            </a:r>
            <a:endParaRPr lang="ru-RU" sz="2800" dirty="0" smtClean="0"/>
          </a:p>
          <a:p>
            <a:r>
              <a:rPr lang="ru-RU" sz="2800" i="1" dirty="0" smtClean="0"/>
              <a:t>  искусный (талантливо сделан) – искусственный (ненастоящий)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Нормы </a:t>
            </a:r>
            <a:r>
              <a:rPr lang="ru-RU" sz="4000" i="1" dirty="0" smtClean="0">
                <a:solidFill>
                  <a:srgbClr val="0070C0"/>
                </a:solidFill>
              </a:rPr>
              <a:t>не устанавливаются </a:t>
            </a:r>
            <a:r>
              <a:rPr lang="ru-RU" sz="4000" dirty="0" smtClean="0"/>
              <a:t>филологами и лингвистами. Они </a:t>
            </a:r>
            <a:r>
              <a:rPr lang="ru-RU" sz="4000" i="1" dirty="0" smtClean="0">
                <a:solidFill>
                  <a:srgbClr val="0070C0"/>
                </a:solidFill>
              </a:rPr>
              <a:t>формируются</a:t>
            </a:r>
            <a:r>
              <a:rPr lang="ru-RU" sz="4000" dirty="0" smtClean="0"/>
              <a:t> под влиянием общества, также как язык меняется вместе с обществом.</a:t>
            </a:r>
          </a:p>
          <a:p>
            <a:pPr>
              <a:buNone/>
            </a:pPr>
            <a:r>
              <a:rPr lang="ru-RU" sz="4000" dirty="0" smtClean="0"/>
              <a:t>Нормы литературного языка </a:t>
            </a:r>
            <a:r>
              <a:rPr lang="ru-RU" sz="4000" i="1" dirty="0" smtClean="0">
                <a:solidFill>
                  <a:srgbClr val="0070C0"/>
                </a:solidFill>
              </a:rPr>
              <a:t>фиксируются</a:t>
            </a:r>
            <a:r>
              <a:rPr lang="ru-RU" sz="4000" i="1" dirty="0" smtClean="0"/>
              <a:t> </a:t>
            </a:r>
            <a:r>
              <a:rPr lang="ru-RU" sz="4000" dirty="0" smtClean="0"/>
              <a:t>филологами и лингвистами в </a:t>
            </a:r>
            <a:r>
              <a:rPr lang="ru-RU" sz="4000" u="sng" dirty="0" smtClean="0">
                <a:solidFill>
                  <a:srgbClr val="7030A0"/>
                </a:solidFill>
              </a:rPr>
              <a:t>словарях и грамматиках, либо в «образцовых» текстах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Плеоназм</a:t>
            </a:r>
            <a:r>
              <a:rPr lang="ru-RU" dirty="0" smtClean="0"/>
              <a:t> – употребление в речи близких по смыслу слов.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   </a:t>
            </a:r>
            <a:r>
              <a:rPr lang="ru-RU" sz="3200" dirty="0" smtClean="0">
                <a:solidFill>
                  <a:srgbClr val="002060"/>
                </a:solidFill>
              </a:rPr>
              <a:t>Каждая минута времени, в апреле месяце, отступить назад, очень огромный, упал вниз, 5 рублей денег, свободная вакансия, памятный сувенир.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048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Тавтология</a:t>
            </a:r>
            <a:r>
              <a:rPr lang="ru-RU" dirty="0" smtClean="0"/>
              <a:t> – повторение однокоренных слов, одинаковых морфем.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ru-RU" sz="4000" dirty="0" smtClean="0"/>
              <a:t>Активисты активно участвовали в работе.</a:t>
            </a:r>
          </a:p>
          <a:p>
            <a:r>
              <a:rPr lang="ru-RU" sz="4000" dirty="0" smtClean="0"/>
              <a:t>Спросить вопрос.</a:t>
            </a:r>
          </a:p>
          <a:p>
            <a:r>
              <a:rPr lang="ru-RU" sz="4000" dirty="0" smtClean="0"/>
              <a:t>Ответить в ответ.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Слова-паразиты</a:t>
            </a:r>
            <a:r>
              <a:rPr lang="ru-RU" dirty="0" smtClean="0"/>
              <a:t> – слова, часто и неумело повторяющиеся в речи.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   (Так сказать, значит, вот, понятно, да, так</a:t>
            </a:r>
            <a:r>
              <a:rPr lang="ru-RU" sz="3600" smtClean="0">
                <a:solidFill>
                  <a:srgbClr val="002060"/>
                </a:solidFill>
              </a:rPr>
              <a:t>, собственно </a:t>
            </a:r>
            <a:r>
              <a:rPr lang="ru-RU" sz="3600" dirty="0" smtClean="0">
                <a:solidFill>
                  <a:srgbClr val="002060"/>
                </a:solidFill>
              </a:rPr>
              <a:t>говоря, видите ли).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>
                <a:solidFill>
                  <a:srgbClr val="00B050"/>
                </a:solidFill>
              </a:rPr>
              <a:t>Они </a:t>
            </a:r>
            <a:r>
              <a:rPr lang="ru-RU" sz="3600" dirty="0" smtClean="0">
                <a:solidFill>
                  <a:srgbClr val="002060"/>
                </a:solidFill>
              </a:rPr>
              <a:t>НЕ</a:t>
            </a:r>
            <a:r>
              <a:rPr lang="ru-RU" sz="3600" dirty="0" smtClean="0">
                <a:solidFill>
                  <a:srgbClr val="00B050"/>
                </a:solidFill>
              </a:rPr>
              <a:t> несут смысловой нагрузки и </a:t>
            </a:r>
            <a:r>
              <a:rPr lang="ru-RU" sz="3600" dirty="0" smtClean="0">
                <a:solidFill>
                  <a:srgbClr val="002060"/>
                </a:solidFill>
              </a:rPr>
              <a:t>НЕ</a:t>
            </a:r>
            <a:r>
              <a:rPr lang="ru-RU" sz="3600" dirty="0" smtClean="0">
                <a:solidFill>
                  <a:srgbClr val="00B050"/>
                </a:solidFill>
              </a:rPr>
              <a:t> обладают информативностью.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Причины появления слов-паразитов в речи: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Волнение во время речи;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Неумение подбирать нужные слова для оформления своих мыслей;</a:t>
            </a:r>
          </a:p>
          <a:p>
            <a:r>
              <a:rPr lang="ru-RU" sz="4000" dirty="0" smtClean="0">
                <a:solidFill>
                  <a:srgbClr val="002060"/>
                </a:solidFill>
              </a:rPr>
              <a:t>Бедность индивидуального словаря.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Различают следующие нормы: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Орфоэпические</a:t>
            </a:r>
          </a:p>
          <a:p>
            <a:r>
              <a:rPr lang="ru-RU" sz="3600" dirty="0" smtClean="0"/>
              <a:t>Орфографические</a:t>
            </a:r>
          </a:p>
          <a:p>
            <a:r>
              <a:rPr lang="ru-RU" sz="3600" dirty="0" smtClean="0"/>
              <a:t>Словообразовательные</a:t>
            </a:r>
          </a:p>
          <a:p>
            <a:r>
              <a:rPr lang="ru-RU" sz="3600" dirty="0" smtClean="0"/>
              <a:t>Лексические</a:t>
            </a:r>
          </a:p>
          <a:p>
            <a:r>
              <a:rPr lang="ru-RU" sz="3600" dirty="0" smtClean="0"/>
              <a:t>Морфологические</a:t>
            </a:r>
          </a:p>
          <a:p>
            <a:r>
              <a:rPr lang="ru-RU" sz="3600" dirty="0" smtClean="0"/>
              <a:t>Синтаксические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ru-RU" sz="4000" dirty="0" smtClean="0"/>
              <a:t>Фразеологические</a:t>
            </a:r>
          </a:p>
          <a:p>
            <a:r>
              <a:rPr lang="ru-RU" sz="4000" dirty="0" smtClean="0"/>
              <a:t>Стилистические</a:t>
            </a:r>
          </a:p>
          <a:p>
            <a:r>
              <a:rPr lang="ru-RU" sz="4000" dirty="0" smtClean="0"/>
              <a:t>Пунктуационные</a:t>
            </a:r>
          </a:p>
          <a:p>
            <a:r>
              <a:rPr lang="ru-RU" sz="4000" dirty="0" smtClean="0"/>
              <a:t>Интонационные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</a:t>
            </a:r>
            <a:r>
              <a:rPr lang="ru-RU" dirty="0" smtClean="0">
                <a:solidFill>
                  <a:srgbClr val="00B050"/>
                </a:solidFill>
              </a:rPr>
              <a:t>Языковые нормы </a:t>
            </a:r>
            <a:r>
              <a:rPr lang="ru-RU" dirty="0" smtClean="0"/>
              <a:t>- явление     историческое.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Изменение литературных норм обусловлено постоянным развитием языка. То, что было нормой в прошлом столетии, сегодня может стать отклонением от неё.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  </a:t>
            </a:r>
            <a:r>
              <a:rPr lang="ru-RU" sz="4400" dirty="0" smtClean="0"/>
              <a:t>В пределах литературной нормы существуют варианты (</a:t>
            </a:r>
            <a:r>
              <a:rPr lang="ru-RU" sz="4400" dirty="0" smtClean="0">
                <a:solidFill>
                  <a:srgbClr val="002060"/>
                </a:solidFill>
              </a:rPr>
              <a:t>книжные, разговорные</a:t>
            </a:r>
            <a:r>
              <a:rPr lang="ru-RU" sz="4400" dirty="0" smtClean="0"/>
              <a:t>), один из которых является предпочтительным.  </a:t>
            </a:r>
          </a:p>
          <a:p>
            <a:pPr>
              <a:buNone/>
            </a:pPr>
            <a:r>
              <a:rPr lang="ru-RU" sz="4400" dirty="0" smtClean="0"/>
              <a:t>  Например, </a:t>
            </a:r>
            <a:r>
              <a:rPr lang="ru-RU" sz="4400" dirty="0" err="1" smtClean="0">
                <a:solidFill>
                  <a:srgbClr val="FF0000"/>
                </a:solidFill>
              </a:rPr>
              <a:t>творОг</a:t>
            </a:r>
            <a:r>
              <a:rPr lang="ru-RU" sz="4400" dirty="0" smtClean="0">
                <a:solidFill>
                  <a:srgbClr val="FF0000"/>
                </a:solidFill>
              </a:rPr>
              <a:t> и </a:t>
            </a: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                             </a:t>
            </a:r>
            <a:r>
              <a:rPr lang="ru-RU" sz="4400" dirty="0" err="1" smtClean="0">
                <a:solidFill>
                  <a:srgbClr val="FF0000"/>
                </a:solidFill>
              </a:rPr>
              <a:t>твОрог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dirty="0" smtClean="0"/>
              <a:t>(разг.)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u="sng" dirty="0" smtClean="0"/>
              <a:t>За пределами литературной нормы находятся:</a:t>
            </a:r>
          </a:p>
          <a:p>
            <a:r>
              <a:rPr lang="ru-RU" sz="4400" dirty="0" smtClean="0"/>
              <a:t>профессиональные</a:t>
            </a:r>
            <a:r>
              <a:rPr lang="ru-RU" sz="4400" b="1" i="1" dirty="0" smtClean="0"/>
              <a:t> (</a:t>
            </a:r>
            <a:r>
              <a:rPr lang="ru-RU" sz="4400" b="1" i="1" dirty="0" smtClean="0">
                <a:solidFill>
                  <a:srgbClr val="002060"/>
                </a:solidFill>
              </a:rPr>
              <a:t>а</a:t>
            </a:r>
            <a:r>
              <a:rPr lang="ru-RU" sz="4400" i="1" dirty="0" smtClean="0">
                <a:solidFill>
                  <a:srgbClr val="002060"/>
                </a:solidFill>
              </a:rPr>
              <a:t>лкоголь</a:t>
            </a:r>
            <a:r>
              <a:rPr lang="ru-RU" sz="4400" i="1" dirty="0" smtClean="0"/>
              <a:t>), </a:t>
            </a:r>
            <a:r>
              <a:rPr lang="ru-RU" sz="4400" dirty="0" smtClean="0"/>
              <a:t> </a:t>
            </a:r>
          </a:p>
          <a:p>
            <a:r>
              <a:rPr lang="ru-RU" sz="4400" dirty="0" smtClean="0"/>
              <a:t>просторечные (</a:t>
            </a:r>
            <a:r>
              <a:rPr lang="ru-RU" sz="4400" dirty="0" smtClean="0">
                <a:solidFill>
                  <a:srgbClr val="002060"/>
                </a:solidFill>
              </a:rPr>
              <a:t>мой мозоль, ложу</a:t>
            </a:r>
            <a:r>
              <a:rPr lang="ru-RU" sz="4400" dirty="0" smtClean="0"/>
              <a:t>)</a:t>
            </a:r>
          </a:p>
          <a:p>
            <a:r>
              <a:rPr lang="ru-RU" sz="4400" dirty="0" smtClean="0"/>
              <a:t> устаревшие варианты (</a:t>
            </a:r>
            <a:r>
              <a:rPr lang="ru-RU" sz="4400" dirty="0" smtClean="0">
                <a:solidFill>
                  <a:srgbClr val="002060"/>
                </a:solidFill>
              </a:rPr>
              <a:t>ланиты, очи</a:t>
            </a:r>
            <a:r>
              <a:rPr lang="ru-RU" sz="4400" dirty="0" smtClean="0"/>
              <a:t>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</TotalTime>
  <Words>1103</Words>
  <Application>Microsoft Office PowerPoint</Application>
  <PresentationFormat>Экран (4:3)</PresentationFormat>
  <Paragraphs>259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Поток</vt:lpstr>
      <vt:lpstr>ОРФОЭПИЧЕСКАЯ НОРМА. ЛЕКСИЧЕСКАЯ НОРМА</vt:lpstr>
      <vt:lpstr>НОРМА – единообразное, образцовое, общепризнанное употребление элементов языка (слов, словосочетаний, предложений) </vt:lpstr>
      <vt:lpstr>Слайд 3</vt:lpstr>
      <vt:lpstr>Слайд 4</vt:lpstr>
      <vt:lpstr>Различают следующие нормы:</vt:lpstr>
      <vt:lpstr>Слайд 6</vt:lpstr>
      <vt:lpstr>  Языковые нормы - явление     историческое.</vt:lpstr>
      <vt:lpstr>Слайд 8</vt:lpstr>
      <vt:lpstr>Слайд 9</vt:lpstr>
      <vt:lpstr>Слайд 10</vt:lpstr>
      <vt:lpstr>ОРФОЭПИЯ – СОВОКУПНОСТЬ ПРАВИЛ НОРМАТИВНОГО ПРОИЗНОШЕНИЯ</vt:lpstr>
      <vt:lpstr>1. Нормы ударения:</vt:lpstr>
      <vt:lpstr>Слайд 13</vt:lpstr>
      <vt:lpstr>Ударение всегда  на 1-ом слоге</vt:lpstr>
      <vt:lpstr>Ударение всегда  на 2-ом слоге</vt:lpstr>
      <vt:lpstr>Ударение всегда  на 3-ем слоге</vt:lpstr>
      <vt:lpstr>Ударение всегда  на 4-ом слоге</vt:lpstr>
      <vt:lpstr>Ударение всегда  на 5-ом слоге</vt:lpstr>
      <vt:lpstr>Равноправные варианты</vt:lpstr>
      <vt:lpstr>Запомните:</vt:lpstr>
      <vt:lpstr>Слайд 21</vt:lpstr>
      <vt:lpstr>Слайд 22</vt:lpstr>
      <vt:lpstr>2. Нормы произношения:</vt:lpstr>
      <vt:lpstr>      Равнозначные: </vt:lpstr>
      <vt:lpstr>             Е или Ё ???</vt:lpstr>
      <vt:lpstr>Слайд 26</vt:lpstr>
      <vt:lpstr>[ЧН] или [ШН] ???</vt:lpstr>
      <vt:lpstr>Оба варианта допустимы:</vt:lpstr>
      <vt:lpstr>Лексическая норма – правила употребления слова в речи в соответствии с особенностями его лексического значения.</vt:lpstr>
      <vt:lpstr>Лексика – словарный состав языка. Лексикология – раздел науки о языке, изучающий лексику. </vt:lpstr>
      <vt:lpstr>Слово – основная значимая единица языка, обладает лексическим значением. Лексическое значение – содержание слова.</vt:lpstr>
      <vt:lpstr>Слайд 32</vt:lpstr>
      <vt:lpstr>НАРУШЕНИЕ ЛЕКСИЧЕСКОЙ НОРМЫ:</vt:lpstr>
      <vt:lpstr>Слайд 34</vt:lpstr>
      <vt:lpstr>Слайд 35</vt:lpstr>
      <vt:lpstr>Слайд 36</vt:lpstr>
      <vt:lpstr>Слайд 37</vt:lpstr>
      <vt:lpstr>Слайд 38</vt:lpstr>
      <vt:lpstr>Слайд 39</vt:lpstr>
      <vt:lpstr>Плеоназм – употребление в речи близких по смыслу слов.</vt:lpstr>
      <vt:lpstr>Тавтология – повторение однокоренных слов, одинаковых морфем.</vt:lpstr>
      <vt:lpstr>Слова-паразиты – слова, часто и неумело повторяющиеся в речи.</vt:lpstr>
      <vt:lpstr>Причины появления слов-паразитов в речи: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ЯЗЫКОВЫЕ НОРМЫ</dc:title>
  <dc:creator>Хьюго</dc:creator>
  <cp:lastModifiedBy>home</cp:lastModifiedBy>
  <cp:revision>61</cp:revision>
  <dcterms:created xsi:type="dcterms:W3CDTF">2014-11-30T19:28:04Z</dcterms:created>
  <dcterms:modified xsi:type="dcterms:W3CDTF">2020-07-02T16:04:04Z</dcterms:modified>
</cp:coreProperties>
</file>