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1"/>
  </p:notesMasterIdLst>
  <p:sldIdLst>
    <p:sldId id="359" r:id="rId2"/>
    <p:sldId id="391" r:id="rId3"/>
    <p:sldId id="365" r:id="rId4"/>
    <p:sldId id="393" r:id="rId5"/>
    <p:sldId id="364" r:id="rId6"/>
    <p:sldId id="394" r:id="rId7"/>
    <p:sldId id="363" r:id="rId8"/>
    <p:sldId id="362" r:id="rId9"/>
    <p:sldId id="381" r:id="rId10"/>
    <p:sldId id="392" r:id="rId11"/>
    <p:sldId id="380" r:id="rId12"/>
    <p:sldId id="379" r:id="rId13"/>
    <p:sldId id="378" r:id="rId14"/>
    <p:sldId id="377" r:id="rId15"/>
    <p:sldId id="376" r:id="rId16"/>
    <p:sldId id="375" r:id="rId17"/>
    <p:sldId id="372" r:id="rId18"/>
    <p:sldId id="395" r:id="rId19"/>
    <p:sldId id="374" r:id="rId20"/>
    <p:sldId id="390" r:id="rId21"/>
    <p:sldId id="371" r:id="rId22"/>
    <p:sldId id="370" r:id="rId23"/>
    <p:sldId id="369" r:id="rId24"/>
    <p:sldId id="368" r:id="rId25"/>
    <p:sldId id="383" r:id="rId26"/>
    <p:sldId id="382" r:id="rId27"/>
    <p:sldId id="367" r:id="rId28"/>
    <p:sldId id="301" r:id="rId29"/>
    <p:sldId id="302" r:id="rId30"/>
    <p:sldId id="303" r:id="rId31"/>
    <p:sldId id="384" r:id="rId32"/>
    <p:sldId id="388" r:id="rId33"/>
    <p:sldId id="305" r:id="rId34"/>
    <p:sldId id="396" r:id="rId35"/>
    <p:sldId id="386" r:id="rId36"/>
    <p:sldId id="397" r:id="rId37"/>
    <p:sldId id="306" r:id="rId38"/>
    <p:sldId id="389" r:id="rId39"/>
    <p:sldId id="290" r:id="rId40"/>
    <p:sldId id="309" r:id="rId41"/>
    <p:sldId id="310" r:id="rId42"/>
    <p:sldId id="311" r:id="rId43"/>
    <p:sldId id="278" r:id="rId44"/>
    <p:sldId id="279" r:id="rId45"/>
    <p:sldId id="257" r:id="rId46"/>
    <p:sldId id="258" r:id="rId47"/>
    <p:sldId id="281" r:id="rId48"/>
    <p:sldId id="259" r:id="rId49"/>
    <p:sldId id="284" r:id="rId50"/>
    <p:sldId id="349" r:id="rId51"/>
    <p:sldId id="350" r:id="rId52"/>
    <p:sldId id="280" r:id="rId53"/>
    <p:sldId id="352" r:id="rId54"/>
    <p:sldId id="353" r:id="rId55"/>
    <p:sldId id="354" r:id="rId56"/>
    <p:sldId id="355" r:id="rId57"/>
    <p:sldId id="356" r:id="rId58"/>
    <p:sldId id="357" r:id="rId59"/>
    <p:sldId id="358" r:id="rId6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3" autoAdjust="0"/>
    <p:restoredTop sz="94671" autoAdjust="0"/>
  </p:normalViewPr>
  <p:slideViewPr>
    <p:cSldViewPr>
      <p:cViewPr varScale="1">
        <p:scale>
          <a:sx n="63" d="100"/>
          <a:sy n="63" d="100"/>
        </p:scale>
        <p:origin x="14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82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3E4950-E7E1-453C-9948-408138540086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BC3EA-645C-4492-BC50-F4F2FB0A0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728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EA8C-62AD-46F5-BF59-B9E3A170A9CD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0DD5-3FCD-4815-85BB-85E2B7E132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615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BEB7-795F-4893-A2D1-3D4450867095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C10E-CC4E-432A-B3C1-7468EB6AB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55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0CE30-476E-40E5-B666-7F885C60B13C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024B6-18CC-4C3C-A69B-76823D3534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05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D306-887A-4E08-84DC-0BFA346985F3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05B1-012C-4F48-991A-AFA3BA5606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317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628B-D842-441B-B59C-BEAF31DBC3BF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23DB-5E5D-497A-8EF1-CAF53AB9DA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753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3B49-07C5-4397-840E-67023CD61344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C30A-2881-478C-9072-B8D230D09D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884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4A9A-811D-4B75-9FB9-858745079406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65CA-8582-426A-BAA5-623163673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24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9305-F55B-4F41-BD83-51887826CEFE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F892-4387-4456-88C7-D4C255AF42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012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181A-F5C5-44AA-8354-BFCFFBCEEEF9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C3D66-24B3-4F91-8F11-B8CF29B76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0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40AC-BB74-443F-9D36-962FDF40C7F7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C6C5B-A542-4363-86F9-8CBB0618C9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9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9C8E-F809-478B-8550-50905008B2C3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3295-6665-43FC-AEB8-684AAB420B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52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60FCF4-C29F-4000-A5B0-3734F36A6944}" type="datetimeFigureOut">
              <a:rPr lang="ru-RU"/>
              <a:pPr>
                <a:defRPr/>
              </a:pPr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AF75513-09E3-4BB2-B079-F2B7012BF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31" r:id="rId2"/>
    <p:sldLayoutId id="2147483940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41" r:id="rId9"/>
    <p:sldLayoutId id="2147483937" r:id="rId10"/>
    <p:sldLayoutId id="214748393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0%B8%D0%BF%D0%BE%D0%BB%D0%BE%D0%B3%D0%B8%D1%8F_%D0%AE%D0%BD%D0%B3%D0%B0#.D0.9A.D0.BB.D0.B0.D1.81.D1.81.D0.B8.D1.84.D0.B8.D0.BA.D0.B0.D1.86.D0.B8.D1.8F_.D0.BF.D0.BE_.D0.BF.D1.80.D0.B5.D0.BE.D0.B1.D0.BB.D0.B0.D0.B4.D0.B0.D1.8E.D1.89.D0.B5.D0.B9_.D1.84.D1.83.D0.BD.D0.BA.D1.86.D0.B8.D0.B8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8%D0%BD%D1%82%D1%80%D0%BE%D0%B2%D0%B5%D1%80%D1%81%D0%B8%D1%8F_%E2%80%94_%D1%8D%D0%BA%D1%81%D1%82%D1%80%D0%B0%D0%B2%D0%B5%D1%80%D1%81%D0%B8%D1%8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0%D0%BC%D0%BE%D0%B0%D0%BA%D1%82%D1%83%D0%B0%D0%BB%D0%B8%D0%B7%D0%B0%D1%86%D0%B8%D1%8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7%D0%B1%D1%83%D0%BA%D0%B0_(%D0%B8%D0%B7%D0%B4%D0%B0%D1%82%D0%B5%D0%BB%D1%8C%D1%81%D1%82%D0%B2%D0%BE)" TargetMode="External"/><Relationship Id="rId2" Type="http://schemas.openxmlformats.org/officeDocument/2006/relationships/hyperlink" Target="http://lib.ru/PSIHO/JUNG/psytypes.tx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182880" indent="0" algn="r">
              <a:buNone/>
            </a:pPr>
            <a:r>
              <a:rPr lang="ru-RU" sz="7200" dirty="0" smtClean="0">
                <a:solidFill>
                  <a:srgbClr val="FF0000"/>
                </a:solidFill>
                <a:effectLst/>
              </a:rPr>
              <a:t>Тема 4: </a:t>
            </a:r>
            <a:r>
              <a:rPr lang="ru-RU" sz="7200" dirty="0">
                <a:solidFill>
                  <a:srgbClr val="FF0000"/>
                </a:solidFill>
                <a:effectLst/>
              </a:rPr>
              <a:t>Методы измерения сенсорных порогов</a:t>
            </a:r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2800" dirty="0" smtClean="0">
                <a:effectLst/>
              </a:rPr>
              <a:t>Гусев </a:t>
            </a:r>
            <a:r>
              <a:rPr lang="ru-RU" sz="2800" dirty="0">
                <a:effectLst/>
              </a:rPr>
              <a:t>А. Н., Измайлов Ч.А., </a:t>
            </a:r>
            <a:r>
              <a:rPr lang="ru-RU" sz="2800" dirty="0" err="1">
                <a:effectLst/>
              </a:rPr>
              <a:t>Михалевская</a:t>
            </a:r>
            <a:r>
              <a:rPr lang="ru-RU" sz="2800" dirty="0">
                <a:effectLst/>
              </a:rPr>
              <a:t> М.Б.</a:t>
            </a:r>
            <a:br>
              <a:rPr lang="ru-RU" sz="2800" dirty="0">
                <a:effectLst/>
              </a:rPr>
            </a:br>
            <a:r>
              <a:rPr lang="ru-RU" sz="2800" b="0" dirty="0">
                <a:effectLst/>
              </a:rPr>
              <a:t>Измерение в психологии: общий психологический практикум. 2-е изд. М.: Смысл, 1998. 286 с. (Серия «Практикум». </a:t>
            </a:r>
            <a:r>
              <a:rPr lang="ru-RU" sz="2800" b="0" dirty="0" err="1">
                <a:effectLst/>
              </a:rPr>
              <a:t>Вып</a:t>
            </a:r>
            <a:r>
              <a:rPr lang="ru-RU" sz="2800" b="0" dirty="0">
                <a:effectLst/>
              </a:rPr>
              <a:t>. 2).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alt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ru-RU" altLang="ru-RU" sz="12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Куликов </a:t>
            </a: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В.С. </a:t>
            </a:r>
            <a:r>
              <a:rPr lang="ru-RU" altLang="ru-RU" sz="12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/>
          <a:lstStyle/>
          <a:p>
            <a:pPr marL="46037" lvl="0" indent="0">
              <a:buNone/>
            </a:pPr>
            <a:r>
              <a:rPr lang="ru-RU" sz="3600" dirty="0"/>
              <a:t>Чаще всего пороги в разных рядах не совпадают из-за двух типов систематических ошибок. </a:t>
            </a:r>
          </a:p>
          <a:p>
            <a:pPr marL="46037" lvl="0" indent="0">
              <a:buNone/>
            </a:pPr>
            <a:r>
              <a:rPr lang="ru-RU" sz="3600" dirty="0"/>
              <a:t>А) </a:t>
            </a:r>
            <a:r>
              <a:rPr lang="ru-RU" sz="3600" i="1" dirty="0">
                <a:solidFill>
                  <a:srgbClr val="00B050"/>
                </a:solidFill>
              </a:rPr>
              <a:t>ошибка </a:t>
            </a:r>
            <a:r>
              <a:rPr lang="ru-RU" sz="3600" i="1" dirty="0" smtClean="0">
                <a:solidFill>
                  <a:srgbClr val="00B050"/>
                </a:solidFill>
              </a:rPr>
              <a:t>привыкания (инерции),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/>
              <a:t>- испытуемый продолжает повторять тот же ответ, что и на предыдущем шаге, хотя порог уже пройден.</a:t>
            </a:r>
          </a:p>
          <a:p>
            <a:pPr marL="46037" lvl="0" indent="0">
              <a:buNone/>
            </a:pPr>
            <a:r>
              <a:rPr lang="ru-RU" sz="3600" dirty="0"/>
              <a:t>Б) </a:t>
            </a:r>
            <a:r>
              <a:rPr lang="ru-RU" sz="3600" i="1" dirty="0">
                <a:solidFill>
                  <a:srgbClr val="00B050"/>
                </a:solidFill>
              </a:rPr>
              <a:t>ошибка ожидания </a:t>
            </a:r>
            <a:r>
              <a:rPr lang="ru-RU" sz="3600" i="1" dirty="0"/>
              <a:t>или предвосхищения —</a:t>
            </a:r>
            <a:r>
              <a:rPr lang="ru-RU" sz="3600" dirty="0"/>
              <a:t> ошибка противоположного толка. </a:t>
            </a:r>
          </a:p>
        </p:txBody>
      </p:sp>
    </p:spTree>
    <p:extLst>
      <p:ext uri="{BB962C8B-B14F-4D97-AF65-F5344CB8AC3E}">
        <p14:creationId xmlns:p14="http://schemas.microsoft.com/office/powerpoint/2010/main" val="27584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85000" lnSpcReduction="20000"/>
          </a:bodyPr>
          <a:lstStyle/>
          <a:p>
            <a:pPr marL="46037" indent="0">
              <a:buNone/>
            </a:pPr>
            <a:r>
              <a:rPr lang="ru-RU" sz="3900" b="1" i="1" dirty="0"/>
              <a:t>2. Варианты метода минимальных изменений.</a:t>
            </a:r>
            <a:endParaRPr lang="ru-RU" sz="3900" b="1" dirty="0"/>
          </a:p>
          <a:p>
            <a:pPr marL="46037" indent="0">
              <a:buNone/>
            </a:pPr>
            <a:r>
              <a:rPr lang="ru-RU" sz="3900" u="sng" dirty="0"/>
              <a:t>Объединение пары рядов в один ряд.</a:t>
            </a:r>
            <a:r>
              <a:rPr lang="ru-RU" sz="3900" dirty="0"/>
              <a:t> Восходящий и нисходящий ряды предъявляются без перерыва. Некоторое сокращение времени. Недостаток: ряд может начинаться со стимула, вызывающего слабое, неуверенное ощущение различия.</a:t>
            </a:r>
          </a:p>
          <a:p>
            <a:pPr marL="46037" indent="0">
              <a:buNone/>
            </a:pPr>
            <a:r>
              <a:rPr lang="ru-RU" sz="3900" u="sng" dirty="0"/>
              <a:t>Метод лестницы.</a:t>
            </a:r>
            <a:r>
              <a:rPr lang="ru-RU" sz="3900" dirty="0"/>
              <a:t> При смене ответа, "вижу" на ответ "не вижу", сразу же происходит смена направления изменения стимула. Как правило, реализуется на компьютере. Изменение стимуляции происходит в узком </a:t>
            </a:r>
            <a:r>
              <a:rPr lang="ru-RU" sz="3900" dirty="0" err="1"/>
              <a:t>околопороговом</a:t>
            </a:r>
            <a:r>
              <a:rPr lang="ru-RU" sz="3900" dirty="0"/>
              <a:t> </a:t>
            </a:r>
            <a:r>
              <a:rPr lang="ru-RU" sz="3900" dirty="0" smtClean="0"/>
              <a:t>диапазоне. Достоинство </a:t>
            </a:r>
            <a:r>
              <a:rPr lang="ru-RU" sz="3900" dirty="0"/>
              <a:t>– экономичность. Применимо только к измерению абсолютного порога. </a:t>
            </a: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77500" lnSpcReduction="20000"/>
          </a:bodyPr>
          <a:lstStyle/>
          <a:p>
            <a:pPr marL="46037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3.2. Метод средней ошибки (</a:t>
            </a:r>
            <a:r>
              <a:rPr lang="ru-RU" sz="3600" b="1" i="1" dirty="0">
                <a:solidFill>
                  <a:srgbClr val="FF0000"/>
                </a:solidFill>
              </a:rPr>
              <a:t>подравнивания, установки</a:t>
            </a:r>
            <a:r>
              <a:rPr lang="ru-RU" sz="3600" b="1" dirty="0">
                <a:solidFill>
                  <a:srgbClr val="FF0000"/>
                </a:solidFill>
              </a:rPr>
              <a:t>)</a:t>
            </a:r>
          </a:p>
          <a:p>
            <a:pPr marL="46037" indent="0">
              <a:buNone/>
            </a:pPr>
            <a:r>
              <a:rPr lang="ru-RU" sz="3600" dirty="0"/>
              <a:t>Испытуемый </a:t>
            </a:r>
            <a:r>
              <a:rPr lang="ru-RU" sz="3600" i="1" dirty="0">
                <a:solidFill>
                  <a:srgbClr val="FF0000"/>
                </a:solidFill>
              </a:rPr>
              <a:t>сам регулирует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величину изменяемого параметра </a:t>
            </a:r>
            <a:r>
              <a:rPr lang="ru-RU" sz="3600" dirty="0" smtClean="0"/>
              <a:t>стимула</a:t>
            </a:r>
            <a:r>
              <a:rPr lang="ru-RU" sz="3600" dirty="0"/>
              <a:t>.</a:t>
            </a:r>
            <a:r>
              <a:rPr lang="ru-RU" sz="3600" dirty="0" smtClean="0"/>
              <a:t> </a:t>
            </a:r>
            <a:endParaRPr lang="ru-RU" sz="3600" dirty="0"/>
          </a:p>
          <a:p>
            <a:pPr marL="46037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4100" b="1" u="sng" dirty="0" smtClean="0">
                <a:solidFill>
                  <a:srgbClr val="0070C0"/>
                </a:solidFill>
              </a:rPr>
              <a:t>Пример</a:t>
            </a:r>
            <a:r>
              <a:rPr lang="ru-RU" sz="4100" b="1" dirty="0" smtClean="0">
                <a:solidFill>
                  <a:srgbClr val="0070C0"/>
                </a:solidFill>
              </a:rPr>
              <a:t> п</a:t>
            </a:r>
            <a:r>
              <a:rPr lang="ru-RU" sz="4100" b="1" i="1" dirty="0" smtClean="0">
                <a:solidFill>
                  <a:srgbClr val="0070C0"/>
                </a:solidFill>
              </a:rPr>
              <a:t>рименения </a:t>
            </a:r>
            <a:r>
              <a:rPr lang="ru-RU" sz="4100" b="1" i="1" dirty="0">
                <a:solidFill>
                  <a:srgbClr val="0070C0"/>
                </a:solidFill>
              </a:rPr>
              <a:t>метода средней ошибки для измерения дифференциального порога</a:t>
            </a:r>
            <a:r>
              <a:rPr lang="ru-RU" sz="3600" i="1" dirty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  <a:p>
            <a:pPr marL="46037" indent="0">
              <a:buNone/>
            </a:pPr>
            <a:r>
              <a:rPr lang="ru-RU" sz="3600" dirty="0" smtClean="0"/>
              <a:t>Испытуемому </a:t>
            </a:r>
            <a:r>
              <a:rPr lang="ru-RU" sz="3600" dirty="0"/>
              <a:t>предъявляются одновременно два стимула, эталон — </a:t>
            </a:r>
            <a:r>
              <a:rPr lang="en-US" sz="3600" dirty="0" smtClean="0"/>
              <a:t>S</a:t>
            </a:r>
            <a:r>
              <a:rPr lang="en-US" sz="3600" baseline="-25000" dirty="0" smtClean="0"/>
              <a:t>et</a:t>
            </a:r>
            <a:r>
              <a:rPr lang="ru-RU" sz="3600" dirty="0" smtClean="0"/>
              <a:t> </a:t>
            </a:r>
            <a:r>
              <a:rPr lang="ru-RU" sz="3600" dirty="0"/>
              <a:t>и переменный </a:t>
            </a:r>
            <a:r>
              <a:rPr lang="en-US" sz="3600" dirty="0" err="1"/>
              <a:t>S</a:t>
            </a:r>
            <a:r>
              <a:rPr lang="en-US" sz="3600" baseline="-25000" dirty="0" err="1"/>
              <a:t>var</a:t>
            </a:r>
            <a:r>
              <a:rPr lang="ru-RU" sz="3600" dirty="0"/>
              <a:t>, величину </a:t>
            </a:r>
            <a:r>
              <a:rPr lang="ru-RU" sz="3600" dirty="0" smtClean="0"/>
              <a:t>которого он </a:t>
            </a:r>
            <a:r>
              <a:rPr lang="ru-RU" sz="3600" dirty="0"/>
              <a:t>может </a:t>
            </a:r>
            <a:r>
              <a:rPr lang="ru-RU" sz="3600" dirty="0" smtClean="0"/>
              <a:t>изменять. </a:t>
            </a:r>
            <a:r>
              <a:rPr lang="ru-RU" sz="3600" dirty="0"/>
              <a:t>Аппаратура должна позволять </a:t>
            </a:r>
            <a:r>
              <a:rPr lang="ru-RU" sz="3600" i="1" dirty="0"/>
              <a:t>плавную регулировку</a:t>
            </a:r>
            <a:r>
              <a:rPr lang="ru-RU" sz="3600" dirty="0"/>
              <a:t> изменяемого параметра переменного стимула. </a:t>
            </a:r>
            <a:endParaRPr lang="ru-RU" sz="3600" dirty="0" smtClean="0"/>
          </a:p>
          <a:p>
            <a:pPr marL="46037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Задача </a:t>
            </a:r>
            <a:r>
              <a:rPr lang="ru-RU" sz="3600" dirty="0">
                <a:solidFill>
                  <a:srgbClr val="FF0000"/>
                </a:solidFill>
              </a:rPr>
              <a:t>испытуемого состоит в </a:t>
            </a:r>
            <a:r>
              <a:rPr lang="ru-RU" sz="3600" i="1" dirty="0">
                <a:solidFill>
                  <a:srgbClr val="FF0000"/>
                </a:solidFill>
              </a:rPr>
              <a:t>подравнивании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переменного стимула к эталону. </a:t>
            </a:r>
          </a:p>
          <a:p>
            <a:pPr marL="46037" indent="0">
              <a:buNone/>
            </a:pPr>
            <a:r>
              <a:rPr lang="ru-RU" sz="3600" dirty="0"/>
              <a:t>Для оценки </a:t>
            </a:r>
            <a:r>
              <a:rPr lang="ru-RU" sz="3600" dirty="0" smtClean="0"/>
              <a:t>порога принято </a:t>
            </a:r>
            <a:r>
              <a:rPr lang="ru-RU" sz="3600" dirty="0"/>
              <a:t>использовать чаще всего </a:t>
            </a:r>
            <a:r>
              <a:rPr lang="ru-RU" sz="3600" dirty="0">
                <a:solidFill>
                  <a:srgbClr val="FF0000"/>
                </a:solidFill>
              </a:rPr>
              <a:t>среднее арифметическое полученных отклонений от </a:t>
            </a:r>
            <a:r>
              <a:rPr lang="ru-RU" sz="3600" dirty="0" smtClean="0">
                <a:solidFill>
                  <a:srgbClr val="FF0000"/>
                </a:solidFill>
              </a:rPr>
              <a:t>эталона</a:t>
            </a:r>
            <a:r>
              <a:rPr lang="ru-RU" sz="3600" dirty="0" smtClean="0"/>
              <a:t>. </a:t>
            </a:r>
            <a:endParaRPr lang="ru-RU" sz="3600" dirty="0"/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46037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2. </a:t>
            </a:r>
            <a:r>
              <a:rPr lang="ru-RU" sz="3600" b="1" i="1" dirty="0">
                <a:solidFill>
                  <a:srgbClr val="FF0000"/>
                </a:solidFill>
              </a:rPr>
              <a:t>Применение метода средней ошибки для измерения </a:t>
            </a:r>
            <a:r>
              <a:rPr lang="ru-RU" sz="3600" b="1" i="1" dirty="0" smtClean="0">
                <a:solidFill>
                  <a:srgbClr val="FF0000"/>
                </a:solidFill>
              </a:rPr>
              <a:t>абсолютного порога.</a:t>
            </a:r>
            <a:endParaRPr lang="ru-RU" sz="3600" b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600" dirty="0"/>
              <a:t>В этом случае испытуемый </a:t>
            </a:r>
            <a:r>
              <a:rPr lang="ru-RU" sz="3600" dirty="0">
                <a:solidFill>
                  <a:srgbClr val="0070C0"/>
                </a:solidFill>
              </a:rPr>
              <a:t>регулирует </a:t>
            </a:r>
            <a:r>
              <a:rPr lang="ru-RU" sz="3600" dirty="0"/>
              <a:t>величину стимула, первоначально вызвавшего отчетливое ощущение, </a:t>
            </a:r>
            <a:r>
              <a:rPr lang="ru-RU" sz="3600" dirty="0">
                <a:solidFill>
                  <a:srgbClr val="0070C0"/>
                </a:solidFill>
              </a:rPr>
              <a:t>до тех пор, пока не </a:t>
            </a:r>
            <a:r>
              <a:rPr lang="ru-RU" sz="3600" dirty="0" smtClean="0">
                <a:solidFill>
                  <a:srgbClr val="0070C0"/>
                </a:solidFill>
              </a:rPr>
              <a:t>утратит</a:t>
            </a:r>
            <a:r>
              <a:rPr lang="ru-RU" sz="3600" dirty="0" smtClean="0"/>
              <a:t> </a:t>
            </a:r>
            <a:r>
              <a:rPr lang="ru-RU" sz="3600" dirty="0"/>
              <a:t>ощущение воздействия стимула. </a:t>
            </a:r>
            <a:endParaRPr lang="ru-RU" sz="3600" dirty="0" smtClean="0"/>
          </a:p>
          <a:p>
            <a:pPr marL="46037" indent="0">
              <a:buNone/>
            </a:pPr>
            <a:r>
              <a:rPr lang="ru-RU" sz="3600" dirty="0" smtClean="0"/>
              <a:t>Если </a:t>
            </a:r>
            <a:r>
              <a:rPr lang="ru-RU" sz="3600" dirty="0"/>
              <a:t>установка начинается с явно неощущаемой величины стимула, то испытуемый должен найти такое его значение, при котором ощущение впервые появляется.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600" dirty="0" smtClean="0"/>
              <a:t>Метод </a:t>
            </a:r>
            <a:r>
              <a:rPr lang="ru-RU" sz="3600" dirty="0"/>
              <a:t>средней ошибки дает </a:t>
            </a:r>
            <a:r>
              <a:rPr lang="ru-RU" sz="3600" b="1" i="1" dirty="0"/>
              <a:t>наиболее низкие</a:t>
            </a:r>
            <a:r>
              <a:rPr lang="ru-RU" sz="3600" dirty="0"/>
              <a:t> значения </a:t>
            </a:r>
            <a:r>
              <a:rPr lang="ru-RU" sz="3600" dirty="0" smtClean="0"/>
              <a:t>абсолютного порога </a:t>
            </a:r>
            <a:r>
              <a:rPr lang="ru-RU" sz="3600" dirty="0"/>
              <a:t>по сравнению с другими методами. </a:t>
            </a:r>
          </a:p>
          <a:p>
            <a:r>
              <a:rPr lang="ru-RU" sz="3600" dirty="0"/>
              <a:t>Процедура подравнивания очень естественна и легко принимается взрослыми и детьми. Это расширяет область ее применения по сравнению с другими методами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На компьютере легко делается в виде игры</a:t>
            </a:r>
            <a:endParaRPr lang="ru-RU" sz="3600" dirty="0"/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3.3. Метод постоянных раздражителей</a:t>
            </a:r>
          </a:p>
          <a:p>
            <a:pPr marL="46037" indent="0">
              <a:buNone/>
            </a:pPr>
            <a:r>
              <a:rPr lang="ru-RU" sz="3600" dirty="0"/>
              <a:t>Другие названия — </a:t>
            </a:r>
            <a:r>
              <a:rPr lang="ru-RU" sz="3600" i="1" dirty="0"/>
              <a:t>метод констант, частотный метод, метод истинных и ложных </a:t>
            </a:r>
            <a:r>
              <a:rPr lang="ru-RU" sz="3600" i="1" dirty="0" smtClean="0"/>
              <a:t>случаев.</a:t>
            </a:r>
            <a:r>
              <a:rPr lang="ru-RU" sz="3600" dirty="0" smtClean="0"/>
              <a:t> </a:t>
            </a:r>
          </a:p>
          <a:p>
            <a:pPr marL="46037" indent="0">
              <a:buNone/>
            </a:pPr>
            <a:r>
              <a:rPr lang="ru-RU" sz="3600" dirty="0" smtClean="0"/>
              <a:t>Метод </a:t>
            </a:r>
            <a:r>
              <a:rPr lang="ru-RU" sz="3600" dirty="0"/>
              <a:t>состоит в </a:t>
            </a:r>
            <a:r>
              <a:rPr lang="ru-RU" sz="3600" dirty="0" smtClean="0"/>
              <a:t>многократном предъявлении </a:t>
            </a:r>
            <a:r>
              <a:rPr lang="ru-RU" sz="3600" dirty="0"/>
              <a:t>испытуемому ряда стимулов, </a:t>
            </a:r>
            <a:r>
              <a:rPr lang="ru-RU" sz="3600" dirty="0">
                <a:solidFill>
                  <a:srgbClr val="FF0000"/>
                </a:solidFill>
              </a:rPr>
              <a:t>неизменных в течение всего опыта,</a:t>
            </a:r>
            <a:r>
              <a:rPr lang="ru-RU" sz="3600" dirty="0"/>
              <a:t> и название отсюда — </a:t>
            </a:r>
            <a:r>
              <a:rPr lang="ru-RU" sz="3600" i="1" dirty="0"/>
              <a:t>метод постоянных раздражителей (МПР),</a:t>
            </a:r>
            <a:r>
              <a:rPr lang="ru-RU" sz="3600" dirty="0"/>
              <a:t> метод констант.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46037" indent="0">
              <a:buNone/>
            </a:pPr>
            <a:r>
              <a:rPr lang="ru-RU" sz="3600" dirty="0"/>
              <a:t>Предъявляется </a:t>
            </a:r>
            <a:r>
              <a:rPr lang="ru-RU" sz="3600" dirty="0" smtClean="0"/>
              <a:t>пара: </a:t>
            </a:r>
            <a:r>
              <a:rPr lang="ru-RU" sz="3600" dirty="0" smtClean="0">
                <a:solidFill>
                  <a:srgbClr val="FF0000"/>
                </a:solidFill>
              </a:rPr>
              <a:t>стандартный </a:t>
            </a:r>
            <a:r>
              <a:rPr lang="ru-RU" sz="3600" dirty="0">
                <a:solidFill>
                  <a:srgbClr val="FF0000"/>
                </a:solidFill>
              </a:rPr>
              <a:t>стимул и сравниваемый с ним</a:t>
            </a:r>
            <a:r>
              <a:rPr lang="ru-RU" sz="3600" dirty="0"/>
              <a:t>. </a:t>
            </a:r>
            <a:endParaRPr lang="ru-RU" sz="3600" dirty="0" smtClean="0"/>
          </a:p>
          <a:p>
            <a:pPr marL="46037" indent="0">
              <a:buNone/>
            </a:pPr>
            <a:r>
              <a:rPr lang="ru-RU" sz="3600" dirty="0" smtClean="0"/>
              <a:t>Каждый </a:t>
            </a:r>
            <a:r>
              <a:rPr lang="ru-RU" sz="3600" dirty="0"/>
              <a:t>из сравниваемых стимулов </a:t>
            </a:r>
            <a:r>
              <a:rPr lang="ru-RU" sz="3600" b="1" dirty="0"/>
              <a:t>образует со стандартным постоянную разницу.</a:t>
            </a:r>
            <a:r>
              <a:rPr lang="ru-RU" sz="3600" dirty="0"/>
              <a:t> Отсюда еще одно название этого метода — метод постоянных разниц. </a:t>
            </a:r>
          </a:p>
          <a:p>
            <a:pPr marL="46037" indent="0">
              <a:buNone/>
            </a:pPr>
            <a:r>
              <a:rPr lang="ru-RU" sz="3600" dirty="0"/>
              <a:t>Непосредственным результатом опыта являются </a:t>
            </a:r>
            <a:r>
              <a:rPr lang="ru-RU" sz="3600" i="1" dirty="0"/>
              <a:t>частоты ответов,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Значение порога соответствует </a:t>
            </a:r>
            <a:r>
              <a:rPr lang="ru-RU" sz="3600" b="1" dirty="0">
                <a:solidFill>
                  <a:srgbClr val="FF0000"/>
                </a:solidFill>
              </a:rPr>
              <a:t>средней вероятности</a:t>
            </a:r>
            <a:r>
              <a:rPr lang="ru-RU" sz="3600" dirty="0">
                <a:solidFill>
                  <a:srgbClr val="FF0000"/>
                </a:solidFill>
              </a:rPr>
              <a:t> правильного выбора </a:t>
            </a:r>
            <a:r>
              <a:rPr lang="ru-RU" sz="3600" dirty="0"/>
              <a:t>из предъявленных разниц (отсюда - метод частот)</a:t>
            </a:r>
            <a:r>
              <a:rPr lang="ru-RU" sz="3600" i="1" dirty="0"/>
              <a:t>.</a:t>
            </a:r>
            <a:r>
              <a:rPr lang="ru-RU" sz="3600" dirty="0"/>
              <a:t>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46037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3.3.2.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Пример</a:t>
            </a:r>
            <a:r>
              <a:rPr lang="ru-RU" sz="3600" b="1" i="1" dirty="0" smtClean="0">
                <a:solidFill>
                  <a:srgbClr val="FF0000"/>
                </a:solidFill>
              </a:rPr>
              <a:t> определения </a:t>
            </a:r>
            <a:r>
              <a:rPr lang="ru-RU" sz="3600" b="1" i="1" dirty="0">
                <a:solidFill>
                  <a:srgbClr val="FF0000"/>
                </a:solidFill>
              </a:rPr>
              <a:t>абсолютного порога методом констант.</a:t>
            </a:r>
            <a:endParaRPr lang="ru-RU" sz="3600" b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600" dirty="0" smtClean="0"/>
              <a:t>20 – 40 раз </a:t>
            </a:r>
            <a:r>
              <a:rPr lang="ru-RU" sz="3600" dirty="0"/>
              <a:t>предъявляется </a:t>
            </a:r>
            <a:r>
              <a:rPr lang="ru-RU" sz="3600" dirty="0" smtClean="0"/>
              <a:t>несколько (обычно </a:t>
            </a:r>
            <a:r>
              <a:rPr lang="ru-RU" sz="3600" dirty="0"/>
              <a:t>5—9) постоянных стимулов </a:t>
            </a:r>
            <a:r>
              <a:rPr lang="ru-RU" sz="3600" dirty="0" smtClean="0"/>
              <a:t>в </a:t>
            </a:r>
            <a:r>
              <a:rPr lang="ru-RU" sz="3600" dirty="0"/>
              <a:t>пороговой </a:t>
            </a:r>
            <a:r>
              <a:rPr lang="ru-RU" sz="3600" dirty="0" smtClean="0"/>
              <a:t>зоне. </a:t>
            </a:r>
          </a:p>
          <a:p>
            <a:pPr marL="46037" indent="0">
              <a:buNone/>
            </a:pPr>
            <a:r>
              <a:rPr lang="ru-RU" sz="3600" dirty="0" smtClean="0"/>
              <a:t>По </a:t>
            </a:r>
            <a:r>
              <a:rPr lang="ru-RU" sz="3600" dirty="0"/>
              <a:t>частотам ответов на каждый из постоянных стимулов строится психометрическая кривая. </a:t>
            </a:r>
            <a:r>
              <a:rPr lang="ru-RU" sz="3600" dirty="0">
                <a:solidFill>
                  <a:srgbClr val="FF0000"/>
                </a:solidFill>
              </a:rPr>
              <a:t>За абсолютный порог принимается 50-процентная точка кривой (среднее М или медиана </a:t>
            </a:r>
            <a:r>
              <a:rPr lang="en-US" sz="3600" dirty="0" err="1">
                <a:solidFill>
                  <a:srgbClr val="FF0000"/>
                </a:solidFill>
              </a:rPr>
              <a:t>Md</a:t>
            </a:r>
            <a:r>
              <a:rPr lang="ru-RU" sz="3600" dirty="0">
                <a:solidFill>
                  <a:srgbClr val="FF0000"/>
                </a:solidFill>
              </a:rPr>
              <a:t>).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51720" y="2060848"/>
            <a:ext cx="2990877" cy="21956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556" y="232916"/>
            <a:ext cx="84629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>
              <a:buNone/>
            </a:pPr>
            <a:r>
              <a:rPr lang="ru-RU" sz="4000" dirty="0"/>
              <a:t>Порог вычисляется </a:t>
            </a:r>
            <a:r>
              <a:rPr lang="ru-RU" sz="4000" dirty="0">
                <a:solidFill>
                  <a:srgbClr val="FF0000"/>
                </a:solidFill>
              </a:rPr>
              <a:t>по средней частоте </a:t>
            </a:r>
            <a:r>
              <a:rPr lang="ru-RU" sz="4000" dirty="0"/>
              <a:t>правильных суждений на каждую пару </a:t>
            </a:r>
            <a:r>
              <a:rPr lang="ru-RU" sz="4000" dirty="0" smtClean="0"/>
              <a:t>стимулов.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556" y="4503170"/>
            <a:ext cx="87864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>
              <a:spcBef>
                <a:spcPts val="1200"/>
              </a:spcBef>
              <a:buNone/>
            </a:pPr>
            <a:r>
              <a:rPr lang="en-US" sz="3200" i="1" dirty="0" smtClean="0"/>
              <a:t>L(n+) </a:t>
            </a:r>
            <a:r>
              <a:rPr lang="en-US" sz="3200" dirty="0" smtClean="0"/>
              <a:t>–</a:t>
            </a:r>
            <a:r>
              <a:rPr lang="ru-RU" sz="3200" dirty="0" smtClean="0"/>
              <a:t> каждая частная разность, соответствующая  </a:t>
            </a:r>
            <a:r>
              <a:rPr lang="en-US" sz="3200" dirty="0" smtClean="0"/>
              <a:t> </a:t>
            </a:r>
            <a:r>
              <a:rPr lang="ru-RU" sz="3200" dirty="0" smtClean="0"/>
              <a:t>правильному суждению;</a:t>
            </a:r>
          </a:p>
          <a:p>
            <a:pPr marL="46037" indent="0">
              <a:spcBef>
                <a:spcPts val="1200"/>
              </a:spcBef>
              <a:buNone/>
            </a:pPr>
            <a:r>
              <a:rPr lang="en-US" sz="3200" i="1" dirty="0" smtClean="0"/>
              <a:t>n(+) </a:t>
            </a:r>
            <a:r>
              <a:rPr lang="en-US" sz="3200" dirty="0" smtClean="0"/>
              <a:t>– </a:t>
            </a:r>
            <a:r>
              <a:rPr lang="ru-RU" sz="3200" dirty="0" smtClean="0"/>
              <a:t>общее число правильных суждений.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85000" lnSpcReduction="20000"/>
          </a:bodyPr>
          <a:lstStyle/>
          <a:p>
            <a:pPr marL="46037" indent="0">
              <a:buNone/>
            </a:pPr>
            <a:r>
              <a:rPr lang="ru-RU" sz="4100" b="1" i="1" dirty="0" smtClean="0">
                <a:solidFill>
                  <a:srgbClr val="FF0000"/>
                </a:solidFill>
              </a:rPr>
              <a:t>3.3.1 </a:t>
            </a:r>
            <a:r>
              <a:rPr lang="ru-RU" sz="4100" b="1" i="1" u="sng" dirty="0" smtClean="0">
                <a:solidFill>
                  <a:srgbClr val="FF0000"/>
                </a:solidFill>
              </a:rPr>
              <a:t>Пример </a:t>
            </a:r>
            <a:r>
              <a:rPr lang="ru-RU" sz="4100" b="1" i="1" dirty="0" smtClean="0">
                <a:solidFill>
                  <a:srgbClr val="FF0000"/>
                </a:solidFill>
              </a:rPr>
              <a:t>определения </a:t>
            </a:r>
            <a:r>
              <a:rPr lang="ru-RU" sz="4100" b="1" i="1" dirty="0">
                <a:solidFill>
                  <a:srgbClr val="FF0000"/>
                </a:solidFill>
              </a:rPr>
              <a:t>разностного порога методом констант. </a:t>
            </a:r>
            <a:endParaRPr lang="ru-RU" sz="4100" b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900" dirty="0"/>
              <a:t>В предварительных испытаниях </a:t>
            </a:r>
            <a:r>
              <a:rPr lang="ru-RU" sz="3900" dirty="0">
                <a:solidFill>
                  <a:srgbClr val="FF0000"/>
                </a:solidFill>
              </a:rPr>
              <a:t>ориентировочно определяется </a:t>
            </a:r>
            <a:r>
              <a:rPr lang="ru-RU" sz="3900" i="1" dirty="0">
                <a:solidFill>
                  <a:srgbClr val="FF0000"/>
                </a:solidFill>
              </a:rPr>
              <a:t>пороговая зона</a:t>
            </a:r>
            <a:r>
              <a:rPr lang="ru-RU" sz="3900" dirty="0">
                <a:solidFill>
                  <a:srgbClr val="FF0000"/>
                </a:solidFill>
              </a:rPr>
              <a:t>.</a:t>
            </a:r>
            <a:r>
              <a:rPr lang="ru-RU" sz="3900" dirty="0"/>
              <a:t> Затем в пределах этой зоны выбирается ряд стимулов, которые </a:t>
            </a:r>
            <a:r>
              <a:rPr lang="ru-RU" sz="3900" dirty="0" smtClean="0"/>
              <a:t>будут </a:t>
            </a:r>
            <a:r>
              <a:rPr lang="ru-RU" sz="3900" dirty="0"/>
              <a:t>сравниваться с эталоном </a:t>
            </a:r>
            <a:r>
              <a:rPr lang="ru-RU" sz="3900" dirty="0">
                <a:solidFill>
                  <a:srgbClr val="FF0000"/>
                </a:solidFill>
              </a:rPr>
              <a:t>(чаще 5—7шт.). </a:t>
            </a:r>
            <a:r>
              <a:rPr lang="ru-RU" sz="3900" dirty="0" smtClean="0">
                <a:solidFill>
                  <a:srgbClr val="FF0000"/>
                </a:solidFill>
              </a:rPr>
              <a:t>(</a:t>
            </a:r>
            <a:r>
              <a:rPr lang="ru-RU" sz="2900" dirty="0" smtClean="0">
                <a:solidFill>
                  <a:srgbClr val="0070C0"/>
                </a:solidFill>
              </a:rPr>
              <a:t>Самая </a:t>
            </a:r>
            <a:r>
              <a:rPr lang="ru-RU" sz="2900" dirty="0">
                <a:solidFill>
                  <a:srgbClr val="0070C0"/>
                </a:solidFill>
              </a:rPr>
              <a:t>слабая разница должна вызывать ответ </a:t>
            </a:r>
            <a:r>
              <a:rPr lang="ru-RU" sz="2900" b="1" dirty="0" smtClean="0">
                <a:solidFill>
                  <a:srgbClr val="FFFF00"/>
                </a:solidFill>
              </a:rPr>
              <a:t>«не </a:t>
            </a:r>
            <a:r>
              <a:rPr lang="ru-RU" sz="2900" b="1" dirty="0" smtClean="0">
                <a:solidFill>
                  <a:srgbClr val="FFFF00"/>
                </a:solidFill>
              </a:rPr>
              <a:t>вижу разницы"</a:t>
            </a:r>
            <a:r>
              <a:rPr lang="ru-RU" sz="2900" dirty="0" smtClean="0">
                <a:solidFill>
                  <a:srgbClr val="0070C0"/>
                </a:solidFill>
              </a:rPr>
              <a:t> </a:t>
            </a:r>
            <a:r>
              <a:rPr lang="ru-RU" sz="2900" dirty="0">
                <a:solidFill>
                  <a:srgbClr val="0070C0"/>
                </a:solidFill>
              </a:rPr>
              <a:t>в 5—10% случаев, а самая </a:t>
            </a:r>
            <a:r>
              <a:rPr lang="ru-RU" sz="2900" dirty="0" smtClean="0">
                <a:solidFill>
                  <a:srgbClr val="0070C0"/>
                </a:solidFill>
              </a:rPr>
              <a:t>сильная </a:t>
            </a:r>
            <a:r>
              <a:rPr lang="ru-RU" sz="2900" b="1" dirty="0" smtClean="0">
                <a:solidFill>
                  <a:srgbClr val="FFFF00"/>
                </a:solidFill>
              </a:rPr>
              <a:t>"</a:t>
            </a:r>
            <a:r>
              <a:rPr lang="ru-RU" sz="2900" b="1" dirty="0" smtClean="0">
                <a:solidFill>
                  <a:srgbClr val="FFFF00"/>
                </a:solidFill>
              </a:rPr>
              <a:t>вижу разницу"  </a:t>
            </a:r>
            <a:r>
              <a:rPr lang="ru-RU" sz="2900" dirty="0">
                <a:solidFill>
                  <a:srgbClr val="0070C0"/>
                </a:solidFill>
              </a:rPr>
              <a:t>— в 90—95</a:t>
            </a:r>
            <a:r>
              <a:rPr lang="ru-RU" sz="2900" dirty="0" smtClean="0">
                <a:solidFill>
                  <a:srgbClr val="0070C0"/>
                </a:solidFill>
              </a:rPr>
              <a:t>%.) </a:t>
            </a:r>
            <a:endParaRPr lang="ru-RU" sz="2900" dirty="0">
              <a:solidFill>
                <a:srgbClr val="0070C0"/>
              </a:solidFill>
            </a:endParaRPr>
          </a:p>
          <a:p>
            <a:pPr marL="46037" indent="0">
              <a:buNone/>
            </a:pPr>
            <a:r>
              <a:rPr lang="ru-RU" sz="3900" dirty="0"/>
              <a:t>Стимулы предъявляются парами — эталон и сравниваемый — одновременно или последовательно. Стимульная последовательность - </a:t>
            </a:r>
            <a:r>
              <a:rPr lang="ru-RU" sz="3900" i="1" dirty="0">
                <a:solidFill>
                  <a:srgbClr val="FF0000"/>
                </a:solidFill>
              </a:rPr>
              <a:t>случайна, но </a:t>
            </a:r>
            <a:r>
              <a:rPr lang="ru-RU" sz="3900" i="1" dirty="0" err="1">
                <a:solidFill>
                  <a:srgbClr val="FF0000"/>
                </a:solidFill>
              </a:rPr>
              <a:t>сбалансированна</a:t>
            </a:r>
            <a:r>
              <a:rPr lang="ru-RU" sz="3900" i="1" dirty="0"/>
              <a:t>:</a:t>
            </a:r>
            <a:r>
              <a:rPr lang="ru-RU" sz="3900" dirty="0"/>
              <a:t> Обычно в опыте каждая пара стимулов повторяется 20—200 раз.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6037" indent="0">
              <a:buNone/>
            </a:pPr>
            <a:r>
              <a:rPr lang="ru-RU" sz="2500" dirty="0" smtClean="0"/>
              <a:t>Пороговые измерения – первые психологические исследования, выполненные корректно, с соблюдением основных правил естественнонаучного эксперимента. Первая серьёзная заявка психологии считаться наукой.</a:t>
            </a:r>
          </a:p>
          <a:p>
            <a:pPr marL="46037" indent="0">
              <a:buNone/>
            </a:pPr>
            <a:r>
              <a:rPr lang="ru-RU" sz="2500" dirty="0"/>
              <a:t>Основной вклад в создание процедур пороговых измерении был сделан Г. </a:t>
            </a:r>
            <a:r>
              <a:rPr lang="ru-RU" sz="2500" dirty="0" err="1"/>
              <a:t>Фехнером</a:t>
            </a:r>
            <a:r>
              <a:rPr lang="ru-RU" sz="2500" dirty="0"/>
              <a:t> </a:t>
            </a:r>
            <a:r>
              <a:rPr lang="ru-RU" sz="2500" dirty="0" smtClean="0"/>
              <a:t>и Э. Вебером (1860е). </a:t>
            </a:r>
          </a:p>
          <a:p>
            <a:pPr marL="46037" indent="0">
              <a:buNone/>
            </a:pPr>
            <a:endParaRPr lang="ru-RU" sz="2400" dirty="0"/>
          </a:p>
          <a:p>
            <a:pPr marL="46037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04" y="3429000"/>
            <a:ext cx="4139952" cy="3104964"/>
          </a:xfrm>
          <a:prstGeom prst="rect">
            <a:avLst/>
          </a:prstGeom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4562200" y="2709495"/>
            <a:ext cx="4466674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Более чем за </a:t>
            </a:r>
            <a:r>
              <a:rPr lang="ru-RU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150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лет, предложенная </a:t>
            </a:r>
            <a:r>
              <a:rPr lang="ru-RU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ими технология измерений не потеряла актуальности, и во многих случаях остаётся недостижимым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идеалом</a:t>
            </a:r>
          </a:p>
          <a:p>
            <a:pPr algn="r">
              <a:spcAft>
                <a:spcPts val="0"/>
              </a:spcAft>
            </a:pPr>
            <a:r>
              <a:rPr lang="ru-RU" sz="30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(курс, а не тема)</a:t>
            </a:r>
            <a:endParaRPr lang="ru-RU" sz="3000" b="1" i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Иллюстрация к методу констант . </a:t>
            </a:r>
          </a:p>
          <a:p>
            <a:pPr marL="46037" indent="0">
              <a:buNone/>
            </a:pPr>
            <a:endParaRPr lang="ru-RU" sz="3600" b="1" i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endParaRPr lang="ru-RU" sz="3600" b="1" i="1" dirty="0" smtClean="0">
              <a:solidFill>
                <a:srgbClr val="FF0000"/>
              </a:solidFill>
            </a:endParaRPr>
          </a:p>
          <a:p>
            <a:pPr marL="46037" indent="0">
              <a:buNone/>
            </a:pPr>
            <a:endParaRPr lang="ru-RU" sz="3600" b="1" i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endParaRPr lang="ru-RU" sz="3600" b="1" i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u="sng" dirty="0" smtClean="0"/>
              <a:t>Это и есть Психометрическая </a:t>
            </a:r>
            <a:r>
              <a:rPr lang="ru-RU" sz="2400" u="sng" dirty="0"/>
              <a:t>функция (Вебер, </a:t>
            </a:r>
            <a:r>
              <a:rPr lang="ru-RU" sz="2400" u="sng" dirty="0" err="1"/>
              <a:t>Фехнер</a:t>
            </a:r>
            <a:r>
              <a:rPr lang="ru-RU" sz="2400" u="sng" dirty="0"/>
              <a:t> и </a:t>
            </a:r>
            <a:r>
              <a:rPr lang="ru-RU" sz="2400" u="sng" dirty="0" err="1"/>
              <a:t>др</a:t>
            </a:r>
            <a:r>
              <a:rPr lang="ru-RU" sz="2400" u="sng" dirty="0"/>
              <a:t>)</a:t>
            </a:r>
            <a:endParaRPr lang="ru-RU" sz="2400" dirty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 smtClean="0">
                <a:solidFill>
                  <a:srgbClr val="FF0000"/>
                </a:solidFill>
              </a:rPr>
              <a:t>Md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ru-RU" sz="2600" dirty="0" smtClean="0">
                <a:solidFill>
                  <a:srgbClr val="FF0000"/>
                </a:solidFill>
              </a:rPr>
              <a:t>медиана)</a:t>
            </a:r>
            <a:r>
              <a:rPr lang="en-US" sz="2600" dirty="0" smtClean="0">
                <a:solidFill>
                  <a:srgbClr val="FF0000"/>
                </a:solidFill>
              </a:rPr>
              <a:t> – </a:t>
            </a:r>
            <a:r>
              <a:rPr lang="ru-RU" sz="2600" dirty="0" smtClean="0">
                <a:solidFill>
                  <a:srgbClr val="FF0000"/>
                </a:solidFill>
              </a:rPr>
              <a:t>величина нижнего абсолютного порога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/>
              <a:t>S-образная </a:t>
            </a:r>
            <a:r>
              <a:rPr lang="ru-RU" sz="2600" dirty="0"/>
              <a:t>форма психометрической кривой объясняется тем, что </a:t>
            </a:r>
            <a:r>
              <a:rPr lang="ru-RU" sz="2600" b="1" dirty="0">
                <a:solidFill>
                  <a:srgbClr val="0070C0"/>
                </a:solidFill>
              </a:rPr>
              <a:t>порог флуктуирует во времени случайным образом и подчиняется нормальному закону</a:t>
            </a:r>
            <a:r>
              <a:rPr lang="ru-RU" sz="2600" dirty="0"/>
              <a:t>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/>
              <a:t>(</a:t>
            </a:r>
            <a:r>
              <a:rPr lang="ru-RU" sz="2600" dirty="0" err="1"/>
              <a:t>Стивенс</a:t>
            </a:r>
            <a:r>
              <a:rPr lang="ru-RU" sz="2600" dirty="0"/>
              <a:t>, </a:t>
            </a:r>
            <a:r>
              <a:rPr lang="ru-RU" sz="2600" dirty="0" err="1" smtClean="0"/>
              <a:t>нейроквантовая</a:t>
            </a:r>
            <a:r>
              <a:rPr lang="ru-RU" sz="2600" dirty="0" smtClean="0"/>
              <a:t> </a:t>
            </a:r>
            <a:r>
              <a:rPr lang="ru-RU" sz="2600" dirty="0"/>
              <a:t>теория)</a:t>
            </a:r>
          </a:p>
          <a:p>
            <a:pPr marL="46037" indent="0"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-717" b="37288"/>
          <a:stretch/>
        </p:blipFill>
        <p:spPr>
          <a:xfrm>
            <a:off x="611560" y="641891"/>
            <a:ext cx="7254388" cy="279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lnSpcReduction="10000"/>
          </a:bodyPr>
          <a:lstStyle/>
          <a:p>
            <a:pPr marL="46037" indent="0">
              <a:buNone/>
            </a:pPr>
            <a:r>
              <a:rPr lang="ru-RU" sz="3600" dirty="0"/>
              <a:t>Метод констант - </a:t>
            </a:r>
            <a:r>
              <a:rPr lang="ru-RU" sz="3600" dirty="0">
                <a:solidFill>
                  <a:srgbClr val="FF0000"/>
                </a:solidFill>
              </a:rPr>
              <a:t>самый точный и надежный,</a:t>
            </a:r>
            <a:r>
              <a:rPr lang="ru-RU" sz="3600" dirty="0"/>
              <a:t> поскольку процедура </a:t>
            </a:r>
            <a:r>
              <a:rPr lang="ru-RU" sz="3600" i="1" dirty="0"/>
              <a:t>исключает ошибки привыкания и ожидания и позволяет </a:t>
            </a:r>
            <a:r>
              <a:rPr lang="ru-RU" sz="3600" dirty="0"/>
              <a:t>накопить </a:t>
            </a:r>
            <a:r>
              <a:rPr lang="ru-RU" sz="3600" b="1" i="1" dirty="0">
                <a:solidFill>
                  <a:srgbClr val="FF0000"/>
                </a:solidFill>
              </a:rPr>
              <a:t>большую статистику ответов </a:t>
            </a:r>
            <a:r>
              <a:rPr lang="ru-RU" sz="3600" i="1" dirty="0">
                <a:solidFill>
                  <a:srgbClr val="FF0000"/>
                </a:solidFill>
              </a:rPr>
              <a:t>при </a:t>
            </a:r>
            <a:r>
              <a:rPr lang="ru-RU" sz="3600" i="1" dirty="0" err="1">
                <a:solidFill>
                  <a:srgbClr val="FF0000"/>
                </a:solidFill>
              </a:rPr>
              <a:t>ограниченнном</a:t>
            </a:r>
            <a:r>
              <a:rPr lang="ru-RU" sz="3600" i="1" dirty="0">
                <a:solidFill>
                  <a:srgbClr val="FF0000"/>
                </a:solidFill>
              </a:rPr>
              <a:t> числе стимулов</a:t>
            </a:r>
            <a:r>
              <a:rPr lang="ru-RU" sz="3600" i="1" dirty="0"/>
              <a:t>.</a:t>
            </a:r>
            <a:r>
              <a:rPr lang="ru-RU" sz="3600" dirty="0"/>
              <a:t> </a:t>
            </a:r>
          </a:p>
          <a:p>
            <a:pPr marL="46037" indent="0">
              <a:spcBef>
                <a:spcPts val="2400"/>
              </a:spcBef>
              <a:buNone/>
            </a:pPr>
            <a:r>
              <a:rPr lang="ru-RU" sz="3600" dirty="0"/>
              <a:t>Дискретность стимуляции позволяет использовать, кроме суждений, и </a:t>
            </a:r>
            <a:r>
              <a:rPr lang="ru-RU" sz="3600" dirty="0" smtClean="0"/>
              <a:t>физиологические </a:t>
            </a:r>
            <a:r>
              <a:rPr lang="ru-RU" sz="3600" dirty="0"/>
              <a:t>реакции организма, </a:t>
            </a:r>
            <a:r>
              <a:rPr lang="ru-RU" sz="3600" dirty="0">
                <a:solidFill>
                  <a:srgbClr val="FF0000"/>
                </a:solidFill>
              </a:rPr>
              <a:t>например, вегетативные, </a:t>
            </a:r>
            <a:r>
              <a:rPr lang="ru-RU" sz="3600" dirty="0" smtClean="0">
                <a:solidFill>
                  <a:srgbClr val="FF0000"/>
                </a:solidFill>
              </a:rPr>
              <a:t>КГР, электроэнцефалографические</a:t>
            </a:r>
            <a:r>
              <a:rPr lang="ru-RU" sz="3600" dirty="0">
                <a:solidFill>
                  <a:srgbClr val="FF0000"/>
                </a:solidFill>
              </a:rPr>
              <a:t>, сосудистые</a:t>
            </a:r>
            <a:r>
              <a:rPr lang="ru-RU" sz="3600" dirty="0"/>
              <a:t> и др.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/>
          </a:bodyPr>
          <a:lstStyle/>
          <a:p>
            <a:pPr marL="46037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4. </a:t>
            </a:r>
            <a:r>
              <a:rPr lang="ru-RU" sz="4400" b="1" dirty="0" smtClean="0">
                <a:solidFill>
                  <a:srgbClr val="FF0000"/>
                </a:solidFill>
              </a:rPr>
              <a:t>Измерение порогов </a:t>
            </a:r>
            <a:r>
              <a:rPr lang="ru-RU" sz="4400" b="1" dirty="0" smtClean="0">
                <a:solidFill>
                  <a:srgbClr val="0070C0"/>
                </a:solidFill>
              </a:rPr>
              <a:t>«МЕТОДАМИ </a:t>
            </a:r>
            <a:r>
              <a:rPr lang="ru-RU" sz="4400" b="1" dirty="0">
                <a:solidFill>
                  <a:srgbClr val="0070C0"/>
                </a:solidFill>
              </a:rPr>
              <a:t>ОБНАРУЖЕНИЯ </a:t>
            </a:r>
            <a:r>
              <a:rPr lang="ru-RU" sz="4400" b="1" dirty="0" smtClean="0">
                <a:solidFill>
                  <a:srgbClr val="0070C0"/>
                </a:solidFill>
              </a:rPr>
              <a:t>СИГНАЛА» </a:t>
            </a:r>
            <a:endParaRPr lang="ru-RU" sz="4400" b="1" dirty="0">
              <a:solidFill>
                <a:srgbClr val="0070C0"/>
              </a:solidFill>
            </a:endParaRPr>
          </a:p>
          <a:p>
            <a:pPr marL="46037" indent="0">
              <a:buNone/>
            </a:pPr>
            <a:r>
              <a:rPr lang="ru-RU" sz="3600" dirty="0" smtClean="0"/>
              <a:t>Результат </a:t>
            </a:r>
            <a:r>
              <a:rPr lang="ru-RU" sz="3600" dirty="0"/>
              <a:t>пороговых измерений может сильно зависеть от </a:t>
            </a:r>
            <a:r>
              <a:rPr lang="ru-RU" sz="3600" b="1" i="1" dirty="0">
                <a:solidFill>
                  <a:srgbClr val="FF0000"/>
                </a:solidFill>
              </a:rPr>
              <a:t>стратегии</a:t>
            </a:r>
            <a:r>
              <a:rPr lang="ru-RU" sz="3600" dirty="0">
                <a:solidFill>
                  <a:srgbClr val="FF0000"/>
                </a:solidFill>
              </a:rPr>
              <a:t> испытуемого давать ответы определенного рода.</a:t>
            </a:r>
            <a:r>
              <a:rPr lang="ru-RU" sz="3600" dirty="0"/>
              <a:t> </a:t>
            </a:r>
          </a:p>
          <a:p>
            <a:pPr marL="46037" indent="0">
              <a:buNone/>
            </a:pPr>
            <a:r>
              <a:rPr lang="ru-RU" sz="3600" dirty="0"/>
              <a:t>Современная психофизика (в отличие от классической), основное внимание уделяет </a:t>
            </a:r>
            <a:r>
              <a:rPr lang="ru-RU" sz="3600" i="1" dirty="0"/>
              <a:t>процессу </a:t>
            </a:r>
            <a:r>
              <a:rPr lang="ru-RU" sz="3600" dirty="0"/>
              <a:t>выбора испытуемым ответа </a:t>
            </a:r>
            <a:r>
              <a:rPr lang="ru-RU" sz="3600" b="1" dirty="0">
                <a:solidFill>
                  <a:srgbClr val="0070C0"/>
                </a:solidFill>
              </a:rPr>
              <a:t>в </a:t>
            </a:r>
            <a:r>
              <a:rPr lang="ru-RU" sz="3600" b="1" dirty="0" smtClean="0">
                <a:solidFill>
                  <a:srgbClr val="0070C0"/>
                </a:solidFill>
              </a:rPr>
              <a:t>ситуациях </a:t>
            </a:r>
            <a:r>
              <a:rPr lang="ru-RU" sz="3600" b="1" dirty="0">
                <a:solidFill>
                  <a:srgbClr val="0070C0"/>
                </a:solidFill>
              </a:rPr>
              <a:t>отсутствия отчетливых впечатлений от действия </a:t>
            </a:r>
            <a:r>
              <a:rPr lang="ru-RU" sz="3600" b="1" dirty="0" smtClean="0">
                <a:solidFill>
                  <a:srgbClr val="0070C0"/>
                </a:solidFill>
              </a:rPr>
              <a:t>стимула </a:t>
            </a:r>
            <a:r>
              <a:rPr lang="ru-RU" sz="3600" b="1" dirty="0" smtClean="0">
                <a:solidFill>
                  <a:srgbClr val="FF0000"/>
                </a:solidFill>
              </a:rPr>
              <a:t>(в </a:t>
            </a:r>
            <a:r>
              <a:rPr lang="ru-RU" sz="3600" b="1" dirty="0" err="1" smtClean="0">
                <a:solidFill>
                  <a:srgbClr val="FF0000"/>
                </a:solidFill>
              </a:rPr>
              <a:t>околопороговой</a:t>
            </a:r>
            <a:r>
              <a:rPr lang="ru-RU" sz="3600" b="1" dirty="0" smtClean="0">
                <a:solidFill>
                  <a:srgbClr val="FF0000"/>
                </a:solidFill>
              </a:rPr>
              <a:t> зоне)</a:t>
            </a:r>
            <a:r>
              <a:rPr lang="ru-RU" sz="3600" dirty="0" smtClean="0">
                <a:solidFill>
                  <a:srgbClr val="FF0000"/>
                </a:solidFill>
              </a:rPr>
              <a:t>. </a:t>
            </a: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600" dirty="0"/>
              <a:t>Новый класс методов измерения чувствительности получил наименование </a:t>
            </a:r>
            <a:r>
              <a:rPr lang="ru-RU" sz="3600" b="1" i="1" dirty="0">
                <a:solidFill>
                  <a:srgbClr val="FF0000"/>
                </a:solidFill>
              </a:rPr>
              <a:t>методов </a:t>
            </a:r>
            <a:r>
              <a:rPr lang="ru-RU" sz="3600" b="1" i="1" dirty="0" smtClean="0">
                <a:solidFill>
                  <a:srgbClr val="FF0000"/>
                </a:solidFill>
              </a:rPr>
              <a:t>обнаружения </a:t>
            </a:r>
            <a:r>
              <a:rPr lang="ru-RU" sz="3600" b="1" i="1" dirty="0">
                <a:solidFill>
                  <a:srgbClr val="FF0000"/>
                </a:solidFill>
              </a:rPr>
              <a:t>сигнала </a:t>
            </a:r>
            <a:r>
              <a:rPr lang="ru-RU" sz="3600" dirty="0"/>
              <a:t>(</a:t>
            </a:r>
            <a:r>
              <a:rPr lang="en-US" sz="3600" dirty="0"/>
              <a:t>Green</a:t>
            </a:r>
            <a:r>
              <a:rPr lang="ru-RU" sz="3600" dirty="0"/>
              <a:t>, </a:t>
            </a:r>
            <a:r>
              <a:rPr lang="en-US" sz="3600" dirty="0" err="1"/>
              <a:t>Swets</a:t>
            </a:r>
            <a:r>
              <a:rPr lang="ru-RU" sz="3600" dirty="0"/>
              <a:t>, 1966)</a:t>
            </a:r>
            <a:r>
              <a:rPr lang="ru-RU" sz="3600" b="1" i="1" dirty="0"/>
              <a:t>.</a:t>
            </a:r>
            <a:r>
              <a:rPr lang="ru-RU" sz="3600" dirty="0"/>
              <a:t> Общим для всех методов этого класса является </a:t>
            </a:r>
            <a:r>
              <a:rPr lang="ru-RU" sz="3600" b="1" dirty="0">
                <a:solidFill>
                  <a:srgbClr val="0070C0"/>
                </a:solidFill>
              </a:rPr>
              <a:t>измерение вероятности выбора</a:t>
            </a:r>
            <a:r>
              <a:rPr lang="ru-RU" sz="3600" b="1" dirty="0"/>
              <a:t> </a:t>
            </a:r>
            <a:r>
              <a:rPr lang="ru-RU" sz="3600" dirty="0"/>
              <a:t>в различных условиях.</a:t>
            </a:r>
          </a:p>
          <a:p>
            <a:pPr marL="46037" indent="0">
              <a:buNone/>
            </a:pPr>
            <a:r>
              <a:rPr lang="ru-RU" sz="3600" dirty="0" smtClean="0"/>
              <a:t>Наблюдатель представляется как </a:t>
            </a:r>
            <a:r>
              <a:rPr lang="ru-RU" sz="3600" dirty="0" smtClean="0">
                <a:solidFill>
                  <a:srgbClr val="FF0000"/>
                </a:solidFill>
              </a:rPr>
              <a:t>активный субъект </a:t>
            </a:r>
            <a:r>
              <a:rPr lang="ru-RU" sz="3600" dirty="0">
                <a:solidFill>
                  <a:srgbClr val="FF0000"/>
                </a:solidFill>
              </a:rPr>
              <a:t>принятия решения в ситуации неопределенности.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10000"/>
          </a:bodyPr>
          <a:lstStyle/>
          <a:p>
            <a:pPr marL="46037" indent="0">
              <a:buNone/>
            </a:pPr>
            <a:r>
              <a:rPr lang="ru-RU" sz="3600" b="1" u="sng" dirty="0">
                <a:solidFill>
                  <a:srgbClr val="FF0000"/>
                </a:solidFill>
              </a:rPr>
              <a:t>Пример </a:t>
            </a:r>
            <a:r>
              <a:rPr lang="ru-RU" sz="3600" b="1" dirty="0">
                <a:solidFill>
                  <a:srgbClr val="FF0000"/>
                </a:solidFill>
              </a:rPr>
              <a:t>использования одного из методов обнаружения сигнала </a:t>
            </a:r>
            <a:r>
              <a:rPr lang="ru-RU" sz="3600" b="1" dirty="0" smtClean="0">
                <a:solidFill>
                  <a:srgbClr val="FF0000"/>
                </a:solidFill>
              </a:rPr>
              <a:t>(«Да-Нет»)</a:t>
            </a:r>
            <a:endParaRPr lang="ru-RU" sz="3600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600" dirty="0" smtClean="0"/>
              <a:t>Используются </a:t>
            </a:r>
            <a:r>
              <a:rPr lang="ru-RU" sz="3600" dirty="0"/>
              <a:t>два стимула: один </a:t>
            </a:r>
            <a:r>
              <a:rPr lang="ru-RU" sz="3600" dirty="0">
                <a:solidFill>
                  <a:srgbClr val="FF0000"/>
                </a:solidFill>
              </a:rPr>
              <a:t>значащий — </a:t>
            </a:r>
            <a:r>
              <a:rPr lang="ru-RU" sz="3600" i="1" dirty="0">
                <a:solidFill>
                  <a:srgbClr val="FF0000"/>
                </a:solidFill>
              </a:rPr>
              <a:t>&lt;</a:t>
            </a:r>
            <a:r>
              <a:rPr lang="en-US" sz="3600" i="1" dirty="0">
                <a:solidFill>
                  <a:srgbClr val="FF0000"/>
                </a:solidFill>
              </a:rPr>
              <a:t>S</a:t>
            </a:r>
            <a:r>
              <a:rPr lang="ru-RU" sz="3600" i="1" dirty="0">
                <a:solidFill>
                  <a:srgbClr val="FF0000"/>
                </a:solidFill>
              </a:rPr>
              <a:t>&gt;,</a:t>
            </a:r>
            <a:r>
              <a:rPr lang="ru-RU" sz="3600" dirty="0"/>
              <a:t> и другой </a:t>
            </a:r>
            <a:r>
              <a:rPr lang="ru-RU" sz="3600" dirty="0">
                <a:solidFill>
                  <a:srgbClr val="FF0000"/>
                </a:solidFill>
              </a:rPr>
              <a:t>пустой — </a:t>
            </a:r>
            <a:r>
              <a:rPr lang="ru-RU" sz="3600" i="1" dirty="0">
                <a:solidFill>
                  <a:srgbClr val="FF0000"/>
                </a:solidFill>
              </a:rPr>
              <a:t>&lt;</a:t>
            </a:r>
            <a:r>
              <a:rPr lang="en-US" sz="3600" i="1" dirty="0">
                <a:solidFill>
                  <a:srgbClr val="FF0000"/>
                </a:solidFill>
              </a:rPr>
              <a:t>N</a:t>
            </a:r>
            <a:r>
              <a:rPr lang="ru-RU" sz="3600" i="1" dirty="0">
                <a:solidFill>
                  <a:srgbClr val="FF0000"/>
                </a:solidFill>
              </a:rPr>
              <a:t>&gt;.</a:t>
            </a:r>
            <a:r>
              <a:rPr lang="ru-RU" sz="3600" dirty="0"/>
              <a:t> Предъявления следуют друг за другом через </a:t>
            </a:r>
            <a:r>
              <a:rPr lang="ru-RU" sz="3600" dirty="0" smtClean="0"/>
              <a:t>случайные интервалы </a:t>
            </a:r>
            <a:r>
              <a:rPr lang="ru-RU" sz="3600" dirty="0"/>
              <a:t>времени и после каждого предъявления испытуемый отвечает "Да", если был сигнал, или "Нет", если он не обнаружил сигнала. </a:t>
            </a:r>
          </a:p>
          <a:p>
            <a:pPr marL="46037" indent="0">
              <a:buNone/>
            </a:pPr>
            <a:r>
              <a:rPr lang="ru-RU" sz="3600" dirty="0">
                <a:solidFill>
                  <a:srgbClr val="0070C0"/>
                </a:solidFill>
              </a:rPr>
              <a:t>Экспериментатор может варьировать </a:t>
            </a:r>
            <a:r>
              <a:rPr lang="ru-RU" sz="3600" dirty="0" smtClean="0">
                <a:solidFill>
                  <a:srgbClr val="0070C0"/>
                </a:solidFill>
              </a:rPr>
              <a:t>количество </a:t>
            </a:r>
            <a:r>
              <a:rPr lang="ru-RU" sz="3600" dirty="0">
                <a:solidFill>
                  <a:srgbClr val="0070C0"/>
                </a:solidFill>
              </a:rPr>
              <a:t>стимулов, </a:t>
            </a:r>
            <a:r>
              <a:rPr lang="ru-RU" sz="3600" dirty="0" smtClean="0">
                <a:solidFill>
                  <a:srgbClr val="0070C0"/>
                </a:solidFill>
              </a:rPr>
              <a:t>интервалы времени, содержание </a:t>
            </a:r>
            <a:r>
              <a:rPr lang="ru-RU" sz="3600" dirty="0">
                <a:solidFill>
                  <a:srgbClr val="0070C0"/>
                </a:solidFill>
              </a:rPr>
              <a:t>инструкций, обещать реальное или виртуальное вознаграждение.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3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Четыре</a:t>
            </a:r>
            <a:r>
              <a:rPr lang="ru-RU" sz="3600" dirty="0"/>
              <a:t> возможные комбинации «Предъявление — ответ»:</a:t>
            </a:r>
          </a:p>
          <a:p>
            <a:pPr marL="2062163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S</a:t>
            </a:r>
            <a:r>
              <a:rPr lang="ru-RU" sz="3600" dirty="0">
                <a:solidFill>
                  <a:srgbClr val="0070C0"/>
                </a:solidFill>
              </a:rPr>
              <a:t> — "Да", </a:t>
            </a:r>
          </a:p>
          <a:p>
            <a:pPr marL="2062163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N</a:t>
            </a:r>
            <a:r>
              <a:rPr lang="ru-RU" sz="3600" dirty="0">
                <a:solidFill>
                  <a:srgbClr val="0070C0"/>
                </a:solidFill>
              </a:rPr>
              <a:t> — "Нет", </a:t>
            </a:r>
          </a:p>
          <a:p>
            <a:pPr marL="2062163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ru-RU" sz="3600" dirty="0">
                <a:solidFill>
                  <a:srgbClr val="FF0000"/>
                </a:solidFill>
              </a:rPr>
              <a:t> — "Нет", </a:t>
            </a:r>
          </a:p>
          <a:p>
            <a:pPr marL="2062163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ru-RU" sz="3600" dirty="0">
                <a:solidFill>
                  <a:srgbClr val="FF0000"/>
                </a:solidFill>
              </a:rPr>
              <a:t> — "Да", </a:t>
            </a:r>
          </a:p>
          <a:p>
            <a:pPr marL="46037" indent="0">
              <a:buNone/>
            </a:pPr>
            <a:r>
              <a:rPr lang="ru-RU" sz="3600" dirty="0"/>
              <a:t>Первые два сочетания являются правильными, два последние — ошибочными исходами.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600" dirty="0"/>
              <a:t>После окончания эксперимента </a:t>
            </a:r>
            <a:r>
              <a:rPr lang="ru-RU" sz="3600" b="1" dirty="0">
                <a:solidFill>
                  <a:srgbClr val="FF0000"/>
                </a:solidFill>
              </a:rPr>
              <a:t>анализируются вероятности каждой из четырёх комбинаций.</a:t>
            </a:r>
          </a:p>
          <a:p>
            <a:pPr marL="46037" indent="0">
              <a:buNone/>
            </a:pPr>
            <a:r>
              <a:rPr lang="ru-RU" sz="3200" dirty="0"/>
              <a:t>Из анализа исключают первые пробы (порядка 40—50 шт.), предполагая, что в этих пробах испытуемый </a:t>
            </a:r>
            <a:r>
              <a:rPr lang="ru-RU" sz="3200" dirty="0" smtClean="0"/>
              <a:t>меняет </a:t>
            </a:r>
            <a:r>
              <a:rPr lang="ru-RU" sz="3200" dirty="0"/>
              <a:t>стратегию, "подстраивая" ее к информации, полученной от экспериментатора и в ходе эксперимента. </a:t>
            </a:r>
          </a:p>
          <a:p>
            <a:pPr marL="46037" indent="0">
              <a:buNone/>
            </a:pPr>
            <a:r>
              <a:rPr lang="ru-RU" sz="3600" dirty="0"/>
              <a:t>Когда стратегия устанавливается стабильно, говорят, что решение задачи вышло </a:t>
            </a:r>
            <a:r>
              <a:rPr lang="ru-RU" sz="3600" i="1" dirty="0">
                <a:solidFill>
                  <a:srgbClr val="FF0000"/>
                </a:solidFill>
              </a:rPr>
              <a:t>на </a:t>
            </a:r>
            <a:r>
              <a:rPr lang="ru-RU" sz="3600" i="1" dirty="0" err="1" smtClean="0">
                <a:solidFill>
                  <a:srgbClr val="FF0000"/>
                </a:solidFill>
              </a:rPr>
              <a:t>ассимптотический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>
                <a:solidFill>
                  <a:srgbClr val="FF0000"/>
                </a:solidFill>
              </a:rPr>
              <a:t>уровень</a:t>
            </a:r>
            <a:r>
              <a:rPr lang="ru-RU" sz="3600" i="1" dirty="0"/>
              <a:t>.</a:t>
            </a:r>
            <a:r>
              <a:rPr lang="ru-RU" sz="3600" dirty="0"/>
              <a:t> 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20000"/>
          </a:bodyPr>
          <a:lstStyle/>
          <a:p>
            <a:pPr marL="46037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Некоторые варианты стратегий: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dirty="0"/>
              <a:t>- </a:t>
            </a:r>
            <a:r>
              <a:rPr lang="ru-RU" sz="3600" b="1" dirty="0">
                <a:solidFill>
                  <a:srgbClr val="0070C0"/>
                </a:solidFill>
              </a:rPr>
              <a:t>отсутствие мотивации, </a:t>
            </a:r>
            <a:r>
              <a:rPr lang="ru-RU" sz="3600" dirty="0"/>
              <a:t>при примерном равенстве частот каждого исхода.</a:t>
            </a:r>
          </a:p>
          <a:p>
            <a:r>
              <a:rPr lang="ru-RU" sz="3600" dirty="0"/>
              <a:t>- </a:t>
            </a:r>
            <a:r>
              <a:rPr lang="ru-RU" sz="3600" b="1" dirty="0">
                <a:solidFill>
                  <a:srgbClr val="0070C0"/>
                </a:solidFill>
              </a:rPr>
              <a:t>стратегия перестраховки</a:t>
            </a:r>
            <a:r>
              <a:rPr lang="ru-RU" sz="3600" dirty="0"/>
              <a:t>, и тогда чаще будут встречаться ошибки типа N — "Да", </a:t>
            </a:r>
          </a:p>
          <a:p>
            <a:r>
              <a:rPr lang="ru-RU" sz="3600" dirty="0"/>
              <a:t>- </a:t>
            </a:r>
            <a:r>
              <a:rPr lang="ru-RU" sz="3600" b="1" dirty="0">
                <a:solidFill>
                  <a:srgbClr val="0070C0"/>
                </a:solidFill>
              </a:rPr>
              <a:t>стратегия недопущения ложных </a:t>
            </a:r>
            <a:r>
              <a:rPr lang="ru-RU" sz="3600" b="1" dirty="0" smtClean="0">
                <a:solidFill>
                  <a:srgbClr val="0070C0"/>
                </a:solidFill>
              </a:rPr>
              <a:t>тревог </a:t>
            </a:r>
            <a:r>
              <a:rPr lang="ru-RU" sz="3600" dirty="0" smtClean="0"/>
              <a:t>тогда – чаще ошибки </a:t>
            </a:r>
            <a:r>
              <a:rPr lang="ru-RU" sz="3600" dirty="0"/>
              <a:t>S — "Нет", </a:t>
            </a:r>
          </a:p>
          <a:p>
            <a:pPr marL="46037" indent="0">
              <a:buNone/>
            </a:pPr>
            <a:r>
              <a:rPr lang="ru-RU" sz="3600" dirty="0"/>
              <a:t> </a:t>
            </a:r>
          </a:p>
          <a:p>
            <a:pPr marL="46037" indent="0">
              <a:buNone/>
            </a:pPr>
            <a:r>
              <a:rPr lang="ru-RU" sz="3600" dirty="0"/>
              <a:t>После выяснения господствующей стратегии возможна </a:t>
            </a:r>
            <a:r>
              <a:rPr lang="ru-RU" sz="3900" b="1" dirty="0">
                <a:solidFill>
                  <a:srgbClr val="FF0000"/>
                </a:solidFill>
              </a:rPr>
              <a:t>более взвешенная оценка пороговых характеристик</a:t>
            </a:r>
            <a:r>
              <a:rPr lang="ru-RU" sz="3600" dirty="0"/>
              <a:t>, </a:t>
            </a:r>
            <a:r>
              <a:rPr lang="ru-RU" sz="3600" dirty="0" smtClean="0"/>
              <a:t>(например</a:t>
            </a:r>
            <a:r>
              <a:rPr lang="ru-RU" sz="3600" dirty="0"/>
              <a:t>, по классическому методу </a:t>
            </a:r>
            <a:r>
              <a:rPr lang="ru-RU" sz="3600" dirty="0" smtClean="0"/>
              <a:t>констант), </a:t>
            </a:r>
            <a:r>
              <a:rPr lang="ru-RU" sz="3600" dirty="0"/>
              <a:t>(переоценка или недооценка различий стимулов испытуемым).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pPr marL="0" indent="0" eaLnBrk="1" hangingPunct="1">
              <a:buFont typeface="Georgia" panose="02040502050405020303" pitchFamily="18" charset="0"/>
              <a:buNone/>
            </a:pPr>
            <a:r>
              <a:rPr lang="en-US" altLang="ru-RU" sz="5400" b="1" smtClean="0">
                <a:solidFill>
                  <a:srgbClr val="FF0000"/>
                </a:solidFill>
              </a:rPr>
              <a:t>IV</a:t>
            </a:r>
            <a:r>
              <a:rPr lang="ru-RU" altLang="ru-RU" sz="5400" b="1" smtClean="0">
                <a:solidFill>
                  <a:srgbClr val="FF0000"/>
                </a:solidFill>
              </a:rPr>
              <a:t>. Методические указания к лабораторной работе № 4 «Измерение относительного порога различения длин отрезков методом минимальных изменений». </a:t>
            </a:r>
            <a:endParaRPr lang="ru-RU" altLang="ru-RU" sz="5400" smtClean="0">
              <a:solidFill>
                <a:srgbClr val="FF0000"/>
              </a:solidFill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Georgia" panose="02040502050405020303" pitchFamily="18" charset="0"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Georgia" panose="02040502050405020303" pitchFamily="18" charset="0"/>
              <a:buNone/>
            </a:pPr>
            <a:endParaRPr lang="en-US" altLang="ru-RU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856662" cy="6626225"/>
          </a:xfrm>
        </p:spPr>
        <p:txBody>
          <a:bodyPr/>
          <a:lstStyle/>
          <a:p>
            <a:r>
              <a:rPr lang="ru-RU" altLang="ru-RU" sz="2600" u="sng" dirty="0" smtClean="0"/>
              <a:t>Цели и задачи работы:  </a:t>
            </a:r>
            <a:r>
              <a:rPr lang="ru-RU" altLang="ru-RU" sz="2600" dirty="0" smtClean="0"/>
              <a:t> Практически ознакомиться с одним из методов  измерения сенсорного порога. Совершенствовать навыки использования статистического пакета </a:t>
            </a:r>
            <a:r>
              <a:rPr lang="en-US" altLang="ru-RU" sz="2600" dirty="0" smtClean="0"/>
              <a:t>SPSS</a:t>
            </a:r>
            <a:r>
              <a:rPr lang="ru-RU" altLang="ru-RU" sz="2600" dirty="0" smtClean="0"/>
              <a:t> при анализе экспериментальных данных</a:t>
            </a:r>
          </a:p>
          <a:p>
            <a:r>
              <a:rPr lang="ru-RU" altLang="ru-RU" sz="2600" dirty="0" smtClean="0"/>
              <a:t> </a:t>
            </a:r>
            <a:r>
              <a:rPr lang="ru-RU" altLang="ru-RU" sz="2600" u="sng" dirty="0" smtClean="0"/>
              <a:t>Теоретические сведения:</a:t>
            </a:r>
            <a:endParaRPr lang="ru-RU" altLang="ru-RU" sz="2600" dirty="0" smtClean="0"/>
          </a:p>
          <a:p>
            <a:r>
              <a:rPr lang="ru-RU" altLang="ru-RU" sz="2600" dirty="0" smtClean="0"/>
              <a:t>Определение и виды сенсорных порогов. 3 классических метода измерения сенсорных порогов. Психометрическая кривая.</a:t>
            </a:r>
          </a:p>
          <a:p>
            <a:r>
              <a:rPr lang="ru-RU" altLang="ru-RU" sz="2600" u="sng" dirty="0" smtClean="0"/>
              <a:t>Оснащение</a:t>
            </a:r>
            <a:r>
              <a:rPr lang="ru-RU" altLang="ru-RU" sz="2600" dirty="0" smtClean="0"/>
              <a:t>: ПК, </a:t>
            </a:r>
            <a:r>
              <a:rPr lang="ru-RU" altLang="ru-RU" sz="2600" dirty="0" err="1" smtClean="0"/>
              <a:t>Компьют</a:t>
            </a:r>
            <a:r>
              <a:rPr lang="ru-RU" altLang="ru-RU" sz="2600" dirty="0" smtClean="0"/>
              <a:t>. программы </a:t>
            </a:r>
            <a:r>
              <a:rPr lang="ru-RU" altLang="ru-RU" sz="2600" dirty="0" smtClean="0">
                <a:solidFill>
                  <a:srgbClr val="FF0000"/>
                </a:solidFill>
              </a:rPr>
              <a:t>«Практика</a:t>
            </a:r>
            <a:r>
              <a:rPr lang="ru-RU" altLang="ru-RU" sz="2600" dirty="0" smtClean="0">
                <a:solidFill>
                  <a:srgbClr val="FF0000"/>
                </a:solidFill>
              </a:rPr>
              <a:t>», </a:t>
            </a:r>
            <a:r>
              <a:rPr lang="en-US" altLang="ru-RU" sz="2600" dirty="0" smtClean="0"/>
              <a:t>Excel</a:t>
            </a:r>
            <a:r>
              <a:rPr lang="ru-RU" altLang="ru-RU" sz="2600" dirty="0" smtClean="0"/>
              <a:t>, </a:t>
            </a:r>
            <a:r>
              <a:rPr lang="en-US" altLang="ru-RU" sz="2600" dirty="0" smtClean="0"/>
              <a:t>SPSS</a:t>
            </a:r>
            <a:r>
              <a:rPr lang="ru-RU" altLang="ru-RU" sz="2600" dirty="0" smtClean="0"/>
              <a:t>.	</a:t>
            </a:r>
          </a:p>
          <a:p>
            <a:r>
              <a:rPr lang="ru-RU" altLang="ru-RU" sz="2600" dirty="0" smtClean="0"/>
              <a:t> </a:t>
            </a:r>
            <a:r>
              <a:rPr lang="ru-RU" altLang="ru-RU" sz="2600" u="sng" dirty="0" smtClean="0"/>
              <a:t>Порядок проведения работы: </a:t>
            </a:r>
            <a:r>
              <a:rPr lang="ru-RU" altLang="ru-RU" sz="2600" dirty="0" smtClean="0"/>
              <a:t>В соответствии с инструкцией к методике. </a:t>
            </a:r>
          </a:p>
          <a:p>
            <a:pPr marL="457200" lvl="1" indent="0" algn="just" eaLnBrk="1" hangingPunct="1">
              <a:buFont typeface="Georgia" panose="02040502050405020303" pitchFamily="18" charset="0"/>
              <a:buNone/>
            </a:pPr>
            <a:endParaRPr lang="ru-RU" altLang="ru-RU" sz="3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35496" y="0"/>
            <a:ext cx="9108504" cy="67413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20000"/>
          </a:bodyPr>
          <a:lstStyle/>
          <a:p>
            <a:pPr marL="46037" indent="0">
              <a:buNone/>
            </a:pPr>
            <a:r>
              <a:rPr lang="ru-RU" sz="4200" b="1" dirty="0">
                <a:solidFill>
                  <a:srgbClr val="FF0000"/>
                </a:solidFill>
              </a:rPr>
              <a:t>1. Локализация точки на шкале. </a:t>
            </a:r>
            <a:r>
              <a:rPr lang="ru-RU" sz="4200" b="1" dirty="0" err="1">
                <a:solidFill>
                  <a:srgbClr val="FF0000"/>
                </a:solidFill>
              </a:rPr>
              <a:t>Нольмерное</a:t>
            </a:r>
            <a:r>
              <a:rPr lang="ru-RU" sz="4200" b="1" dirty="0">
                <a:solidFill>
                  <a:srgbClr val="FF0000"/>
                </a:solidFill>
              </a:rPr>
              <a:t> </a:t>
            </a:r>
            <a:r>
              <a:rPr lang="ru-RU" sz="4200" b="1" dirty="0" err="1">
                <a:solidFill>
                  <a:srgbClr val="FF0000"/>
                </a:solidFill>
              </a:rPr>
              <a:t>шкалирование</a:t>
            </a:r>
            <a:endParaRPr lang="ru-RU" sz="4200" b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психологических исследованиях </a:t>
            </a:r>
            <a:r>
              <a:rPr lang="ru-RU" sz="3200" b="1" i="1" dirty="0" smtClean="0">
                <a:solidFill>
                  <a:srgbClr val="FFFF00"/>
                </a:solidFill>
              </a:rPr>
              <a:t>почти всегда </a:t>
            </a:r>
            <a:r>
              <a:rPr lang="ru-RU" sz="3200" dirty="0" smtClean="0"/>
              <a:t>существует </a:t>
            </a:r>
            <a:r>
              <a:rPr lang="ru-RU" sz="3200" dirty="0"/>
              <a:t>задача определения </a:t>
            </a:r>
            <a:r>
              <a:rPr lang="ru-RU" sz="3200" b="1" dirty="0"/>
              <a:t>единственного или специального</a:t>
            </a:r>
            <a:r>
              <a:rPr lang="ru-RU" sz="3200" dirty="0"/>
              <a:t> значения психологической </a:t>
            </a:r>
            <a:r>
              <a:rPr lang="ru-RU" sz="3200" dirty="0" smtClean="0"/>
              <a:t>переменной. </a:t>
            </a:r>
            <a:r>
              <a:rPr lang="ru-RU" sz="3200" dirty="0"/>
              <a:t>Такое специальное значение </a:t>
            </a:r>
            <a:r>
              <a:rPr lang="ru-RU" sz="3200" dirty="0" smtClean="0"/>
              <a:t>называется </a:t>
            </a:r>
            <a:r>
              <a:rPr lang="ru-RU" sz="3200" b="1" i="1" dirty="0">
                <a:solidFill>
                  <a:srgbClr val="FF0000"/>
                </a:solidFill>
              </a:rPr>
              <a:t>порогом</a:t>
            </a:r>
            <a:r>
              <a:rPr lang="ru-RU" sz="3200" i="1" dirty="0"/>
              <a:t>.</a:t>
            </a:r>
            <a:r>
              <a:rPr lang="ru-RU" sz="3200" dirty="0"/>
              <a:t> </a:t>
            </a:r>
          </a:p>
          <a:p>
            <a:pPr marL="46037" indent="0">
              <a:buNone/>
            </a:pPr>
            <a:r>
              <a:rPr lang="ru-RU" sz="3200" dirty="0"/>
              <a:t>Порог является универсальной психологической характеристикой, и </a:t>
            </a:r>
            <a:r>
              <a:rPr lang="ru-RU" sz="3200" dirty="0" smtClean="0"/>
              <a:t>имеет широкое применение.</a:t>
            </a:r>
            <a:endParaRPr lang="ru-RU" sz="3200" dirty="0"/>
          </a:p>
          <a:p>
            <a:pPr marL="46037" indent="0">
              <a:buNone/>
            </a:pPr>
            <a:r>
              <a:rPr lang="ru-RU" sz="3200" dirty="0" smtClean="0"/>
              <a:t>Пороговые </a:t>
            </a:r>
            <a:r>
              <a:rPr lang="ru-RU" sz="3200" dirty="0"/>
              <a:t>измерения </a:t>
            </a:r>
            <a:r>
              <a:rPr lang="ru-RU" sz="3200" dirty="0" smtClean="0"/>
              <a:t>считаются </a:t>
            </a:r>
            <a:r>
              <a:rPr lang="ru-RU" sz="3200" b="1" dirty="0">
                <a:solidFill>
                  <a:srgbClr val="FF0000"/>
                </a:solidFill>
              </a:rPr>
              <a:t>самым простым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видом психологического измерения. </a:t>
            </a:r>
            <a:endParaRPr lang="ru-RU" sz="3200" dirty="0" smtClean="0"/>
          </a:p>
          <a:p>
            <a:pPr marL="46037" indent="0">
              <a:buNone/>
            </a:pPr>
            <a:r>
              <a:rPr lang="ru-RU" sz="3200" dirty="0" smtClean="0"/>
              <a:t>В то же время пороговые измерения являются </a:t>
            </a:r>
            <a:r>
              <a:rPr lang="ru-RU" sz="3200" b="1" dirty="0" smtClean="0">
                <a:solidFill>
                  <a:srgbClr val="FF0000"/>
                </a:solidFill>
              </a:rPr>
              <a:t>образцом объективности</a:t>
            </a:r>
            <a:r>
              <a:rPr lang="ru-RU" sz="3200" dirty="0" smtClean="0"/>
              <a:t> и строгой научной корректности во всей </a:t>
            </a:r>
            <a:r>
              <a:rPr lang="ru-RU" sz="3200" dirty="0" err="1" smtClean="0"/>
              <a:t>психометрике</a:t>
            </a:r>
            <a:r>
              <a:rPr lang="ru-RU" sz="3200" dirty="0" smtClean="0"/>
              <a:t>.</a:t>
            </a:r>
          </a:p>
          <a:p>
            <a:pPr marL="46037" indent="0">
              <a:buNone/>
            </a:pPr>
            <a:r>
              <a:rPr lang="ru-RU" sz="1200" b="1" cap="all" dirty="0"/>
              <a:t> </a:t>
            </a: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sz="quarter" idx="13"/>
          </p:nvPr>
        </p:nvSpPr>
        <p:spPr>
          <a:xfrm>
            <a:off x="179512" y="151448"/>
            <a:ext cx="8856663" cy="6742112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3200" b="1" dirty="0" smtClean="0"/>
              <a:t>Описание процедуры. </a:t>
            </a:r>
            <a:endParaRPr lang="ru-RU" altLang="ru-RU" sz="3200" dirty="0" smtClean="0"/>
          </a:p>
          <a:p>
            <a:pPr marL="46037" indent="0">
              <a:buNone/>
            </a:pPr>
            <a:r>
              <a:rPr lang="ru-RU" altLang="ru-RU" sz="3200" dirty="0" smtClean="0"/>
              <a:t>В качестве стимулов использованы отрезки известной иллюзии Мюллера-</a:t>
            </a:r>
            <a:r>
              <a:rPr lang="ru-RU" altLang="ru-RU" sz="3200" dirty="0" err="1" smtClean="0"/>
              <a:t>Лайера</a:t>
            </a:r>
            <a:r>
              <a:rPr lang="ru-RU" altLang="ru-RU" sz="3200" dirty="0" smtClean="0"/>
              <a:t>. </a:t>
            </a:r>
          </a:p>
          <a:p>
            <a:pPr marL="46037" indent="0">
              <a:buNone/>
            </a:pPr>
            <a:endParaRPr lang="ru-RU" altLang="ru-RU" sz="3200" dirty="0"/>
          </a:p>
          <a:p>
            <a:pPr marL="46037" indent="0">
              <a:buNone/>
            </a:pPr>
            <a:endParaRPr lang="ru-RU" altLang="ru-RU" sz="3200" dirty="0" smtClean="0"/>
          </a:p>
          <a:p>
            <a:pPr marL="46037" indent="0">
              <a:buNone/>
            </a:pPr>
            <a:r>
              <a:rPr lang="ru-RU" altLang="ru-RU" sz="3200" dirty="0" smtClean="0"/>
              <a:t>В начале эксперимента один из них </a:t>
            </a:r>
            <a:r>
              <a:rPr lang="ru-RU" altLang="ru-RU" sz="3200" dirty="0" smtClean="0"/>
              <a:t>(правый) кажется </a:t>
            </a:r>
            <a:r>
              <a:rPr lang="ru-RU" altLang="ru-RU" sz="3200" dirty="0" smtClean="0"/>
              <a:t>(ИЗ ЗА ИЛЛЮЗИИ) заведомо и заметно длиннее другого. Затем он начинает уменьшаться, в течение 10 стадий уменьшения проходит стадию субъективного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«равенства» </a:t>
            </a:r>
            <a:r>
              <a:rPr lang="ru-RU" altLang="ru-RU" sz="3200" dirty="0" smtClean="0"/>
              <a:t>и становится  заметно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«короче» </a:t>
            </a:r>
            <a:r>
              <a:rPr lang="ru-RU" altLang="ru-RU" sz="3200" dirty="0" smtClean="0"/>
              <a:t>другого. </a:t>
            </a:r>
            <a:endParaRPr lang="ru-RU" altLang="ru-RU" sz="3200" dirty="0" smtClean="0">
              <a:latin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r="5555" b="56301"/>
          <a:stretch/>
        </p:blipFill>
        <p:spPr>
          <a:xfrm>
            <a:off x="1619672" y="2132856"/>
            <a:ext cx="2448272" cy="8524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-2682" t="51076"/>
          <a:stretch/>
        </p:blipFill>
        <p:spPr>
          <a:xfrm>
            <a:off x="5004048" y="1916832"/>
            <a:ext cx="2666775" cy="95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/>
              <a:t>Затем </a:t>
            </a:r>
            <a:r>
              <a:rPr lang="ru-RU" altLang="ru-RU" sz="4000" dirty="0" smtClean="0"/>
              <a:t>изменяемый отрезок </a:t>
            </a:r>
            <a:r>
              <a:rPr lang="ru-RU" altLang="ru-RU" sz="4000" dirty="0"/>
              <a:t>снова течение 10 стадий начинает увеличиваться до прежнего размера. Всего циклов (периодов увеличения – </a:t>
            </a:r>
            <a:r>
              <a:rPr lang="ru-RU" altLang="ru-RU" sz="4000" dirty="0" smtClean="0"/>
              <a:t>уменьшения) </a:t>
            </a:r>
            <a:r>
              <a:rPr lang="ru-RU" altLang="ru-RU" sz="4000" dirty="0"/>
              <a:t>– 20. </a:t>
            </a:r>
            <a:endParaRPr lang="ru-RU" altLang="ru-RU" sz="4000" dirty="0" smtClean="0"/>
          </a:p>
          <a:p>
            <a:endParaRPr lang="ru-RU" altLang="ru-RU" sz="4000" dirty="0" smtClean="0"/>
          </a:p>
          <a:p>
            <a:r>
              <a:rPr lang="ru-RU" altLang="ru-RU" sz="4000" dirty="0" smtClean="0"/>
              <a:t>Общее Количество </a:t>
            </a:r>
            <a:r>
              <a:rPr lang="ru-RU" altLang="ru-RU" sz="4000" dirty="0"/>
              <a:t>предъявлений стимула (20 х 20) – 400. </a:t>
            </a:r>
            <a:endParaRPr lang="ru-RU" altLang="ru-RU" sz="4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4138" y="116632"/>
            <a:ext cx="9228138" cy="6121400"/>
          </a:xfr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355976" y="33883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28457" y="33883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ТСР=</a:t>
            </a:r>
            <a:r>
              <a:rPr lang="en-US" dirty="0" smtClean="0"/>
              <a:t>L</a:t>
            </a:r>
            <a:r>
              <a:rPr lang="ru-RU" dirty="0" err="1" smtClean="0"/>
              <a:t>н+ИН</a:t>
            </a:r>
            <a:r>
              <a:rPr lang="ru-RU" dirty="0" smtClean="0"/>
              <a:t>/2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лин отрезков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38634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Половина цикла (приращение изменяемого стимула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52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85225" cy="6481763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40 раз отрезки попадают в ИНТЕРВАЛ НЕОПРЕДЕЛЕННОСТИ (ИН), когда различие длин отрезков субъективно незаметно. </a:t>
            </a:r>
          </a:p>
          <a:p>
            <a:pPr marL="46037" indent="0">
              <a:buNone/>
            </a:pPr>
            <a:r>
              <a:rPr lang="ru-RU" altLang="ru-RU" sz="3600" dirty="0" smtClean="0">
                <a:solidFill>
                  <a:srgbClr val="FF0000"/>
                </a:solidFill>
              </a:rPr>
              <a:t>Величина ИН </a:t>
            </a:r>
            <a:r>
              <a:rPr lang="ru-RU" altLang="ru-RU" sz="3600" dirty="0" smtClean="0">
                <a:solidFill>
                  <a:schemeClr val="tx1"/>
                </a:solidFill>
              </a:rPr>
              <a:t>– является оценкой </a:t>
            </a:r>
            <a:r>
              <a:rPr lang="ru-RU" altLang="ru-RU" sz="3600" dirty="0" smtClean="0">
                <a:solidFill>
                  <a:srgbClr val="FF0000"/>
                </a:solidFill>
              </a:rPr>
              <a:t>разностного</a:t>
            </a:r>
            <a:r>
              <a:rPr lang="ru-RU" altLang="ru-RU" sz="3600" dirty="0" smtClean="0">
                <a:solidFill>
                  <a:schemeClr val="tx1"/>
                </a:solidFill>
              </a:rPr>
              <a:t> (при натуральных ед. измерения) или </a:t>
            </a:r>
            <a:r>
              <a:rPr lang="ru-RU" altLang="ru-RU" sz="3600" dirty="0" smtClean="0">
                <a:solidFill>
                  <a:srgbClr val="FF0000"/>
                </a:solidFill>
              </a:rPr>
              <a:t>относительного</a:t>
            </a:r>
            <a:r>
              <a:rPr lang="ru-RU" altLang="ru-RU" sz="3600" dirty="0" smtClean="0">
                <a:solidFill>
                  <a:schemeClr val="tx1"/>
                </a:solidFill>
              </a:rPr>
              <a:t> (при измерении в %) </a:t>
            </a:r>
            <a:r>
              <a:rPr lang="ru-RU" altLang="ru-RU" sz="3600" dirty="0" smtClean="0">
                <a:solidFill>
                  <a:srgbClr val="FF0000"/>
                </a:solidFill>
              </a:rPr>
              <a:t>порога зрительного различения длин</a:t>
            </a:r>
            <a:r>
              <a:rPr lang="ru-RU" altLang="ru-RU" sz="3600" dirty="0" smtClean="0">
                <a:solidFill>
                  <a:schemeClr val="tx1"/>
                </a:solidFill>
              </a:rPr>
              <a:t>. </a:t>
            </a:r>
          </a:p>
          <a:p>
            <a:pPr marL="46037" indent="0"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Иначе говоря, ИН – показатель глазомера.</a:t>
            </a:r>
          </a:p>
          <a:p>
            <a:pPr marL="46037" indent="0">
              <a:buNone/>
            </a:pPr>
            <a:endParaRPr lang="ru-RU" altLang="ru-RU" sz="3200" dirty="0" smtClean="0">
              <a:solidFill>
                <a:schemeClr val="tx1"/>
              </a:solidFill>
            </a:endParaRPr>
          </a:p>
          <a:p>
            <a:pPr marL="87313" lvl="2" indent="0" eaLnBrk="1" hangingPunct="1">
              <a:buFont typeface="Georgia" panose="02040502050405020303" pitchFamily="18" charset="0"/>
              <a:buNone/>
            </a:pPr>
            <a:endParaRPr lang="ru-RU" altLang="ru-RU" sz="3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4138" y="116632"/>
            <a:ext cx="9228138" cy="6121400"/>
          </a:xfr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355976" y="33883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28457" y="33883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ТСР=</a:t>
            </a:r>
            <a:r>
              <a:rPr lang="en-US" dirty="0" smtClean="0"/>
              <a:t>L</a:t>
            </a:r>
            <a:r>
              <a:rPr lang="ru-RU" dirty="0" err="1" smtClean="0"/>
              <a:t>н+ИН</a:t>
            </a:r>
            <a:r>
              <a:rPr lang="ru-RU" dirty="0" smtClean="0"/>
              <a:t>/2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лин отрезков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38634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Половина цикла (приращение изменяемого стимула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61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85225" cy="6481763"/>
          </a:xfrm>
        </p:spPr>
        <p:txBody>
          <a:bodyPr/>
          <a:lstStyle/>
          <a:p>
            <a:pPr marL="46037" indent="0"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Точка, находящаяся в середине ИН называется </a:t>
            </a:r>
            <a:r>
              <a:rPr lang="ru-RU" altLang="ru-RU" sz="3600" dirty="0" smtClean="0">
                <a:solidFill>
                  <a:srgbClr val="FF0000"/>
                </a:solidFill>
              </a:rPr>
              <a:t>точкой субъективного равенства (ТСР). </a:t>
            </a:r>
          </a:p>
          <a:p>
            <a:pPr marL="46037" indent="0">
              <a:buNone/>
            </a:pPr>
            <a:r>
              <a:rPr lang="ru-RU" altLang="ru-RU" sz="3600" b="1" i="1" dirty="0" smtClean="0">
                <a:solidFill>
                  <a:srgbClr val="FF0000"/>
                </a:solidFill>
              </a:rPr>
              <a:t>Координата ТСР отражает степень подверженности иллюзии</a:t>
            </a:r>
            <a:r>
              <a:rPr lang="ru-RU" altLang="ru-RU" sz="3200" dirty="0"/>
              <a:t> Мюллера-</a:t>
            </a:r>
            <a:r>
              <a:rPr lang="ru-RU" altLang="ru-RU" sz="3200" dirty="0" err="1"/>
              <a:t>Лайера</a:t>
            </a:r>
            <a:r>
              <a:rPr lang="ru-RU" altLang="ru-RU" sz="3600" b="1" i="1" dirty="0" smtClean="0">
                <a:solidFill>
                  <a:srgbClr val="FF0000"/>
                </a:solidFill>
              </a:rPr>
              <a:t>. </a:t>
            </a:r>
          </a:p>
          <a:p>
            <a:pPr marL="46037" indent="0">
              <a:buNone/>
            </a:pPr>
            <a:r>
              <a:rPr lang="ru-RU" altLang="ru-RU" sz="3600" dirty="0" smtClean="0">
                <a:solidFill>
                  <a:schemeClr val="tx1"/>
                </a:solidFill>
              </a:rPr>
              <a:t>Если бы отрезки были без «хвостиков», </a:t>
            </a:r>
            <a:r>
              <a:rPr lang="ru-RU" altLang="ru-RU" sz="3600" dirty="0" err="1" smtClean="0">
                <a:solidFill>
                  <a:schemeClr val="tx1"/>
                </a:solidFill>
              </a:rPr>
              <a:t>среднегрупповая</a:t>
            </a:r>
            <a:r>
              <a:rPr lang="ru-RU" altLang="ru-RU" sz="3600" dirty="0" smtClean="0">
                <a:solidFill>
                  <a:schemeClr val="tx1"/>
                </a:solidFill>
              </a:rPr>
              <a:t> величина ТСР приближалась бы к 0 см или 100% </a:t>
            </a:r>
          </a:p>
          <a:p>
            <a:pPr marL="87313" lvl="2" indent="0" eaLnBrk="1" hangingPunct="1">
              <a:buFont typeface="Georgia" panose="02040502050405020303" pitchFamily="18" charset="0"/>
              <a:buNone/>
            </a:pPr>
            <a:endParaRPr lang="ru-RU" altLang="ru-RU" sz="3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4138" y="116632"/>
            <a:ext cx="9228138" cy="6121400"/>
          </a:xfr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355976" y="33883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28457" y="33883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ТСР=</a:t>
            </a:r>
            <a:r>
              <a:rPr lang="en-US" dirty="0" smtClean="0"/>
              <a:t>L</a:t>
            </a:r>
            <a:r>
              <a:rPr lang="ru-RU" dirty="0" err="1" smtClean="0"/>
              <a:t>н+ИН</a:t>
            </a:r>
            <a:r>
              <a:rPr lang="ru-RU" dirty="0" smtClean="0"/>
              <a:t>/2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ТСР=</a:t>
            </a:r>
            <a:r>
              <a:rPr lang="en-US" dirty="0" smtClean="0"/>
              <a:t>L</a:t>
            </a:r>
            <a:r>
              <a:rPr lang="ru-RU" dirty="0" smtClean="0"/>
              <a:t>в</a:t>
            </a:r>
            <a:r>
              <a:rPr lang="ru-RU" dirty="0"/>
              <a:t>-</a:t>
            </a:r>
            <a:r>
              <a:rPr lang="ru-RU" dirty="0" smtClean="0"/>
              <a:t>ИН/2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лин отрезков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38634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Половина цикла (приращение изменяемого стимула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09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85672" cy="6553200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Расшифровка </a:t>
            </a:r>
            <a:r>
              <a:rPr lang="ru-RU" sz="3600" b="1" dirty="0">
                <a:solidFill>
                  <a:srgbClr val="FF0000"/>
                </a:solidFill>
              </a:rPr>
              <a:t>результатов</a:t>
            </a:r>
            <a:endParaRPr lang="ru-RU" sz="3600" dirty="0">
              <a:solidFill>
                <a:srgbClr val="FF0000"/>
              </a:solidFill>
            </a:endParaRPr>
          </a:p>
          <a:p>
            <a:pPr marL="46037" indent="0">
              <a:buNone/>
              <a:defRPr/>
            </a:pPr>
            <a:r>
              <a:rPr lang="ru-RU" sz="3600" dirty="0"/>
              <a:t>Расшифровывается каждый полупериод цикла (40 рядов, 20 восходящих и 20 нисходящих). </a:t>
            </a:r>
            <a:endParaRPr lang="ru-RU" sz="3600" dirty="0" smtClean="0"/>
          </a:p>
          <a:p>
            <a:pPr marL="46037" indent="0">
              <a:buNone/>
              <a:defRPr/>
            </a:pPr>
            <a:r>
              <a:rPr lang="ru-RU" sz="3600" dirty="0" smtClean="0"/>
              <a:t>Для </a:t>
            </a:r>
            <a:r>
              <a:rPr lang="ru-RU" sz="3600" dirty="0"/>
              <a:t>каждого ряда найти соотношение отрезков в %, при котором ощущение различия пропадает (возникает ) (частный верхний порог (</a:t>
            </a:r>
            <a:r>
              <a:rPr lang="en-US" sz="3600" dirty="0"/>
              <a:t>l</a:t>
            </a:r>
            <a:r>
              <a:rPr lang="ru-RU" sz="3600" dirty="0"/>
              <a:t>в</a:t>
            </a:r>
            <a:r>
              <a:rPr lang="ru-RU" sz="3600" dirty="0" smtClean="0"/>
              <a:t>) </a:t>
            </a:r>
            <a:r>
              <a:rPr lang="ru-RU" sz="3600" dirty="0"/>
              <a:t>и </a:t>
            </a:r>
            <a:r>
              <a:rPr lang="ru-RU" sz="3600" dirty="0" smtClean="0"/>
              <a:t>частный </a:t>
            </a:r>
            <a:r>
              <a:rPr lang="ru-RU" sz="3600" dirty="0"/>
              <a:t>нижний порог (</a:t>
            </a:r>
            <a:r>
              <a:rPr lang="en-US" sz="3600" dirty="0"/>
              <a:t>l</a:t>
            </a:r>
            <a:r>
              <a:rPr lang="ru-RU" sz="3600" dirty="0"/>
              <a:t>н</a:t>
            </a:r>
            <a:r>
              <a:rPr lang="ru-RU" sz="3600" dirty="0" smtClean="0"/>
              <a:t>). </a:t>
            </a:r>
          </a:p>
          <a:p>
            <a:pPr marL="46037" indent="0" algn="r">
              <a:buNone/>
              <a:defRPr/>
            </a:pPr>
            <a:r>
              <a:rPr lang="ru-RU" sz="2800" i="1" dirty="0" smtClean="0">
                <a:solidFill>
                  <a:srgbClr val="00B050"/>
                </a:solidFill>
              </a:rPr>
              <a:t>(о натуральных и относительных единицах измерения)</a:t>
            </a:r>
            <a:endParaRPr lang="ru-RU" sz="2800" i="1" dirty="0">
              <a:solidFill>
                <a:srgbClr val="00B050"/>
              </a:solidFill>
            </a:endParaRPr>
          </a:p>
          <a:p>
            <a:pPr marL="0" indent="0" eaLnBrk="1" hangingPunct="1"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68474" y="980728"/>
            <a:ext cx="9344086" cy="32137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1680" y="429309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Фрагмент протокола опыта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0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88913"/>
            <a:ext cx="11225212" cy="5040287"/>
          </a:xfrm>
        </p:spPr>
      </p:pic>
      <p:sp>
        <p:nvSpPr>
          <p:cNvPr id="3" name="TextBox 2"/>
          <p:cNvSpPr txBox="1"/>
          <p:nvPr/>
        </p:nvSpPr>
        <p:spPr>
          <a:xfrm>
            <a:off x="683568" y="5445224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обоих случаях – </a:t>
            </a:r>
            <a:r>
              <a:rPr lang="ru-RU" sz="2800" b="1" dirty="0">
                <a:solidFill>
                  <a:srgbClr val="FF0000"/>
                </a:solidFill>
              </a:rPr>
              <a:t>чёткая точка перехода </a:t>
            </a:r>
            <a:r>
              <a:rPr lang="ru-RU" sz="2800" dirty="0"/>
              <a:t>от </a:t>
            </a:r>
            <a:r>
              <a:rPr lang="ru-RU" sz="2800" dirty="0" smtClean="0"/>
              <a:t>одной оценки разницы длин к другой оценке этой разницы.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1053" y="537676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ea typeface="Arial" panose="020B0604020202020204" pitchFamily="34" charset="0"/>
              </a:rPr>
              <a:t>Основной психофизический закон </a:t>
            </a:r>
            <a:endParaRPr lang="ru-RU" sz="2800" b="1" i="1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r>
              <a:rPr lang="ru-RU" sz="2000" b="1" i="1" dirty="0" smtClean="0">
                <a:solidFill>
                  <a:srgbClr val="000000"/>
                </a:solidFill>
                <a:ea typeface="Arial" panose="020B0604020202020204" pitchFamily="34" charset="0"/>
              </a:rPr>
              <a:t>(</a:t>
            </a:r>
            <a:r>
              <a:rPr lang="ru-RU" sz="2000" b="1" i="1" dirty="0">
                <a:solidFill>
                  <a:srgbClr val="000000"/>
                </a:solidFill>
                <a:ea typeface="Arial" panose="020B0604020202020204" pitchFamily="34" charset="0"/>
              </a:rPr>
              <a:t>Закон </a:t>
            </a:r>
            <a:r>
              <a:rPr lang="ru-RU" sz="2000" b="1" i="1" dirty="0" smtClean="0">
                <a:solidFill>
                  <a:srgbClr val="000000"/>
                </a:solidFill>
                <a:ea typeface="Arial" panose="020B0604020202020204" pitchFamily="34" charset="0"/>
              </a:rPr>
              <a:t>Вебера-</a:t>
            </a:r>
            <a:r>
              <a:rPr lang="ru-RU" sz="2000" b="1" i="1" dirty="0" err="1" smtClean="0">
                <a:solidFill>
                  <a:srgbClr val="000000"/>
                </a:solidFill>
                <a:ea typeface="Arial" panose="020B0604020202020204" pitchFamily="34" charset="0"/>
              </a:rPr>
              <a:t>Фехнера</a:t>
            </a:r>
            <a:r>
              <a:rPr lang="ru-RU" sz="2000" b="1" i="1" dirty="0" smtClean="0">
                <a:solidFill>
                  <a:srgbClr val="000000"/>
                </a:solidFill>
                <a:ea typeface="Arial" panose="020B0604020202020204" pitchFamily="34" charset="0"/>
              </a:rPr>
              <a:t>) </a:t>
            </a:r>
            <a:r>
              <a:rPr lang="ru-RU" sz="2000" dirty="0" smtClean="0"/>
              <a:t>При </a:t>
            </a:r>
            <a:r>
              <a:rPr lang="ru-RU" sz="2000" dirty="0"/>
              <a:t>возрастании силы раздражителя в геометрической прогрессии интенсивность ощущения увеличивается в арифметической </a:t>
            </a:r>
            <a:r>
              <a:rPr lang="ru-RU" sz="2000" dirty="0" smtClean="0"/>
              <a:t>прогрессии</a:t>
            </a:r>
            <a:endParaRPr lang="ru-RU" sz="2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243408"/>
            <a:ext cx="8280920" cy="5620168"/>
          </a:xfrm>
        </p:spPr>
      </p:pic>
      <p:sp>
        <p:nvSpPr>
          <p:cNvPr id="2" name="TextBox 1"/>
          <p:cNvSpPr txBox="1"/>
          <p:nvPr/>
        </p:nvSpPr>
        <p:spPr>
          <a:xfrm>
            <a:off x="7020272" y="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Тоже точка</a:t>
            </a:r>
            <a:endParaRPr lang="ru-RU" i="1" u="sng" dirty="0"/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2987824" y="369332"/>
            <a:ext cx="4788532" cy="1331476"/>
          </a:xfrm>
          <a:prstGeom prst="straightConnector1">
            <a:avLst/>
          </a:prstGeom>
          <a:ln w="19050" cmpd="dbl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8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5888"/>
            <a:ext cx="8748713" cy="4105275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800" dirty="0" smtClean="0"/>
              <a:t>Но </a:t>
            </a:r>
            <a:r>
              <a:rPr lang="ru-RU" sz="2800" dirty="0"/>
              <a:t>возможны ошибки, вкрапления ошибочных ответов.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557338"/>
            <a:ext cx="12873037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557338"/>
            <a:ext cx="14162088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Прямоугольник 6"/>
          <p:cNvSpPr>
            <a:spLocks noChangeArrowheads="1"/>
          </p:cNvSpPr>
          <p:nvPr/>
        </p:nvSpPr>
        <p:spPr bwMode="auto">
          <a:xfrm>
            <a:off x="107950" y="4260850"/>
            <a:ext cx="87852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Примем правило: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только одна ошибка,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нарушающая правильную тенденцию перехода. При двух и более ошибках данные ряда бракуются и в расчёт не принимаются.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sz="quarter" idx="13"/>
          </p:nvPr>
        </p:nvSpPr>
        <p:spPr>
          <a:xfrm>
            <a:off x="107950" y="115888"/>
            <a:ext cx="8785225" cy="6553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r>
              <a:rPr lang="ru-RU" sz="3600" dirty="0"/>
              <a:t>Составить таблицу по </a:t>
            </a:r>
            <a:r>
              <a:rPr lang="ru-RU" sz="3600" dirty="0" smtClean="0"/>
              <a:t>образцу: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 smtClean="0"/>
          </a:p>
          <a:p>
            <a:pPr marL="46037" indent="0">
              <a:buNone/>
              <a:defRPr/>
            </a:pPr>
            <a:r>
              <a:rPr lang="en-US" sz="3200" dirty="0" smtClean="0"/>
              <a:t>L</a:t>
            </a:r>
            <a:r>
              <a:rPr lang="ru-RU" sz="3200" dirty="0"/>
              <a:t>в и </a:t>
            </a:r>
            <a:r>
              <a:rPr lang="en-US" sz="3200" dirty="0"/>
              <a:t>L</a:t>
            </a:r>
            <a:r>
              <a:rPr lang="ru-RU" sz="3200" dirty="0"/>
              <a:t>н рассчитываются как средние арифметические от частных порогов (с учётом брака)</a:t>
            </a:r>
          </a:p>
          <a:p>
            <a:pPr marL="46037" indent="0">
              <a:buFont typeface="Georgia" panose="02040502050405020303" pitchFamily="18" charset="0"/>
              <a:buNone/>
              <a:defRPr/>
            </a:pPr>
            <a:r>
              <a:rPr lang="ru-RU" sz="3200" dirty="0" smtClean="0"/>
              <a:t>    </a:t>
            </a:r>
            <a:r>
              <a:rPr lang="en-US" sz="3200" dirty="0" smtClean="0"/>
              <a:t>L</a:t>
            </a:r>
            <a:r>
              <a:rPr lang="ru-RU" sz="3200" dirty="0"/>
              <a:t>в =Σ</a:t>
            </a:r>
            <a:r>
              <a:rPr lang="en-US" sz="3200" b="1" dirty="0"/>
              <a:t>l</a:t>
            </a:r>
            <a:r>
              <a:rPr lang="ru-RU" sz="3200" b="1" dirty="0"/>
              <a:t>в/(40-</a:t>
            </a:r>
            <a:r>
              <a:rPr lang="en-US" sz="3200" b="1" dirty="0"/>
              <a:t>N</a:t>
            </a:r>
            <a:r>
              <a:rPr lang="ru-RU" sz="3200" b="1" dirty="0" err="1"/>
              <a:t>бр</a:t>
            </a:r>
            <a:r>
              <a:rPr lang="ru-RU" sz="3200" b="1" dirty="0"/>
              <a:t>);            </a:t>
            </a:r>
            <a:endParaRPr lang="ru-RU" sz="3200" b="1" dirty="0" smtClean="0"/>
          </a:p>
          <a:p>
            <a:pPr marL="46037" indent="0">
              <a:buFont typeface="Georgia" panose="02040502050405020303" pitchFamily="18" charset="0"/>
              <a:buNone/>
              <a:defRPr/>
            </a:pPr>
            <a:r>
              <a:rPr lang="ru-RU" sz="3200" b="1" dirty="0" smtClean="0"/>
              <a:t>    </a:t>
            </a:r>
            <a:r>
              <a:rPr lang="en-US" sz="3200" dirty="0"/>
              <a:t>L</a:t>
            </a:r>
            <a:r>
              <a:rPr lang="ru-RU" sz="3200" dirty="0"/>
              <a:t>н =Σ</a:t>
            </a:r>
            <a:r>
              <a:rPr lang="en-US" sz="3200" b="1" dirty="0"/>
              <a:t>l</a:t>
            </a:r>
            <a:r>
              <a:rPr lang="ru-RU" sz="3200" b="1" dirty="0"/>
              <a:t>н/(40-</a:t>
            </a:r>
            <a:r>
              <a:rPr lang="en-US" sz="3200" b="1" dirty="0"/>
              <a:t>N</a:t>
            </a:r>
            <a:r>
              <a:rPr lang="ru-RU" sz="3200" b="1" dirty="0" err="1"/>
              <a:t>бр</a:t>
            </a:r>
            <a:r>
              <a:rPr lang="ru-RU" sz="3200" b="1" dirty="0"/>
              <a:t>); </a:t>
            </a:r>
            <a:endParaRPr lang="ru-RU" sz="3200" dirty="0"/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771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600458"/>
              </p:ext>
            </p:extLst>
          </p:nvPr>
        </p:nvGraphicFramePr>
        <p:xfrm>
          <a:off x="0" y="836613"/>
          <a:ext cx="9324528" cy="1728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Document" r:id="rId3" imgW="6727410" imgH="639659" progId="Word.Document.12">
                  <p:embed/>
                </p:oleObj>
              </mc:Choice>
              <mc:Fallback>
                <p:oleObj name="Document" r:id="rId3" imgW="6727410" imgH="639659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6613"/>
                        <a:ext cx="9324528" cy="1728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48017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ru-RU" sz="3500" dirty="0"/>
              <a:t>По формулам рассчитать ИН и ТСР</a:t>
            </a:r>
          </a:p>
          <a:p>
            <a:pPr>
              <a:defRPr/>
            </a:pPr>
            <a:r>
              <a:rPr lang="ru-RU" sz="3500" dirty="0"/>
              <a:t>Полученные результаты занести в сводную </a:t>
            </a:r>
            <a:r>
              <a:rPr lang="ru-RU" sz="3500" dirty="0" smtClean="0"/>
              <a:t>таблицу </a:t>
            </a:r>
            <a:r>
              <a:rPr lang="en-US" sz="3500" dirty="0" smtClean="0"/>
              <a:t>Excel</a:t>
            </a:r>
            <a:r>
              <a:rPr lang="ru-RU" sz="3500" dirty="0" smtClean="0"/>
              <a:t>.</a:t>
            </a:r>
            <a:endParaRPr lang="ru-RU" sz="3500" dirty="0"/>
          </a:p>
          <a:p>
            <a:pPr>
              <a:defRPr/>
            </a:pPr>
            <a:r>
              <a:rPr lang="ru-RU" sz="3500" dirty="0" smtClean="0"/>
              <a:t>Провести стандартный статистический анализ</a:t>
            </a:r>
          </a:p>
          <a:p>
            <a:pPr lvl="0">
              <a:defRPr/>
            </a:pPr>
            <a:r>
              <a:rPr lang="ru-RU" sz="3500" dirty="0"/>
              <a:t>Сравнить показатели ИН и ТСР для лиц мужского и женского пола. </a:t>
            </a:r>
          </a:p>
          <a:p>
            <a:pPr lvl="0">
              <a:defRPr/>
            </a:pPr>
            <a:r>
              <a:rPr lang="ru-RU" sz="3500" dirty="0"/>
              <a:t> Определить, есть ли статистическая связь между показателями </a:t>
            </a:r>
            <a:r>
              <a:rPr lang="ru-RU" sz="3500" dirty="0" err="1"/>
              <a:t>эктраверсии</a:t>
            </a:r>
            <a:r>
              <a:rPr lang="ru-RU" sz="3500" dirty="0"/>
              <a:t>, </a:t>
            </a:r>
            <a:r>
              <a:rPr lang="ru-RU" sz="3500" dirty="0" smtClean="0"/>
              <a:t>нейротизма, временем </a:t>
            </a:r>
            <a:r>
              <a:rPr lang="ru-RU" sz="3500" dirty="0"/>
              <a:t>простой реакции и реакции выбора, величинами ИН и ТСР.</a:t>
            </a:r>
          </a:p>
          <a:p>
            <a:pPr>
              <a:defRPr/>
            </a:pPr>
            <a:endParaRPr lang="ru-RU" sz="3200" dirty="0" smtClean="0"/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Рисунок 21" descr="http://uchcom.botik.ru/educ/PSYCHOLOGY/Library/Kulikova/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3375"/>
            <a:ext cx="3490913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362950" cy="93662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Когнитивная система активно ищет выходы из диссонанса</a:t>
            </a:r>
          </a:p>
        </p:txBody>
      </p:sp>
      <p:sp>
        <p:nvSpPr>
          <p:cNvPr id="47108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1196975"/>
            <a:ext cx="5976938" cy="5256213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первый: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Расклейка конструктов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второй: 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полюсов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третий: 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Искажение событий: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(сказала неумное, или не баба) –</a:t>
            </a: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склейка сохраняется, и из диссонанса выход</a:t>
            </a:r>
          </a:p>
        </p:txBody>
      </p:sp>
      <p:pic>
        <p:nvPicPr>
          <p:cNvPr id="47109" name="Рисунок 22" descr="http://uchcom.botik.ru/educ/PSYCHOLOGY/Library/Kulikova/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33623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Рисунок 23" descr="http://uchcom.botik.ru/educ/PSYCHOLOGY/Library/Kulikova/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137025"/>
            <a:ext cx="32766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47050" cy="792163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Основной постулат Теории личностных конструктов гласит: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81075"/>
            <a:ext cx="8291512" cy="5616575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определяется тем, как люди 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прогнозируют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будущие события. Иначе говоря, все поведение человека (мысли и поступки) направлено на прогноз событий.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истолковании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человек антиципирует события путем истолкования их повторений»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en-US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anticipatio</a:t>
            </a: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предвосхищаю)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об организации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«каждый человек по-своему, сообразно собственным интересам при антиципировании событий, развивает систему истолкования, включающую порядковые отношения между конструктами».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дихотомии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человека система истолкования состоит из конечного числа дихотомических конструктов».</a:t>
            </a:r>
          </a:p>
          <a:p>
            <a:pPr marL="273050" indent="-273050" eaLnBrk="1" hangingPunct="1">
              <a:spcBef>
                <a:spcPts val="575"/>
              </a:spcBef>
              <a:spcAft>
                <a:spcPct val="0"/>
              </a:spcAft>
              <a:buFont typeface="Wingdings 2" panose="05020102010507070707" pitchFamily="18" charset="2"/>
              <a:buChar char=""/>
            </a:pPr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диапазоне пригодности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 пригоден для антиципации только ограниченного круга событий».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223962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ПРОЦЕДУРА ВЫЯВЛЕНИЯ КОНСТРУКТОВ – </a:t>
            </a:r>
            <a:br>
              <a:rPr lang="ru-RU" altLang="ru-RU" sz="2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Интервьюирование («метод триад» - </a:t>
            </a:r>
            <a:r>
              <a:rPr lang="ru-RU" altLang="ru-RU" sz="2600" i="1" smtClean="0">
                <a:latin typeface="Times New Roman" pitchFamily="18" charset="0"/>
                <a:cs typeface="Times New Roman" pitchFamily="18" charset="0"/>
              </a:rPr>
              <a:t>что объединяет два понятия и отличает от третьего (удобней карточки)</a:t>
            </a: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395288" y="2133600"/>
          <a:ext cx="8424862" cy="4400550"/>
        </p:xfrm>
        <a:graphic>
          <a:graphicData uri="http://schemas.openxmlformats.org/drawingml/2006/table">
            <a:tbl>
              <a:tblPr/>
              <a:tblGrid>
                <a:gridCol w="3906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имеет колеса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имеет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пушистый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перевозит немного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пассажиров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перевозит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пассажиров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ездит по рельсам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ездит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где хочется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полезный конечный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конечный продукт загрязняет среду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неорганическое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изготовленный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быстрый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медленный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личном пользовании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принадлежит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неразборный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открыт доступ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деталям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привлекателен для детей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привлекает детей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55650" y="1412875"/>
            <a:ext cx="3887788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179" name="Прямоугольник 4"/>
          <p:cNvSpPr>
            <a:spLocks noChangeArrowheads="1"/>
          </p:cNvSpPr>
          <p:nvPr/>
        </p:nvSpPr>
        <p:spPr bwMode="auto">
          <a:xfrm>
            <a:off x="755650" y="1557338"/>
            <a:ext cx="561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–   ПОЕЗД      –  ОСЕЛ :</a:t>
            </a:r>
          </a:p>
        </p:txBody>
      </p:sp>
      <p:sp>
        <p:nvSpPr>
          <p:cNvPr id="7" name="Овал 6"/>
          <p:cNvSpPr/>
          <p:nvPr/>
        </p:nvSpPr>
        <p:spPr>
          <a:xfrm>
            <a:off x="3132138" y="1412875"/>
            <a:ext cx="3889375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72400" cy="922337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триад (личностный конструкт):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3"/>
          </p:nvPr>
        </p:nvGraphicFramePr>
        <p:xfrm>
          <a:off x="684213" y="2276475"/>
          <a:ext cx="7775575" cy="3744916"/>
        </p:xfrm>
        <a:graphic>
          <a:graphicData uri="http://schemas.openxmlformats.org/drawingml/2006/table">
            <a:tbl>
              <a:tblPr/>
              <a:tblGrid>
                <a:gridCol w="3956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теплый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холодный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счастливый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несчастный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еще надеющийся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оставивший надежды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женщина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нравится музыка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туг на ухо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голосует за Единую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голосует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коммунистов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высшим образованием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без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79388" y="1196975"/>
            <a:ext cx="2305050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92275" y="1196975"/>
            <a:ext cx="2519363" cy="7921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96" name="Прямоугольник 5"/>
          <p:cNvSpPr>
            <a:spLocks noChangeArrowheads="1"/>
          </p:cNvSpPr>
          <p:nvPr/>
        </p:nvSpPr>
        <p:spPr bwMode="auto">
          <a:xfrm>
            <a:off x="179388" y="1341438"/>
            <a:ext cx="43926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     Я     - Начальник</a:t>
            </a:r>
          </a:p>
        </p:txBody>
      </p:sp>
      <p:sp>
        <p:nvSpPr>
          <p:cNvPr id="50197" name="Прямоугольник 6"/>
          <p:cNvSpPr>
            <a:spLocks noChangeArrowheads="1"/>
          </p:cNvSpPr>
          <p:nvPr/>
        </p:nvSpPr>
        <p:spPr bwMode="auto">
          <a:xfrm>
            <a:off x="4787900" y="1268413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   - Начальник-     Я</a:t>
            </a:r>
          </a:p>
        </p:txBody>
      </p:sp>
      <p:sp>
        <p:nvSpPr>
          <p:cNvPr id="8" name="Овал 7"/>
          <p:cNvSpPr/>
          <p:nvPr/>
        </p:nvSpPr>
        <p:spPr>
          <a:xfrm>
            <a:off x="4572000" y="1125538"/>
            <a:ext cx="2952750" cy="79057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11863" y="1052513"/>
            <a:ext cx="2520950" cy="7921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1: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3"/>
          </p:nvPr>
        </p:nvSpPr>
        <p:spPr>
          <a:xfrm>
            <a:off x="250825" y="692150"/>
            <a:ext cx="8569325" cy="59055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Подумайте о Вашей учебе в университете, тех действиях которые Вы обычно осуществляете в процессе  обучения.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Запишите 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краткое описание действия, которое Вы считаете наиболее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важным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процессе Вашей учебы. Чем определеннее Вы сможете это сделать, тем лучше.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второй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запишите краткое описание действия, которое, как Вы находите, предъявляет наибольшие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 Вашим способностям, навыкам.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третьей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карточке составьте краткое описание действия, которое Вы расцениваете как достаточно </a:t>
            </a:r>
            <a:r>
              <a:rPr lang="ru-RU" alt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рутинное</a:t>
            </a: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Вашей учебе.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10795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Моя учеба/работа (очень важно / профессионализм / рутина)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(чтение литературы – подготовка к семинарам – посещение занятий)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(подготовка документов – проведение занятий - еженедельные совещания)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95288" y="2349500"/>
          <a:ext cx="7993062" cy="3743328"/>
        </p:xfrm>
        <a:graphic>
          <a:graphicData uri="http://schemas.openxmlformats.org/drawingml/2006/table">
            <a:tbl>
              <a:tblPr/>
              <a:tblGrid>
                <a:gridCol w="3595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не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 удовольствия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непредсказуемый результат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влияет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влияет на 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расходую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 времени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моими коллегами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руковожу процессом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управляют мной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1700213"/>
            <a:ext cx="232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 (объекты)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(схожесть /различие)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08625" y="1484313"/>
            <a:ext cx="2239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Конструкты (шкалы)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 rot="10800000">
            <a:off x="611188" y="1341438"/>
            <a:ext cx="3168650" cy="936625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076825" y="1412875"/>
            <a:ext cx="3168650" cy="792163"/>
          </a:xfrm>
          <a:prstGeom prst="downArrowCallout">
            <a:avLst>
              <a:gd name="adj1" fmla="val 25000"/>
              <a:gd name="adj2" fmla="val 22084"/>
              <a:gd name="adj3" fmla="val 25000"/>
              <a:gd name="adj4" fmla="val 6497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50" name="TextBox 10"/>
          <p:cNvSpPr txBox="1">
            <a:spLocks noChangeArrowheads="1"/>
          </p:cNvSpPr>
          <p:nvPr/>
        </p:nvSpPr>
        <p:spPr bwMode="auto">
          <a:xfrm>
            <a:off x="0" y="60928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Процедура: Структурированное интервью. Элементов 7-12-24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561975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Задание 2: </a:t>
            </a:r>
          </a:p>
        </p:txBody>
      </p:sp>
      <p:sp>
        <p:nvSpPr>
          <p:cNvPr id="53251" name="Содержимое 2"/>
          <p:cNvSpPr>
            <a:spLocks noGrp="1"/>
          </p:cNvSpPr>
          <p:nvPr>
            <p:ph sz="quarter" idx="13"/>
          </p:nvPr>
        </p:nvSpPr>
        <p:spPr>
          <a:xfrm>
            <a:off x="323850" y="620713"/>
            <a:ext cx="8640763" cy="5976937"/>
          </a:xfrm>
        </p:spPr>
        <p:txBody>
          <a:bodyPr/>
          <a:lstStyle/>
          <a:p>
            <a:pPr eaLnBrk="1" hangingPunct="1"/>
            <a:r>
              <a:rPr lang="ru-RU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Получите как можно больше конструктов к следующим триадам элементов («протестируйте» сначала себя, а потом 2-3 своих друзей, посмотрите, насколько отличаются Ваши конструкты):</a:t>
            </a: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конструкты своего друга, используя в качестве элементов 9 программ телевидения (радио) или фильмов. Попытайтесь сделать то же самое с другим товарищем, вкусы которого отличны от вкусов первого, и сравните результаты. Лучше сравнивать их следующим образом:  123-147-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1  2  3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4  5  6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7  8  9</a:t>
            </a: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7732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Билл Клинтон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i="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Борис Ельцин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Джордж Буш</a:t>
                      </a: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 Путин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Барак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Обама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smtClean="0">
                          <a:latin typeface="Times New Roman" pitchFamily="18" charset="0"/>
                          <a:cs typeface="Times New Roman" pitchFamily="18" charset="0"/>
                        </a:rPr>
                        <a:t>Дмитрий Медведев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3068638"/>
          <a:ext cx="777557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 Жириновский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Джонни Депп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Геннадий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Зюганов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Брэд</a:t>
                      </a: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Питт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Михаил Прохоров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Киану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Ривз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45733" marB="4573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>
            <a:normAutofit/>
          </a:bodyPr>
          <a:lstStyle>
            <a:lvl1pPr marL="228600" indent="-182563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6037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2. Виды сенсорных порогов</a:t>
            </a:r>
          </a:p>
          <a:p>
            <a:pPr marL="46037" indent="0">
              <a:buNone/>
            </a:pPr>
            <a:r>
              <a:rPr lang="ru-RU" sz="2800" b="1" i="1" dirty="0" smtClean="0"/>
              <a:t>Порог всегда делит стимулы на </a:t>
            </a:r>
            <a:r>
              <a:rPr lang="ru-RU" sz="2800" b="1" i="1" dirty="0" smtClean="0">
                <a:solidFill>
                  <a:srgbClr val="0070C0"/>
                </a:solidFill>
              </a:rPr>
              <a:t>ощущаемые и неощущаемые.</a:t>
            </a:r>
          </a:p>
          <a:p>
            <a:pPr marL="46037" indent="0">
              <a:buNone/>
            </a:pPr>
            <a:r>
              <a:rPr lang="ru-RU" sz="2800" b="1" i="1" dirty="0" smtClean="0"/>
              <a:t>Абсолютный нижний порог</a:t>
            </a:r>
            <a:r>
              <a:rPr lang="ru-RU" sz="2800" i="1" dirty="0" smtClean="0"/>
              <a:t> </a:t>
            </a:r>
            <a:r>
              <a:rPr lang="ru-RU" sz="2800" i="1" dirty="0"/>
              <a:t>— </a:t>
            </a:r>
            <a:r>
              <a:rPr lang="ru-RU" sz="2800" i="1" dirty="0">
                <a:solidFill>
                  <a:srgbClr val="FF0000"/>
                </a:solidFill>
              </a:rPr>
              <a:t>минимальное значение </a:t>
            </a:r>
            <a:r>
              <a:rPr lang="ru-RU" sz="2800" dirty="0"/>
              <a:t>в </a:t>
            </a:r>
            <a:r>
              <a:rPr lang="ru-RU" sz="2800" dirty="0" smtClean="0"/>
              <a:t>континууме (ряду) </a:t>
            </a:r>
            <a:r>
              <a:rPr lang="ru-RU" sz="2800" dirty="0"/>
              <a:t>стимулов, выше которого раздражитель </a:t>
            </a:r>
            <a:r>
              <a:rPr lang="ru-RU" sz="2800" b="1" dirty="0"/>
              <a:t>всегда</a:t>
            </a:r>
            <a:r>
              <a:rPr lang="ru-RU" sz="2800" dirty="0"/>
              <a:t> воспринимается. </a:t>
            </a:r>
          </a:p>
          <a:p>
            <a:pPr marL="46037" indent="0">
              <a:buNone/>
            </a:pPr>
            <a:r>
              <a:rPr lang="ru-RU" sz="2800" b="1" i="1" dirty="0" smtClean="0"/>
              <a:t>Дифференциальный (разностный или относительный) </a:t>
            </a:r>
            <a:r>
              <a:rPr lang="ru-RU" sz="2800" b="1" i="1" dirty="0"/>
              <a:t>порог</a:t>
            </a:r>
            <a:r>
              <a:rPr lang="ru-RU" sz="2800" i="1" dirty="0"/>
              <a:t> — </a:t>
            </a:r>
            <a:r>
              <a:rPr lang="ru-RU" sz="2800" i="1" dirty="0">
                <a:solidFill>
                  <a:srgbClr val="FF0000"/>
                </a:solidFill>
              </a:rPr>
              <a:t>минимальное различие </a:t>
            </a:r>
            <a:r>
              <a:rPr lang="ru-RU" sz="2800" dirty="0"/>
              <a:t>в выраженности </a:t>
            </a:r>
            <a:r>
              <a:rPr lang="ru-RU" sz="2800" dirty="0" smtClean="0"/>
              <a:t>стимулов</a:t>
            </a:r>
            <a:r>
              <a:rPr lang="ru-RU" sz="2800" dirty="0"/>
              <a:t>, превышение которого приводит к </a:t>
            </a:r>
            <a:r>
              <a:rPr lang="ru-RU" sz="2800" b="1" dirty="0"/>
              <a:t>восприятию </a:t>
            </a:r>
            <a:r>
              <a:rPr lang="ru-RU" sz="2800" b="1" dirty="0" smtClean="0"/>
              <a:t>этого </a:t>
            </a:r>
            <a:r>
              <a:rPr lang="ru-RU" sz="2800" b="1" dirty="0"/>
              <a:t>различия</a:t>
            </a:r>
            <a:r>
              <a:rPr lang="ru-RU" sz="2800" dirty="0"/>
              <a:t>.</a:t>
            </a:r>
          </a:p>
          <a:p>
            <a:pPr marL="46037" indent="0">
              <a:buNone/>
            </a:pPr>
            <a:r>
              <a:rPr lang="ru-RU" sz="2800" b="1" dirty="0" smtClean="0"/>
              <a:t>Через </a:t>
            </a:r>
            <a:r>
              <a:rPr lang="ru-RU" sz="2800" b="1" dirty="0"/>
              <a:t>абсолютный порог задается </a:t>
            </a:r>
            <a:r>
              <a:rPr lang="ru-RU" sz="2800" b="1" dirty="0">
                <a:solidFill>
                  <a:srgbClr val="FF0000"/>
                </a:solidFill>
              </a:rPr>
              <a:t>начальная точка отсчета </a:t>
            </a:r>
            <a:r>
              <a:rPr lang="ru-RU" sz="2800" b="1" dirty="0"/>
              <a:t>на психологической шкале, а через разностный порог вводится </a:t>
            </a:r>
            <a:r>
              <a:rPr lang="ru-RU" sz="2800" b="1" dirty="0">
                <a:solidFill>
                  <a:srgbClr val="FF0000"/>
                </a:solidFill>
              </a:rPr>
              <a:t>единица измерения </a:t>
            </a:r>
            <a:r>
              <a:rPr lang="ru-RU" sz="2800" b="1" dirty="0"/>
              <a:t>на ней.</a:t>
            </a:r>
            <a:endParaRPr lang="ru-RU" alt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965" y="4841776"/>
            <a:ext cx="9144000" cy="2016224"/>
          </a:xfrm>
          <a:prstGeom prst="roundRect">
            <a:avLst/>
          </a:prstGeom>
          <a:solidFill>
            <a:srgbClr val="FFFF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выявления конструктов строится матрица-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пустографка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конструкт* объект.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Испытуемый по избранной шкале оценивает объекты в поле конструктов. Полученный многомерный массив подвергается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факторному, кластерному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анализу,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многомерному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шкалированию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визализируются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интерпретируются.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15888"/>
            <a:ext cx="8497887" cy="6481762"/>
          </a:xfrm>
        </p:spPr>
        <p:txBody>
          <a:bodyPr rtlCol="0">
            <a:normAutofit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 применяются другие виды решеток (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мликативная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резистентная)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для выявления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иерархии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конструктов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диссонансов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конструктной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системе (точки психологической напряженности, места работы психологических защит, глубинные причины проблем).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сравнение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конструктных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 двух людей и групп людей.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вышел за пределы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908050"/>
            <a:ext cx="8291512" cy="56896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Келли Дж. Теория личности. СПб.: Речь, 2000.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Франселла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Баннистер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 Новый метод исследования личности. Руководство по репертуарным личностным методикам. М.: Прогресс, 1987.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Стюарт ПРАКТИЧЕСКОЕ ПРИМЕНЕНИЕ РЕПЕРТУАРНЫХ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РЕШЕТОК В БИЗНЕСЕ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Петренко В. Ф. Основы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психосемантики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СПб, 2005.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KELLI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Тарарухина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Ионцева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Техника репертуарных решеток Дж. Келли// Социология: методология, методы, математические модели, 1997. №8.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www.enquirewithin.co.nz/backgrou.htm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579296" cy="6624736"/>
          </a:xfrm>
          <a:extLst/>
        </p:spPr>
        <p:txBody>
          <a:bodyPr rtlCol="0">
            <a:normAutofit/>
          </a:bodyPr>
          <a:lstStyle/>
          <a:p>
            <a:pPr marL="2160000" lvl="8" indent="0">
              <a:lnSpc>
                <a:spcPct val="115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Диагностика личности с использованием типологии Юнга</a:t>
            </a:r>
            <a:endParaRPr lang="ru-RU" sz="6600" dirty="0" smtClean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640762" cy="6335712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Юнга</a:t>
            </a:r>
            <a:endParaRPr lang="ru-RU" altLang="ru-RU" sz="440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Ввёл в психологию Понятие «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Типология Юнга"/>
              </a:rPr>
              <a:t>психических функций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Опираясь на свой практический опыт, Юнг выделил и обозначил следующие характеристики: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«мышление»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«чувство»,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«ощущение» -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«интуиция». 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«Рациональные» функции 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«иррациональные»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Юнга, одна из этих характеристик или «функций»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господствующей над другими, и тогда формируется соответствующий «психологический тип». </a:t>
            </a:r>
            <a:endParaRPr lang="ru-RU" altLang="ru-RU" sz="360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характеристикой, выделенной Юнгом, была </a:t>
            </a:r>
            <a:r>
              <a:rPr lang="ru-RU" altLang="ru-RU" sz="3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установка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может быть </a:t>
            </a:r>
            <a:r>
              <a:rPr lang="ru-RU" altLang="ru-RU" sz="3600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tooltip="Интроверсия — экстраверсия"/>
              </a:rPr>
              <a:t>экстравертной либо интровертной</a:t>
            </a:r>
            <a:r>
              <a:rPr lang="ru-RU" altLang="ru-RU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6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40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62622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 не предназначал свою типологическую систему для классификации людей. Однако она была практически развита (независимо) в США и СССР ( 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 Майерс—Бриггс 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соционика Аугустинавичюте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соответственно).</a:t>
            </a:r>
            <a:endParaRPr lang="ru-RU" altLang="ru-RU" sz="280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по разному, но оба практических направления выводят из типологии Юнга существование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психотипов</a:t>
            </a:r>
            <a:r>
              <a:rPr lang="ru-RU" altLang="ru-RU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Даны подробные характеристики, определены сильные и слабые качества, даны примеры представителей типов среди известных людей.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  <a:defRPr/>
            </a:pPr>
            <a:endParaRPr lang="ru-RU" altLang="ru-RU" sz="280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1444" name="Объект 3"/>
          <p:cNvGraphicFramePr>
            <a:graphicFrameLocks noChangeAspect="1"/>
          </p:cNvGraphicFramePr>
          <p:nvPr/>
        </p:nvGraphicFramePr>
        <p:xfrm>
          <a:off x="3563938" y="54451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1" name="Document" showAsIcon="1" r:id="rId3" imgW="914400" imgH="771525" progId="Word.Document.12">
                  <p:embed/>
                </p:oleObj>
              </mc:Choice>
              <mc:Fallback>
                <p:oleObj name="Document" showAsIcon="1" r:id="rId3" imgW="914400" imgH="771525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45125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Прикладное значение заключается «в правильной оценке человеком собственного потенциала и нахождении адекватных путей </a:t>
            </a:r>
            <a:r>
              <a:rPr lang="ru-RU" altLang="ru-RU" sz="3600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амоактуализация"/>
              </a:rPr>
              <a:t>самореализации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объективном восприятии возможностей и способностей окружающих, чтобы строить более гармоничные взаимоотношения с ними».</a:t>
            </a:r>
            <a:endParaRPr lang="ru-RU" altLang="ru-RU" sz="3600" smtClean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" indent="0">
              <a:lnSpc>
                <a:spcPct val="115000"/>
              </a:lnSpc>
              <a:spcAft>
                <a:spcPts val="0"/>
              </a:spcAft>
              <a:buFont typeface="Georgia" panose="02040502050405020303" pitchFamily="18" charset="0"/>
              <a:buNone/>
              <a:defRPr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63491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Тесты-опросники:</a:t>
            </a:r>
            <a:endParaRPr lang="ru-RU" altLang="ru-RU" sz="3600" b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Майерс-Бриггс.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Кейрси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Гуленко</a:t>
            </a:r>
            <a:endParaRPr lang="ru-RU" altLang="ru-RU" sz="3200" b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32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Много классификаторов: пособий по наблюдению и анализу продуктов деятельности.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Критика за недостаточную эмпиричность, надуманность, схематичность.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И по факту сходится и народу нравится.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ъект 2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424862" cy="6264275"/>
          </a:xfrm>
        </p:spPr>
        <p:txBody>
          <a:bodyPr/>
          <a:lstStyle/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Юнг, К. Г.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Психологические типы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/ под ред. В. Зеленского; пер. С. Лорие. — СПб. : 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3" tooltip="Азбука (издательство)"/>
              </a:rPr>
              <a:t>Азбука</a:t>
            </a:r>
            <a:r>
              <a:rPr lang="ru-RU" altLang="ru-RU" sz="4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2001.</a:t>
            </a:r>
            <a:endParaRPr lang="ru-RU" altLang="ru-RU" sz="400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Отто Крегер «Типы людей и бизнес»</a:t>
            </a:r>
          </a:p>
          <a:p>
            <a:pPr marL="44450" indent="0">
              <a:lnSpc>
                <a:spcPct val="115000"/>
              </a:lnSpc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sz="400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Аугустинавичюте А. Соционика: Введение / Сост. Л. Филиппов. — М.: СПб.: Terra Fantastica, 1998. — 448 с.</a:t>
            </a:r>
          </a:p>
          <a:p>
            <a:pPr marL="4445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6037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Дифференциальный порог называется </a:t>
            </a:r>
            <a:r>
              <a:rPr lang="ru-RU" b="1" dirty="0" smtClean="0">
                <a:solidFill>
                  <a:srgbClr val="FF0000"/>
                </a:solidFill>
              </a:rPr>
              <a:t>разностным</a:t>
            </a:r>
            <a:r>
              <a:rPr lang="ru-RU" dirty="0" smtClean="0"/>
              <a:t>, если определяется как РАЗНОСТЬ между некоторым начальным уровнем раздражителя и точкой возникновения (пропадания) ощущения различия.</a:t>
            </a:r>
          </a:p>
          <a:p>
            <a:pPr marL="460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L</a:t>
            </a:r>
            <a:r>
              <a:rPr lang="ru-RU" sz="4400" b="1" dirty="0" err="1" smtClean="0">
                <a:solidFill>
                  <a:srgbClr val="FF0000"/>
                </a:solidFill>
              </a:rPr>
              <a:t>разн</a:t>
            </a:r>
            <a:r>
              <a:rPr lang="ru-RU" sz="4400" b="1" dirty="0" smtClean="0">
                <a:solidFill>
                  <a:srgbClr val="FF0000"/>
                </a:solidFill>
              </a:rPr>
              <a:t>=Х</a:t>
            </a:r>
            <a:r>
              <a:rPr lang="ru-RU" sz="4400" b="1" baseline="-25000" dirty="0" smtClean="0">
                <a:solidFill>
                  <a:srgbClr val="FF0000"/>
                </a:solidFill>
              </a:rPr>
              <a:t>0</a:t>
            </a:r>
            <a:r>
              <a:rPr lang="ru-RU" sz="4400" b="1" dirty="0" smtClean="0">
                <a:solidFill>
                  <a:srgbClr val="FF0000"/>
                </a:solidFill>
              </a:rPr>
              <a:t>-Х</a:t>
            </a:r>
            <a:r>
              <a:rPr lang="ru-RU" sz="4400" b="1" baseline="-25000" dirty="0" smtClean="0">
                <a:solidFill>
                  <a:srgbClr val="FF0000"/>
                </a:solidFill>
              </a:rPr>
              <a:t>1</a:t>
            </a:r>
          </a:p>
          <a:p>
            <a:pPr marL="46037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aseline="-25000" dirty="0" smtClean="0"/>
              <a:t>Разностный порог измеряется в физических единицах раздражителя (мм, дБ…)</a:t>
            </a:r>
            <a:r>
              <a:rPr lang="ru-RU" sz="3600" dirty="0"/>
              <a:t> </a:t>
            </a:r>
            <a:endParaRPr lang="ru-RU" sz="3600" dirty="0" smtClean="0"/>
          </a:p>
          <a:p>
            <a:pPr marL="46037" indent="0">
              <a:buNone/>
            </a:pPr>
            <a:endParaRPr lang="ru-RU" sz="2400" dirty="0" smtClean="0"/>
          </a:p>
          <a:p>
            <a:pPr marL="46037" indent="0">
              <a:buNone/>
            </a:pPr>
            <a:r>
              <a:rPr lang="ru-RU" sz="2400" dirty="0" smtClean="0"/>
              <a:t>Дифференциальный </a:t>
            </a:r>
            <a:r>
              <a:rPr lang="ru-RU" sz="2400" dirty="0"/>
              <a:t>порог называется </a:t>
            </a:r>
            <a:r>
              <a:rPr lang="ru-RU" sz="2400" b="1" dirty="0" smtClean="0">
                <a:solidFill>
                  <a:srgbClr val="FF0000"/>
                </a:solidFill>
              </a:rPr>
              <a:t>относительным</a:t>
            </a:r>
            <a:r>
              <a:rPr lang="ru-RU" sz="2400" dirty="0" smtClean="0"/>
              <a:t>, </a:t>
            </a:r>
            <a:r>
              <a:rPr lang="ru-RU" sz="2400" dirty="0"/>
              <a:t>если определяется как </a:t>
            </a:r>
            <a:r>
              <a:rPr lang="ru-RU" sz="2400" dirty="0" smtClean="0"/>
              <a:t>ОТНОШЕНИЕ некоторого начального уровн</a:t>
            </a:r>
            <a:r>
              <a:rPr lang="ru-RU" sz="2400" dirty="0"/>
              <a:t>я</a:t>
            </a:r>
            <a:r>
              <a:rPr lang="ru-RU" sz="2400" dirty="0" smtClean="0"/>
              <a:t> </a:t>
            </a:r>
            <a:r>
              <a:rPr lang="ru-RU" sz="2400" dirty="0"/>
              <a:t>раздражителя </a:t>
            </a:r>
            <a:r>
              <a:rPr lang="ru-RU" sz="2400" dirty="0" smtClean="0"/>
              <a:t>к координате точки </a:t>
            </a:r>
            <a:r>
              <a:rPr lang="ru-RU" sz="2400" dirty="0"/>
              <a:t>возникновения (пропадания) ощущения различия</a:t>
            </a:r>
            <a:r>
              <a:rPr lang="ru-RU" sz="2400" dirty="0" smtClean="0"/>
              <a:t>.</a:t>
            </a:r>
          </a:p>
          <a:p>
            <a:pPr marL="46037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L</a:t>
            </a:r>
            <a:r>
              <a:rPr lang="ru-RU" sz="4000" b="1" dirty="0" err="1" smtClean="0">
                <a:solidFill>
                  <a:srgbClr val="FF0000"/>
                </a:solidFill>
              </a:rPr>
              <a:t>отн</a:t>
            </a:r>
            <a:r>
              <a:rPr lang="ru-RU" sz="4000" b="1" dirty="0" smtClean="0">
                <a:solidFill>
                  <a:srgbClr val="FF0000"/>
                </a:solidFill>
              </a:rPr>
              <a:t>=Х</a:t>
            </a:r>
            <a:r>
              <a:rPr lang="ru-RU" sz="4000" b="1" baseline="-25000" dirty="0" smtClean="0">
                <a:solidFill>
                  <a:srgbClr val="FF0000"/>
                </a:solidFill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</a:rPr>
              <a:t>/Х</a:t>
            </a:r>
            <a:r>
              <a:rPr lang="ru-RU" sz="4000" b="1" baseline="-25000" dirty="0" smtClean="0">
                <a:solidFill>
                  <a:srgbClr val="FF0000"/>
                </a:solidFill>
              </a:rPr>
              <a:t>1</a:t>
            </a:r>
          </a:p>
          <a:p>
            <a:pPr marL="46037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aseline="-25000" dirty="0" smtClean="0"/>
              <a:t>Относительный порог измеряется в безразмерных единицах (например %)</a:t>
            </a:r>
            <a:endParaRPr lang="ru-RU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3043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3. Классические методы измерения порогов</a:t>
            </a:r>
            <a:endParaRPr lang="ru-RU" sz="3200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2800" dirty="0"/>
              <a:t>Знакомство с ними - основа подготовки психолога-экспериментатора. </a:t>
            </a:r>
          </a:p>
          <a:p>
            <a:pPr marL="46037" indent="0">
              <a:buNone/>
            </a:pPr>
            <a:r>
              <a:rPr lang="ru-RU" sz="2800" dirty="0"/>
              <a:t>В классических методах </a:t>
            </a:r>
            <a:r>
              <a:rPr lang="ru-RU" sz="2800" dirty="0">
                <a:solidFill>
                  <a:srgbClr val="FF0000"/>
                </a:solidFill>
              </a:rPr>
              <a:t>не учитывается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i="1" dirty="0"/>
              <a:t>влияние</a:t>
            </a:r>
            <a:r>
              <a:rPr lang="ru-RU" sz="2800" dirty="0"/>
              <a:t> на ответы испытуемого </a:t>
            </a:r>
            <a:r>
              <a:rPr lang="ru-RU" sz="2800" i="1" dirty="0" smtClean="0">
                <a:solidFill>
                  <a:srgbClr val="0070C0"/>
                </a:solidFill>
              </a:rPr>
              <a:t>несенсорных факторов</a:t>
            </a:r>
            <a:r>
              <a:rPr lang="ru-RU" sz="2800" dirty="0" smtClean="0">
                <a:solidFill>
                  <a:srgbClr val="0070C0"/>
                </a:solidFill>
              </a:rPr>
              <a:t>: </a:t>
            </a:r>
            <a:r>
              <a:rPr lang="ru-RU" sz="2800" dirty="0" smtClean="0"/>
              <a:t>мотивация</a:t>
            </a:r>
            <a:r>
              <a:rPr lang="ru-RU" sz="2800" dirty="0"/>
              <a:t>, </a:t>
            </a:r>
            <a:r>
              <a:rPr lang="ru-RU" sz="2800" dirty="0" smtClean="0"/>
              <a:t>личная стратегия . </a:t>
            </a:r>
            <a:endParaRPr lang="ru-RU" sz="2800" dirty="0"/>
          </a:p>
          <a:p>
            <a:pPr marL="46037" indent="0">
              <a:buNone/>
            </a:pPr>
            <a:r>
              <a:rPr lang="ru-RU" sz="2800" b="1" dirty="0"/>
              <a:t>Классических методов – три.</a:t>
            </a:r>
            <a:endParaRPr lang="ru-RU" sz="2800" dirty="0"/>
          </a:p>
          <a:p>
            <a:pPr marL="46037" indent="0">
              <a:spcBef>
                <a:spcPts val="180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</a:rPr>
              <a:t>3.1</a:t>
            </a:r>
            <a:r>
              <a:rPr lang="ru-RU" sz="2800" b="1" dirty="0">
                <a:solidFill>
                  <a:srgbClr val="FF0000"/>
                </a:solidFill>
              </a:rPr>
              <a:t>. Метод минимальных изменений</a:t>
            </a:r>
          </a:p>
          <a:p>
            <a:pPr marL="46037" indent="0">
              <a:buNone/>
            </a:pPr>
            <a:r>
              <a:rPr lang="ru-RU" sz="2800" dirty="0" smtClean="0"/>
              <a:t>Метод </a:t>
            </a:r>
            <a:r>
              <a:rPr lang="ru-RU" sz="2800" dirty="0"/>
              <a:t>дает знание величины порога </a:t>
            </a:r>
            <a:r>
              <a:rPr lang="ru-RU" sz="2800" i="1" dirty="0"/>
              <a:t>в ходе самого измерения.</a:t>
            </a:r>
            <a:r>
              <a:rPr lang="ru-RU" sz="2800" dirty="0"/>
              <a:t> </a:t>
            </a:r>
            <a:endParaRPr lang="ru-RU" sz="2800" dirty="0" smtClean="0"/>
          </a:p>
          <a:p>
            <a:pPr marL="46037" indent="0">
              <a:buNone/>
            </a:pPr>
            <a:r>
              <a:rPr lang="ru-RU" sz="2400" i="1" dirty="0" smtClean="0"/>
              <a:t>В </a:t>
            </a:r>
            <a:r>
              <a:rPr lang="ru-RU" sz="2400" i="1" dirty="0"/>
              <a:t>процедуре </a:t>
            </a:r>
            <a:r>
              <a:rPr lang="ru-RU" sz="2400" i="1" dirty="0" smtClean="0"/>
              <a:t>прямо отражается </a:t>
            </a:r>
            <a:r>
              <a:rPr lang="ru-RU" sz="2400" i="1" dirty="0"/>
              <a:t>понимание порога как барьера, разделяющего </a:t>
            </a:r>
            <a:r>
              <a:rPr lang="ru-RU" sz="2400" i="1" dirty="0" smtClean="0"/>
              <a:t>стимулы </a:t>
            </a:r>
            <a:r>
              <a:rPr lang="ru-RU" sz="2400" b="1" i="1" dirty="0">
                <a:solidFill>
                  <a:srgbClr val="FF0000"/>
                </a:solidFill>
              </a:rPr>
              <a:t>на ощущаемые и </a:t>
            </a:r>
            <a:r>
              <a:rPr lang="ru-RU" sz="2400" b="1" i="1" dirty="0" smtClean="0">
                <a:solidFill>
                  <a:srgbClr val="FF0000"/>
                </a:solidFill>
              </a:rPr>
              <a:t>неощущаемые.</a:t>
            </a:r>
            <a:endParaRPr lang="ru-RU" sz="2400" b="1" i="1" dirty="0">
              <a:solidFill>
                <a:srgbClr val="FF0000"/>
              </a:solidFill>
            </a:endParaRP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 lnSpcReduction="20000"/>
          </a:bodyPr>
          <a:lstStyle/>
          <a:p>
            <a:pPr marL="46037" indent="0" algn="ctr"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Пример 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измерения </a:t>
            </a:r>
            <a:r>
              <a:rPr lang="ru-RU" sz="3600" b="1" i="1" cap="all" dirty="0">
                <a:solidFill>
                  <a:srgbClr val="FF0000"/>
                </a:solidFill>
              </a:rPr>
              <a:t>абсолютного порога </a:t>
            </a:r>
            <a:r>
              <a:rPr lang="ru-RU" sz="3600" b="1" i="1" dirty="0">
                <a:solidFill>
                  <a:srgbClr val="FF0000"/>
                </a:solidFill>
              </a:rPr>
              <a:t>методом минимальных изменений.</a:t>
            </a:r>
            <a:endParaRPr lang="ru-RU" sz="3600" b="1" dirty="0">
              <a:solidFill>
                <a:srgbClr val="FF0000"/>
              </a:solidFill>
            </a:endParaRPr>
          </a:p>
          <a:p>
            <a:pPr marL="46037" indent="0">
              <a:buNone/>
            </a:pPr>
            <a:r>
              <a:rPr lang="ru-RU" sz="3600" dirty="0"/>
              <a:t>С постоянным интервалом времени предъявляется пятно света в полной темноте. Испытуемый даёт </a:t>
            </a:r>
            <a:r>
              <a:rPr lang="ru-RU" sz="3600" i="1" dirty="0">
                <a:solidFill>
                  <a:srgbClr val="FF0000"/>
                </a:solidFill>
              </a:rPr>
              <a:t>две категории ответов</a:t>
            </a:r>
            <a:r>
              <a:rPr lang="ru-RU" sz="3600" dirty="0">
                <a:solidFill>
                  <a:srgbClr val="FF0000"/>
                </a:solidFill>
              </a:rPr>
              <a:t> ("Вижу", "Не вижу"). </a:t>
            </a:r>
          </a:p>
          <a:p>
            <a:pPr marL="46037" indent="0">
              <a:buNone/>
            </a:pPr>
            <a:r>
              <a:rPr lang="ru-RU" sz="3600" dirty="0"/>
              <a:t>Ответ регистрируется. </a:t>
            </a:r>
          </a:p>
          <a:p>
            <a:pPr marL="46037" indent="0">
              <a:buNone/>
            </a:pPr>
            <a:r>
              <a:rPr lang="ru-RU" sz="3600" dirty="0"/>
              <a:t>Яркость пятна изменяется </a:t>
            </a:r>
            <a:r>
              <a:rPr lang="ru-RU" sz="3600" i="1" dirty="0"/>
              <a:t>нисходящими и восходящими рядами.</a:t>
            </a:r>
            <a:r>
              <a:rPr lang="ru-RU" sz="3600" dirty="0"/>
              <a:t> Сначала яркость </a:t>
            </a:r>
            <a:r>
              <a:rPr lang="ru-RU" sz="3600" b="1" dirty="0">
                <a:solidFill>
                  <a:srgbClr val="FF0000"/>
                </a:solidFill>
              </a:rPr>
              <a:t>постепенно</a:t>
            </a:r>
            <a:r>
              <a:rPr lang="ru-RU" sz="3600" dirty="0"/>
              <a:t> уменьшается от максимума до минимума, затем — наоборот. Таких восходящих и нисходящих рядов – от нескольких </a:t>
            </a:r>
            <a:r>
              <a:rPr lang="ru-RU" sz="3600" dirty="0" smtClean="0"/>
              <a:t>штук до </a:t>
            </a:r>
            <a:r>
              <a:rPr lang="ru-RU" sz="3600" dirty="0"/>
              <a:t>нескольких десятков.</a:t>
            </a: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92500"/>
          </a:bodyPr>
          <a:lstStyle/>
          <a:p>
            <a:pPr marL="46037" indent="0">
              <a:buNone/>
            </a:pPr>
            <a:r>
              <a:rPr lang="ru-RU" sz="4000" dirty="0"/>
              <a:t>За </a:t>
            </a:r>
            <a:r>
              <a:rPr lang="ru-RU" sz="4000" i="1" dirty="0" smtClean="0">
                <a:solidFill>
                  <a:srgbClr val="00B050"/>
                </a:solidFill>
              </a:rPr>
              <a:t>частный</a:t>
            </a:r>
            <a:r>
              <a:rPr lang="ru-RU" sz="4000" dirty="0" smtClean="0"/>
              <a:t> </a:t>
            </a:r>
            <a:r>
              <a:rPr lang="ru-RU" sz="4000" b="1" i="1" dirty="0" err="1" smtClean="0"/>
              <a:t>диф</a:t>
            </a:r>
            <a:r>
              <a:rPr lang="ru-RU" sz="4000" b="1" i="1" dirty="0" smtClean="0"/>
              <a:t>. порог </a:t>
            </a:r>
            <a:r>
              <a:rPr lang="ru-RU" sz="4000" dirty="0" smtClean="0"/>
              <a:t>принимается </a:t>
            </a:r>
            <a:r>
              <a:rPr lang="ru-RU" sz="4000" b="1" dirty="0">
                <a:solidFill>
                  <a:srgbClr val="FF0000"/>
                </a:solidFill>
              </a:rPr>
              <a:t>величина яркости </a:t>
            </a:r>
            <a:r>
              <a:rPr lang="ru-RU" sz="4000" b="1" i="1" dirty="0">
                <a:solidFill>
                  <a:srgbClr val="FF0000"/>
                </a:solidFill>
              </a:rPr>
              <a:t>в середине </a:t>
            </a:r>
            <a:r>
              <a:rPr lang="ru-RU" sz="4000" b="1" i="1" dirty="0" smtClean="0">
                <a:solidFill>
                  <a:srgbClr val="FF0000"/>
                </a:solidFill>
              </a:rPr>
              <a:t>интервала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dirty="0"/>
              <a:t>между </a:t>
            </a:r>
            <a:r>
              <a:rPr lang="ru-RU" sz="4000" dirty="0" smtClean="0"/>
              <a:t>последней </a:t>
            </a:r>
            <a:r>
              <a:rPr lang="ru-RU" sz="4000" b="1" dirty="0" smtClean="0"/>
              <a:t>видимой </a:t>
            </a:r>
            <a:r>
              <a:rPr lang="ru-RU" sz="4000" dirty="0" smtClean="0"/>
              <a:t>яркостью </a:t>
            </a:r>
            <a:r>
              <a:rPr lang="ru-RU" sz="4000" dirty="0"/>
              <a:t>и </a:t>
            </a:r>
            <a:r>
              <a:rPr lang="ru-RU" sz="4000" dirty="0" smtClean="0"/>
              <a:t>первой, </a:t>
            </a:r>
            <a:r>
              <a:rPr lang="ru-RU" sz="4000" b="1" dirty="0" smtClean="0"/>
              <a:t>невидимой</a:t>
            </a:r>
            <a:r>
              <a:rPr lang="ru-RU" sz="3600" dirty="0" smtClean="0"/>
              <a:t> </a:t>
            </a:r>
            <a:r>
              <a:rPr lang="ru-RU" sz="3300" i="1" dirty="0" smtClean="0"/>
              <a:t>(или наоборот в случае нисходящего ряда)</a:t>
            </a:r>
            <a:r>
              <a:rPr lang="ru-RU" sz="3600" dirty="0" smtClean="0"/>
              <a:t>.</a:t>
            </a:r>
          </a:p>
          <a:p>
            <a:pPr marL="46037" indent="0">
              <a:buNone/>
            </a:pPr>
            <a:r>
              <a:rPr lang="ru-RU" sz="3600" dirty="0"/>
              <a:t>Размер шага - компромисс между стремлением к точности и нежеланием делать опыт длинным и утомительным.</a:t>
            </a:r>
          </a:p>
          <a:p>
            <a:pPr marL="46037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 </a:t>
            </a:r>
            <a:r>
              <a:rPr lang="ru-RU" sz="3600" b="1" dirty="0" smtClean="0">
                <a:solidFill>
                  <a:srgbClr val="FF0000"/>
                </a:solidFill>
              </a:rPr>
              <a:t>итоговый </a:t>
            </a:r>
            <a:r>
              <a:rPr lang="ru-RU" sz="3600" b="1" i="1" dirty="0" err="1" smtClean="0"/>
              <a:t>диф</a:t>
            </a:r>
            <a:r>
              <a:rPr lang="ru-RU" sz="3600" b="1" i="1" dirty="0"/>
              <a:t>. порог </a:t>
            </a:r>
            <a:r>
              <a:rPr lang="ru-RU" sz="3600" b="1" dirty="0" err="1" smtClean="0">
                <a:solidFill>
                  <a:srgbClr val="FF0000"/>
                </a:solidFill>
              </a:rPr>
              <a:t>порог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принимается среднее арифметическое всех найденных в течении опыта </a:t>
            </a:r>
            <a:r>
              <a:rPr lang="ru-RU" sz="3600" b="1" dirty="0" smtClean="0">
                <a:solidFill>
                  <a:srgbClr val="FF0000"/>
                </a:solidFill>
              </a:rPr>
              <a:t>частных порогов.</a:t>
            </a:r>
            <a:endParaRPr lang="ru-RU" sz="3600" b="1" dirty="0">
              <a:solidFill>
                <a:srgbClr val="FF0000"/>
              </a:solidFill>
            </a:endParaRPr>
          </a:p>
          <a:p>
            <a:pPr marL="45720" indent="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alt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3331</TotalTime>
  <Words>2877</Words>
  <Application>Microsoft Office PowerPoint</Application>
  <PresentationFormat>Экран (4:3)</PresentationFormat>
  <Paragraphs>319</Paragraphs>
  <Slides>59</Slides>
  <Notes>0</Notes>
  <HiddenSlides>6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7" baseType="lpstr">
      <vt:lpstr>Arial</vt:lpstr>
      <vt:lpstr>Calibri</vt:lpstr>
      <vt:lpstr>Georgia</vt:lpstr>
      <vt:lpstr>Times New Roman</vt:lpstr>
      <vt:lpstr>Trebuchet MS</vt:lpstr>
      <vt:lpstr>Wingdings 2</vt:lpstr>
      <vt:lpstr>Воздушный поток</vt:lpstr>
      <vt:lpstr>Document</vt:lpstr>
      <vt:lpstr>Тема 4: Методы измерения сенсорных порогов  Гусев А. Н., Измайлов Ч.А., Михалевская М.Б. Измерение в психологии: общий психологический практикум. 2-е изд. М.: Смысл, 1998. 286 с. (Серия «Практикум». Вып. 2).  © Куликов В.С. 2024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Когнитивная система активно ищет выходы из диссонанса</vt:lpstr>
      <vt:lpstr>Основной постулат Теории личностных конструктов гласит:</vt:lpstr>
      <vt:lpstr>ПРОЦЕДУРА ВЫЯВЛЕНИЯ КОНСТРУКТОВ –  Интервьюирование («метод триад» - что объединяет два понятия и отличает от третьего (удобней карточки)) </vt:lpstr>
      <vt:lpstr>Метод триад (личностный конструкт):</vt:lpstr>
      <vt:lpstr>Задание 1: </vt:lpstr>
      <vt:lpstr>Моя учеба/работа (очень важно / профессионализм / рутина): (чтение литературы – подготовка к семинарам – посещение занятий)  (подготовка документов – проведение занятий - еженедельные совещания)</vt:lpstr>
      <vt:lpstr>Задание 2: </vt:lpstr>
      <vt:lpstr>Презентация PowerPoint</vt:lpstr>
      <vt:lpstr>Презентация PowerPoint</vt:lpstr>
      <vt:lpstr>Литература по теме:</vt:lpstr>
      <vt:lpstr>Презентация PowerPoint</vt:lpstr>
      <vt:lpstr>Презентация PowerPoint</vt:lpstr>
      <vt:lpstr>Презентация PowerPoint</vt:lpstr>
      <vt:lpstr> </vt:lpstr>
      <vt:lpstr>Презентация PowerPoint</vt:lpstr>
      <vt:lpstr> 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Пузанова</dc:creator>
  <cp:lastModifiedBy>Учетная запись Майкрософт</cp:lastModifiedBy>
  <cp:revision>186</cp:revision>
  <dcterms:created xsi:type="dcterms:W3CDTF">2011-04-17T20:35:12Z</dcterms:created>
  <dcterms:modified xsi:type="dcterms:W3CDTF">2024-10-06T09:05:27Z</dcterms:modified>
</cp:coreProperties>
</file>