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79" r:id="rId2"/>
  </p:sldMasterIdLst>
  <p:notesMasterIdLst>
    <p:notesMasterId r:id="rId41"/>
  </p:notesMasterIdLst>
  <p:handoutMasterIdLst>
    <p:handoutMasterId r:id="rId42"/>
  </p:handoutMasterIdLst>
  <p:sldIdLst>
    <p:sldId id="677" r:id="rId3"/>
    <p:sldId id="361" r:id="rId4"/>
    <p:sldId id="678" r:id="rId5"/>
    <p:sldId id="326" r:id="rId6"/>
    <p:sldId id="356" r:id="rId7"/>
    <p:sldId id="357" r:id="rId8"/>
    <p:sldId id="358" r:id="rId9"/>
    <p:sldId id="360" r:id="rId10"/>
    <p:sldId id="365" r:id="rId11"/>
    <p:sldId id="684" r:id="rId12"/>
    <p:sldId id="685" r:id="rId13"/>
    <p:sldId id="682" r:id="rId14"/>
    <p:sldId id="680" r:id="rId15"/>
    <p:sldId id="681" r:id="rId16"/>
    <p:sldId id="683" r:id="rId17"/>
    <p:sldId id="686" r:id="rId18"/>
    <p:sldId id="688" r:id="rId19"/>
    <p:sldId id="689" r:id="rId20"/>
    <p:sldId id="690" r:id="rId21"/>
    <p:sldId id="691" r:id="rId22"/>
    <p:sldId id="687" r:id="rId23"/>
    <p:sldId id="363" r:id="rId24"/>
    <p:sldId id="705" r:id="rId25"/>
    <p:sldId id="692" r:id="rId26"/>
    <p:sldId id="693" r:id="rId27"/>
    <p:sldId id="694" r:id="rId28"/>
    <p:sldId id="695" r:id="rId29"/>
    <p:sldId id="696" r:id="rId30"/>
    <p:sldId id="697" r:id="rId31"/>
    <p:sldId id="698" r:id="rId32"/>
    <p:sldId id="699" r:id="rId33"/>
    <p:sldId id="706" r:id="rId34"/>
    <p:sldId id="700" r:id="rId35"/>
    <p:sldId id="701" r:id="rId36"/>
    <p:sldId id="702" r:id="rId37"/>
    <p:sldId id="703" r:id="rId38"/>
    <p:sldId id="704" r:id="rId39"/>
    <p:sldId id="707" r:id="rId40"/>
  </p:sldIdLst>
  <p:sldSz cx="9144000" cy="6858000" type="screen4x3"/>
  <p:notesSz cx="6757988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CC"/>
    <a:srgbClr val="4D4D4D"/>
    <a:srgbClr val="0000FF"/>
    <a:srgbClr val="FF3399"/>
    <a:srgbClr val="CCFF66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67" autoAdjust="0"/>
    <p:restoredTop sz="96148" autoAdjust="0"/>
  </p:normalViewPr>
  <p:slideViewPr>
    <p:cSldViewPr>
      <p:cViewPr varScale="1">
        <p:scale>
          <a:sx n="86" d="100"/>
          <a:sy n="86" d="100"/>
        </p:scale>
        <p:origin x="1478" y="67"/>
      </p:cViewPr>
      <p:guideLst>
        <p:guide orient="horz" pos="2387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7CD7C1CC-C823-708D-AD14-D56AE1A6957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B6E6BE0-C98A-E7C0-8D18-A8E29D422D1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310CB7DB-AAC0-8F9F-55DB-723A351B0E4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5E076856-AB8C-D08B-18AD-5A8AA92E929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FF76C18-4F46-4CB6-A1C1-A8AE1847A5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A8556BCC-5246-D35D-A07F-ABE157867D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2CEC079A-C0BE-827A-6794-DB496C17566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27463" y="0"/>
            <a:ext cx="292893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6B06590B-B27F-4F5C-4508-8C9798AD3C1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7743E77D-844D-EAE1-BB30-A149C143B3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686300"/>
            <a:ext cx="5405438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24934" name="Rectangle 6">
            <a:extLst>
              <a:ext uri="{FF2B5EF4-FFF2-40B4-BE49-F238E27FC236}">
                <a16:creationId xmlns:a16="http://schemas.microsoft.com/office/drawing/2014/main" id="{5C0ACFFA-7324-62D2-3D04-4F10768857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289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4935" name="Rectangle 7">
            <a:extLst>
              <a:ext uri="{FF2B5EF4-FFF2-40B4-BE49-F238E27FC236}">
                <a16:creationId xmlns:a16="http://schemas.microsoft.com/office/drawing/2014/main" id="{4C82C0E2-E391-6726-EBE4-81907CE619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7463" y="9371013"/>
            <a:ext cx="292893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510D361-8A60-4458-A386-093EB249A4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2A0877-6111-4363-9A58-21E8F3E0A98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97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0774686-8536-972C-0165-C60575F4B696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6414A08A-B0DC-0349-9576-A1164FA5D8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1F9A4325-7CEF-A9DC-4B42-8143CAAAD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Tahoma" charset="0"/>
                </a:endParaRPr>
              </a:p>
            </p:txBody>
          </p:sp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E8C5763E-3D1A-0D3E-A8AA-AA097C3A2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Tahoma" charset="0"/>
                </a:endParaRPr>
              </a:p>
            </p:txBody>
          </p:sp>
        </p:grpSp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0EC8143B-A8D5-D88E-3F9B-26A8A6F2A7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9A2011B-5C74-8E14-9D59-F34D0848D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Tahoma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68F2B4-08AE-66C9-D3E3-96A62A8D5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Tahoma" charset="0"/>
                </a:endParaRPr>
              </a:p>
            </p:txBody>
          </p:sp>
        </p:grp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DB8B852A-E4D4-FEEB-D3FE-80C717210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Tahoma" charset="0"/>
              </a:endParaRPr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59EAB1B8-3756-A74D-3FE5-F0DBFF9F8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Tahoma" charset="0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267EF139-BD46-0A86-AA30-8D4B8BC8A3B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Tahoma" charset="0"/>
              </a:endParaRPr>
            </a:p>
          </p:txBody>
        </p:sp>
      </p:grpSp>
      <p:sp>
        <p:nvSpPr>
          <p:cNvPr id="624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247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3DA398D7-9A57-7568-6EAB-DBD0449A7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8617F221-3C1E-4734-1671-03BECEEB3D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24A9C94D-D447-F3EA-7603-F0E495E2EC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D0C342-AB29-432D-85AD-6B1FAFB21C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370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3CCA2DE-9F39-F3A8-BA8F-3C02AC6D9C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739B180-88F1-60D1-F39F-69B1B5904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60FB8D6-322B-FA27-DEDB-151D79B140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80C06-538B-42E8-9992-FCFB3278E4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49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BC3D80E-6020-2EC4-0077-9F3A1A40E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E303B2F-8EEE-0393-0F44-C14F910779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9E31E28-8213-ACFF-CEEA-8247F31C9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D518A-B3DE-461D-8A23-B90D7B55F9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401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BD216F8A-7394-C952-4C16-13ABF23B7F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D9D24E2-9F59-299B-1B24-F1DD54133C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27577ED-E8B2-CBF4-1CE6-F60D3F8287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E724D-F355-4B3A-A1CB-165F6184A1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2281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65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263"/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B5076-CBBD-4EF8-9A49-36947B55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69CFB-A705-43C7-B978-9B8EA57624C3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DF280-9976-4A78-99D2-15D966A0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7CAF-D9D9-4A3A-B2A7-600893DC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5B721-4E11-4C92-AB98-18D7A646A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0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FE65D-1A94-440C-8DA6-57F5BBAC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70D9F-0286-41B1-8CAE-0BD9B6F23B2A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FE25E-8CF7-4C0F-802B-2CC06347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D9A9EA-90BC-4A3F-BB18-E1BBE35E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1C31B-CAAC-41D3-A7E4-4E030B685B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34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DDD1F5B-1487-4DE7-AD7F-807D17173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5C87E7A-55F3-F1CE-163A-76EB45937E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EF69044-C8C7-8229-16D7-35B47E4D6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CA299-CF7A-4741-8B97-0BBD61E829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017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6DBB6EE-95E1-B070-5C55-3AC4348FC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7DDCF90-E446-B2CA-F25F-FD3FBC536A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80A5E62-67AF-9B0F-37D7-832C81BEA2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A86F7-D769-45E4-8C55-450EA3C61F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151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ACB1D17-B20A-8F84-BE66-D0972591E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23AB25D-959F-F46C-6BAB-DCC6E54AD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317B823-1403-989C-A55F-B4EF8957E7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260C1-1107-44EC-8556-607E6A2584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75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B56E4FA5-C954-CA2A-4EF5-737A0CA486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09FEBB6-A6C1-822F-45BC-A39552539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8B5C938C-40D0-5740-FA03-6A34695FB0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FCEB0-59D4-4D29-BFED-70C6F98ABE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78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715BD163-7C79-F0A9-51DF-F82C9CC1C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D7BEC2E-FBE7-0934-5D40-F88C4CB76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A70EE49-AC6A-69E8-99A3-9256CCE21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798B6-D643-42B5-A4F1-DD4A777DEB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200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A6D8F2F1-BE4C-B610-B3D2-4E3694D67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D233F06-EED2-4A0C-18A0-5682D5C17C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0547A93-B0AC-133A-B1F9-9AFBBCAE6A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EB222-0E9B-4F86-A16C-3291A3EC0F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416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B5AB935-9048-70CC-D82C-85589BACB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69A64A9-74D9-E366-21F0-E8BBEA2818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FEC3F54-9394-5E37-919C-7F915FEEF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82067-D4C5-49DF-B892-61C9C1A445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211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DEB51ED-952A-CEFF-8C33-A34C1BAA4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E6F641-44E2-4CA3-1037-495E3E3365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198CDE3-B891-2670-DB0A-EB0A1184B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5390E-8C2D-4672-8EE0-2F8960B3AF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879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83AFA55-27D4-CB5B-88A2-AF9F8D81E7B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charset="0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42B3810-30E4-CE0D-A588-AB683BCDD0D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charset="0"/>
            </a:endParaRP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8A5000E2-0131-A249-ED97-69B4A1B8A78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charset="0"/>
            </a:endParaRP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2B2D1D85-54D3-6EBE-A373-4995582ACFF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charset="0"/>
            </a:endParaRP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6D1D5B00-B3C3-28B1-CAD7-30FF409FC1F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charset="0"/>
            </a:endParaRPr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8702AEA6-A8B1-A088-4C58-AA9346C1D2B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charset="0"/>
            </a:endParaRPr>
          </a:p>
        </p:txBody>
      </p:sp>
      <p:sp>
        <p:nvSpPr>
          <p:cNvPr id="61448" name="Rectangle 8">
            <a:extLst>
              <a:ext uri="{FF2B5EF4-FFF2-40B4-BE49-F238E27FC236}">
                <a16:creationId xmlns:a16="http://schemas.microsoft.com/office/drawing/2014/main" id="{91E5CB5D-7033-5D71-2A4A-30A6AB4217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ru-RU" sz="2400">
              <a:latin typeface="Tahoma" charset="0"/>
            </a:endParaRPr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ED1715E3-5BCB-C1C0-527C-68CB7A5D9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9D947B36-7629-B0FE-4343-EC763A910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1451" name="Rectangle 11">
            <a:extLst>
              <a:ext uri="{FF2B5EF4-FFF2-40B4-BE49-F238E27FC236}">
                <a16:creationId xmlns:a16="http://schemas.microsoft.com/office/drawing/2014/main" id="{D9C32898-44D9-4C93-7141-F9F1DF1F25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ahoma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52" name="Rectangle 12">
            <a:extLst>
              <a:ext uri="{FF2B5EF4-FFF2-40B4-BE49-F238E27FC236}">
                <a16:creationId xmlns:a16="http://schemas.microsoft.com/office/drawing/2014/main" id="{6967F381-E3A3-3712-C7A3-544B4F0B19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ahoma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53" name="Rectangle 13">
            <a:extLst>
              <a:ext uri="{FF2B5EF4-FFF2-40B4-BE49-F238E27FC236}">
                <a16:creationId xmlns:a16="http://schemas.microsoft.com/office/drawing/2014/main" id="{4ED3C015-8874-F547-0A64-2A353B1191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80F308-C07C-4DC1-9703-C71007F73D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  <p:sldLayoutId id="214748366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9EC1567-8483-4D4C-BE2A-5BF5237A1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08" y="365798"/>
            <a:ext cx="7886784" cy="132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1EFF15-F560-47F6-9A55-7B2D54DDB2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08" y="1826112"/>
            <a:ext cx="7886784" cy="435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5C217-1994-4346-90A2-21114EE56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08" y="6356827"/>
            <a:ext cx="2056890" cy="364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5C8391-2798-4865-B0C9-3BB905E0F32B}" type="datetimeFigureOut">
              <a:rPr lang="ru-RU"/>
              <a:pPr>
                <a:defRPr/>
              </a:pPr>
              <a:t>21.09.2023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5E33D-6133-4CB0-9532-516AD60A4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93" y="6356827"/>
            <a:ext cx="3086015" cy="364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2FC2F-4EAE-4507-8985-E6BEFA3DE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8502" y="6356827"/>
            <a:ext cx="2056890" cy="364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3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30F416-90D4-4522-89F5-70D056F74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86073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073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5">
          <a:solidFill>
            <a:schemeClr val="tx1"/>
          </a:solidFill>
          <a:latin typeface="Calibri Light" panose="020F0302020204030204" pitchFamily="34" charset="0"/>
        </a:defRPr>
      </a:lvl2pPr>
      <a:lvl3pPr algn="l" defTabSz="86073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5">
          <a:solidFill>
            <a:schemeClr val="tx1"/>
          </a:solidFill>
          <a:latin typeface="Calibri Light" panose="020F0302020204030204" pitchFamily="34" charset="0"/>
        </a:defRPr>
      </a:lvl3pPr>
      <a:lvl4pPr algn="l" defTabSz="86073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5">
          <a:solidFill>
            <a:schemeClr val="tx1"/>
          </a:solidFill>
          <a:latin typeface="Calibri Light" panose="020F0302020204030204" pitchFamily="34" charset="0"/>
        </a:defRPr>
      </a:lvl4pPr>
      <a:lvl5pPr algn="l" defTabSz="86073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5">
          <a:solidFill>
            <a:schemeClr val="tx1"/>
          </a:solidFill>
          <a:latin typeface="Calibri Light" panose="020F0302020204030204" pitchFamily="34" charset="0"/>
        </a:defRPr>
      </a:lvl5pPr>
      <a:lvl6pPr marL="390997" algn="l" defTabSz="860737" rtl="0" fontAlgn="base">
        <a:lnSpc>
          <a:spcPct val="90000"/>
        </a:lnSpc>
        <a:spcBef>
          <a:spcPct val="0"/>
        </a:spcBef>
        <a:spcAft>
          <a:spcPct val="0"/>
        </a:spcAft>
        <a:defRPr sz="4105">
          <a:solidFill>
            <a:schemeClr val="tx1"/>
          </a:solidFill>
          <a:latin typeface="Calibri Light" panose="020F0302020204030204" pitchFamily="34" charset="0"/>
        </a:defRPr>
      </a:lvl6pPr>
      <a:lvl7pPr marL="781995" algn="l" defTabSz="860737" rtl="0" fontAlgn="base">
        <a:lnSpc>
          <a:spcPct val="90000"/>
        </a:lnSpc>
        <a:spcBef>
          <a:spcPct val="0"/>
        </a:spcBef>
        <a:spcAft>
          <a:spcPct val="0"/>
        </a:spcAft>
        <a:defRPr sz="4105">
          <a:solidFill>
            <a:schemeClr val="tx1"/>
          </a:solidFill>
          <a:latin typeface="Calibri Light" panose="020F0302020204030204" pitchFamily="34" charset="0"/>
        </a:defRPr>
      </a:lvl7pPr>
      <a:lvl8pPr marL="1172992" algn="l" defTabSz="860737" rtl="0" fontAlgn="base">
        <a:lnSpc>
          <a:spcPct val="90000"/>
        </a:lnSpc>
        <a:spcBef>
          <a:spcPct val="0"/>
        </a:spcBef>
        <a:spcAft>
          <a:spcPct val="0"/>
        </a:spcAft>
        <a:defRPr sz="4105">
          <a:solidFill>
            <a:schemeClr val="tx1"/>
          </a:solidFill>
          <a:latin typeface="Calibri Light" panose="020F0302020204030204" pitchFamily="34" charset="0"/>
        </a:defRPr>
      </a:lvl8pPr>
      <a:lvl9pPr marL="1563990" algn="l" defTabSz="860737" rtl="0" fontAlgn="base">
        <a:lnSpc>
          <a:spcPct val="90000"/>
        </a:lnSpc>
        <a:spcBef>
          <a:spcPct val="0"/>
        </a:spcBef>
        <a:spcAft>
          <a:spcPct val="0"/>
        </a:spcAft>
        <a:defRPr sz="410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14506" indent="-214506" algn="l" defTabSz="860737" rtl="0" eaLnBrk="0" fontAlgn="base" hangingPunct="0">
        <a:lnSpc>
          <a:spcPct val="90000"/>
        </a:lnSpc>
        <a:spcBef>
          <a:spcPts val="941"/>
        </a:spcBef>
        <a:spcAft>
          <a:spcPct val="0"/>
        </a:spcAft>
        <a:buFont typeface="Arial" panose="020B0604020202020204" pitchFamily="34" charset="0"/>
        <a:buChar char="•"/>
        <a:defRPr sz="2566" kern="1200">
          <a:solidFill>
            <a:schemeClr val="tx1"/>
          </a:solidFill>
          <a:latin typeface="+mn-lt"/>
          <a:ea typeface="+mn-ea"/>
          <a:cs typeface="+mn-cs"/>
        </a:defRPr>
      </a:lvl1pPr>
      <a:lvl2pPr marL="646232" indent="-214506" algn="l" defTabSz="860737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sz="2224" kern="1200">
          <a:solidFill>
            <a:schemeClr val="tx1"/>
          </a:solidFill>
          <a:latin typeface="+mn-lt"/>
          <a:ea typeface="+mn-ea"/>
          <a:cs typeface="+mn-cs"/>
        </a:defRPr>
      </a:lvl2pPr>
      <a:lvl3pPr marL="1076601" indent="-214506" algn="l" defTabSz="860737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sz="1881" kern="1200">
          <a:solidFill>
            <a:schemeClr val="tx1"/>
          </a:solidFill>
          <a:latin typeface="+mn-lt"/>
          <a:ea typeface="+mn-ea"/>
          <a:cs typeface="+mn-cs"/>
        </a:defRPr>
      </a:lvl3pPr>
      <a:lvl4pPr marL="1508327" indent="-214506" algn="l" defTabSz="860737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938696" indent="-214506" algn="l" defTabSz="860737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370481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1477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2474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3470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0997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199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299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3986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498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5979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6975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971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>
            <a:extLst>
              <a:ext uri="{FF2B5EF4-FFF2-40B4-BE49-F238E27FC236}">
                <a16:creationId xmlns:a16="http://schemas.microsoft.com/office/drawing/2014/main" id="{5AA97A0C-224B-4875-AE43-495681ED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713"/>
            <a:ext cx="9144000" cy="64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>
            <a:extLst>
              <a:ext uri="{FF2B5EF4-FFF2-40B4-BE49-F238E27FC236}">
                <a16:creationId xmlns:a16="http://schemas.microsoft.com/office/drawing/2014/main" id="{12071E2E-84B7-4429-9C3C-BB0B6A937C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8581" y="2751385"/>
            <a:ext cx="4158584" cy="2084044"/>
          </a:xfrm>
        </p:spPr>
        <p:txBody>
          <a:bodyPr rtlCol="0">
            <a:noAutofit/>
          </a:bodyPr>
          <a:lstStyle/>
          <a:p>
            <a:pPr algn="just" eaLnBrk="1" hangingPunct="1">
              <a:lnSpc>
                <a:spcPct val="100000"/>
              </a:lnSpc>
              <a:defRPr/>
            </a:pPr>
            <a:r>
              <a:rPr lang="ru-RU" altLang="ru-RU" sz="2395" dirty="0">
                <a:solidFill>
                  <a:schemeClr val="bg1"/>
                </a:solidFill>
                <a:latin typeface="Austin Cyr Bold"/>
              </a:rPr>
              <a:t>Применение национального стандарта РФ системы менеджмента качества в медицинском вузе</a:t>
            </a:r>
            <a:br>
              <a:rPr lang="ru-RU" altLang="ru-RU" sz="2395" dirty="0">
                <a:solidFill>
                  <a:schemeClr val="bg1"/>
                </a:solidFill>
                <a:latin typeface="Austin Cyr Bold"/>
              </a:rPr>
            </a:br>
            <a:r>
              <a:rPr lang="ru-RU" altLang="ru-RU" sz="2395" dirty="0">
                <a:solidFill>
                  <a:schemeClr val="bg1"/>
                </a:solidFill>
                <a:latin typeface="Austin Cyr Bold"/>
              </a:rPr>
              <a:t>Показатели оценки деятельности ППС медицинского вуза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5D14F2-1165-4BE9-9A72-07BE78863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2132" y="5478359"/>
            <a:ext cx="4158585" cy="539000"/>
          </a:xfrm>
        </p:spPr>
        <p:txBody>
          <a:bodyPr rtlCol="0">
            <a:normAutofit/>
          </a:bodyPr>
          <a:lstStyle/>
          <a:p>
            <a:pPr algn="l" defTabSz="861993" eaLnBrk="1" fontAlgn="auto" hangingPunct="1">
              <a:spcBef>
                <a:spcPts val="942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E5C78C"/>
                </a:solidFill>
                <a:latin typeface="Alegreya Sans Medium" panose="00000600000000000000" pitchFamily="2" charset="0"/>
              </a:rPr>
              <a:t>Помощник ректора М.Я.Ледяев</a:t>
            </a:r>
          </a:p>
        </p:txBody>
      </p:sp>
      <p:sp>
        <p:nvSpPr>
          <p:cNvPr id="4101" name="Подзаголовок 2">
            <a:extLst>
              <a:ext uri="{FF2B5EF4-FFF2-40B4-BE49-F238E27FC236}">
                <a16:creationId xmlns:a16="http://schemas.microsoft.com/office/drawing/2014/main" id="{683EECAE-F31D-4796-8A99-CC9E32954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07" y="6183741"/>
            <a:ext cx="3276091" cy="53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60737">
              <a:spcBef>
                <a:spcPts val="941"/>
              </a:spcBef>
              <a:buNone/>
            </a:pPr>
            <a:r>
              <a:rPr lang="en-US" altLang="ru-RU" sz="1539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539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4102" name="Подзаголовок 2">
            <a:extLst>
              <a:ext uri="{FF2B5EF4-FFF2-40B4-BE49-F238E27FC236}">
                <a16:creationId xmlns:a16="http://schemas.microsoft.com/office/drawing/2014/main" id="{93E68B4E-5F4D-422E-947C-A731CCB9C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916" y="6195960"/>
            <a:ext cx="663908" cy="53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60737">
              <a:spcBef>
                <a:spcPts val="941"/>
              </a:spcBef>
              <a:buNone/>
            </a:pPr>
            <a:r>
              <a:rPr lang="ru-RU" altLang="ru-RU" sz="1539" dirty="0">
                <a:solidFill>
                  <a:srgbClr val="E5C78C"/>
                </a:solidFill>
                <a:latin typeface="Alegreya Sans"/>
              </a:rPr>
              <a:t>2023 </a:t>
            </a:r>
          </a:p>
        </p:txBody>
      </p:sp>
      <p:pic>
        <p:nvPicPr>
          <p:cNvPr id="4103" name="Рисунок 3">
            <a:extLst>
              <a:ext uri="{FF2B5EF4-FFF2-40B4-BE49-F238E27FC236}">
                <a16:creationId xmlns:a16="http://schemas.microsoft.com/office/drawing/2014/main" id="{2C15D7AD-74E1-4F2C-971C-A2B24D8A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937" y="753006"/>
            <a:ext cx="3079227" cy="11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75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DA558-C569-1B31-A180-89ED7249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196CD3-6EA9-A2EE-FD2C-4A9E56429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798" b="6203"/>
          <a:stretch/>
        </p:blipFill>
        <p:spPr>
          <a:xfrm>
            <a:off x="395536" y="2060848"/>
            <a:ext cx="8645236" cy="3744416"/>
          </a:xfr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2CB8E174-3537-7326-D573-EA699C745883}"/>
              </a:ext>
            </a:extLst>
          </p:cNvPr>
          <p:cNvSpPr/>
          <p:nvPr/>
        </p:nvSpPr>
        <p:spPr>
          <a:xfrm rot="10800000">
            <a:off x="4475838" y="39330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3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A844A-6D31-4738-09F2-C6175046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AC95EB-304D-3100-B099-EC41B0239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48" r="26278" b="6203"/>
          <a:stretch/>
        </p:blipFill>
        <p:spPr>
          <a:xfrm>
            <a:off x="539553" y="1728324"/>
            <a:ext cx="8213510" cy="4935089"/>
          </a:xfr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E028A326-4A60-7806-7FBC-5CD110CE5959}"/>
              </a:ext>
            </a:extLst>
          </p:cNvPr>
          <p:cNvSpPr/>
          <p:nvPr/>
        </p:nvSpPr>
        <p:spPr>
          <a:xfrm rot="10800000">
            <a:off x="6444208" y="5229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29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8B98F-B639-7D10-8781-270FA295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2A2267-A62A-C2E1-2553-BAF987AC2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33" t="20298" r="36121" b="7953"/>
          <a:stretch/>
        </p:blipFill>
        <p:spPr>
          <a:xfrm>
            <a:off x="1979712" y="2411"/>
            <a:ext cx="5040560" cy="7126312"/>
          </a:xfrm>
        </p:spPr>
      </p:pic>
    </p:spTree>
    <p:extLst>
      <p:ext uri="{BB962C8B-B14F-4D97-AF65-F5344CB8AC3E}">
        <p14:creationId xmlns:p14="http://schemas.microsoft.com/office/powerpoint/2010/main" val="501840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F02902-6BC8-8371-7B44-850A8AC4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2A973B-6374-6A1C-D111-5574F1F10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48" t="18548" r="34152" b="6203"/>
          <a:stretch/>
        </p:blipFill>
        <p:spPr>
          <a:xfrm>
            <a:off x="2687102" y="514546"/>
            <a:ext cx="4720708" cy="6343454"/>
          </a:xfrm>
        </p:spPr>
      </p:pic>
    </p:spTree>
    <p:extLst>
      <p:ext uri="{BB962C8B-B14F-4D97-AF65-F5344CB8AC3E}">
        <p14:creationId xmlns:p14="http://schemas.microsoft.com/office/powerpoint/2010/main" val="2780612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ED4AD-BD5C-4BD2-5FA6-C66F52C0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ADEE68-7FE7-060B-347F-18B881301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33" t="20298" r="36121" b="7953"/>
          <a:stretch/>
        </p:blipFill>
        <p:spPr>
          <a:xfrm>
            <a:off x="180294" y="453504"/>
            <a:ext cx="4412965" cy="623902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569205-C654-B364-185E-14DAD2B30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22001" r="36613" b="5201"/>
          <a:stretch/>
        </p:blipFill>
        <p:spPr>
          <a:xfrm>
            <a:off x="4590565" y="404664"/>
            <a:ext cx="4386949" cy="6336704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15D8BF1-1F01-EA09-E7B6-41A8DC1EE9CD}"/>
              </a:ext>
            </a:extLst>
          </p:cNvPr>
          <p:cNvCxnSpPr/>
          <p:nvPr/>
        </p:nvCxnSpPr>
        <p:spPr>
          <a:xfrm>
            <a:off x="395536" y="5229200"/>
            <a:ext cx="21602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1ADF8-47C6-A8FA-BD55-AAE6E8D4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A479BC-994E-4EF5-B98A-489772940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33" t="20298" r="36121" b="7953"/>
          <a:stretch/>
        </p:blipFill>
        <p:spPr>
          <a:xfrm>
            <a:off x="527256" y="1899668"/>
            <a:ext cx="2579993" cy="36475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B517D-574C-8CB8-0B93-B239C4301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19201" r="36613" b="9401"/>
          <a:stretch/>
        </p:blipFill>
        <p:spPr>
          <a:xfrm>
            <a:off x="3203848" y="1844824"/>
            <a:ext cx="2592288" cy="36724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7A30F5-1392-DCEE-2A8D-0C4B1E746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8" t="20267" r="36613" b="8817"/>
          <a:stretch/>
        </p:blipFill>
        <p:spPr>
          <a:xfrm>
            <a:off x="6084168" y="1836051"/>
            <a:ext cx="2592288" cy="36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8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1D0B-3FCB-1BE8-13D1-171C2DE8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Сертификация СМК вуза дает ряд преимуществ перед другими вузами: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F7DCE1-6F2B-A92A-3077-18C1E5B24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повышаются имидж вуза, </a:t>
            </a:r>
          </a:p>
          <a:p>
            <a:r>
              <a:rPr lang="ru-RU" sz="2400" dirty="0"/>
              <a:t>уровень управления качеством образования,</a:t>
            </a:r>
          </a:p>
          <a:p>
            <a:r>
              <a:rPr lang="ru-RU" sz="2400" dirty="0"/>
              <a:t>шансы на победу в конкурсах, грантах и при заключении договоров и контрактов, </a:t>
            </a:r>
          </a:p>
          <a:p>
            <a:r>
              <a:rPr lang="ru-RU" sz="2400" dirty="0"/>
              <a:t>доверие со стороны инвестиционных компаний и увеличение притока инвестиций</a:t>
            </a:r>
          </a:p>
        </p:txBody>
      </p:sp>
    </p:spTree>
    <p:extLst>
      <p:ext uri="{BB962C8B-B14F-4D97-AF65-F5344CB8AC3E}">
        <p14:creationId xmlns:p14="http://schemas.microsoft.com/office/powerpoint/2010/main" val="200271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AD8EC-724C-1B62-7E37-F085FA43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B05CFA-3C57-D8FD-EA64-0C718BDA6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Ежегодный мониторинг высших учебных заведений, проводимый Минобрнауки России (теперь Министерством науки и высшего образования Российской Федерации) подтверждает эффективность вуза. </a:t>
            </a:r>
          </a:p>
          <a:p>
            <a:r>
              <a:rPr lang="ru-RU" sz="2000" dirty="0"/>
              <a:t>В 2021, 2022, 2023 годах Волгоградский государственный медицинский университет прошел независимую оценку качества высшего образования, которая осуществлялась АНО «Группа реализации проектов «</a:t>
            </a:r>
            <a:r>
              <a:rPr lang="ru-RU" sz="2000" dirty="0" err="1"/>
              <a:t>Информэкспертиза</a:t>
            </a:r>
            <a:r>
              <a:rPr lang="ru-RU" sz="2000" dirty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81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51FE2-B1F0-129B-7149-B909683C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Национальный агрегированный рейтинг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2769CD-7312-916D-86EF-CCCB6F15A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2022 году ВолгГМУ ранжирован во вторую лигу (ТОП-200 – </a:t>
            </a:r>
            <a:r>
              <a:rPr lang="ru-RU" dirty="0">
                <a:solidFill>
                  <a:srgbClr val="C00000"/>
                </a:solidFill>
              </a:rPr>
              <a:t>14 место </a:t>
            </a:r>
            <a:r>
              <a:rPr lang="ru-RU" dirty="0"/>
              <a:t>среди медвузов) Национального агрегированного рейтинга.</a:t>
            </a:r>
          </a:p>
          <a:p>
            <a:r>
              <a:rPr lang="ru-RU" dirty="0"/>
              <a:t>В 2023 году ВолгГМУ в ТОП-100 (1 лига Национального агрегированного рейтинга) и </a:t>
            </a:r>
            <a:r>
              <a:rPr lang="ru-RU" dirty="0">
                <a:solidFill>
                  <a:srgbClr val="C00000"/>
                </a:solidFill>
              </a:rPr>
              <a:t>12 место </a:t>
            </a:r>
            <a:r>
              <a:rPr lang="ru-RU" dirty="0"/>
              <a:t>среди медвузов. </a:t>
            </a:r>
          </a:p>
        </p:txBody>
      </p:sp>
    </p:spTree>
    <p:extLst>
      <p:ext uri="{BB962C8B-B14F-4D97-AF65-F5344CB8AC3E}">
        <p14:creationId xmlns:p14="http://schemas.microsoft.com/office/powerpoint/2010/main" val="3748434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75943-D045-F4AF-E175-D2F8501D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83AD66-5B0F-ED8B-1E42-D7000939D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Национальный рейтинг университетов </a:t>
            </a:r>
            <a:r>
              <a:rPr lang="ru-RU"/>
              <a:t>– «</a:t>
            </a:r>
            <a:r>
              <a:rPr lang="ru-RU">
                <a:solidFill>
                  <a:srgbClr val="C00000"/>
                </a:solidFill>
              </a:rPr>
              <a:t>Интерфакс»</a:t>
            </a:r>
            <a:r>
              <a:rPr lang="ru-RU"/>
              <a:t> </a:t>
            </a:r>
            <a:r>
              <a:rPr lang="ru-RU" dirty="0"/>
              <a:t>(2022 - 18 место среди медицинских вузов, 2023 – 16 место среди медвузов), </a:t>
            </a:r>
          </a:p>
          <a:p>
            <a:r>
              <a:rPr lang="ru-RU" dirty="0"/>
              <a:t>Рейтинг «</a:t>
            </a:r>
            <a:r>
              <a:rPr lang="ru-RU" dirty="0">
                <a:solidFill>
                  <a:srgbClr val="C00000"/>
                </a:solidFill>
              </a:rPr>
              <a:t>Первая миссия</a:t>
            </a:r>
            <a:r>
              <a:rPr lang="ru-RU" dirty="0"/>
              <a:t>» – 2022 год - 17 место среди медицинских вузов Российской Федерации, 2023 – 3 место среди медвузов.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740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362EC51-3DC8-C4E4-C5BB-D7F1D4F5FE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0858AF1E-171F-D811-ACF9-C285AFE6E5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1988840"/>
            <a:ext cx="8631560" cy="4143673"/>
          </a:xfrm>
        </p:spPr>
        <p:txBody>
          <a:bodyPr/>
          <a:lstStyle/>
          <a:p>
            <a:pPr eaLnBrk="1" hangingPunct="1"/>
            <a:r>
              <a:rPr lang="ru-RU" altLang="ru-RU" dirty="0"/>
              <a:t>СМК в ВолгГМУ внедрена в 2007 году</a:t>
            </a:r>
          </a:p>
          <a:p>
            <a:pPr eaLnBrk="1" hangingPunct="1"/>
            <a:r>
              <a:rPr lang="ru-RU" altLang="ru-RU" dirty="0"/>
              <a:t>Сертифицирована АС «Русский Регистр» в 2011 году</a:t>
            </a:r>
          </a:p>
          <a:p>
            <a:pPr eaLnBrk="1" hangingPunct="1"/>
            <a:r>
              <a:rPr lang="ru-RU" altLang="ru-RU" dirty="0"/>
              <a:t>Показатель  </a:t>
            </a:r>
            <a:r>
              <a:rPr lang="ru-RU" altLang="ru-RU" b="1" dirty="0"/>
              <a:t>«Эффективность </a:t>
            </a:r>
            <a:r>
              <a:rPr lang="ru-RU" altLang="ru-RU" b="1" dirty="0" err="1"/>
              <a:t>внутривузовской</a:t>
            </a:r>
            <a:r>
              <a:rPr lang="ru-RU" altLang="ru-RU" b="1" dirty="0"/>
              <a:t> системы качества» </a:t>
            </a:r>
            <a:r>
              <a:rPr lang="ru-RU" altLang="ru-RU" dirty="0"/>
              <a:t> включён в перечень </a:t>
            </a:r>
            <a:r>
              <a:rPr lang="ru-RU" altLang="ru-RU" i="1" u="sng" dirty="0">
                <a:solidFill>
                  <a:srgbClr val="FF0000"/>
                </a:solidFill>
              </a:rPr>
              <a:t>аккредитационных показателей вузов</a:t>
            </a:r>
            <a:r>
              <a:rPr lang="ru-RU" alt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16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CF203-CE9D-977C-CE57-E8875774A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617D6-D8CF-28DC-9C65-A18BB7C76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В Рейтинге RAEX-100 ВолгГМУ в 2023 году занял 97 место (в 2020, 2021 и 2022 годах не входил в ТОП -100). </a:t>
            </a:r>
          </a:p>
          <a:p>
            <a:r>
              <a:rPr lang="ru-RU" sz="2800" dirty="0"/>
              <a:t>В предметном рейтинге RAEX в 2023 году участвовали 164 вуза из 42 регионов России. В рейтинге "медицина" ВолгГМУ занял 11 место (в 2022 были на 14). В рейтинге «Фармация» ВолгГМУ на 9 месте.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25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A3739-E87D-F320-B663-43F2ED61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Три миссии университета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6EC140-D9BC-A1EE-A42A-BA366C504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30 августа 2023 года опубликован список 2000 лучших вузов мира по версии </a:t>
            </a:r>
            <a:r>
              <a:rPr lang="ru-RU" sz="2400" dirty="0" err="1"/>
              <a:t>MosIUR</a:t>
            </a:r>
            <a:r>
              <a:rPr lang="ru-RU" sz="2400" dirty="0"/>
              <a:t>.</a:t>
            </a:r>
          </a:p>
          <a:p>
            <a:r>
              <a:rPr lang="ru-RU" sz="2400" dirty="0"/>
              <a:t>По итогам Московского международного рейтинга вузов «Три миссии университета» в 2023 году Волгоградский государственный медицинский университет Минздрава России:</a:t>
            </a:r>
          </a:p>
          <a:p>
            <a:r>
              <a:rPr lang="ru-RU" sz="2400" dirty="0"/>
              <a:t>- вошел в интервальную группу 1101-1200 в мировом рейтинге</a:t>
            </a:r>
          </a:p>
          <a:p>
            <a:r>
              <a:rPr lang="ru-RU" sz="2400" dirty="0"/>
              <a:t>- вошел в интервальную группу 49-53 среди российских вузов</a:t>
            </a:r>
          </a:p>
        </p:txBody>
      </p:sp>
    </p:spTree>
    <p:extLst>
      <p:ext uri="{BB962C8B-B14F-4D97-AF65-F5344CB8AC3E}">
        <p14:creationId xmlns:p14="http://schemas.microsoft.com/office/powerpoint/2010/main" val="2429765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A496CA9-3E44-A368-3ED8-D202C7200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905000"/>
            <a:ext cx="7162800" cy="4114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endParaRPr lang="ru-RU" altLang="ru-RU" sz="2800" b="1" dirty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800" b="1" dirty="0"/>
              <a:t>Качество </a:t>
            </a:r>
            <a:r>
              <a:rPr lang="ru-RU" altLang="ru-RU" sz="3600" b="1" dirty="0">
                <a:solidFill>
                  <a:srgbClr val="FF0000"/>
                </a:solidFill>
              </a:rPr>
              <a:t>результата</a:t>
            </a:r>
            <a:r>
              <a:rPr lang="ru-RU" altLang="ru-RU" sz="2800" b="1" dirty="0"/>
              <a:t> (знания, умения, навыки выпускников и слушателей)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800" b="1" dirty="0"/>
              <a:t>Качество </a:t>
            </a:r>
            <a:r>
              <a:rPr lang="ru-RU" altLang="ru-RU" sz="3600" b="1" dirty="0">
                <a:solidFill>
                  <a:srgbClr val="FF0000"/>
                </a:solidFill>
              </a:rPr>
              <a:t>обеспечения</a:t>
            </a:r>
            <a:r>
              <a:rPr lang="ru-RU" altLang="ru-RU" sz="2800" b="1" dirty="0"/>
              <a:t> (кадры, материально-техническое, информационно-методическое обеспечение, научная деятельность, медицинская и т.д.)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1CE6FA4-0513-3835-7305-0C4C374B8C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/>
              <a:t>Качество образовательного процесса в нашем университете рассматривается в 2-х аспектах: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BD85E-3109-AEEB-01B6-8BD4B618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1BACB5-FD60-B3EC-A775-975401A78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29" t="12968" r="18403" b="6826"/>
          <a:stretch/>
        </p:blipFill>
        <p:spPr>
          <a:xfrm>
            <a:off x="899592" y="908720"/>
            <a:ext cx="7560840" cy="5384236"/>
          </a:xfr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9EAE77C9-E38B-F1A7-FF0A-49B23C08C5F6}"/>
              </a:ext>
            </a:extLst>
          </p:cNvPr>
          <p:cNvSpPr/>
          <p:nvPr/>
        </p:nvSpPr>
        <p:spPr>
          <a:xfrm>
            <a:off x="107504" y="57332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533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737F5-DF20-4FD8-AB84-FAC825BAB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9D5F68-086E-0539-6A96-52AE26B9E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46" t="13298" r="35136" b="9703"/>
          <a:stretch/>
        </p:blipFill>
        <p:spPr>
          <a:xfrm>
            <a:off x="1475656" y="548681"/>
            <a:ext cx="6971682" cy="6135082"/>
          </a:xfr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976E074-E9E2-D8DE-70CA-EC77AD244EB2}"/>
              </a:ext>
            </a:extLst>
          </p:cNvPr>
          <p:cNvSpPr/>
          <p:nvPr/>
        </p:nvSpPr>
        <p:spPr>
          <a:xfrm>
            <a:off x="661734" y="63081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0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969FF-AEDE-9096-5137-3CE2B95F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007567-6410-7C77-2142-FE9438BFF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04" t="27298" r="25293" b="9703"/>
          <a:stretch/>
        </p:blipFill>
        <p:spPr>
          <a:xfrm>
            <a:off x="983603" y="1124744"/>
            <a:ext cx="7176794" cy="5065974"/>
          </a:xfrm>
        </p:spPr>
      </p:pic>
    </p:spTree>
    <p:extLst>
      <p:ext uri="{BB962C8B-B14F-4D97-AF65-F5344CB8AC3E}">
        <p14:creationId xmlns:p14="http://schemas.microsoft.com/office/powerpoint/2010/main" val="1433476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5AB55-8DD8-6E06-0149-B8F89838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4BC7F9-E1A2-E548-0A48-B7AE34C03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46" t="13298" r="1669" b="7953"/>
          <a:stretch/>
        </p:blipFill>
        <p:spPr>
          <a:xfrm>
            <a:off x="405139" y="1412776"/>
            <a:ext cx="8333721" cy="4464495"/>
          </a:xfrm>
        </p:spPr>
      </p:pic>
    </p:spTree>
    <p:extLst>
      <p:ext uri="{BB962C8B-B14F-4D97-AF65-F5344CB8AC3E}">
        <p14:creationId xmlns:p14="http://schemas.microsoft.com/office/powerpoint/2010/main" val="3188026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B6DF1-0E0D-F69F-CAB0-E3439526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33362A-56EC-9E40-3701-A78394E9B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05" t="20298" r="25293" b="6203"/>
          <a:stretch/>
        </p:blipFill>
        <p:spPr>
          <a:xfrm>
            <a:off x="667395" y="260648"/>
            <a:ext cx="7793037" cy="641779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CEF3A4-6F21-5F55-F6F5-FE94B0C1F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16826" r="20863" b="65400"/>
          <a:stretch/>
        </p:blipFill>
        <p:spPr>
          <a:xfrm>
            <a:off x="683568" y="5410311"/>
            <a:ext cx="8285460" cy="133149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823AC26-D85A-1BD5-01F0-76E6F2766F32}"/>
              </a:ext>
            </a:extLst>
          </p:cNvPr>
          <p:cNvCxnSpPr>
            <a:cxnSpLocks/>
          </p:cNvCxnSpPr>
          <p:nvPr/>
        </p:nvCxnSpPr>
        <p:spPr>
          <a:xfrm flipV="1">
            <a:off x="4716016" y="1916832"/>
            <a:ext cx="3888432" cy="216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3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BD16C-F352-A8D7-C865-921353EB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5DB560-3A79-8577-FF1E-AE1A18100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55" t="20298" r="9543" b="7953"/>
          <a:stretch/>
        </p:blipFill>
        <p:spPr>
          <a:xfrm>
            <a:off x="302455" y="1556792"/>
            <a:ext cx="8600564" cy="42484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B21161-CBCF-4399-14B6-8C75D43E57BB}"/>
              </a:ext>
            </a:extLst>
          </p:cNvPr>
          <p:cNvSpPr txBox="1"/>
          <p:nvPr/>
        </p:nvSpPr>
        <p:spPr>
          <a:xfrm>
            <a:off x="6660232" y="6381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М.В.Букатин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359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C8567-044D-8A2C-388F-0D65C11A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2BB647-8AC1-D338-7895-452C03D2D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99" t="30798" r="19387" b="7953"/>
          <a:stretch/>
        </p:blipFill>
        <p:spPr>
          <a:xfrm>
            <a:off x="359532" y="1088739"/>
            <a:ext cx="8424936" cy="46805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A5DA9-7769-CA50-1005-46FA4ADFBB3B}"/>
              </a:ext>
            </a:extLst>
          </p:cNvPr>
          <p:cNvSpPr txBox="1"/>
          <p:nvPr/>
        </p:nvSpPr>
        <p:spPr>
          <a:xfrm>
            <a:off x="6660232" y="6381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М.В.Букатин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32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D1775BEC-AC12-38CC-A0BF-B11D437DF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6478588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Терминология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BA0BC88-D38F-6FB1-45C1-1E997961F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962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Качество – </a:t>
            </a:r>
            <a:r>
              <a:rPr lang="ru-RU" altLang="ru-RU" b="1" i="1" dirty="0"/>
              <a:t>степень соответствия собственных текущих характеристик </a:t>
            </a:r>
            <a:r>
              <a:rPr lang="ru-RU" altLang="ru-RU" b="1" i="1" dirty="0">
                <a:solidFill>
                  <a:schemeClr val="accent5">
                    <a:lumMod val="50000"/>
                  </a:schemeClr>
                </a:solidFill>
              </a:rPr>
              <a:t>- требованиям</a:t>
            </a:r>
          </a:p>
        </p:txBody>
      </p:sp>
    </p:spTree>
    <p:extLst>
      <p:ext uri="{BB962C8B-B14F-4D97-AF65-F5344CB8AC3E}">
        <p14:creationId xmlns:p14="http://schemas.microsoft.com/office/powerpoint/2010/main" val="309377293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5E1CE-F81E-718D-1FF2-EF486C0D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E1C68A-93F8-49A3-1CF4-A681BA4E1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99" t="23798" r="19387" b="13203"/>
          <a:stretch/>
        </p:blipFill>
        <p:spPr>
          <a:xfrm>
            <a:off x="200025" y="591263"/>
            <a:ext cx="8746459" cy="49979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490DD-9505-8535-87E6-ED288D6BA6AF}"/>
              </a:ext>
            </a:extLst>
          </p:cNvPr>
          <p:cNvSpPr txBox="1"/>
          <p:nvPr/>
        </p:nvSpPr>
        <p:spPr>
          <a:xfrm>
            <a:off x="6660232" y="6381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М.В.Букатин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568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AFD04-CE24-8184-0F4B-DCC6E8E55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E2409F-9719-ADE0-B59C-4027E802B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83" t="32549" r="19387" b="7952"/>
          <a:stretch/>
        </p:blipFill>
        <p:spPr>
          <a:xfrm>
            <a:off x="251521" y="999312"/>
            <a:ext cx="8763794" cy="48059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B63219-45E3-7917-3EC6-58FDB810E45B}"/>
              </a:ext>
            </a:extLst>
          </p:cNvPr>
          <p:cNvSpPr txBox="1"/>
          <p:nvPr/>
        </p:nvSpPr>
        <p:spPr>
          <a:xfrm>
            <a:off x="6660232" y="638132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М.В.Букатин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924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98898-9B25-17A1-F32F-DE2BD402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CD64BE-9C07-857D-A4DF-658EBE444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61" t="22047" r="17418" b="6204"/>
          <a:stretch/>
        </p:blipFill>
        <p:spPr>
          <a:xfrm>
            <a:off x="875884" y="1916832"/>
            <a:ext cx="7392231" cy="4392487"/>
          </a:xfrm>
        </p:spPr>
      </p:pic>
    </p:spTree>
    <p:extLst>
      <p:ext uri="{BB962C8B-B14F-4D97-AF65-F5344CB8AC3E}">
        <p14:creationId xmlns:p14="http://schemas.microsoft.com/office/powerpoint/2010/main" val="2172122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DE173-360F-8082-1B5D-0F6EFCE60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6A1BC0-95AC-B5FB-4B36-0297AD510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46" t="13298" r="2652" b="6203"/>
          <a:stretch/>
        </p:blipFill>
        <p:spPr>
          <a:xfrm>
            <a:off x="395537" y="1689674"/>
            <a:ext cx="8592692" cy="4762216"/>
          </a:xfr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BE3B759-D111-C211-C358-D37DC20465E3}"/>
              </a:ext>
            </a:extLst>
          </p:cNvPr>
          <p:cNvCxnSpPr/>
          <p:nvPr/>
        </p:nvCxnSpPr>
        <p:spPr>
          <a:xfrm>
            <a:off x="827584" y="2420888"/>
            <a:ext cx="489654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482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8BBB3-D9A7-6CAD-9D1C-934E274D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911E3D-7E8B-91CD-4B76-D06214BBE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04" t="37799" r="20371" b="16702"/>
          <a:stretch/>
        </p:blipFill>
        <p:spPr>
          <a:xfrm>
            <a:off x="285486" y="2636954"/>
            <a:ext cx="8629881" cy="400673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8FC559-11B5-E78C-CBD3-E0633E7D8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30400" r="20075" b="26201"/>
          <a:stretch/>
        </p:blipFill>
        <p:spPr>
          <a:xfrm>
            <a:off x="1891085" y="-8632"/>
            <a:ext cx="547260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37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E2E94-0F11-757E-5706-088E8B13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E20830-619D-3490-14F9-1F855E980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04" t="46547" r="20371" b="23703"/>
          <a:stretch/>
        </p:blipFill>
        <p:spPr>
          <a:xfrm>
            <a:off x="357413" y="2636912"/>
            <a:ext cx="8302099" cy="2520280"/>
          </a:xfrm>
        </p:spPr>
      </p:pic>
    </p:spTree>
    <p:extLst>
      <p:ext uri="{BB962C8B-B14F-4D97-AF65-F5344CB8AC3E}">
        <p14:creationId xmlns:p14="http://schemas.microsoft.com/office/powerpoint/2010/main" val="1007398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A01FD-8004-084C-5257-0AE81631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98FC7B-45CA-D428-AF43-3D2EAAFEE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05" t="37798" r="19386" b="23703"/>
          <a:stretch/>
        </p:blipFill>
        <p:spPr>
          <a:xfrm>
            <a:off x="218794" y="2420888"/>
            <a:ext cx="8768602" cy="3384375"/>
          </a:xfrm>
        </p:spPr>
      </p:pic>
    </p:spTree>
    <p:extLst>
      <p:ext uri="{BB962C8B-B14F-4D97-AF65-F5344CB8AC3E}">
        <p14:creationId xmlns:p14="http://schemas.microsoft.com/office/powerpoint/2010/main" val="1474536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CFE16-F8BD-E56F-6CBE-2924B18D5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8EA186-809C-1147-350E-542034B8B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21" t="22047" r="19387" b="6204"/>
          <a:stretch/>
        </p:blipFill>
        <p:spPr>
          <a:xfrm>
            <a:off x="467544" y="620688"/>
            <a:ext cx="8208912" cy="5802854"/>
          </a:xfrm>
        </p:spPr>
      </p:pic>
    </p:spTree>
    <p:extLst>
      <p:ext uri="{BB962C8B-B14F-4D97-AF65-F5344CB8AC3E}">
        <p14:creationId xmlns:p14="http://schemas.microsoft.com/office/powerpoint/2010/main" val="369973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C373D64-53B9-9186-7B29-729BB7B37A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3117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D1775BEC-AC12-38CC-A0BF-B11D437DF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6478588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Терминология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BA0BC88-D38F-6FB1-45C1-1E997961F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962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Менеджмент качества образовательного учреждения (ОУ)</a:t>
            </a:r>
          </a:p>
          <a:p>
            <a:pPr eaLnBrk="1" hangingPunct="1"/>
            <a:endParaRPr lang="ru-RU" altLang="ru-RU" b="1" dirty="0">
              <a:solidFill>
                <a:srgbClr val="FF0000"/>
              </a:solidFill>
            </a:endParaRPr>
          </a:p>
          <a:p>
            <a:pPr eaLnBrk="1" hangingPunct="1"/>
            <a:r>
              <a:rPr lang="ru-RU" altLang="ru-RU" b="1" dirty="0"/>
              <a:t>Скоординированная деятельность по руководству и управлению ОУ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F6C1D80B-BCFA-BF7F-828D-84E5E094A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6478588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Терминология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C7C728E-F594-1ACC-1729-F2AC20945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962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i="1">
                <a:solidFill>
                  <a:srgbClr val="FF0000"/>
                </a:solidFill>
              </a:rPr>
              <a:t>Система качества ОУ</a:t>
            </a:r>
          </a:p>
          <a:p>
            <a:pPr eaLnBrk="1" hangingPunct="1"/>
            <a:endParaRPr lang="ru-RU" altLang="ru-RU" b="1"/>
          </a:p>
          <a:p>
            <a:pPr eaLnBrk="1" hangingPunct="1"/>
            <a:r>
              <a:rPr lang="ru-RU" altLang="ru-RU" b="1"/>
              <a:t>Система для разработки политики и целей гарантий качества образования и достижения этих целей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B611878D-8633-DF1B-902E-22A1A754B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6478588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Терминология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105FCCF-B87A-5D17-8FE0-92C163C28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962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i="1">
                <a:solidFill>
                  <a:srgbClr val="FF0000"/>
                </a:solidFill>
              </a:rPr>
              <a:t>Гарантии качества в образовании</a:t>
            </a:r>
          </a:p>
          <a:p>
            <a:pPr eaLnBrk="1" hangingPunct="1"/>
            <a:endParaRPr lang="ru-RU" altLang="ru-RU" b="1"/>
          </a:p>
          <a:p>
            <a:pPr eaLnBrk="1" hangingPunct="1"/>
            <a:r>
              <a:rPr lang="ru-RU" altLang="ru-RU" b="1"/>
              <a:t>Все виды скоординированной деятельности по руководству и управлению ОУ применительно к качеству образования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FAE9F9F-ECF3-8388-66AF-AA23A7140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6478588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Терминология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EEB63B3-E521-4C4C-5095-CE8BE91189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962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i="1">
                <a:solidFill>
                  <a:srgbClr val="FF0000"/>
                </a:solidFill>
              </a:rPr>
              <a:t>Качество:</a:t>
            </a:r>
          </a:p>
          <a:p>
            <a:pPr eaLnBrk="1" hangingPunct="1"/>
            <a:endParaRPr lang="ru-RU" altLang="ru-RU" b="1"/>
          </a:p>
          <a:p>
            <a:pPr eaLnBrk="1" hangingPunct="1"/>
            <a:r>
              <a:rPr lang="ru-RU" altLang="ru-RU" sz="3600" b="1"/>
              <a:t>Планируется</a:t>
            </a:r>
          </a:p>
          <a:p>
            <a:pPr eaLnBrk="1" hangingPunct="1"/>
            <a:r>
              <a:rPr lang="ru-RU" altLang="ru-RU" sz="3600" b="1"/>
              <a:t>Управляется</a:t>
            </a:r>
          </a:p>
          <a:p>
            <a:pPr eaLnBrk="1" hangingPunct="1"/>
            <a:r>
              <a:rPr lang="ru-RU" altLang="ru-RU" sz="3600" b="1"/>
              <a:t>Оценивается</a:t>
            </a:r>
          </a:p>
          <a:p>
            <a:pPr eaLnBrk="1" hangingPunct="1"/>
            <a:r>
              <a:rPr lang="ru-RU" altLang="ru-RU" sz="3600" b="1"/>
              <a:t>Улучшается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97DD1A65-54C5-3C03-CF6E-EEDEE289B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6478588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Терминология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6D4F4C6-07B7-94BC-383B-37D95B5EB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962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i="1">
                <a:solidFill>
                  <a:srgbClr val="FF0000"/>
                </a:solidFill>
              </a:rPr>
              <a:t>Бенчмаркинг:</a:t>
            </a:r>
          </a:p>
          <a:p>
            <a:pPr eaLnBrk="1" hangingPunct="1"/>
            <a:endParaRPr lang="ru-RU" altLang="ru-RU" b="1"/>
          </a:p>
          <a:p>
            <a:pPr eaLnBrk="1" hangingPunct="1"/>
            <a:r>
              <a:rPr lang="ru-RU" altLang="ru-RU" sz="2800" b="1"/>
              <a:t>Критериальная оценка</a:t>
            </a:r>
          </a:p>
          <a:p>
            <a:pPr eaLnBrk="1" hangingPunct="1"/>
            <a:endParaRPr lang="ru-RU" altLang="ru-RU" sz="2800" b="1"/>
          </a:p>
          <a:p>
            <a:pPr eaLnBrk="1" hangingPunct="1"/>
            <a:r>
              <a:rPr lang="ru-RU" altLang="ru-RU" sz="2800" b="1"/>
              <a:t>Подход к планированию деятельности вуза на основе оценки результатов работы в соответствии с определенными критериями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02FCE1A-8278-A884-A6AB-8652F33D62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B85A9DE-FFAF-E7C0-F5AE-A98782E56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b="1">
                <a:solidFill>
                  <a:schemeClr val="tx2"/>
                </a:solidFill>
              </a:rPr>
              <a:t>В нашем университете в основу внутривузовской системы менеджмента качества положены </a:t>
            </a:r>
            <a:r>
              <a:rPr lang="ru-RU" altLang="ru-RU" b="1">
                <a:solidFill>
                  <a:srgbClr val="FF0000"/>
                </a:solidFill>
              </a:rPr>
              <a:t>критериальные показатели</a:t>
            </a:r>
            <a:r>
              <a:rPr lang="ru-RU" altLang="ru-RU" b="1">
                <a:solidFill>
                  <a:schemeClr val="tx2"/>
                </a:solidFill>
              </a:rPr>
              <a:t> комплексной оценки деятельности вуза (т.е. на основе бенчмаркинга)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5114</TotalTime>
  <Words>540</Words>
  <Application>Microsoft Office PowerPoint</Application>
  <PresentationFormat>Экран (4:3)</PresentationFormat>
  <Paragraphs>64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Alegreya Sans</vt:lpstr>
      <vt:lpstr>Alegreya Sans Medium</vt:lpstr>
      <vt:lpstr>Arial</vt:lpstr>
      <vt:lpstr>Austin Cyr Bold</vt:lpstr>
      <vt:lpstr>Calibri</vt:lpstr>
      <vt:lpstr>Calibri Light</vt:lpstr>
      <vt:lpstr>Tahoma</vt:lpstr>
      <vt:lpstr>Wingdings</vt:lpstr>
      <vt:lpstr>Палитра</vt:lpstr>
      <vt:lpstr>Тема Office</vt:lpstr>
      <vt:lpstr>Применение национального стандарта РФ системы менеджмента качества в медицинском вузе Показатели оценки деятельности ППС медицинского вуза</vt:lpstr>
      <vt:lpstr>Презентация PowerPoint</vt:lpstr>
      <vt:lpstr>Терминология</vt:lpstr>
      <vt:lpstr>Терминология</vt:lpstr>
      <vt:lpstr>Терминология</vt:lpstr>
      <vt:lpstr>Терминология</vt:lpstr>
      <vt:lpstr>Терминология</vt:lpstr>
      <vt:lpstr>Терминология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Сертификация СМК вуза дает ряд преимуществ перед другими вузами:</vt:lpstr>
      <vt:lpstr>Презентация PowerPoint</vt:lpstr>
      <vt:lpstr>Национальный агрегированный рейтинг</vt:lpstr>
      <vt:lpstr>Презентация PowerPoint</vt:lpstr>
      <vt:lpstr>Презентация PowerPoint</vt:lpstr>
      <vt:lpstr>Три миссии университета</vt:lpstr>
      <vt:lpstr>Качество образовательного процесса в нашем университете рассматривается в 2-х аспектах: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III-я Российская  научно-практическая конференция “Проблемы качества обучения зарубежных граждан  в медицинском вузе”. 19-20 апреля 2006. Волгоград</dc:title>
  <dc:creator>v</dc:creator>
  <cp:lastModifiedBy>Михаил Ледяев</cp:lastModifiedBy>
  <cp:revision>415</cp:revision>
  <dcterms:created xsi:type="dcterms:W3CDTF">2006-04-11T19:33:46Z</dcterms:created>
  <dcterms:modified xsi:type="dcterms:W3CDTF">2023-09-21T10:09:14Z</dcterms:modified>
</cp:coreProperties>
</file>